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84" r:id="rId2"/>
  </p:sldMasterIdLst>
  <p:notesMasterIdLst>
    <p:notesMasterId r:id="rId53"/>
  </p:notesMasterIdLst>
  <p:handoutMasterIdLst>
    <p:handoutMasterId r:id="rId54"/>
  </p:handoutMasterIdLst>
  <p:sldIdLst>
    <p:sldId id="354" r:id="rId3"/>
    <p:sldId id="355" r:id="rId4"/>
    <p:sldId id="356" r:id="rId5"/>
    <p:sldId id="595" r:id="rId6"/>
    <p:sldId id="596" r:id="rId7"/>
    <p:sldId id="597" r:id="rId8"/>
    <p:sldId id="598" r:id="rId9"/>
    <p:sldId id="599" r:id="rId10"/>
    <p:sldId id="600" r:id="rId11"/>
    <p:sldId id="601" r:id="rId12"/>
    <p:sldId id="602" r:id="rId13"/>
    <p:sldId id="603" r:id="rId14"/>
    <p:sldId id="604" r:id="rId15"/>
    <p:sldId id="594" r:id="rId16"/>
    <p:sldId id="606" r:id="rId17"/>
    <p:sldId id="607" r:id="rId18"/>
    <p:sldId id="608" r:id="rId19"/>
    <p:sldId id="609" r:id="rId20"/>
    <p:sldId id="610" r:id="rId21"/>
    <p:sldId id="611" r:id="rId22"/>
    <p:sldId id="612" r:id="rId23"/>
    <p:sldId id="613" r:id="rId24"/>
    <p:sldId id="614" r:id="rId25"/>
    <p:sldId id="615" r:id="rId26"/>
    <p:sldId id="616" r:id="rId27"/>
    <p:sldId id="617" r:id="rId28"/>
    <p:sldId id="618" r:id="rId29"/>
    <p:sldId id="619" r:id="rId30"/>
    <p:sldId id="620" r:id="rId31"/>
    <p:sldId id="621" r:id="rId32"/>
    <p:sldId id="622" r:id="rId33"/>
    <p:sldId id="623" r:id="rId34"/>
    <p:sldId id="624" r:id="rId35"/>
    <p:sldId id="625" r:id="rId36"/>
    <p:sldId id="626" r:id="rId37"/>
    <p:sldId id="627" r:id="rId38"/>
    <p:sldId id="628" r:id="rId39"/>
    <p:sldId id="629" r:id="rId40"/>
    <p:sldId id="630" r:id="rId41"/>
    <p:sldId id="605" r:id="rId42"/>
    <p:sldId id="632" r:id="rId43"/>
    <p:sldId id="633" r:id="rId44"/>
    <p:sldId id="634" r:id="rId45"/>
    <p:sldId id="635" r:id="rId46"/>
    <p:sldId id="636" r:id="rId47"/>
    <p:sldId id="637" r:id="rId48"/>
    <p:sldId id="638" r:id="rId49"/>
    <p:sldId id="639" r:id="rId50"/>
    <p:sldId id="640" r:id="rId51"/>
    <p:sldId id="298" r:id="rId5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77" userDrawn="1">
          <p15:clr>
            <a:srgbClr val="A4A3A4"/>
          </p15:clr>
        </p15:guide>
        <p15:guide id="2" pos="295" userDrawn="1">
          <p15:clr>
            <a:srgbClr val="A4A3A4"/>
          </p15:clr>
        </p15:guide>
        <p15:guide id="3" orient="horz" pos="98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18" autoAdjust="0"/>
    <p:restoredTop sz="84070" autoAdjust="0"/>
  </p:normalViewPr>
  <p:slideViewPr>
    <p:cSldViewPr snapToGrid="0" snapToObjects="1">
      <p:cViewPr varScale="1">
        <p:scale>
          <a:sx n="111" d="100"/>
          <a:sy n="111" d="100"/>
        </p:scale>
        <p:origin x="1794" y="114"/>
      </p:cViewPr>
      <p:guideLst>
        <p:guide orient="horz" pos="777"/>
        <p:guide pos="295"/>
        <p:guide orient="horz" pos="981"/>
      </p:guideLst>
    </p:cSldViewPr>
  </p:slideViewPr>
  <p:outlineViewPr>
    <p:cViewPr>
      <p:scale>
        <a:sx n="33" d="100"/>
        <a:sy n="33" d="100"/>
      </p:scale>
      <p:origin x="0" y="-330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Lst>
  </p:outlineViewPr>
  <p:notesTextViewPr>
    <p:cViewPr>
      <p:scale>
        <a:sx n="100" d="100"/>
        <a:sy n="100" d="100"/>
      </p:scale>
      <p:origin x="0" y="0"/>
    </p:cViewPr>
  </p:notesTextViewPr>
  <p:sorterViewPr>
    <p:cViewPr>
      <p:scale>
        <a:sx n="100" d="100"/>
        <a:sy n="100" d="100"/>
      </p:scale>
      <p:origin x="0" y="-3346"/>
    </p:cViewPr>
  </p:sorterViewPr>
  <p:notesViewPr>
    <p:cSldViewPr snapToGrid="0" snapToObjects="1">
      <p:cViewPr varScale="1">
        <p:scale>
          <a:sx n="53" d="100"/>
          <a:sy n="53" d="100"/>
        </p:scale>
        <p:origin x="209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_rels/viewProps.xml.rels><?xml version="1.0" encoding="UTF-8" standalone="yes"?>
<Relationships xmlns="http://schemas.openxmlformats.org/package/2006/relationships"><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6.xml"/><Relationship Id="rId39" Type="http://schemas.openxmlformats.org/officeDocument/2006/relationships/slide" Target="slides/slide39.xml"/><Relationship Id="rId21" Type="http://schemas.openxmlformats.org/officeDocument/2006/relationships/slide" Target="slides/slide21.xml"/><Relationship Id="rId34" Type="http://schemas.openxmlformats.org/officeDocument/2006/relationships/slide" Target="slides/slide34.xml"/><Relationship Id="rId42" Type="http://schemas.openxmlformats.org/officeDocument/2006/relationships/slide" Target="slides/slide42.xml"/><Relationship Id="rId47" Type="http://schemas.openxmlformats.org/officeDocument/2006/relationships/slide" Target="slides/slide47.xml"/><Relationship Id="rId50" Type="http://schemas.openxmlformats.org/officeDocument/2006/relationships/slide" Target="slides/slide50.xml"/><Relationship Id="rId7" Type="http://schemas.openxmlformats.org/officeDocument/2006/relationships/slide" Target="slides/slide7.xml"/><Relationship Id="rId2" Type="http://schemas.openxmlformats.org/officeDocument/2006/relationships/slide" Target="slides/slide2.xml"/><Relationship Id="rId16" Type="http://schemas.openxmlformats.org/officeDocument/2006/relationships/slide" Target="slides/slide16.xml"/><Relationship Id="rId29" Type="http://schemas.openxmlformats.org/officeDocument/2006/relationships/slide" Target="slides/slide29.xml"/><Relationship Id="rId11" Type="http://schemas.openxmlformats.org/officeDocument/2006/relationships/slide" Target="slides/slide11.xml"/><Relationship Id="rId24" Type="http://schemas.openxmlformats.org/officeDocument/2006/relationships/slide" Target="slides/slide24.xml"/><Relationship Id="rId32" Type="http://schemas.openxmlformats.org/officeDocument/2006/relationships/slide" Target="slides/slide32.xml"/><Relationship Id="rId37" Type="http://schemas.openxmlformats.org/officeDocument/2006/relationships/slide" Target="slides/slide37.xml"/><Relationship Id="rId40" Type="http://schemas.openxmlformats.org/officeDocument/2006/relationships/slide" Target="slides/slide40.xml"/><Relationship Id="rId45" Type="http://schemas.openxmlformats.org/officeDocument/2006/relationships/slide" Target="slides/slide45.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28.xml"/><Relationship Id="rId36" Type="http://schemas.openxmlformats.org/officeDocument/2006/relationships/slide" Target="slides/slide36.xml"/><Relationship Id="rId49" Type="http://schemas.openxmlformats.org/officeDocument/2006/relationships/slide" Target="slides/slide49.xml"/><Relationship Id="rId10" Type="http://schemas.openxmlformats.org/officeDocument/2006/relationships/slide" Target="slides/slide10.xml"/><Relationship Id="rId19" Type="http://schemas.openxmlformats.org/officeDocument/2006/relationships/slide" Target="slides/slide19.xml"/><Relationship Id="rId31" Type="http://schemas.openxmlformats.org/officeDocument/2006/relationships/slide" Target="slides/slide31.xml"/><Relationship Id="rId44" Type="http://schemas.openxmlformats.org/officeDocument/2006/relationships/slide" Target="slides/slide44.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7.xml"/><Relationship Id="rId30" Type="http://schemas.openxmlformats.org/officeDocument/2006/relationships/slide" Target="slides/slide30.xml"/><Relationship Id="rId35" Type="http://schemas.openxmlformats.org/officeDocument/2006/relationships/slide" Target="slides/slide35.xml"/><Relationship Id="rId43" Type="http://schemas.openxmlformats.org/officeDocument/2006/relationships/slide" Target="slides/slide43.xml"/><Relationship Id="rId48" Type="http://schemas.openxmlformats.org/officeDocument/2006/relationships/slide" Target="slides/slide48.xml"/><Relationship Id="rId8" Type="http://schemas.openxmlformats.org/officeDocument/2006/relationships/slide" Target="slides/slide8.xml"/><Relationship Id="rId3" Type="http://schemas.openxmlformats.org/officeDocument/2006/relationships/slide" Target="slides/slide3.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33" Type="http://schemas.openxmlformats.org/officeDocument/2006/relationships/slide" Target="slides/slide33.xml"/><Relationship Id="rId38" Type="http://schemas.openxmlformats.org/officeDocument/2006/relationships/slide" Target="slides/slide38.xml"/><Relationship Id="rId46" Type="http://schemas.openxmlformats.org/officeDocument/2006/relationships/slide" Target="slides/slide46.xml"/><Relationship Id="rId20" Type="http://schemas.openxmlformats.org/officeDocument/2006/relationships/slide" Target="slides/slide20.xml"/><Relationship Id="rId41" Type="http://schemas.openxmlformats.org/officeDocument/2006/relationships/slide" Target="slides/slide41.xml"/><Relationship Id="rId1" Type="http://schemas.openxmlformats.org/officeDocument/2006/relationships/slide" Target="slides/slide1.xml"/><Relationship Id="rId6"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1/13/2020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83636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Covers Objective: 27.1</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77293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Covers Objective: 27.1</a:t>
            </a:r>
          </a:p>
          <a:p>
            <a:pPr eaLnBrk="1" hangingPunct="1">
              <a:spcBef>
                <a:spcPct val="0"/>
              </a:spcBef>
            </a:pPr>
            <a:endPar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pPr eaLnBrk="1" hangingPunct="1">
              <a:spcBef>
                <a:spcPct val="0"/>
              </a:spcBef>
            </a:pPr>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Point to Emphasize: </a:t>
            </a:r>
            <a:r>
              <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EMS providers can greatly help persons who are experiencing a stress reaction by utilizing best practices of scene control and personal behavior.</a:t>
            </a:r>
            <a:endPar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pPr eaLnBrk="1" hangingPunct="1">
              <a:spcBef>
                <a:spcPct val="0"/>
              </a:spcBef>
            </a:pPr>
            <a:endPar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pPr eaLnBrk="1" hangingPunct="1">
              <a:spcBef>
                <a:spcPct val="0"/>
              </a:spcBef>
            </a:pPr>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Discussion Topic: </a:t>
            </a:r>
            <a:r>
              <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Describe the steps that you can take as an EMT to help a patient who is experiencing a stress reaction.</a:t>
            </a:r>
          </a:p>
          <a:p>
            <a:pPr eaLnBrk="1" hangingPunct="1">
              <a:spcBef>
                <a:spcPct val="0"/>
              </a:spcBef>
            </a:pPr>
            <a:endPar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pPr eaLnBrk="1" hangingPunct="1">
              <a:spcBef>
                <a:spcPct val="0"/>
              </a:spcBef>
            </a:pPr>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Knowledge Application: </a:t>
            </a:r>
            <a:r>
              <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Have students work in small groups. Have groups role-play assisting a person who is having a stress reaction. Critique and discuss. </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80799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Covers Objective: 27.1</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64536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Covers Objective: 27.1</a:t>
            </a:r>
          </a:p>
          <a:p>
            <a:endPar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Discussion</a:t>
            </a:r>
            <a:r>
              <a:rPr lang="en-US" altLang="en-US" sz="1200" b="1" i="0" u="none" strike="noStrike" kern="1200" cap="none" baseline="0" dirty="0">
                <a:solidFill>
                  <a:schemeClr val="dk1"/>
                </a:solidFill>
                <a:latin typeface="Arial"/>
                <a:ea typeface="ＭＳ Ｐゴシック" panose="020B0600070205080204" pitchFamily="34" charset="-128"/>
                <a:cs typeface="Arial" panose="020B0604020202020204" pitchFamily="34" charset="0"/>
                <a:sym typeface="Arial"/>
              </a:rPr>
              <a:t> Topic:</a:t>
            </a:r>
            <a:r>
              <a:rPr lang="en-US" altLang="en-US" sz="1200" b="0" i="0" u="none" strike="noStrike" kern="1200" cap="none" baseline="0" dirty="0">
                <a:solidFill>
                  <a:schemeClr val="dk1"/>
                </a:solidFill>
                <a:latin typeface="Arial"/>
                <a:ea typeface="ＭＳ Ｐゴシック" panose="020B0600070205080204" pitchFamily="34" charset="-128"/>
                <a:cs typeface="Arial" panose="020B0604020202020204" pitchFamily="34" charset="0"/>
                <a:sym typeface="Arial"/>
              </a:rPr>
              <a:t> </a:t>
            </a:r>
            <a:r>
              <a:rPr lang="en-US" sz="1200" b="0" i="0" u="none" strike="noStrike" kern="1200" cap="none" dirty="0">
                <a:solidFill>
                  <a:schemeClr val="dk1"/>
                </a:solidFill>
                <a:effectLst/>
                <a:latin typeface="Arial"/>
                <a:ea typeface="Arial"/>
                <a:cs typeface="Arial"/>
                <a:sym typeface="Arial"/>
              </a:rPr>
              <a:t>Describe the common symptoms associated with acute psychosis.</a:t>
            </a:r>
          </a:p>
          <a:p>
            <a:endParaRPr lang="en-US" altLang="en-US" sz="1200" b="0" i="0" u="none" strike="noStrike" kern="1200" cap="none" dirty="0">
              <a:solidFill>
                <a:schemeClr val="dk1"/>
              </a:solidFill>
              <a:effectLst/>
              <a:latin typeface="Arial"/>
              <a:ea typeface="ＭＳ Ｐゴシック" panose="020B0600070205080204" pitchFamily="34" charset="-128"/>
              <a:cs typeface="Arial"/>
              <a:sym typeface="Arial"/>
            </a:endParaRPr>
          </a:p>
          <a:p>
            <a:r>
              <a:rPr lang="en-US" altLang="en-US" sz="1200" b="1" i="0" u="none" strike="noStrike" kern="1200" cap="none" dirty="0">
                <a:solidFill>
                  <a:schemeClr val="dk1"/>
                </a:solidFill>
                <a:effectLst/>
                <a:latin typeface="Arial"/>
                <a:ea typeface="ＭＳ Ｐゴシック" panose="020B0600070205080204" pitchFamily="34" charset="-128"/>
                <a:cs typeface="Arial"/>
                <a:sym typeface="Arial"/>
              </a:rPr>
              <a:t>Critical Thinking Discussion:</a:t>
            </a:r>
            <a:r>
              <a:rPr lang="en-US" altLang="en-US" sz="1200" b="0" i="0" u="none" strike="noStrike" kern="1200" cap="none" dirty="0">
                <a:solidFill>
                  <a:schemeClr val="dk1"/>
                </a:solidFill>
                <a:effectLst/>
                <a:latin typeface="Arial"/>
                <a:ea typeface="ＭＳ Ｐゴシック" panose="020B0600070205080204" pitchFamily="34" charset="-128"/>
                <a:cs typeface="Arial"/>
                <a:sym typeface="Arial"/>
              </a:rPr>
              <a:t> </a:t>
            </a:r>
            <a:r>
              <a:rPr lang="en-US" sz="1200" b="0" i="0" u="none" strike="noStrike" kern="1200" cap="none" dirty="0">
                <a:solidFill>
                  <a:schemeClr val="dk1"/>
                </a:solidFill>
                <a:effectLst/>
                <a:latin typeface="Arial"/>
                <a:ea typeface="Arial"/>
                <a:cs typeface="Arial"/>
                <a:sym typeface="Arial"/>
              </a:rPr>
              <a:t>Describe the safety threats associated with an acute psychosis patient.</a:t>
            </a:r>
            <a:endPar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endParaRPr lang="en-US" altLang="en-US" sz="1200" b="0" i="0" u="none" strike="noStrike" kern="1200" cap="none" dirty="0">
              <a:solidFill>
                <a:schemeClr val="dk1"/>
              </a:solidFill>
              <a:latin typeface="Arial"/>
              <a:ea typeface="ＭＳ Ｐゴシック" panose="020B0600070205080204" pitchFamily="34" charset="-128"/>
              <a:cs typeface="Arial"/>
              <a:sym typeface="Arial"/>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99516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Teaching Time</a:t>
            </a:r>
            <a:r>
              <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 60 minutes</a:t>
            </a:r>
          </a:p>
          <a:p>
            <a:endPar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Teaching Tips: </a:t>
            </a:r>
            <a:r>
              <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Behavioral and psychiatric disorders are far too numerous to review thoroughly in class. Consider assigning research homework. Teach a general approach to psychiatric emergencies. </a:t>
            </a:r>
            <a:r>
              <a:rPr lang="en-US" sz="1200" b="0" i="0" u="none" strike="noStrike" kern="1200" cap="none" dirty="0">
                <a:solidFill>
                  <a:schemeClr val="dk1"/>
                </a:solidFill>
                <a:effectLst/>
                <a:latin typeface="Arial"/>
                <a:ea typeface="Arial"/>
                <a:cs typeface="Arial"/>
                <a:sym typeface="Arial"/>
              </a:rPr>
              <a:t>Invite a mental health professional to discuss interacting with a person in psychological crisis. Be sure to include discussions on empathy and compassion in this lesson. Emphasize safety in this lesson. All human behavior is inherently unpredictable. Emphasize that EMTs must be prepared for violent behavior at all times. Restraint is a medical/legal focus point. Use this lesson to reach back to prior discussions on medical/legal responsibilities of the EMT. Research available psychiatric facilities in your area. What transport options do local EMTs have?</a:t>
            </a:r>
            <a:endPar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56221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Covers Objective: 27.2</a:t>
            </a:r>
          </a:p>
          <a:p>
            <a:pPr eaLnBrk="1" hangingPunct="1"/>
            <a:endPar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Point to Emphasize: </a:t>
            </a:r>
            <a:r>
              <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Behavioral and psychiatric emergencies vary greatly in terms of presentation. However, there are general guidelines for approaching such a patient.</a:t>
            </a:r>
            <a:endPar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pPr eaLnBrk="1" hangingPunct="1"/>
            <a:endPar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Discussion Topic: </a:t>
            </a:r>
            <a:r>
              <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Describe the potential signs of a behavioral or psychiatric emergency.</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94217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Covers Objective: 27.2</a:t>
            </a:r>
          </a:p>
          <a:p>
            <a:pPr eaLnBrk="1" hangingPunct="1"/>
            <a:endPar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Discussion Topic: </a:t>
            </a:r>
            <a:r>
              <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Describe the general rules to follow when dealing with a behavioral or psychiatric patient.</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77660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Covers Objective: 27.2</a:t>
            </a:r>
          </a:p>
          <a:p>
            <a:endParaRPr lang="en-US" altLang="en-US" sz="1200" b="0" i="0" u="none" strike="noStrike" kern="1200" cap="none" dirty="0">
              <a:solidFill>
                <a:schemeClr val="dk1"/>
              </a:solidFill>
              <a:latin typeface="Arial"/>
              <a:ea typeface="ＭＳ Ｐゴシック" panose="020B0600070205080204" pitchFamily="34" charset="-128"/>
              <a:cs typeface="Arial"/>
              <a:sym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Discussion Topic: </a:t>
            </a:r>
            <a:r>
              <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Describe the general rules to follow when dealing with a behavioral or psychiatric patient.</a:t>
            </a:r>
          </a:p>
          <a:p>
            <a:endParaRPr lang="en-US" altLang="en-US" sz="1200" b="0" i="0" u="none" strike="noStrike" kern="1200" cap="none" dirty="0">
              <a:solidFill>
                <a:schemeClr val="dk1"/>
              </a:solidFill>
              <a:latin typeface="Arial"/>
              <a:ea typeface="ＭＳ Ｐゴシック" panose="020B0600070205080204" pitchFamily="34" charset="-128"/>
              <a:cs typeface="Arial"/>
              <a:sym typeface="Arial"/>
            </a:endParaRP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85192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Covers Objective: 27.2</a:t>
            </a:r>
          </a:p>
          <a:p>
            <a:pPr eaLnBrk="1" hangingPunct="1"/>
            <a:endPar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Discussion Topic: </a:t>
            </a:r>
            <a:r>
              <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Describe the general rules to follow when dealing with a behavioral or psychiatric patient.</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88771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Covers Objective: 27.2</a:t>
            </a:r>
          </a:p>
          <a:p>
            <a:endPar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Class Activity: </a:t>
            </a:r>
            <a:r>
              <a:rPr lang="en-US" sz="1200" b="0" i="0" u="none" strike="noStrike" kern="1200" cap="none" dirty="0">
                <a:solidFill>
                  <a:schemeClr val="dk1"/>
                </a:solidFill>
                <a:effectLst/>
                <a:latin typeface="Arial"/>
                <a:ea typeface="Arial"/>
                <a:cs typeface="Arial"/>
                <a:sym typeface="Arial"/>
              </a:rPr>
              <a:t>Use a programmed patient to simulate a behavioral or psychiatric emergency. Have teams of students assess and treat.</a:t>
            </a:r>
            <a:endPar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76213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Planning Your Time: </a:t>
            </a:r>
            <a:r>
              <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Plan 105 minutes for this chapter.</a:t>
            </a:r>
          </a:p>
          <a:p>
            <a:pPr>
              <a:buFontTx/>
              <a:buChar char="•"/>
            </a:pPr>
            <a:r>
              <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 Behavioral and Psychiatric Emergencies (45 minutes)</a:t>
            </a:r>
          </a:p>
          <a:p>
            <a:pPr>
              <a:buFontTx/>
              <a:buChar char="•"/>
            </a:pPr>
            <a:r>
              <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 Emergency Care for Behavioral and Psychiatric Emergencies (60 minutes)</a:t>
            </a:r>
            <a:endPar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endPar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r>
              <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Note: The total teaching time recommended is only a guideline. </a:t>
            </a:r>
          </a:p>
          <a:p>
            <a:endPar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Core Concepts:</a:t>
            </a:r>
          </a:p>
          <a:p>
            <a:pPr>
              <a:buFontTx/>
              <a:buChar char="•"/>
            </a:pPr>
            <a:r>
              <a:rPr lang="en-US" altLang="en-US" sz="1200" b="0" i="0" u="none" strike="noStrike" kern="1200" cap="none" dirty="0">
                <a:solidFill>
                  <a:schemeClr val="dk1"/>
                </a:solidFill>
                <a:latin typeface="Arial"/>
                <a:ea typeface="ＭＳ Ｐゴシック" panose="020B0600070205080204" pitchFamily="34" charset="-128"/>
                <a:cs typeface="Arial"/>
                <a:sym typeface="Arial"/>
              </a:rPr>
              <a:t> The nature and causes of behavioral and psychiatric emergencies</a:t>
            </a:r>
          </a:p>
          <a:p>
            <a:pPr>
              <a:buFontTx/>
              <a:buChar char="•"/>
            </a:pPr>
            <a:r>
              <a:rPr lang="en-US" altLang="en-US" sz="1200" b="0" i="0" u="none" strike="noStrike" kern="1200" cap="none" dirty="0">
                <a:solidFill>
                  <a:schemeClr val="dk1"/>
                </a:solidFill>
                <a:latin typeface="Arial"/>
                <a:ea typeface="ＭＳ Ｐゴシック" panose="020B0600070205080204" pitchFamily="34" charset="-128"/>
                <a:cs typeface="Arial"/>
                <a:sym typeface="Arial"/>
              </a:rPr>
              <a:t> Emergency care for behavioral and psychiatric emergencies</a:t>
            </a:r>
          </a:p>
          <a:p>
            <a:pPr>
              <a:buFontTx/>
              <a:buChar char="•"/>
            </a:pPr>
            <a:r>
              <a:rPr lang="en-US" altLang="en-US" sz="1200" b="0" i="0" u="none" strike="noStrike" kern="1200" cap="none" dirty="0">
                <a:solidFill>
                  <a:schemeClr val="dk1"/>
                </a:solidFill>
                <a:latin typeface="Arial"/>
                <a:ea typeface="ＭＳ Ｐゴシック" panose="020B0600070205080204" pitchFamily="34" charset="-128"/>
                <a:cs typeface="Arial"/>
                <a:sym typeface="Arial"/>
              </a:rPr>
              <a:t> Emergency care for potential or attempted suicide</a:t>
            </a:r>
          </a:p>
          <a:p>
            <a:pPr>
              <a:buFontTx/>
              <a:buChar char="•"/>
            </a:pPr>
            <a:r>
              <a:rPr lang="en-US" altLang="en-US" sz="1200" b="0" i="0" u="none" strike="noStrike" kern="1200" cap="none" dirty="0">
                <a:solidFill>
                  <a:schemeClr val="dk1"/>
                </a:solidFill>
                <a:latin typeface="Arial"/>
                <a:ea typeface="ＭＳ Ｐゴシック" panose="020B0600070205080204" pitchFamily="34" charset="-128"/>
                <a:cs typeface="Arial"/>
                <a:sym typeface="Arial"/>
              </a:rPr>
              <a:t> Emergency care for aggressive or hostile patients</a:t>
            </a:r>
          </a:p>
          <a:p>
            <a:pPr>
              <a:buFontTx/>
              <a:buChar char="•"/>
            </a:pPr>
            <a:r>
              <a:rPr lang="en-US" altLang="en-US" sz="1200" b="0" i="0" u="none" strike="noStrike" kern="1200" cap="none" dirty="0">
                <a:solidFill>
                  <a:schemeClr val="dk1"/>
                </a:solidFill>
                <a:latin typeface="Arial"/>
                <a:ea typeface="ＭＳ Ｐゴシック" panose="020B0600070205080204" pitchFamily="34" charset="-128"/>
                <a:cs typeface="Arial"/>
                <a:sym typeface="Arial"/>
              </a:rPr>
              <a:t> When and how to restrain a patient safely and effectively</a:t>
            </a:r>
          </a:p>
          <a:p>
            <a:pPr>
              <a:buFontTx/>
              <a:buChar char="•"/>
            </a:pPr>
            <a:r>
              <a:rPr lang="en-US" altLang="en-US" sz="1200" b="0" i="0" u="none" strike="noStrike" kern="1200" cap="none" dirty="0">
                <a:solidFill>
                  <a:schemeClr val="dk1"/>
                </a:solidFill>
                <a:latin typeface="Arial"/>
                <a:ea typeface="ＭＳ Ｐゴシック" panose="020B0600070205080204" pitchFamily="34" charset="-128"/>
                <a:cs typeface="Arial"/>
                <a:sym typeface="Arial"/>
              </a:rPr>
              <a:t> Medical/legal considerations in behavioral and psychiatric emergencies</a:t>
            </a:r>
          </a:p>
          <a:p>
            <a:endParaRPr lang="en-US" altLang="en-US" dirty="0">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97670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Covers Objective: 27.2</a:t>
            </a:r>
          </a:p>
          <a:p>
            <a:endPar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Point to Emphasize: </a:t>
            </a:r>
            <a:r>
              <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Panic or anxiety; unusual appearance; agitated or unusual activity; unusual speech patterns; bizarre behavior or thought patterns; and suicidal, self-destructive, or violent behavior are all common assessment findings in a psychiatric or behavioral emergency.</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04141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Covers Objective: 27.2</a:t>
            </a:r>
          </a:p>
          <a:p>
            <a:pPr eaLnBrk="1" hangingPunct="1">
              <a:spcBef>
                <a:spcPct val="0"/>
              </a:spcBef>
            </a:pPr>
            <a:endPar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pPr eaLnBrk="1" hangingPunct="1">
              <a:spcBef>
                <a:spcPct val="0"/>
              </a:spcBef>
            </a:pPr>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Point to Emphasize: </a:t>
            </a:r>
            <a:r>
              <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Treatment of a behavioral or psychiatric emergency first must address physical injuries or illnesses and then must address the psychiatric components.</a:t>
            </a:r>
          </a:p>
          <a:p>
            <a:pPr eaLnBrk="1" hangingPunct="1">
              <a:spcBef>
                <a:spcPct val="0"/>
              </a:spcBef>
            </a:pPr>
            <a:endPar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pPr eaLnBrk="1" hangingPunct="1">
              <a:spcBef>
                <a:spcPct val="0"/>
              </a:spcBef>
            </a:pPr>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Discussion Topic: </a:t>
            </a:r>
            <a:r>
              <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Discuss specific treatment elements that will improve the care of a patient who is suffering a behavioral or psychiatric emergency.</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764530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Covers Objective: 23.7</a:t>
            </a:r>
          </a:p>
          <a:p>
            <a:pPr eaLnBrk="1" hangingPunct="1">
              <a:spcBef>
                <a:spcPct val="0"/>
              </a:spcBef>
            </a:pPr>
            <a:endPar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pPr eaLnBrk="1" hangingPunct="1">
              <a:spcBef>
                <a:spcPct val="0"/>
              </a:spcBef>
            </a:pPr>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Point to Emphasize</a:t>
            </a:r>
            <a:r>
              <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 You may observe suicides or attempted suicides by drug overdose, hanging, jumping from high places, ingesting poisons, inhaling gas, wrist-cutting, self-mutilation, stabbing, or shooting.</a:t>
            </a:r>
            <a:endPar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658329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Covers Objective: 27.2</a:t>
            </a:r>
          </a:p>
          <a:p>
            <a:pPr eaLnBrk="1" hangingPunct="1"/>
            <a:endPar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pPr eaLnBrk="1" hangingPunct="1">
              <a:spcBef>
                <a:spcPct val="0"/>
              </a:spcBef>
            </a:pPr>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Discussion Topic: </a:t>
            </a:r>
            <a:r>
              <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Describe the common factors associated with suicide.</a:t>
            </a:r>
          </a:p>
          <a:p>
            <a:pPr eaLnBrk="1" hangingPunct="1">
              <a:spcBef>
                <a:spcPct val="0"/>
              </a:spcBef>
            </a:pPr>
            <a:endPar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pPr eaLnBrk="1" hangingPunct="1"/>
            <a:endPar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634336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Covers Objective: 27.2</a:t>
            </a:r>
          </a:p>
          <a:p>
            <a:pPr eaLnBrk="1" hangingPunct="1"/>
            <a:endPar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pPr eaLnBrk="1" hangingPunct="1">
              <a:spcBef>
                <a:spcPct val="0"/>
              </a:spcBef>
            </a:pPr>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Discussion Topic: </a:t>
            </a:r>
            <a:r>
              <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Describe the common factors associated with suicide.</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491845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Covers Objective: 27.2</a:t>
            </a:r>
          </a:p>
          <a:p>
            <a:pPr eaLnBrk="1" hangingPunct="1">
              <a:spcBef>
                <a:spcPct val="0"/>
              </a:spcBef>
            </a:pPr>
            <a:endPar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pPr eaLnBrk="1" hangingPunct="1">
              <a:spcBef>
                <a:spcPct val="0"/>
              </a:spcBef>
            </a:pPr>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Point to Emphasize: </a:t>
            </a:r>
            <a:r>
              <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Personal safety must be the first concern in caring for a suicidal patient.</a:t>
            </a:r>
          </a:p>
          <a:p>
            <a:pPr eaLnBrk="1" hangingPunct="1">
              <a:spcBef>
                <a:spcPct val="0"/>
              </a:spcBef>
            </a:pPr>
            <a:endPar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pPr eaLnBrk="1" hangingPunct="1">
              <a:spcBef>
                <a:spcPct val="0"/>
              </a:spcBef>
            </a:pPr>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Discussion Topics:</a:t>
            </a:r>
            <a:r>
              <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 </a:t>
            </a:r>
            <a:r>
              <a:rPr lang="en-US" sz="1200" b="0" i="0" u="none" strike="noStrike" kern="1200" cap="none" dirty="0">
                <a:solidFill>
                  <a:schemeClr val="dk1"/>
                </a:solidFill>
                <a:effectLst/>
                <a:latin typeface="Arial"/>
                <a:ea typeface="Arial"/>
                <a:cs typeface="Arial"/>
                <a:sym typeface="Arial"/>
              </a:rPr>
              <a:t>Describe the proper assessment of a suicidal patient. Describe the appropriate care for a suicidal patient.</a:t>
            </a:r>
            <a:endPar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pPr eaLnBrk="1" hangingPunct="1">
              <a:spcBef>
                <a:spcPct val="0"/>
              </a:spcBef>
            </a:pPr>
            <a:endPar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Class Activity: </a:t>
            </a:r>
            <a:r>
              <a:rPr lang="en-US" sz="1200" b="0" i="0" u="none" strike="noStrike" kern="1200" cap="none" dirty="0">
                <a:solidFill>
                  <a:schemeClr val="dk1"/>
                </a:solidFill>
                <a:effectLst/>
                <a:latin typeface="Arial"/>
                <a:ea typeface="Arial"/>
                <a:cs typeface="Arial"/>
                <a:sym typeface="Arial"/>
              </a:rPr>
              <a:t>Assign a research paper. Have students research and discuss common causes of psychiatric crisis. Include common assessment findings.</a:t>
            </a:r>
            <a:endPar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249717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Covers Objective: 27.2</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448857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Covers Objective: 27.2</a:t>
            </a:r>
          </a:p>
          <a:p>
            <a:endPar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Talking Points: </a:t>
            </a:r>
            <a:r>
              <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Have students discuss the process for this call, with reference to the chapter content and knowledge of local protocol for technical details on transport and medical ramifications and legal consequences.</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604568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Covers Objective: 27.2</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469329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Covers Objective: 27.2</a:t>
            </a:r>
          </a:p>
          <a:p>
            <a:pPr eaLnBrk="1" hangingPunct="1"/>
            <a:endPar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Discussion Topic:</a:t>
            </a:r>
            <a:r>
              <a:rPr lang="en-US" altLang="en-US" sz="1200" b="1" i="0" u="none" strike="noStrike" kern="1200" cap="none" baseline="0" dirty="0">
                <a:solidFill>
                  <a:schemeClr val="dk1"/>
                </a:solidFill>
                <a:latin typeface="Arial"/>
                <a:ea typeface="ＭＳ Ｐゴシック" panose="020B0600070205080204" pitchFamily="34" charset="-128"/>
                <a:cs typeface="Arial" panose="020B0604020202020204" pitchFamily="34" charset="0"/>
                <a:sym typeface="Arial"/>
              </a:rPr>
              <a:t> </a:t>
            </a:r>
            <a:r>
              <a:rPr lang="en-US" sz="1200" b="0" i="0" u="none" strike="noStrike" kern="1200" cap="none" dirty="0">
                <a:solidFill>
                  <a:schemeClr val="dk1"/>
                </a:solidFill>
                <a:effectLst/>
                <a:latin typeface="Arial"/>
                <a:ea typeface="Arial"/>
                <a:cs typeface="Arial"/>
                <a:sym typeface="Arial"/>
              </a:rPr>
              <a:t>Describe the common indicators of pending aggressive behavior.</a:t>
            </a:r>
            <a:endPar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48456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Time: </a:t>
            </a:r>
            <a:r>
              <a:rPr lang="en-US" altLang="en-US" b="0" dirty="0">
                <a:latin typeface="Arial" panose="020B0604020202020204" pitchFamily="34" charset="0"/>
                <a:ea typeface="ＭＳ Ｐゴシック" panose="020B0600070205080204" pitchFamily="34" charset="-128"/>
                <a:cs typeface="Arial" panose="020B0604020202020204" pitchFamily="34" charset="0"/>
              </a:rPr>
              <a:t>4</a:t>
            </a:r>
            <a:r>
              <a:rPr lang="en-US" altLang="en-US" dirty="0">
                <a:latin typeface="Arial" panose="020B0604020202020204" pitchFamily="34" charset="0"/>
                <a:ea typeface="ＭＳ Ｐゴシック" panose="020B0600070205080204" pitchFamily="34" charset="-128"/>
                <a:cs typeface="Arial" panose="020B0604020202020204" pitchFamily="34" charset="0"/>
              </a:rPr>
              <a:t>5 minutes</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Tips: </a:t>
            </a:r>
            <a:r>
              <a:rPr lang="en-US" sz="1200" b="0" i="0" u="none" strike="noStrike" kern="1200" cap="none" dirty="0">
                <a:solidFill>
                  <a:schemeClr val="dk1"/>
                </a:solidFill>
                <a:effectLst/>
                <a:latin typeface="Arial"/>
                <a:ea typeface="Arial"/>
                <a:cs typeface="Arial"/>
                <a:sym typeface="Arial"/>
              </a:rPr>
              <a:t>It is important in this lesson to define abnormal behavior and to differentiate behavioral emergencies. Take time to make these distinctions clear. Invite a mental health professional to class. Ask him to discuss the impact of psychiatric disease on our population. Do not minimize psychiatric problems. Psychiatric disorders are widespread and certainly will be encountered by new EMTs. Imprint a serious attitude toward dealing with these potentially life-threatening diseases. Dealing with stressful situations is an extremely important component of scene management. Take time to emphasize the necessary steps for dealing with a person who is experiencing a stress reaction. Acute psychosis is a dynamic and often dangerous situation for responders. Take time to teach safety in this lesson.</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901078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Covers Objective: 27.2</a:t>
            </a:r>
          </a:p>
          <a:p>
            <a:endPar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Discussion Topic:</a:t>
            </a:r>
            <a:r>
              <a:rPr lang="en-US" altLang="en-US" sz="1200" b="0" i="0" u="none" strike="noStrike" kern="1200" cap="none" baseline="0" dirty="0">
                <a:solidFill>
                  <a:schemeClr val="dk1"/>
                </a:solidFill>
                <a:latin typeface="Arial"/>
                <a:ea typeface="ＭＳ Ｐゴシック" panose="020B0600070205080204" pitchFamily="34" charset="-128"/>
                <a:cs typeface="Arial" panose="020B0604020202020204" pitchFamily="34" charset="0"/>
                <a:sym typeface="Arial"/>
              </a:rPr>
              <a:t> </a:t>
            </a:r>
            <a:r>
              <a:rPr lang="en-US" sz="1200" b="0" i="0" u="none" strike="noStrike" kern="1200" cap="none" dirty="0">
                <a:solidFill>
                  <a:schemeClr val="dk1"/>
                </a:solidFill>
                <a:effectLst/>
                <a:latin typeface="Arial"/>
                <a:ea typeface="Arial"/>
                <a:cs typeface="Arial"/>
                <a:sym typeface="Arial"/>
              </a:rPr>
              <a:t>Describe the appropriate response to aggressive behavior.</a:t>
            </a:r>
            <a:endPar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endPar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Knowledge Application: </a:t>
            </a:r>
            <a:r>
              <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Role-play violent patient scenarios. Practice techniques for safety assessments and de-escalation.</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19595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Covers Objective: 27.3</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359020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Covers Objective: 27.3</a:t>
            </a:r>
          </a:p>
          <a:p>
            <a:pPr eaLnBrk="1" hangingPunct="1"/>
            <a:endPar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Discussion Topic:</a:t>
            </a:r>
            <a:r>
              <a:rPr lang="en-US" altLang="en-US" sz="1200" b="0" i="0" u="none" strike="noStrike" kern="1200" cap="none" baseline="0" dirty="0">
                <a:solidFill>
                  <a:schemeClr val="dk1"/>
                </a:solidFill>
                <a:latin typeface="Arial"/>
                <a:ea typeface="ＭＳ Ｐゴシック" panose="020B0600070205080204" pitchFamily="34" charset="-128"/>
                <a:cs typeface="Arial" panose="020B0604020202020204" pitchFamily="34" charset="0"/>
                <a:sym typeface="Arial"/>
              </a:rPr>
              <a:t> </a:t>
            </a:r>
            <a:r>
              <a:rPr lang="en-US" sz="1200" b="0" i="0" u="none" strike="noStrike" kern="1200" cap="none" dirty="0">
                <a:solidFill>
                  <a:schemeClr val="dk1"/>
                </a:solidFill>
                <a:effectLst/>
                <a:latin typeface="Arial"/>
                <a:ea typeface="Arial"/>
                <a:cs typeface="Arial"/>
                <a:sym typeface="Arial"/>
              </a:rPr>
              <a:t>Describe the local guidelines for restraint of a patient.</a:t>
            </a:r>
            <a:endPar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265137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Covers Objective: 27.3</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202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Covers Objective: 27.3</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627164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Covers Objective: 27.3</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545344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Covers Objective: 27.3</a:t>
            </a:r>
          </a:p>
          <a:p>
            <a:pPr eaLnBrk="1" hangingPunct="1"/>
            <a:endPar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Discussion Topic: </a:t>
            </a:r>
            <a:r>
              <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Describe the proper procedures for restraining a patient.</a:t>
            </a:r>
          </a:p>
          <a:p>
            <a:pPr eaLnBrk="1" hangingPunct="1"/>
            <a:endPar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Class Activity: </a:t>
            </a:r>
            <a:r>
              <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Have students research the restraint protocols for your area. What rules/procedures must an EMT follow with regard to patient restraint?</a:t>
            </a:r>
          </a:p>
          <a:p>
            <a:pPr eaLnBrk="1" hangingPunct="1"/>
            <a:endPar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Knowledge Application: </a:t>
            </a:r>
            <a:r>
              <a:rPr lang="en-US" sz="1200" b="0" i="0" u="none" strike="noStrike" kern="1200" cap="none" dirty="0">
                <a:solidFill>
                  <a:schemeClr val="dk1"/>
                </a:solidFill>
                <a:effectLst/>
                <a:latin typeface="Arial"/>
                <a:ea typeface="Arial"/>
                <a:cs typeface="Arial"/>
                <a:sym typeface="Arial"/>
              </a:rPr>
              <a:t>Have students work in small groups to practice patient restraint scenarios. Review decision-making strategies as well as restraint technique.</a:t>
            </a:r>
            <a:endPar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pPr eaLnBrk="1" hangingPunct="1"/>
            <a:endPar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Knowledge Application: </a:t>
            </a:r>
            <a:r>
              <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Have students work in small groups to practice patient restraint scenarios. Review decision-making strategies as well as restraint technique.</a:t>
            </a:r>
          </a:p>
          <a:p>
            <a:pPr eaLnBrk="1" hangingPunct="1"/>
            <a:endPar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Critical Thinking: </a:t>
            </a:r>
            <a:r>
              <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We commonly associate patient restraint with psychiatric emergencies. Are there situations in which patient restraint might be appropriate for the trauma or medical patient? If so, give specific examples. </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284826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Covers Objective: 27.3</a:t>
            </a:r>
          </a:p>
          <a:p>
            <a:pPr eaLnBrk="1" hangingPunct="1"/>
            <a:endPar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Discussion Topic:</a:t>
            </a:r>
            <a:r>
              <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 </a:t>
            </a:r>
            <a:r>
              <a:rPr lang="en-US" sz="1200" b="0" i="0" u="none" strike="noStrike" kern="1200" cap="none" dirty="0">
                <a:solidFill>
                  <a:schemeClr val="dk1"/>
                </a:solidFill>
                <a:effectLst/>
                <a:latin typeface="Arial"/>
                <a:ea typeface="Arial"/>
                <a:cs typeface="Arial"/>
                <a:sym typeface="Arial"/>
              </a:rPr>
              <a:t>Describe the local resources available for the care of a patient with a behavioral or psychiatric complaint.</a:t>
            </a:r>
            <a:endPar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560851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Covers Objective: 27.3</a:t>
            </a:r>
          </a:p>
          <a:p>
            <a:pPr eaLnBrk="1" hangingPunct="1"/>
            <a:endPar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Discussion Topic:</a:t>
            </a:r>
            <a:r>
              <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 </a:t>
            </a:r>
            <a:r>
              <a:rPr lang="en-US" sz="1200" b="0" i="0" u="none" strike="noStrike" kern="1200" cap="none" dirty="0">
                <a:solidFill>
                  <a:schemeClr val="dk1"/>
                </a:solidFill>
                <a:effectLst/>
                <a:latin typeface="Arial"/>
                <a:ea typeface="Arial"/>
                <a:cs typeface="Arial"/>
                <a:sym typeface="Arial"/>
              </a:rPr>
              <a:t>Describe local laws and or guidelines associated with the transport of psychiatric patients.</a:t>
            </a:r>
            <a:endPar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561456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Covers Objective: 27.3</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432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Covers Objective: 27.1</a:t>
            </a:r>
          </a:p>
          <a:p>
            <a:pPr eaLnBrk="1" hangingPunct="1">
              <a:spcBef>
                <a:spcPct val="0"/>
              </a:spcBef>
            </a:pPr>
            <a:endPar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pPr eaLnBrk="1" hangingPunct="1">
              <a:spcBef>
                <a:spcPct val="0"/>
              </a:spcBef>
            </a:pPr>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Point to Emphasize: </a:t>
            </a:r>
            <a:r>
              <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A behavioral emergency exists when, within a given situation, a person exhibits abnormal behavior that is unacceptable or intolerable to others.</a:t>
            </a:r>
            <a:endPar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pPr eaLnBrk="1" hangingPunct="1">
              <a:spcBef>
                <a:spcPct val="0"/>
              </a:spcBef>
            </a:pPr>
            <a:endPar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pPr eaLnBrk="1" hangingPunct="1">
              <a:spcBef>
                <a:spcPct val="0"/>
              </a:spcBef>
            </a:pPr>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Discussion Topic: </a:t>
            </a:r>
            <a:r>
              <a:rPr lang="en-US" sz="1200" b="0" i="0" u="none" strike="noStrike" kern="1200" cap="none" dirty="0">
                <a:solidFill>
                  <a:schemeClr val="dk1"/>
                </a:solidFill>
                <a:effectLst/>
                <a:latin typeface="Arial"/>
                <a:ea typeface="Arial"/>
                <a:cs typeface="Arial"/>
                <a:sym typeface="Arial"/>
              </a:rPr>
              <a:t>How is a behavioral emergency different from simply unusual behavior?</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42574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064837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Talking Points: </a:t>
            </a:r>
            <a:r>
              <a:rPr lang="en-US" altLang="en-US" dirty="0">
                <a:latin typeface="Arial" panose="020B0604020202020204" pitchFamily="34" charset="0"/>
                <a:ea typeface="ＭＳ Ｐゴシック" panose="020B0600070205080204" pitchFamily="34" charset="-128"/>
                <a:cs typeface="Arial" panose="020B0604020202020204" pitchFamily="34" charset="0"/>
              </a:rPr>
              <a:t>As students discuss these questions, describe real-life incidents to show students the range of situations that they need to be prepared for.</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393476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Talking Points: </a:t>
            </a:r>
            <a:r>
              <a:rPr lang="en-US" altLang="en-US" dirty="0">
                <a:latin typeface="Arial" panose="020B0604020202020204" pitchFamily="34" charset="0"/>
                <a:ea typeface="ＭＳ Ｐゴシック" panose="020B0600070205080204" pitchFamily="34" charset="-128"/>
                <a:cs typeface="Arial" panose="020B0604020202020204" pitchFamily="34" charset="0"/>
              </a:rPr>
              <a:t>Discussion should emphasize safety in this situation (and when to call for police presence), then calming the patient, and then actual assessment and treatment. Talking with the parents is important, as well as complete documentation of the run, signed and witnessed refusal form, and so on.</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952717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Covers Objective: 27.1</a:t>
            </a:r>
          </a:p>
          <a:p>
            <a:pPr eaLnBrk="1" hangingPunct="1">
              <a:spcBef>
                <a:spcPct val="0"/>
              </a:spcBef>
            </a:pPr>
            <a:endPar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pPr eaLnBrk="1" hangingPunct="1">
              <a:spcBef>
                <a:spcPct val="0"/>
              </a:spcBef>
            </a:pPr>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Point to Emphasize: </a:t>
            </a:r>
            <a:r>
              <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A behavioral emergency exists when, within a given situation, a person exhibits abnormal behavior that is unacceptable or intolerable to others.</a:t>
            </a:r>
            <a:endPar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pPr eaLnBrk="1" hangingPunct="1">
              <a:spcBef>
                <a:spcPct val="0"/>
              </a:spcBef>
            </a:pPr>
            <a:endPar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pPr eaLnBrk="1" hangingPunct="1">
              <a:spcBef>
                <a:spcPct val="0"/>
              </a:spcBef>
            </a:pPr>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Discussion Topic: </a:t>
            </a:r>
            <a:r>
              <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Define </a:t>
            </a:r>
            <a:r>
              <a:rPr lang="en-US" altLang="en-US" sz="1200" b="0" i="1"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behavioral emergency</a:t>
            </a:r>
            <a:r>
              <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 How is it different from simply unusual behavior?</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83949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Covers Objective: 27.1</a:t>
            </a:r>
          </a:p>
          <a:p>
            <a:pPr eaLnBrk="1" hangingPunct="1">
              <a:spcBef>
                <a:spcPct val="0"/>
              </a:spcBef>
            </a:pPr>
            <a:endPar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pPr eaLnBrk="1" hangingPunct="1">
              <a:spcBef>
                <a:spcPct val="0"/>
              </a:spcBef>
            </a:pPr>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Point to Emphasize: </a:t>
            </a:r>
            <a:r>
              <a:rPr lang="en-US" sz="1200" b="0" i="0" u="none" strike="noStrike" kern="1200" cap="none" baseline="0" dirty="0">
                <a:solidFill>
                  <a:schemeClr val="dk1"/>
                </a:solidFill>
                <a:latin typeface="Arial"/>
                <a:ea typeface="Arial"/>
                <a:cs typeface="Arial"/>
                <a:sym typeface="Arial"/>
              </a:rPr>
              <a:t>The nervous system works through the use of neurotransmitters</a:t>
            </a:r>
            <a:r>
              <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a:t>
            </a:r>
            <a:endPar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pPr eaLnBrk="1" hangingPunct="1">
              <a:spcBef>
                <a:spcPct val="0"/>
              </a:spcBef>
            </a:pPr>
            <a:endPar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pPr eaLnBrk="1" hangingPunct="1">
              <a:spcBef>
                <a:spcPct val="0"/>
              </a:spcBef>
            </a:pPr>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Discussion Topic: </a:t>
            </a:r>
            <a:r>
              <a:rPr lang="en-US" sz="1200" b="0" i="0" u="none" strike="noStrike" kern="1200" cap="none" dirty="0">
                <a:solidFill>
                  <a:schemeClr val="dk1"/>
                </a:solidFill>
                <a:effectLst/>
                <a:latin typeface="Arial"/>
                <a:ea typeface="Arial"/>
                <a:cs typeface="Arial"/>
                <a:sym typeface="Arial"/>
              </a:rPr>
              <a:t>Describe the path by which an impulse is transmitted through the nervous system.</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88830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Covers Objective: 27.1</a:t>
            </a:r>
          </a:p>
          <a:p>
            <a:pPr eaLnBrk="1" hangingPunct="1">
              <a:spcBef>
                <a:spcPct val="0"/>
              </a:spcBef>
            </a:pPr>
            <a:endPar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Point to Emphasize: </a:t>
            </a:r>
            <a:r>
              <a:rPr lang="en-US" sz="1200" b="0" i="0" u="none" strike="noStrike" kern="1200" cap="none" baseline="0" dirty="0">
                <a:solidFill>
                  <a:schemeClr val="dk1"/>
                </a:solidFill>
                <a:latin typeface="Arial"/>
                <a:ea typeface="Arial"/>
                <a:cs typeface="Arial"/>
                <a:sym typeface="Arial"/>
              </a:rPr>
              <a:t>Medications that target behavioral conditions help maintain proper levels and interactions of neurotransmitters.</a:t>
            </a:r>
          </a:p>
          <a:p>
            <a:endPar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pPr eaLnBrk="1" hangingPunct="1">
              <a:spcBef>
                <a:spcPct val="0"/>
              </a:spcBef>
            </a:pPr>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Discussion Topic: </a:t>
            </a:r>
            <a:r>
              <a:rPr lang="en-US" sz="1200" b="0" i="0" u="none" strike="noStrike" kern="1200" cap="none" dirty="0">
                <a:solidFill>
                  <a:schemeClr val="dk1"/>
                </a:solidFill>
                <a:effectLst/>
                <a:latin typeface="Arial"/>
                <a:ea typeface="Arial"/>
                <a:cs typeface="Arial"/>
                <a:sym typeface="Arial"/>
              </a:rPr>
              <a:t>List and describe the action of commonly prescribed drugs that affect behavior.</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00807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Covers Objective: 27.1</a:t>
            </a:r>
          </a:p>
          <a:p>
            <a:pPr eaLnBrk="1" hangingPunct="1">
              <a:spcBef>
                <a:spcPct val="0"/>
              </a:spcBef>
            </a:pPr>
            <a:endPar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pPr eaLnBrk="1" hangingPunct="1">
              <a:spcBef>
                <a:spcPct val="0"/>
              </a:spcBef>
            </a:pPr>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Discussion Topic: </a:t>
            </a:r>
            <a:r>
              <a:rPr lang="en-US" sz="1200" b="0" i="0" u="none" strike="noStrike" kern="1200" cap="none" dirty="0">
                <a:solidFill>
                  <a:schemeClr val="dk1"/>
                </a:solidFill>
                <a:effectLst/>
                <a:latin typeface="Arial"/>
                <a:ea typeface="Arial"/>
                <a:cs typeface="Arial"/>
                <a:sym typeface="Arial"/>
              </a:rPr>
              <a:t>Discuss the significance for EMTs that almost one in five adults in the United States have some sort of mental illness.</a:t>
            </a:r>
            <a:endPar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pPr eaLnBrk="1" hangingPunct="1">
              <a:spcBef>
                <a:spcPct val="0"/>
              </a:spcBef>
            </a:pPr>
            <a:endPar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80089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Covers Objective: 27.1</a:t>
            </a:r>
          </a:p>
          <a:p>
            <a:pPr eaLnBrk="1" hangingPunct="1">
              <a:spcBef>
                <a:spcPct val="0"/>
              </a:spcBef>
            </a:pPr>
            <a:endPar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pPr eaLnBrk="1" hangingPunct="1">
              <a:spcBef>
                <a:spcPct val="0"/>
              </a:spcBef>
            </a:pPr>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Point to Emphasize: </a:t>
            </a:r>
            <a:r>
              <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EMTs always should assume first that altered mental status is due to a physical problem. </a:t>
            </a:r>
            <a:endPar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pPr eaLnBrk="1" hangingPunct="1">
              <a:spcBef>
                <a:spcPct val="0"/>
              </a:spcBef>
            </a:pPr>
            <a:endPar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pPr eaLnBrk="1" hangingPunct="1">
              <a:spcBef>
                <a:spcPct val="0"/>
              </a:spcBef>
            </a:pPr>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Knowledge Application: </a:t>
            </a:r>
            <a:r>
              <a:rPr lang="en-US" sz="1200" b="0" i="0" u="none" strike="noStrike" kern="1200" cap="none" dirty="0">
                <a:solidFill>
                  <a:schemeClr val="dk1"/>
                </a:solidFill>
                <a:effectLst/>
                <a:latin typeface="Arial"/>
                <a:ea typeface="Arial"/>
                <a:cs typeface="Arial"/>
                <a:sym typeface="Arial"/>
              </a:rPr>
              <a:t>Have students work in small groups. Using a programmed patient, practice assessment of a patient who is experiencing an altered mental status. Be sure to include both psychiatric and medical scenarios.</a:t>
            </a:r>
          </a:p>
          <a:p>
            <a:pPr eaLnBrk="1" hangingPunct="1">
              <a:spcBef>
                <a:spcPct val="0"/>
              </a:spcBef>
            </a:pPr>
            <a:endPar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pPr eaLnBrk="1" hangingPunct="1">
              <a:spcBef>
                <a:spcPct val="0"/>
              </a:spcBef>
            </a:pPr>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Critical</a:t>
            </a:r>
            <a:r>
              <a:rPr lang="en-US" altLang="en-US" sz="1200" b="1" i="0" u="none" strike="noStrike" kern="1200" cap="none" baseline="0" dirty="0">
                <a:solidFill>
                  <a:schemeClr val="dk1"/>
                </a:solidFill>
                <a:latin typeface="Arial"/>
                <a:ea typeface="ＭＳ Ｐゴシック" panose="020B0600070205080204" pitchFamily="34" charset="-128"/>
                <a:cs typeface="Arial" panose="020B0604020202020204" pitchFamily="34" charset="0"/>
                <a:sym typeface="Arial"/>
              </a:rPr>
              <a:t> Thinking Discussion</a:t>
            </a:r>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 </a:t>
            </a:r>
            <a:r>
              <a:rPr lang="en-US" sz="1200" b="0" i="0" u="none" strike="noStrike" kern="1200" cap="none" dirty="0">
                <a:solidFill>
                  <a:schemeClr val="dk1"/>
                </a:solidFill>
                <a:effectLst/>
                <a:latin typeface="Arial"/>
                <a:ea typeface="Arial"/>
                <a:cs typeface="Arial"/>
                <a:sym typeface="Arial"/>
              </a:rPr>
              <a:t>Review the Think Like an EMT feature with students and encourage discussion.</a:t>
            </a:r>
            <a:endPar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20649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 name="Content Placeholder 2"/>
          <p:cNvSpPr>
            <a:spLocks noGrp="1"/>
          </p:cNvSpPr>
          <p:nvPr>
            <p:ph sz="quarter" idx="10"/>
          </p:nvPr>
        </p:nvSpPr>
        <p:spPr>
          <a:xfrm>
            <a:off x="457200" y="1600200"/>
            <a:ext cx="8229600" cy="4525963"/>
          </a:xfrm>
        </p:spPr>
        <p:txBody>
          <a:bodyPr/>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469634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Five Content_Link">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3730239" cy="676464"/>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392649"/>
            <a:ext cx="3730239" cy="701761"/>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254847"/>
            <a:ext cx="3732767" cy="71040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4672" y="4125687"/>
            <a:ext cx="3732767" cy="711234"/>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4997360"/>
            <a:ext cx="3730239" cy="659956"/>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956561" y="1555750"/>
            <a:ext cx="3730239" cy="676463"/>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956561" y="2392363"/>
            <a:ext cx="3733414" cy="702047"/>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956561" y="3254848"/>
            <a:ext cx="3730239" cy="710402"/>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3" name="Text Placeholder 12"/>
          <p:cNvSpPr>
            <a:spLocks noGrp="1"/>
          </p:cNvSpPr>
          <p:nvPr>
            <p:ph type="body" sz="quarter" idx="24"/>
          </p:nvPr>
        </p:nvSpPr>
        <p:spPr>
          <a:xfrm>
            <a:off x="4854576" y="4174123"/>
            <a:ext cx="3921956" cy="438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7" name="Text Placeholder 16"/>
          <p:cNvSpPr>
            <a:spLocks noGrp="1"/>
          </p:cNvSpPr>
          <p:nvPr>
            <p:ph type="body" sz="quarter" idx="25"/>
          </p:nvPr>
        </p:nvSpPr>
        <p:spPr>
          <a:xfrm>
            <a:off x="4854575" y="4683125"/>
            <a:ext cx="3922713" cy="641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9" name="Text Placeholder 18"/>
          <p:cNvSpPr>
            <a:spLocks noGrp="1"/>
          </p:cNvSpPr>
          <p:nvPr>
            <p:ph type="body" sz="quarter" idx="26"/>
          </p:nvPr>
        </p:nvSpPr>
        <p:spPr>
          <a:xfrm>
            <a:off x="4854575" y="5503863"/>
            <a:ext cx="3922713" cy="6064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1" name="Text Placeholder 20"/>
          <p:cNvSpPr>
            <a:spLocks noGrp="1"/>
          </p:cNvSpPr>
          <p:nvPr>
            <p:ph type="body" sz="quarter" idx="27"/>
          </p:nvPr>
        </p:nvSpPr>
        <p:spPr>
          <a:xfrm>
            <a:off x="4452938" y="6110289"/>
            <a:ext cx="4443412" cy="297374"/>
          </a:xfrm>
        </p:spPr>
        <p:txBody>
          <a:bodyPr/>
          <a:lstStyle>
            <a:lvl1pPr marL="0" indent="0">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3" name="Text Placeholder 22"/>
          <p:cNvSpPr>
            <a:spLocks noGrp="1"/>
          </p:cNvSpPr>
          <p:nvPr>
            <p:ph type="body" sz="quarter" idx="28"/>
          </p:nvPr>
        </p:nvSpPr>
        <p:spPr>
          <a:xfrm>
            <a:off x="457200" y="5784850"/>
            <a:ext cx="3730625" cy="8207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603925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15153"/>
            <a:ext cx="8229600" cy="110265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0" tIns="0" rIns="0" bIns="0" anchor="b" anchorCtr="0"/>
          <a:lstStyle>
            <a:lvl1pPr marL="0" marR="0" lvl="0" indent="0" algn="l" rtl="0">
              <a:spcBef>
                <a:spcPts val="0"/>
              </a:spcBef>
              <a:buClr>
                <a:srgbClr val="007FA3"/>
              </a:buClr>
              <a:buFont typeface="Arial"/>
              <a:buNone/>
              <a:defRPr sz="1200" b="0"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39372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Shape 54"/>
          <p:cNvSpPr txBox="1">
            <a:spLocks noGrp="1"/>
          </p:cNvSpPr>
          <p:nvPr>
            <p:ph type="title" hasCustomPrompt="1"/>
          </p:nvPr>
        </p:nvSpPr>
        <p:spPr>
          <a:xfrm>
            <a:off x="457200" y="228600"/>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55" name="Shape 55"/>
          <p:cNvSpPr txBox="1">
            <a:spLocks noGrp="1"/>
          </p:cNvSpPr>
          <p:nvPr>
            <p:ph type="body" idx="1" hasCustomPrompt="1"/>
          </p:nvPr>
        </p:nvSpPr>
        <p:spPr>
          <a:xfrm>
            <a:off x="457200" y="5050971"/>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12888"/>
            <a:ext cx="8232775" cy="3417887"/>
          </a:xfrm>
        </p:spPr>
        <p:txBody>
          <a:bodyPr/>
          <a:lstStyle/>
          <a:p>
            <a:endParaRPr lang="en-US" dirty="0"/>
          </a:p>
        </p:txBody>
      </p:sp>
    </p:spTree>
    <p:extLst>
      <p:ext uri="{BB962C8B-B14F-4D97-AF65-F5344CB8AC3E}">
        <p14:creationId xmlns:p14="http://schemas.microsoft.com/office/powerpoint/2010/main" val="1885097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2861608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and Link">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0" tIns="0" rIns="0" bIns="0"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3" name="Text Placeholder 2"/>
          <p:cNvSpPr>
            <a:spLocks noGrp="1"/>
          </p:cNvSpPr>
          <p:nvPr>
            <p:ph type="body" sz="quarter" idx="13"/>
          </p:nvPr>
        </p:nvSpPr>
        <p:spPr>
          <a:xfrm>
            <a:off x="674688" y="3962400"/>
            <a:ext cx="7783512" cy="1752600"/>
          </a:xfrm>
        </p:spPr>
        <p:txBody>
          <a:bodyPr/>
          <a:lstStyle>
            <a:lvl1pPr>
              <a:defRPr sz="2000">
                <a:latin typeface="+mn-lt"/>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249690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488752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2401594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On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6"/>
            <a:ext cx="8229600" cy="4467955"/>
          </a:xfrm>
        </p:spPr>
        <p:txBody>
          <a:bodyPr/>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Tree>
    <p:extLst>
      <p:ext uri="{BB962C8B-B14F-4D97-AF65-F5344CB8AC3E}">
        <p14:creationId xmlns:p14="http://schemas.microsoft.com/office/powerpoint/2010/main" val="2862718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Link On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Text Placeholder 2"/>
          <p:cNvSpPr>
            <a:spLocks noGrp="1"/>
          </p:cNvSpPr>
          <p:nvPr>
            <p:ph type="body" sz="quarter" idx="14"/>
          </p:nvPr>
        </p:nvSpPr>
        <p:spPr>
          <a:xfrm>
            <a:off x="457200" y="1555750"/>
            <a:ext cx="8232775" cy="4468813"/>
          </a:xfrm>
        </p:spPr>
        <p:txBody>
          <a:bodyPr/>
          <a:lstStyle>
            <a:lvl1pPr marL="255600"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153561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 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000" b="0" i="0" u="none" strike="noStrike" cap="none" dirty="0">
                <a:solidFill>
                  <a:schemeClr val="dk1"/>
                </a:solidFill>
                <a:latin typeface="+mn-lt"/>
                <a:ea typeface="Arial"/>
                <a:cs typeface="Arial"/>
                <a:sym typeface="Arial"/>
              </a:defRPr>
            </a:lvl5pPr>
          </a:lstStyle>
          <a:p>
            <a:pPr lvl="0"/>
            <a:r>
              <a:rPr lang="en-US" dirty="0"/>
              <a:t>Edit Master text styles</a:t>
            </a:r>
            <a:endParaRPr lang="en-US" sz="2400" b="0" i="0" u="none" strike="noStrike" cap="none" dirty="0">
              <a:solidFill>
                <a:schemeClr val="dk1"/>
              </a:solidFill>
              <a:latin typeface="+mn-lt"/>
              <a:cs typeface="Arial"/>
              <a:sym typeface="Arial"/>
            </a:endParaRPr>
          </a:p>
          <a:p>
            <a:pPr lvl="1"/>
            <a:r>
              <a:rPr lang="en-US" b="0" i="0" u="none" strike="noStrike" cap="none" dirty="0">
                <a:solidFill>
                  <a:schemeClr val="dk1"/>
                </a:solidFill>
                <a:latin typeface="+mn-lt"/>
                <a:cs typeface="Arial"/>
                <a:sym typeface="Arial"/>
              </a:rPr>
              <a:t> </a:t>
            </a:r>
          </a:p>
          <a:p>
            <a:pPr lvl="2"/>
            <a:r>
              <a:rPr lang="en-US" dirty="0"/>
              <a:t> </a:t>
            </a:r>
          </a:p>
          <a:p>
            <a:pPr lvl="3"/>
            <a:r>
              <a:rPr lang="en-US" dirty="0"/>
              <a:t> </a:t>
            </a:r>
          </a:p>
          <a:p>
            <a:pPr lvl="4"/>
            <a:r>
              <a:rPr lang="en-US" dirty="0"/>
              <a: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Thre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50"/>
            <a:ext cx="8232128" cy="982352"/>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939753"/>
            <a:ext cx="8229600" cy="1196411"/>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7200" y="4665662"/>
            <a:ext cx="8232128" cy="1251043"/>
          </a:xfrm>
        </p:spPr>
        <p:txBody>
          <a:bodyPr/>
          <a:lstStyle>
            <a:lvl1pPr marR="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362930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Four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8"/>
            <a:ext cx="8232128" cy="984807"/>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743198"/>
            <a:ext cx="8229600" cy="1021037"/>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939052"/>
            <a:ext cx="8232128" cy="969122"/>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5068609"/>
            <a:ext cx="8232128" cy="915328"/>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062393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Fiv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8232128" cy="495242"/>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264889"/>
            <a:ext cx="8229600" cy="572316"/>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051103"/>
            <a:ext cx="8232128" cy="573499"/>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3837317"/>
            <a:ext cx="8232128" cy="57984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4623532"/>
            <a:ext cx="8232128" cy="572356"/>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54672" y="5424490"/>
            <a:ext cx="8234655" cy="591750"/>
          </a:xfrm>
        </p:spPr>
        <p:txBody>
          <a:bodyPr/>
          <a:lstStyle>
            <a:lvl1pPr indent="-255600">
              <a:defRPr sz="1800"/>
            </a:lvl1pPr>
            <a:lvl2pPr indent="-284400">
              <a:defRPr sz="1800"/>
            </a:lvl2pPr>
            <a:lvl3pPr indent="-230400">
              <a:defRPr sz="1800"/>
            </a:lvl3pPr>
            <a:lvl4pPr indent="-230400">
              <a:defRPr sz="1800"/>
            </a:lvl4pPr>
            <a:lvl5pPr indent="-230400">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34312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Fiv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8232128" cy="676464"/>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392649"/>
            <a:ext cx="8229600" cy="739698"/>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335803"/>
            <a:ext cx="8232128" cy="813243"/>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4362943"/>
            <a:ext cx="8232128" cy="69315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5297488"/>
            <a:ext cx="8232128" cy="659559"/>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553875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Fiv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3730239" cy="676464"/>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392649"/>
            <a:ext cx="3730239" cy="701761"/>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254847"/>
            <a:ext cx="3732767" cy="71040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4672" y="4125687"/>
            <a:ext cx="3732767" cy="711234"/>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4997360"/>
            <a:ext cx="3730239" cy="659956"/>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956561" y="1555750"/>
            <a:ext cx="3730239" cy="676463"/>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956561" y="2392363"/>
            <a:ext cx="3733414" cy="702047"/>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956561" y="3254848"/>
            <a:ext cx="3730239" cy="710402"/>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956561" y="4125688"/>
            <a:ext cx="3730239" cy="711233"/>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6" name="Content Placeholder 15"/>
          <p:cNvSpPr>
            <a:spLocks noGrp="1"/>
          </p:cNvSpPr>
          <p:nvPr>
            <p:ph sz="quarter" idx="23"/>
          </p:nvPr>
        </p:nvSpPr>
        <p:spPr>
          <a:xfrm>
            <a:off x="4956562" y="4997359"/>
            <a:ext cx="3733414" cy="736869"/>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03634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574562"/>
            <a:ext cx="8229600" cy="4428411"/>
          </a:xfrm>
          <a:prstGeom prst="rect">
            <a:avLst/>
          </a:prstGeom>
          <a:noFill/>
          <a:ln>
            <a:noFill/>
          </a:ln>
        </p:spPr>
        <p:txBody>
          <a:bodyPr lIns="0" tIns="0" rIns="0" bIns="0"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8">
            <a:alphaModFix/>
          </a:blip>
          <a:srcRect/>
          <a:stretch/>
        </p:blipFill>
        <p:spPr>
          <a:xfrm>
            <a:off x="443972" y="6429709"/>
            <a:ext cx="917999" cy="279914"/>
          </a:xfrm>
          <a:prstGeom prst="rect">
            <a:avLst/>
          </a:prstGeom>
          <a:noFill/>
          <a:ln>
            <a:noFill/>
          </a:ln>
        </p:spPr>
      </p:pic>
      <p:sp>
        <p:nvSpPr>
          <p:cNvPr id="2" name="Footer Placeholder 1">
            <a:extLst>
              <a:ext uri="{FF2B5EF4-FFF2-40B4-BE49-F238E27FC236}">
                <a16:creationId xmlns:a16="http://schemas.microsoft.com/office/drawing/2014/main" id="{7B8A108E-B0AF-4869-B5B8-3D3BB7BC725E}"/>
              </a:ext>
            </a:extLst>
          </p:cNvPr>
          <p:cNvSpPr>
            <a:spLocks noGrp="1"/>
          </p:cNvSpPr>
          <p:nvPr>
            <p:ph type="ftr" sz="quarter" idx="3"/>
          </p:nvPr>
        </p:nvSpPr>
        <p:spPr>
          <a:xfrm>
            <a:off x="457200" y="6028611"/>
            <a:ext cx="8229600" cy="200549"/>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9" name="Text Placeholder 5"/>
          <p:cNvSpPr txBox="1">
            <a:spLocks/>
          </p:cNvSpPr>
          <p:nvPr userDrawn="1"/>
        </p:nvSpPr>
        <p:spPr>
          <a:xfrm>
            <a:off x="2650837" y="6438783"/>
            <a:ext cx="6035070" cy="419217"/>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IN" altLang="en-US" sz="1200" dirty="0">
                <a:solidFill>
                  <a:schemeClr val="tx1"/>
                </a:solidFill>
                <a:latin typeface="Verdana"/>
                <a:ea typeface="Verdana" panose="020B0604030504040204" pitchFamily="34" charset="0"/>
                <a:cs typeface="Verdana" panose="020B0604030504040204" pitchFamily="34" charset="0"/>
              </a:rPr>
              <a:t>Copyright © 2021, 2016, 2012 Pearson Education, Inc. All Rights Reserved</a:t>
            </a:r>
          </a:p>
        </p:txBody>
      </p:sp>
    </p:spTree>
  </p:cSld>
  <p:clrMap bg1="lt1" tx1="dk1" bg2="dk2" tx2="lt2" accent1="accent1" accent2="accent2" accent3="accent3" accent4="accent4" accent5="accent5" accent6="accent6" hlink="hlink" folHlink="folHlink"/>
  <p:sldLayoutIdLst>
    <p:sldLayoutId id="2147483682" r:id="rId1"/>
    <p:sldLayoutId id="2147483675" r:id="rId2"/>
    <p:sldLayoutId id="2147483689" r:id="rId3"/>
    <p:sldLayoutId id="2147483650" r:id="rId4"/>
    <p:sldLayoutId id="2147483679" r:id="rId5"/>
    <p:sldLayoutId id="2147483677" r:id="rId6"/>
    <p:sldLayoutId id="2147483678" r:id="rId7"/>
    <p:sldLayoutId id="2147483687" r:id="rId8"/>
    <p:sldLayoutId id="2147483686" r:id="rId9"/>
    <p:sldLayoutId id="2147483688" r:id="rId10"/>
    <p:sldLayoutId id="2147483681" r:id="rId11"/>
    <p:sldLayoutId id="2147483671" r:id="rId12"/>
    <p:sldLayoutId id="2147483680" r:id="rId13"/>
    <p:sldLayoutId id="2147483690" r:id="rId14"/>
    <p:sldLayoutId id="2147483656" r:id="rId15"/>
    <p:sldLayoutId id="214748368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75987149"/>
      </p:ext>
    </p:extLst>
  </p:cSld>
  <p:clrMap bg1="lt1" tx1="dk1" bg2="dk2" tx2="lt2" accent1="accent1" accent2="accent2" accent3="accent3" accent4="accent4" accent5="accent5" accent6="accent6" hlink="hlink" folHlink="folHlink"/>
  <p:sldLayoutIdLst>
    <p:sldLayoutId id="214748368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slide" Target="slide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8707" cy="984808"/>
          </a:xfrm>
        </p:spPr>
        <p:txBody>
          <a:bodyPr anchor="ctr"/>
          <a:lstStyle/>
          <a:p>
            <a:r>
              <a:rPr lang="en-US" dirty="0"/>
              <a:t>Emergency Care</a:t>
            </a:r>
            <a:endParaRPr lang="en-US" dirty="0">
              <a:cs typeface="Times New Roman" panose="02020603050405020304" pitchFamily="18" charset="0"/>
            </a:endParaRPr>
          </a:p>
        </p:txBody>
      </p:sp>
      <p:sp>
        <p:nvSpPr>
          <p:cNvPr id="3" name="Text Placeholder 2"/>
          <p:cNvSpPr>
            <a:spLocks noGrp="1"/>
          </p:cNvSpPr>
          <p:nvPr>
            <p:ph type="body" idx="1"/>
          </p:nvPr>
        </p:nvSpPr>
        <p:spPr>
          <a:xfrm>
            <a:off x="457200" y="1307640"/>
            <a:ext cx="8229600" cy="369870"/>
          </a:xfrm>
        </p:spPr>
        <p:txBody>
          <a:bodyPr anchor="ctr"/>
          <a:lstStyle/>
          <a:p>
            <a:r>
              <a:rPr lang="en-US" dirty="0">
                <a:solidFill>
                  <a:schemeClr val="tx2"/>
                </a:solidFill>
                <a:latin typeface="+mn-lt"/>
              </a:rPr>
              <a:t>Fourteenth Edition</a:t>
            </a:r>
          </a:p>
        </p:txBody>
      </p:sp>
      <p:sp>
        <p:nvSpPr>
          <p:cNvPr id="4" name="Text Placeholder 3"/>
          <p:cNvSpPr>
            <a:spLocks noGrp="1"/>
          </p:cNvSpPr>
          <p:nvPr>
            <p:ph type="body" idx="2"/>
          </p:nvPr>
        </p:nvSpPr>
        <p:spPr>
          <a:xfrm>
            <a:off x="5029200" y="2346384"/>
            <a:ext cx="3657600" cy="905769"/>
          </a:xfrm>
        </p:spPr>
        <p:txBody>
          <a:bodyPr/>
          <a:lstStyle/>
          <a:p>
            <a:pPr lvl="0" algn="ctr"/>
            <a:r>
              <a:rPr lang="en-US" b="1" dirty="0">
                <a:latin typeface="+mn-lt"/>
              </a:rPr>
              <a:t>Chapter 27</a:t>
            </a:r>
          </a:p>
        </p:txBody>
      </p:sp>
      <p:sp>
        <p:nvSpPr>
          <p:cNvPr id="5" name="Text Placeholder 4"/>
          <p:cNvSpPr>
            <a:spLocks noGrp="1"/>
          </p:cNvSpPr>
          <p:nvPr>
            <p:ph type="body" idx="3"/>
          </p:nvPr>
        </p:nvSpPr>
        <p:spPr>
          <a:xfrm>
            <a:off x="5029199" y="3409979"/>
            <a:ext cx="3657601" cy="950360"/>
          </a:xfrm>
        </p:spPr>
        <p:txBody>
          <a:bodyPr/>
          <a:lstStyle/>
          <a:p>
            <a:pPr algn="ctr"/>
            <a:r>
              <a:rPr lang="en-US" dirty="0">
                <a:latin typeface="+mn-lt"/>
              </a:rPr>
              <a:t>Behavioral and </a:t>
            </a:r>
            <a:r>
              <a:rPr lang="en-US" dirty="0" smtClean="0">
                <a:latin typeface="+mn-lt"/>
              </a:rPr>
              <a:t>Psychiatric Emergencies </a:t>
            </a:r>
            <a:r>
              <a:rPr lang="en-US" dirty="0">
                <a:latin typeface="+mn-lt"/>
              </a:rPr>
              <a:t>and Suicide</a:t>
            </a:r>
          </a:p>
        </p:txBody>
      </p:sp>
      <p:pic>
        <p:nvPicPr>
          <p:cNvPr id="7" name="Picture 6" descr="Front Cover: Emergency Care Fourteenth Edition by Limmer and O'Keef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275" y="1725354"/>
            <a:ext cx="3625448" cy="4637728"/>
          </a:xfrm>
          <a:prstGeom prst="rect">
            <a:avLst/>
          </a:prstGeom>
          <a:ln w="9525">
            <a:solidFill>
              <a:schemeClr val="tx1"/>
            </a:solidFill>
          </a:ln>
        </p:spPr>
      </p:pic>
      <p:sp>
        <p:nvSpPr>
          <p:cNvPr id="6" name="Text Placeholder 5"/>
          <p:cNvSpPr>
            <a:spLocks noGrp="1"/>
          </p:cNvSpPr>
          <p:nvPr>
            <p:ph type="body" idx="13"/>
          </p:nvPr>
        </p:nvSpPr>
        <p:spPr>
          <a:xfrm>
            <a:off x="2650837" y="6438783"/>
            <a:ext cx="6035070" cy="419217"/>
          </a:xfrm>
        </p:spPr>
        <p:txBody>
          <a:bodyPr anchor="ctr"/>
          <a:lstStyle/>
          <a:p>
            <a:pPr algn="r"/>
            <a:r>
              <a:rPr lang="en-IN" altLang="en-US" sz="1200" dirty="0">
                <a:solidFill>
                  <a:schemeClr val="tx1"/>
                </a:solidFill>
                <a:latin typeface="Verdana"/>
                <a:ea typeface="Verdana" panose="020B0604030504040204" pitchFamily="34" charset="0"/>
                <a:cs typeface="Verdana" panose="020B0604030504040204" pitchFamily="34" charset="0"/>
              </a:rPr>
              <a:t>Copyright © 2021, 2016, 2012 Pearson Education, Inc. All Rights Reserved</a:t>
            </a:r>
          </a:p>
        </p:txBody>
      </p:sp>
      <p:sp>
        <p:nvSpPr>
          <p:cNvPr id="9" name="TextBox 8"/>
          <p:cNvSpPr txBox="1"/>
          <p:nvPr/>
        </p:nvSpPr>
        <p:spPr>
          <a:xfrm>
            <a:off x="5593067" y="4707832"/>
            <a:ext cx="2529865" cy="83099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1200" dirty="0">
                <a:solidFill>
                  <a:schemeClr val="bg1"/>
                </a:solidFill>
                <a:latin typeface="+mn-lt"/>
              </a:rPr>
              <a:t>Slides in this presentation contain hyperlinks. JAWS users should be able to get a list of links by using INSERT+F7</a:t>
            </a:r>
          </a:p>
        </p:txBody>
      </p:sp>
    </p:spTree>
    <p:extLst>
      <p:ext uri="{BB962C8B-B14F-4D97-AF65-F5344CB8AC3E}">
        <p14:creationId xmlns:p14="http://schemas.microsoft.com/office/powerpoint/2010/main" val="407457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879DC-52DF-4FDF-8D63-CCA1E58F62E0}"/>
              </a:ext>
            </a:extLst>
          </p:cNvPr>
          <p:cNvSpPr>
            <a:spLocks noGrp="1"/>
          </p:cNvSpPr>
          <p:nvPr>
            <p:ph type="title"/>
          </p:nvPr>
        </p:nvSpPr>
        <p:spPr/>
        <p:txBody>
          <a:bodyPr/>
          <a:lstStyle/>
          <a:p>
            <a:r>
              <a:rPr lang="en-US" dirty="0"/>
              <a:t>Situational Stress Reactions </a:t>
            </a:r>
            <a:r>
              <a:rPr lang="en-US" sz="2000" b="0" dirty="0"/>
              <a:t>(1 of 2)</a:t>
            </a:r>
            <a:endParaRPr lang="en-IN" sz="2000" b="0" dirty="0"/>
          </a:p>
        </p:txBody>
      </p:sp>
      <p:sp>
        <p:nvSpPr>
          <p:cNvPr id="3" name="Content Placeholder 2">
            <a:extLst>
              <a:ext uri="{FF2B5EF4-FFF2-40B4-BE49-F238E27FC236}">
                <a16:creationId xmlns:a16="http://schemas.microsoft.com/office/drawing/2014/main" id="{DEB4EA4B-5CC6-46DB-A546-F77A080BE0AD}"/>
              </a:ext>
            </a:extLst>
          </p:cNvPr>
          <p:cNvSpPr>
            <a:spLocks noGrp="1"/>
          </p:cNvSpPr>
          <p:nvPr>
            <p:ph sz="quarter" idx="13"/>
          </p:nvPr>
        </p:nvSpPr>
        <p:spPr/>
        <p:txBody>
          <a:bodyPr/>
          <a:lstStyle/>
          <a:p>
            <a:r>
              <a:rPr lang="en-US" altLang="en-US" dirty="0"/>
              <a:t>Normal reactions to stressful situations produce emotions</a:t>
            </a:r>
          </a:p>
          <a:p>
            <a:pPr lvl="1"/>
            <a:r>
              <a:rPr lang="en-US" altLang="en-US" dirty="0"/>
              <a:t>Fear</a:t>
            </a:r>
          </a:p>
          <a:p>
            <a:pPr lvl="1"/>
            <a:r>
              <a:rPr lang="en-US" altLang="en-US" dirty="0"/>
              <a:t>Grief</a:t>
            </a:r>
          </a:p>
          <a:p>
            <a:pPr lvl="1"/>
            <a:r>
              <a:rPr lang="en-US" altLang="en-US" dirty="0"/>
              <a:t>Anger</a:t>
            </a:r>
          </a:p>
        </p:txBody>
      </p:sp>
    </p:spTree>
    <p:extLst>
      <p:ext uri="{BB962C8B-B14F-4D97-AF65-F5344CB8AC3E}">
        <p14:creationId xmlns:p14="http://schemas.microsoft.com/office/powerpoint/2010/main" val="14870164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879DC-52DF-4FDF-8D63-CCA1E58F62E0}"/>
              </a:ext>
            </a:extLst>
          </p:cNvPr>
          <p:cNvSpPr>
            <a:spLocks noGrp="1"/>
          </p:cNvSpPr>
          <p:nvPr>
            <p:ph type="title"/>
          </p:nvPr>
        </p:nvSpPr>
        <p:spPr/>
        <p:txBody>
          <a:bodyPr/>
          <a:lstStyle/>
          <a:p>
            <a:r>
              <a:rPr lang="en-US" dirty="0"/>
              <a:t>Situational Stress Reactions </a:t>
            </a:r>
            <a:r>
              <a:rPr lang="en-US" sz="2000" b="0" dirty="0"/>
              <a:t>(2 of 2)</a:t>
            </a:r>
            <a:endParaRPr lang="en-IN" sz="2000" b="0" dirty="0"/>
          </a:p>
        </p:txBody>
      </p:sp>
      <p:sp>
        <p:nvSpPr>
          <p:cNvPr id="3" name="Content Placeholder 2">
            <a:extLst>
              <a:ext uri="{FF2B5EF4-FFF2-40B4-BE49-F238E27FC236}">
                <a16:creationId xmlns:a16="http://schemas.microsoft.com/office/drawing/2014/main" id="{DEB4EA4B-5CC6-46DB-A546-F77A080BE0AD}"/>
              </a:ext>
            </a:extLst>
          </p:cNvPr>
          <p:cNvSpPr>
            <a:spLocks noGrp="1"/>
          </p:cNvSpPr>
          <p:nvPr>
            <p:ph sz="quarter" idx="13"/>
          </p:nvPr>
        </p:nvSpPr>
        <p:spPr/>
        <p:txBody>
          <a:bodyPr/>
          <a:lstStyle/>
          <a:p>
            <a:r>
              <a:rPr lang="en-US" altLang="en-US" dirty="0"/>
              <a:t>Caring for patients with situational stress reactions</a:t>
            </a:r>
          </a:p>
          <a:p>
            <a:pPr lvl="1"/>
            <a:r>
              <a:rPr lang="en-US" altLang="en-US" dirty="0"/>
              <a:t>Do not rush.</a:t>
            </a:r>
          </a:p>
          <a:p>
            <a:pPr lvl="1"/>
            <a:r>
              <a:rPr lang="en-US" altLang="en-US" dirty="0"/>
              <a:t>Tell patient you are there to help.</a:t>
            </a:r>
          </a:p>
          <a:p>
            <a:pPr lvl="1"/>
            <a:r>
              <a:rPr lang="en-US" altLang="en-US" dirty="0"/>
              <a:t>Remain calm.</a:t>
            </a:r>
          </a:p>
          <a:p>
            <a:pPr lvl="1"/>
            <a:r>
              <a:rPr lang="en-US" altLang="en-US" dirty="0"/>
              <a:t>Keep emotions under control.</a:t>
            </a:r>
          </a:p>
          <a:p>
            <a:pPr lvl="1"/>
            <a:r>
              <a:rPr lang="en-US" altLang="en-US" dirty="0"/>
              <a:t>Listen to patient.</a:t>
            </a:r>
          </a:p>
          <a:p>
            <a:pPr lvl="1"/>
            <a:r>
              <a:rPr lang="en-US" altLang="en-US" dirty="0"/>
              <a:t>Be honest.</a:t>
            </a:r>
          </a:p>
          <a:p>
            <a:pPr lvl="1"/>
            <a:r>
              <a:rPr lang="en-US" altLang="en-US" dirty="0"/>
              <a:t>Stay alert for changes in behavior.</a:t>
            </a:r>
          </a:p>
        </p:txBody>
      </p:sp>
    </p:spTree>
    <p:extLst>
      <p:ext uri="{BB962C8B-B14F-4D97-AF65-F5344CB8AC3E}">
        <p14:creationId xmlns:p14="http://schemas.microsoft.com/office/powerpoint/2010/main" val="26015218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9E8B7-5D0F-4260-8ADD-1D2001BD54EC}"/>
              </a:ext>
            </a:extLst>
          </p:cNvPr>
          <p:cNvSpPr>
            <a:spLocks noGrp="1"/>
          </p:cNvSpPr>
          <p:nvPr>
            <p:ph type="title"/>
          </p:nvPr>
        </p:nvSpPr>
        <p:spPr/>
        <p:txBody>
          <a:bodyPr/>
          <a:lstStyle/>
          <a:p>
            <a:r>
              <a:rPr lang="nl-NL" dirty="0"/>
              <a:t>Acute Psychosis </a:t>
            </a:r>
            <a:r>
              <a:rPr lang="nl-NL" sz="2000" b="0" dirty="0"/>
              <a:t>(1 of 2)</a:t>
            </a:r>
            <a:endParaRPr lang="en-IN" sz="2000" b="0" dirty="0"/>
          </a:p>
        </p:txBody>
      </p:sp>
      <p:sp>
        <p:nvSpPr>
          <p:cNvPr id="3" name="Content Placeholder 2">
            <a:extLst>
              <a:ext uri="{FF2B5EF4-FFF2-40B4-BE49-F238E27FC236}">
                <a16:creationId xmlns:a16="http://schemas.microsoft.com/office/drawing/2014/main" id="{60BC00ED-A747-4CAE-98F0-65F8E4046315}"/>
              </a:ext>
            </a:extLst>
          </p:cNvPr>
          <p:cNvSpPr>
            <a:spLocks noGrp="1"/>
          </p:cNvSpPr>
          <p:nvPr>
            <p:ph sz="quarter" idx="13"/>
          </p:nvPr>
        </p:nvSpPr>
        <p:spPr/>
        <p:txBody>
          <a:bodyPr/>
          <a:lstStyle/>
          <a:p>
            <a:r>
              <a:rPr lang="en-US" dirty="0"/>
              <a:t>Involves a severe break in patient’s abilities to process information and interact with their environments</a:t>
            </a:r>
          </a:p>
          <a:p>
            <a:r>
              <a:rPr lang="en-US" dirty="0"/>
              <a:t>Often associated with a psychiatric disorder such as schizophrenia</a:t>
            </a:r>
          </a:p>
        </p:txBody>
      </p:sp>
    </p:spTree>
    <p:extLst>
      <p:ext uri="{BB962C8B-B14F-4D97-AF65-F5344CB8AC3E}">
        <p14:creationId xmlns:p14="http://schemas.microsoft.com/office/powerpoint/2010/main" val="28327134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D97B6-6CAB-4319-8F54-9DF6C19A7E3E}"/>
              </a:ext>
            </a:extLst>
          </p:cNvPr>
          <p:cNvSpPr>
            <a:spLocks noGrp="1"/>
          </p:cNvSpPr>
          <p:nvPr>
            <p:ph type="title"/>
          </p:nvPr>
        </p:nvSpPr>
        <p:spPr/>
        <p:txBody>
          <a:bodyPr/>
          <a:lstStyle/>
          <a:p>
            <a:r>
              <a:rPr lang="nl-NL" dirty="0"/>
              <a:t>Acute Psychosis </a:t>
            </a:r>
            <a:r>
              <a:rPr lang="nl-NL" sz="2000" b="0" dirty="0"/>
              <a:t>(2 of 2)</a:t>
            </a:r>
            <a:endParaRPr lang="en-IN" sz="2000" b="0" dirty="0"/>
          </a:p>
        </p:txBody>
      </p:sp>
      <p:sp>
        <p:nvSpPr>
          <p:cNvPr id="3" name="Content Placeholder 2">
            <a:extLst>
              <a:ext uri="{FF2B5EF4-FFF2-40B4-BE49-F238E27FC236}">
                <a16:creationId xmlns:a16="http://schemas.microsoft.com/office/drawing/2014/main" id="{BF9070AD-2C72-4056-B289-9AC5BCD1955B}"/>
              </a:ext>
            </a:extLst>
          </p:cNvPr>
          <p:cNvSpPr>
            <a:spLocks noGrp="1"/>
          </p:cNvSpPr>
          <p:nvPr>
            <p:ph sz="quarter" idx="13"/>
          </p:nvPr>
        </p:nvSpPr>
        <p:spPr/>
        <p:txBody>
          <a:bodyPr/>
          <a:lstStyle/>
          <a:p>
            <a:r>
              <a:rPr lang="en-US" dirty="0"/>
              <a:t>Symptoms</a:t>
            </a:r>
          </a:p>
          <a:p>
            <a:pPr lvl="1"/>
            <a:r>
              <a:rPr lang="en-US" dirty="0"/>
              <a:t>Hallucinations</a:t>
            </a:r>
          </a:p>
          <a:p>
            <a:pPr lvl="1"/>
            <a:r>
              <a:rPr lang="en-US" dirty="0"/>
              <a:t>Delusions</a:t>
            </a:r>
          </a:p>
          <a:p>
            <a:pPr lvl="1"/>
            <a:r>
              <a:rPr lang="en-US" dirty="0"/>
              <a:t>Catatonia</a:t>
            </a:r>
          </a:p>
          <a:p>
            <a:pPr lvl="1"/>
            <a:r>
              <a:rPr lang="en-US" dirty="0"/>
              <a:t>Thought disorder</a:t>
            </a:r>
          </a:p>
          <a:p>
            <a:r>
              <a:rPr lang="en-US" dirty="0"/>
              <a:t>Ensure safety of patient and responders.</a:t>
            </a:r>
          </a:p>
        </p:txBody>
      </p:sp>
    </p:spTree>
    <p:extLst>
      <p:ext uri="{BB962C8B-B14F-4D97-AF65-F5344CB8AC3E}">
        <p14:creationId xmlns:p14="http://schemas.microsoft.com/office/powerpoint/2010/main" val="25484040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973008" cy="2838451"/>
          </a:xfrm>
        </p:spPr>
        <p:txBody>
          <a:bodyPr/>
          <a:lstStyle/>
          <a:p>
            <a:r>
              <a:rPr lang="en-US" altLang="en-US" dirty="0"/>
              <a:t>Emergency Care for Behavioral </a:t>
            </a:r>
            <a:r>
              <a:rPr lang="en-US" altLang="en-US" dirty="0" smtClean="0"/>
              <a:t>and Psychiatric </a:t>
            </a:r>
            <a:r>
              <a:rPr lang="en-US" altLang="en-US" dirty="0"/>
              <a:t>Emergencies</a:t>
            </a:r>
            <a:endParaRPr lang="en-IN" dirty="0"/>
          </a:p>
        </p:txBody>
      </p:sp>
      <p:sp>
        <p:nvSpPr>
          <p:cNvPr id="4" name="Text Placeholder 3"/>
          <p:cNvSpPr>
            <a:spLocks noGrp="1"/>
          </p:cNvSpPr>
          <p:nvPr>
            <p:ph type="body" sz="quarter" idx="13"/>
          </p:nvPr>
        </p:nvSpPr>
        <p:spPr/>
        <p:txBody>
          <a:bodyPr/>
          <a:lstStyle/>
          <a:p>
            <a:pPr marL="0" indent="0" algn="ctr">
              <a:buNone/>
            </a:pPr>
            <a:r>
              <a:rPr lang="en-US" sz="1600" dirty="0">
                <a:hlinkClick r:id="rId3" action="ppaction://hlinksldjump"/>
              </a:rPr>
              <a:t>Back to Topics</a:t>
            </a:r>
            <a:endParaRPr lang="en-US" sz="1600" dirty="0"/>
          </a:p>
        </p:txBody>
      </p:sp>
    </p:spTree>
    <p:extLst>
      <p:ext uri="{BB962C8B-B14F-4D97-AF65-F5344CB8AC3E}">
        <p14:creationId xmlns:p14="http://schemas.microsoft.com/office/powerpoint/2010/main" val="31022622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C8382-3474-4EAD-BF4D-4F97D66DBE28}"/>
              </a:ext>
            </a:extLst>
          </p:cNvPr>
          <p:cNvSpPr>
            <a:spLocks noGrp="1"/>
          </p:cNvSpPr>
          <p:nvPr>
            <p:ph type="title"/>
          </p:nvPr>
        </p:nvSpPr>
        <p:spPr/>
        <p:txBody>
          <a:bodyPr/>
          <a:lstStyle/>
          <a:p>
            <a:r>
              <a:rPr lang="en-US" sz="3400" dirty="0"/>
              <a:t>Assessment and Care for </a:t>
            </a:r>
            <a:r>
              <a:rPr lang="en-US" sz="3400" dirty="0" smtClean="0"/>
              <a:t>Behavioral and </a:t>
            </a:r>
            <a:r>
              <a:rPr lang="en-US" sz="3400" dirty="0"/>
              <a:t>Psychiatric Emergencies </a:t>
            </a:r>
            <a:r>
              <a:rPr lang="en-US" sz="2000" b="0" dirty="0"/>
              <a:t>(1 of 3)</a:t>
            </a:r>
            <a:endParaRPr lang="en-IN" sz="2000" b="0" dirty="0"/>
          </a:p>
        </p:txBody>
      </p:sp>
      <p:sp>
        <p:nvSpPr>
          <p:cNvPr id="3" name="Content Placeholder 2">
            <a:extLst>
              <a:ext uri="{FF2B5EF4-FFF2-40B4-BE49-F238E27FC236}">
                <a16:creationId xmlns:a16="http://schemas.microsoft.com/office/drawing/2014/main" id="{AE486006-8E4E-453E-A50F-573B62F32B04}"/>
              </a:ext>
            </a:extLst>
          </p:cNvPr>
          <p:cNvSpPr>
            <a:spLocks noGrp="1"/>
          </p:cNvSpPr>
          <p:nvPr>
            <p:ph sz="quarter" idx="13"/>
          </p:nvPr>
        </p:nvSpPr>
        <p:spPr/>
        <p:txBody>
          <a:bodyPr/>
          <a:lstStyle/>
          <a:p>
            <a:r>
              <a:rPr lang="en-US" altLang="en-US" dirty="0"/>
              <a:t>Range of presentations</a:t>
            </a:r>
          </a:p>
          <a:p>
            <a:pPr lvl="1"/>
            <a:r>
              <a:rPr lang="en-US" altLang="en-US" dirty="0"/>
              <a:t>Withdrawn, not communicating</a:t>
            </a:r>
          </a:p>
          <a:p>
            <a:pPr lvl="1"/>
            <a:r>
              <a:rPr lang="en-US" altLang="en-US" dirty="0"/>
              <a:t>Talkative, agitated</a:t>
            </a:r>
          </a:p>
          <a:p>
            <a:pPr lvl="1"/>
            <a:r>
              <a:rPr lang="en-US" altLang="en-US" dirty="0"/>
              <a:t>Bizarre or threatening behavior</a:t>
            </a:r>
          </a:p>
          <a:p>
            <a:pPr lvl="1"/>
            <a:r>
              <a:rPr lang="en-US" altLang="en-US" dirty="0"/>
              <a:t>Wish to harm selves or others</a:t>
            </a:r>
          </a:p>
        </p:txBody>
      </p:sp>
    </p:spTree>
    <p:extLst>
      <p:ext uri="{BB962C8B-B14F-4D97-AF65-F5344CB8AC3E}">
        <p14:creationId xmlns:p14="http://schemas.microsoft.com/office/powerpoint/2010/main" val="31156202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C8382-3474-4EAD-BF4D-4F97D66DBE28}"/>
              </a:ext>
            </a:extLst>
          </p:cNvPr>
          <p:cNvSpPr>
            <a:spLocks noGrp="1"/>
          </p:cNvSpPr>
          <p:nvPr>
            <p:ph type="title"/>
          </p:nvPr>
        </p:nvSpPr>
        <p:spPr/>
        <p:txBody>
          <a:bodyPr/>
          <a:lstStyle/>
          <a:p>
            <a:r>
              <a:rPr lang="en-US" sz="3400" dirty="0"/>
              <a:t>Assessment and Care for </a:t>
            </a:r>
            <a:r>
              <a:rPr lang="en-US" sz="3400" dirty="0" smtClean="0"/>
              <a:t>Behavioral and </a:t>
            </a:r>
            <a:r>
              <a:rPr lang="en-US" sz="3400" dirty="0"/>
              <a:t>Psychiatric Emergencies </a:t>
            </a:r>
            <a:r>
              <a:rPr lang="en-US" sz="2000" b="0" dirty="0"/>
              <a:t>(2 of 3)</a:t>
            </a:r>
            <a:endParaRPr lang="en-IN" sz="2000" b="0" dirty="0"/>
          </a:p>
        </p:txBody>
      </p:sp>
      <p:sp>
        <p:nvSpPr>
          <p:cNvPr id="3" name="Content Placeholder 2">
            <a:extLst>
              <a:ext uri="{FF2B5EF4-FFF2-40B4-BE49-F238E27FC236}">
                <a16:creationId xmlns:a16="http://schemas.microsoft.com/office/drawing/2014/main" id="{AE486006-8E4E-453E-A50F-573B62F32B04}"/>
              </a:ext>
            </a:extLst>
          </p:cNvPr>
          <p:cNvSpPr>
            <a:spLocks noGrp="1"/>
          </p:cNvSpPr>
          <p:nvPr>
            <p:ph sz="quarter" idx="13"/>
          </p:nvPr>
        </p:nvSpPr>
        <p:spPr/>
        <p:txBody>
          <a:bodyPr/>
          <a:lstStyle/>
          <a:p>
            <a:r>
              <a:rPr lang="en-US" altLang="en-US" dirty="0"/>
              <a:t>Key techniques</a:t>
            </a:r>
          </a:p>
          <a:p>
            <a:pPr lvl="1"/>
            <a:r>
              <a:rPr lang="en-US" altLang="en-US" dirty="0"/>
              <a:t>Identify yourself and your role.</a:t>
            </a:r>
          </a:p>
          <a:p>
            <a:pPr lvl="1"/>
            <a:r>
              <a:rPr lang="en-US" altLang="en-US" dirty="0"/>
              <a:t>Speak slowly and clearly.</a:t>
            </a:r>
          </a:p>
          <a:p>
            <a:pPr lvl="1"/>
            <a:r>
              <a:rPr lang="en-US" altLang="en-US" dirty="0"/>
              <a:t>Make eye contact.</a:t>
            </a:r>
          </a:p>
          <a:p>
            <a:pPr lvl="1"/>
            <a:r>
              <a:rPr lang="en-US" altLang="en-US" dirty="0"/>
              <a:t>Listen to the patient.</a:t>
            </a:r>
          </a:p>
          <a:p>
            <a:pPr lvl="1"/>
            <a:r>
              <a:rPr lang="en-US" altLang="en-US" dirty="0"/>
              <a:t>Do not be judgmental.</a:t>
            </a:r>
          </a:p>
        </p:txBody>
      </p:sp>
    </p:spTree>
    <p:extLst>
      <p:ext uri="{BB962C8B-B14F-4D97-AF65-F5344CB8AC3E}">
        <p14:creationId xmlns:p14="http://schemas.microsoft.com/office/powerpoint/2010/main" val="11383518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C8382-3474-4EAD-BF4D-4F97D66DBE28}"/>
              </a:ext>
            </a:extLst>
          </p:cNvPr>
          <p:cNvSpPr>
            <a:spLocks noGrp="1"/>
          </p:cNvSpPr>
          <p:nvPr>
            <p:ph type="title"/>
          </p:nvPr>
        </p:nvSpPr>
        <p:spPr/>
        <p:txBody>
          <a:bodyPr/>
          <a:lstStyle/>
          <a:p>
            <a:r>
              <a:rPr lang="en-US" sz="3400" dirty="0"/>
              <a:t>Assessment and Care for Behavioral and Psychiatric Emergencies </a:t>
            </a:r>
            <a:r>
              <a:rPr lang="en-US" sz="2000" b="0" dirty="0"/>
              <a:t>(3 of 3)</a:t>
            </a:r>
            <a:endParaRPr lang="en-IN" sz="2000" b="0" dirty="0"/>
          </a:p>
        </p:txBody>
      </p:sp>
      <p:sp>
        <p:nvSpPr>
          <p:cNvPr id="3" name="Content Placeholder 2">
            <a:extLst>
              <a:ext uri="{FF2B5EF4-FFF2-40B4-BE49-F238E27FC236}">
                <a16:creationId xmlns:a16="http://schemas.microsoft.com/office/drawing/2014/main" id="{AE486006-8E4E-453E-A50F-573B62F32B04}"/>
              </a:ext>
            </a:extLst>
          </p:cNvPr>
          <p:cNvSpPr>
            <a:spLocks noGrp="1"/>
          </p:cNvSpPr>
          <p:nvPr>
            <p:ph sz="quarter" idx="13"/>
          </p:nvPr>
        </p:nvSpPr>
        <p:spPr/>
        <p:txBody>
          <a:bodyPr/>
          <a:lstStyle/>
          <a:p>
            <a:r>
              <a:rPr lang="en-US" altLang="en-US" dirty="0"/>
              <a:t>Key techniques</a:t>
            </a:r>
          </a:p>
          <a:p>
            <a:pPr lvl="1"/>
            <a:r>
              <a:rPr lang="en-US" altLang="en-US" dirty="0"/>
              <a:t>Use positive body language.</a:t>
            </a:r>
          </a:p>
          <a:p>
            <a:pPr lvl="1"/>
            <a:r>
              <a:rPr lang="en-US" altLang="en-US" dirty="0"/>
              <a:t>Acknowledge patient’s feelings.</a:t>
            </a:r>
          </a:p>
          <a:p>
            <a:pPr lvl="1"/>
            <a:r>
              <a:rPr lang="en-US" altLang="en-US" dirty="0"/>
              <a:t>Do not enter patient’s personal space.</a:t>
            </a:r>
          </a:p>
          <a:p>
            <a:pPr lvl="2"/>
            <a:r>
              <a:rPr lang="en-US" altLang="en-US" dirty="0"/>
              <a:t>Stay at least 3 feet from patient.</a:t>
            </a:r>
          </a:p>
          <a:p>
            <a:pPr lvl="1"/>
            <a:r>
              <a:rPr lang="en-US" altLang="en-US" dirty="0"/>
              <a:t>Be alert for changes in emotional status.</a:t>
            </a:r>
          </a:p>
          <a:p>
            <a:pPr lvl="1"/>
            <a:r>
              <a:rPr lang="en-US" altLang="en-US" dirty="0"/>
              <a:t>Use restraint to prevent harm if necessary.</a:t>
            </a:r>
          </a:p>
        </p:txBody>
      </p:sp>
    </p:spTree>
    <p:extLst>
      <p:ext uri="{BB962C8B-B14F-4D97-AF65-F5344CB8AC3E}">
        <p14:creationId xmlns:p14="http://schemas.microsoft.com/office/powerpoint/2010/main" val="14663652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C8DA-3A67-492D-8E13-B02F31DC6800}"/>
              </a:ext>
            </a:extLst>
          </p:cNvPr>
          <p:cNvSpPr>
            <a:spLocks noGrp="1"/>
          </p:cNvSpPr>
          <p:nvPr>
            <p:ph type="title"/>
          </p:nvPr>
        </p:nvSpPr>
        <p:spPr/>
        <p:txBody>
          <a:bodyPr/>
          <a:lstStyle/>
          <a:p>
            <a:r>
              <a:rPr lang="en-IN" dirty="0"/>
              <a:t>General Rules for Interactions</a:t>
            </a:r>
          </a:p>
        </p:txBody>
      </p:sp>
      <p:pic>
        <p:nvPicPr>
          <p:cNvPr id="4" name="Picture 3" descr="A image depicts four E M T’s approach a patient. ">
            <a:extLst>
              <a:ext uri="{FF2B5EF4-FFF2-40B4-BE49-F238E27FC236}">
                <a16:creationId xmlns:a16="http://schemas.microsoft.com/office/drawing/2014/main" id="{43B17AB2-2A58-4620-B931-F350F48CF6CA}"/>
              </a:ext>
            </a:extLst>
          </p:cNvPr>
          <p:cNvPicPr>
            <a:picLocks noChangeAspect="1"/>
          </p:cNvPicPr>
          <p:nvPr/>
        </p:nvPicPr>
        <p:blipFill>
          <a:blip r:embed="rId3"/>
          <a:stretch>
            <a:fillRect/>
          </a:stretch>
        </p:blipFill>
        <p:spPr>
          <a:xfrm>
            <a:off x="1952076" y="1573830"/>
            <a:ext cx="5239847" cy="3495032"/>
          </a:xfrm>
          <a:prstGeom prst="rect">
            <a:avLst/>
          </a:prstGeom>
        </p:spPr>
      </p:pic>
      <p:sp>
        <p:nvSpPr>
          <p:cNvPr id="3" name="Content Placeholder 2">
            <a:extLst>
              <a:ext uri="{FF2B5EF4-FFF2-40B4-BE49-F238E27FC236}">
                <a16:creationId xmlns:a16="http://schemas.microsoft.com/office/drawing/2014/main" id="{2A6B63CA-22B9-416B-AA01-3CE4E1699BA7}"/>
              </a:ext>
            </a:extLst>
          </p:cNvPr>
          <p:cNvSpPr>
            <a:spLocks noGrp="1"/>
          </p:cNvSpPr>
          <p:nvPr>
            <p:ph sz="quarter" idx="14"/>
          </p:nvPr>
        </p:nvSpPr>
        <p:spPr>
          <a:xfrm>
            <a:off x="457201" y="5251652"/>
            <a:ext cx="8229600" cy="1141833"/>
          </a:xfrm>
        </p:spPr>
        <p:txBody>
          <a:bodyPr/>
          <a:lstStyle/>
          <a:p>
            <a:pPr marL="432" indent="0">
              <a:buNone/>
            </a:pPr>
            <a:r>
              <a:rPr lang="en-US" sz="1800" dirty="0"/>
              <a:t>1. Plan your approach to the patient in advance and remain outside the range of the patient’s arms and legs until you are ready to act. </a:t>
            </a:r>
            <a:r>
              <a:rPr lang="en-US" sz="1800" b="1" dirty="0"/>
              <a:t>Note: A fifth rescuer, if available, can control the patient’s head–taking special care, however, not to be bitten.</a:t>
            </a:r>
          </a:p>
        </p:txBody>
      </p:sp>
    </p:spTree>
    <p:extLst>
      <p:ext uri="{BB962C8B-B14F-4D97-AF65-F5344CB8AC3E}">
        <p14:creationId xmlns:p14="http://schemas.microsoft.com/office/powerpoint/2010/main" val="30289614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92BAE-789A-4A7D-9E1F-5F6BB6AB49B6}"/>
              </a:ext>
            </a:extLst>
          </p:cNvPr>
          <p:cNvSpPr>
            <a:spLocks noGrp="1"/>
          </p:cNvSpPr>
          <p:nvPr>
            <p:ph type="title"/>
          </p:nvPr>
        </p:nvSpPr>
        <p:spPr/>
        <p:txBody>
          <a:bodyPr/>
          <a:lstStyle/>
          <a:p>
            <a:r>
              <a:rPr lang="en-US" dirty="0"/>
              <a:t>Patient Assessment </a:t>
            </a:r>
            <a:r>
              <a:rPr lang="en-US" sz="2000" b="0" dirty="0"/>
              <a:t>(1 of 2)</a:t>
            </a:r>
            <a:endParaRPr lang="en-IN" sz="2000" b="0" dirty="0"/>
          </a:p>
        </p:txBody>
      </p:sp>
      <p:sp>
        <p:nvSpPr>
          <p:cNvPr id="3" name="Content Placeholder 2">
            <a:extLst>
              <a:ext uri="{FF2B5EF4-FFF2-40B4-BE49-F238E27FC236}">
                <a16:creationId xmlns:a16="http://schemas.microsoft.com/office/drawing/2014/main" id="{CA094312-BC4C-4CCC-8212-C14F28D1287C}"/>
              </a:ext>
            </a:extLst>
          </p:cNvPr>
          <p:cNvSpPr>
            <a:spLocks noGrp="1"/>
          </p:cNvSpPr>
          <p:nvPr>
            <p:ph sz="quarter" idx="13"/>
          </p:nvPr>
        </p:nvSpPr>
        <p:spPr/>
        <p:txBody>
          <a:bodyPr/>
          <a:lstStyle/>
          <a:p>
            <a:r>
              <a:rPr lang="en-US" dirty="0"/>
              <a:t>Perform careful scene size-up.</a:t>
            </a:r>
          </a:p>
          <a:p>
            <a:r>
              <a:rPr lang="en-US" dirty="0"/>
              <a:t>Identify yourself and your role.</a:t>
            </a:r>
          </a:p>
          <a:p>
            <a:r>
              <a:rPr lang="en-US" dirty="0"/>
              <a:t>Complete primary assessment.</a:t>
            </a:r>
          </a:p>
          <a:p>
            <a:r>
              <a:rPr lang="en-US" dirty="0"/>
              <a:t>Perform as much of detailed examination as possible.</a:t>
            </a:r>
          </a:p>
          <a:p>
            <a:r>
              <a:rPr lang="en-US" dirty="0"/>
              <a:t>Gather thorough history.</a:t>
            </a:r>
          </a:p>
        </p:txBody>
      </p:sp>
    </p:spTree>
    <p:extLst>
      <p:ext uri="{BB962C8B-B14F-4D97-AF65-F5344CB8AC3E}">
        <p14:creationId xmlns:p14="http://schemas.microsoft.com/office/powerpoint/2010/main" val="777019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cs typeface="Times New Roman" panose="02020603050405020304" pitchFamily="18" charset="0"/>
              </a:rPr>
              <a:t>Topics</a:t>
            </a:r>
            <a:endParaRPr lang="en-IN" dirty="0"/>
          </a:p>
        </p:txBody>
      </p:sp>
      <p:sp>
        <p:nvSpPr>
          <p:cNvPr id="4" name="Text Placeholder 3"/>
          <p:cNvSpPr>
            <a:spLocks noGrp="1"/>
          </p:cNvSpPr>
          <p:nvPr>
            <p:ph type="body" sz="quarter" idx="14"/>
          </p:nvPr>
        </p:nvSpPr>
        <p:spPr/>
        <p:txBody>
          <a:bodyPr/>
          <a:lstStyle/>
          <a:p>
            <a:r>
              <a:rPr lang="en-US" altLang="en-US" dirty="0">
                <a:hlinkClick r:id="rId3" action="ppaction://hlinksldjump"/>
              </a:rPr>
              <a:t>Behavioral and Psychiatric Emergencies</a:t>
            </a:r>
            <a:endParaRPr lang="en-US" altLang="en-US" dirty="0"/>
          </a:p>
          <a:p>
            <a:r>
              <a:rPr lang="en-US" altLang="en-US" dirty="0">
                <a:hlinkClick r:id="rId4" action="ppaction://hlinksldjump"/>
              </a:rPr>
              <a:t>Emergency Care for Behavioral and Psychiatric Emergencies</a:t>
            </a:r>
            <a:endParaRPr lang="en-US" altLang="en-US" dirty="0"/>
          </a:p>
        </p:txBody>
      </p:sp>
    </p:spTree>
    <p:extLst>
      <p:ext uri="{BB962C8B-B14F-4D97-AF65-F5344CB8AC3E}">
        <p14:creationId xmlns:p14="http://schemas.microsoft.com/office/powerpoint/2010/main" val="15561007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92BAE-789A-4A7D-9E1F-5F6BB6AB49B6}"/>
              </a:ext>
            </a:extLst>
          </p:cNvPr>
          <p:cNvSpPr>
            <a:spLocks noGrp="1"/>
          </p:cNvSpPr>
          <p:nvPr>
            <p:ph type="title"/>
          </p:nvPr>
        </p:nvSpPr>
        <p:spPr/>
        <p:txBody>
          <a:bodyPr/>
          <a:lstStyle/>
          <a:p>
            <a:r>
              <a:rPr lang="en-US" dirty="0"/>
              <a:t>Patient Assessment </a:t>
            </a:r>
            <a:r>
              <a:rPr lang="en-US" sz="2000" b="0" dirty="0"/>
              <a:t>(2 of 2)</a:t>
            </a:r>
            <a:endParaRPr lang="en-IN" sz="2000" b="0" dirty="0"/>
          </a:p>
        </p:txBody>
      </p:sp>
      <p:sp>
        <p:nvSpPr>
          <p:cNvPr id="3" name="Content Placeholder 2">
            <a:extLst>
              <a:ext uri="{FF2B5EF4-FFF2-40B4-BE49-F238E27FC236}">
                <a16:creationId xmlns:a16="http://schemas.microsoft.com/office/drawing/2014/main" id="{CA094312-BC4C-4CCC-8212-C14F28D1287C}"/>
              </a:ext>
            </a:extLst>
          </p:cNvPr>
          <p:cNvSpPr>
            <a:spLocks noGrp="1"/>
          </p:cNvSpPr>
          <p:nvPr>
            <p:ph sz="quarter" idx="13"/>
          </p:nvPr>
        </p:nvSpPr>
        <p:spPr/>
        <p:txBody>
          <a:bodyPr/>
          <a:lstStyle/>
          <a:p>
            <a:r>
              <a:rPr lang="en-US" altLang="en-US" dirty="0"/>
              <a:t>Common signs and symptoms</a:t>
            </a:r>
          </a:p>
          <a:p>
            <a:pPr lvl="1"/>
            <a:r>
              <a:rPr lang="en-US" altLang="en-US" dirty="0"/>
              <a:t>Panic or anxiety</a:t>
            </a:r>
          </a:p>
          <a:p>
            <a:pPr lvl="1"/>
            <a:r>
              <a:rPr lang="en-US" altLang="en-US" dirty="0"/>
              <a:t>Unusual appearance, disordered clothing, or poor hygiene</a:t>
            </a:r>
          </a:p>
          <a:p>
            <a:pPr lvl="1"/>
            <a:r>
              <a:rPr lang="en-US" altLang="en-US" dirty="0"/>
              <a:t>Agitated or unusual activity</a:t>
            </a:r>
          </a:p>
          <a:p>
            <a:pPr lvl="1"/>
            <a:r>
              <a:rPr lang="en-US" altLang="en-US" dirty="0"/>
              <a:t>Unusual speech patterns</a:t>
            </a:r>
          </a:p>
          <a:p>
            <a:pPr lvl="1"/>
            <a:r>
              <a:rPr lang="en-US" altLang="en-US" dirty="0"/>
              <a:t>Bizarre behavior or thought patterns</a:t>
            </a:r>
          </a:p>
          <a:p>
            <a:pPr lvl="1"/>
            <a:r>
              <a:rPr lang="en-US" altLang="en-US" dirty="0"/>
              <a:t>Suicidal or self-destructive behavior</a:t>
            </a:r>
          </a:p>
          <a:p>
            <a:pPr lvl="1"/>
            <a:r>
              <a:rPr lang="en-US" altLang="en-US" dirty="0"/>
              <a:t>Violence or aggressive behavior</a:t>
            </a:r>
          </a:p>
        </p:txBody>
      </p:sp>
    </p:spTree>
    <p:extLst>
      <p:ext uri="{BB962C8B-B14F-4D97-AF65-F5344CB8AC3E}">
        <p14:creationId xmlns:p14="http://schemas.microsoft.com/office/powerpoint/2010/main" val="20457966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B9913-38B5-43E8-8AAF-0B65B3C6115C}"/>
              </a:ext>
            </a:extLst>
          </p:cNvPr>
          <p:cNvSpPr>
            <a:spLocks noGrp="1"/>
          </p:cNvSpPr>
          <p:nvPr>
            <p:ph type="title"/>
          </p:nvPr>
        </p:nvSpPr>
        <p:spPr/>
        <p:txBody>
          <a:bodyPr/>
          <a:lstStyle/>
          <a:p>
            <a:r>
              <a:rPr lang="en-IN" dirty="0"/>
              <a:t>Patient Care</a:t>
            </a:r>
          </a:p>
        </p:txBody>
      </p:sp>
      <p:sp>
        <p:nvSpPr>
          <p:cNvPr id="3" name="Content Placeholder 2">
            <a:extLst>
              <a:ext uri="{FF2B5EF4-FFF2-40B4-BE49-F238E27FC236}">
                <a16:creationId xmlns:a16="http://schemas.microsoft.com/office/drawing/2014/main" id="{9852E8BA-5191-4494-92DC-C626A4A52FDC}"/>
              </a:ext>
            </a:extLst>
          </p:cNvPr>
          <p:cNvSpPr>
            <a:spLocks noGrp="1"/>
          </p:cNvSpPr>
          <p:nvPr>
            <p:ph sz="quarter" idx="13"/>
          </p:nvPr>
        </p:nvSpPr>
        <p:spPr/>
        <p:txBody>
          <a:bodyPr/>
          <a:lstStyle/>
          <a:p>
            <a:r>
              <a:rPr lang="en-US" dirty="0"/>
              <a:t>Be alert for personal or scene safety problems.</a:t>
            </a:r>
          </a:p>
          <a:p>
            <a:r>
              <a:rPr lang="en-US" dirty="0"/>
              <a:t>Treat any life-threatening problems.</a:t>
            </a:r>
          </a:p>
          <a:p>
            <a:r>
              <a:rPr lang="en-US" dirty="0"/>
              <a:t>Consider medical or traumatic causes.</a:t>
            </a:r>
          </a:p>
          <a:p>
            <a:r>
              <a:rPr lang="en-US" dirty="0"/>
              <a:t>Spend time talking to patient.</a:t>
            </a:r>
          </a:p>
          <a:p>
            <a:r>
              <a:rPr lang="en-US" dirty="0"/>
              <a:t>Encourage patient to discuss feelings.</a:t>
            </a:r>
          </a:p>
          <a:p>
            <a:r>
              <a:rPr lang="en-US" dirty="0"/>
              <a:t>Never play along with hallucinations.</a:t>
            </a:r>
          </a:p>
          <a:p>
            <a:r>
              <a:rPr lang="en-US" dirty="0"/>
              <a:t>Consider involving family or friends.</a:t>
            </a:r>
          </a:p>
        </p:txBody>
      </p:sp>
    </p:spTree>
    <p:extLst>
      <p:ext uri="{BB962C8B-B14F-4D97-AF65-F5344CB8AC3E}">
        <p14:creationId xmlns:p14="http://schemas.microsoft.com/office/powerpoint/2010/main" val="28579675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03F1B-51BF-4DF6-A45E-1DA19CD35C21}"/>
              </a:ext>
            </a:extLst>
          </p:cNvPr>
          <p:cNvSpPr>
            <a:spLocks noGrp="1"/>
          </p:cNvSpPr>
          <p:nvPr>
            <p:ph type="title"/>
          </p:nvPr>
        </p:nvSpPr>
        <p:spPr/>
        <p:txBody>
          <a:bodyPr/>
          <a:lstStyle/>
          <a:p>
            <a:r>
              <a:rPr lang="en-IN" dirty="0"/>
              <a:t>Suicide </a:t>
            </a:r>
            <a:r>
              <a:rPr lang="en-IN" sz="2000" b="0" dirty="0"/>
              <a:t>(1 of 4)</a:t>
            </a:r>
          </a:p>
        </p:txBody>
      </p:sp>
      <p:sp>
        <p:nvSpPr>
          <p:cNvPr id="3" name="Content Placeholder 2">
            <a:extLst>
              <a:ext uri="{FF2B5EF4-FFF2-40B4-BE49-F238E27FC236}">
                <a16:creationId xmlns:a16="http://schemas.microsoft.com/office/drawing/2014/main" id="{D091329D-6B83-4678-BD03-7F6222332CD3}"/>
              </a:ext>
            </a:extLst>
          </p:cNvPr>
          <p:cNvSpPr>
            <a:spLocks noGrp="1"/>
          </p:cNvSpPr>
          <p:nvPr>
            <p:ph sz="quarter" idx="13"/>
          </p:nvPr>
        </p:nvSpPr>
        <p:spPr/>
        <p:txBody>
          <a:bodyPr/>
          <a:lstStyle/>
          <a:p>
            <a:r>
              <a:rPr lang="en-US" altLang="en-US" dirty="0"/>
              <a:t>Tenth-leading cause of death in United States</a:t>
            </a:r>
          </a:p>
          <a:p>
            <a:pPr lvl="1"/>
            <a:r>
              <a:rPr lang="en-US" dirty="0"/>
              <a:t>Depression coupled with successful suicide has reached alarming levels in combat veteran and senior citizen populations.</a:t>
            </a:r>
          </a:p>
          <a:p>
            <a:pPr lvl="1"/>
            <a:r>
              <a:rPr lang="en-US" dirty="0"/>
              <a:t>Many more people suffer both physical and emotional injuries in unsuccessful suicide attempts.</a:t>
            </a:r>
          </a:p>
          <a:p>
            <a:pPr lvl="1"/>
            <a:r>
              <a:rPr lang="en-US" dirty="0"/>
              <a:t>Anyone may become suicidal if emotional distress is severe.</a:t>
            </a:r>
          </a:p>
          <a:p>
            <a:pPr lvl="1"/>
            <a:r>
              <a:rPr lang="en-US" altLang="en-US" dirty="0"/>
              <a:t>People attempt suicide for many reasons.</a:t>
            </a:r>
          </a:p>
        </p:txBody>
      </p:sp>
    </p:spTree>
    <p:extLst>
      <p:ext uri="{BB962C8B-B14F-4D97-AF65-F5344CB8AC3E}">
        <p14:creationId xmlns:p14="http://schemas.microsoft.com/office/powerpoint/2010/main" val="27985757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03F1B-51BF-4DF6-A45E-1DA19CD35C21}"/>
              </a:ext>
            </a:extLst>
          </p:cNvPr>
          <p:cNvSpPr>
            <a:spLocks noGrp="1"/>
          </p:cNvSpPr>
          <p:nvPr>
            <p:ph type="title"/>
          </p:nvPr>
        </p:nvSpPr>
        <p:spPr/>
        <p:txBody>
          <a:bodyPr/>
          <a:lstStyle/>
          <a:p>
            <a:r>
              <a:rPr lang="en-IN" dirty="0"/>
              <a:t>Suicide </a:t>
            </a:r>
            <a:r>
              <a:rPr lang="en-IN" sz="2000" b="0" dirty="0"/>
              <a:t>(2 of 4)</a:t>
            </a:r>
          </a:p>
        </p:txBody>
      </p:sp>
      <p:sp>
        <p:nvSpPr>
          <p:cNvPr id="3" name="Content Placeholder 2">
            <a:extLst>
              <a:ext uri="{FF2B5EF4-FFF2-40B4-BE49-F238E27FC236}">
                <a16:creationId xmlns:a16="http://schemas.microsoft.com/office/drawing/2014/main" id="{D091329D-6B83-4678-BD03-7F6222332CD3}"/>
              </a:ext>
            </a:extLst>
          </p:cNvPr>
          <p:cNvSpPr>
            <a:spLocks noGrp="1"/>
          </p:cNvSpPr>
          <p:nvPr>
            <p:ph sz="quarter" idx="13"/>
          </p:nvPr>
        </p:nvSpPr>
        <p:spPr/>
        <p:txBody>
          <a:bodyPr/>
          <a:lstStyle/>
          <a:p>
            <a:r>
              <a:rPr lang="en-US" altLang="en-US" dirty="0"/>
              <a:t>Potential or attempted suicide</a:t>
            </a:r>
          </a:p>
          <a:p>
            <a:pPr lvl="1"/>
            <a:r>
              <a:rPr lang="en-US" altLang="en-US" dirty="0"/>
              <a:t>Explore the following possibilities</a:t>
            </a:r>
          </a:p>
          <a:p>
            <a:pPr lvl="2"/>
            <a:r>
              <a:rPr lang="en-US" altLang="en-US" dirty="0"/>
              <a:t>Depression</a:t>
            </a:r>
          </a:p>
          <a:p>
            <a:pPr lvl="2"/>
            <a:r>
              <a:rPr lang="en-US" altLang="en-US" dirty="0"/>
              <a:t>High stress levels (current or recent)</a:t>
            </a:r>
          </a:p>
          <a:p>
            <a:pPr lvl="2"/>
            <a:r>
              <a:rPr lang="en-US" altLang="en-US" dirty="0"/>
              <a:t>Recent emotional trauma</a:t>
            </a:r>
          </a:p>
          <a:p>
            <a:pPr lvl="2"/>
            <a:r>
              <a:rPr lang="en-US" altLang="en-US" dirty="0"/>
              <a:t>Age (15 to 25 and 40+ highest risk)</a:t>
            </a:r>
          </a:p>
          <a:p>
            <a:pPr lvl="2"/>
            <a:r>
              <a:rPr lang="en-US" altLang="en-US" dirty="0"/>
              <a:t>Drug or alcohol abuse</a:t>
            </a:r>
          </a:p>
        </p:txBody>
      </p:sp>
    </p:spTree>
    <p:extLst>
      <p:ext uri="{BB962C8B-B14F-4D97-AF65-F5344CB8AC3E}">
        <p14:creationId xmlns:p14="http://schemas.microsoft.com/office/powerpoint/2010/main" val="31424529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03F1B-51BF-4DF6-A45E-1DA19CD35C21}"/>
              </a:ext>
            </a:extLst>
          </p:cNvPr>
          <p:cNvSpPr>
            <a:spLocks noGrp="1"/>
          </p:cNvSpPr>
          <p:nvPr>
            <p:ph type="title"/>
          </p:nvPr>
        </p:nvSpPr>
        <p:spPr/>
        <p:txBody>
          <a:bodyPr/>
          <a:lstStyle/>
          <a:p>
            <a:r>
              <a:rPr lang="en-IN" dirty="0"/>
              <a:t>Suicide </a:t>
            </a:r>
            <a:r>
              <a:rPr lang="en-IN" sz="2000" b="0" dirty="0"/>
              <a:t>(3 of 4)</a:t>
            </a:r>
          </a:p>
        </p:txBody>
      </p:sp>
      <p:sp>
        <p:nvSpPr>
          <p:cNvPr id="3" name="Content Placeholder 2">
            <a:extLst>
              <a:ext uri="{FF2B5EF4-FFF2-40B4-BE49-F238E27FC236}">
                <a16:creationId xmlns:a16="http://schemas.microsoft.com/office/drawing/2014/main" id="{D091329D-6B83-4678-BD03-7F6222332CD3}"/>
              </a:ext>
            </a:extLst>
          </p:cNvPr>
          <p:cNvSpPr>
            <a:spLocks noGrp="1"/>
          </p:cNvSpPr>
          <p:nvPr>
            <p:ph sz="quarter" idx="13"/>
          </p:nvPr>
        </p:nvSpPr>
        <p:spPr/>
        <p:txBody>
          <a:bodyPr/>
          <a:lstStyle/>
          <a:p>
            <a:r>
              <a:rPr lang="en-US" altLang="en-US" dirty="0"/>
              <a:t>Potential or attempted suicide</a:t>
            </a:r>
          </a:p>
          <a:p>
            <a:pPr lvl="1"/>
            <a:r>
              <a:rPr lang="en-US" altLang="en-US" dirty="0"/>
              <a:t>Explore the following possibilities</a:t>
            </a:r>
          </a:p>
          <a:p>
            <a:pPr lvl="2"/>
            <a:r>
              <a:rPr lang="en-US" altLang="en-US" dirty="0"/>
              <a:t>Threats of suicide</a:t>
            </a:r>
          </a:p>
          <a:p>
            <a:pPr lvl="2"/>
            <a:r>
              <a:rPr lang="en-US" altLang="en-US" dirty="0"/>
              <a:t>Suicide plan</a:t>
            </a:r>
          </a:p>
          <a:p>
            <a:pPr lvl="2"/>
            <a:r>
              <a:rPr lang="en-US" altLang="en-US" dirty="0"/>
              <a:t>Previous attempts or threats</a:t>
            </a:r>
          </a:p>
          <a:p>
            <a:pPr lvl="2"/>
            <a:r>
              <a:rPr lang="en-US" altLang="en-US" dirty="0"/>
              <a:t>Sudden improvement from depression</a:t>
            </a:r>
          </a:p>
        </p:txBody>
      </p:sp>
    </p:spTree>
    <p:extLst>
      <p:ext uri="{BB962C8B-B14F-4D97-AF65-F5344CB8AC3E}">
        <p14:creationId xmlns:p14="http://schemas.microsoft.com/office/powerpoint/2010/main" val="34712324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03F1B-51BF-4DF6-A45E-1DA19CD35C21}"/>
              </a:ext>
            </a:extLst>
          </p:cNvPr>
          <p:cNvSpPr>
            <a:spLocks noGrp="1"/>
          </p:cNvSpPr>
          <p:nvPr>
            <p:ph type="title"/>
          </p:nvPr>
        </p:nvSpPr>
        <p:spPr/>
        <p:txBody>
          <a:bodyPr/>
          <a:lstStyle/>
          <a:p>
            <a:r>
              <a:rPr lang="en-IN" dirty="0"/>
              <a:t>Suicide </a:t>
            </a:r>
            <a:r>
              <a:rPr lang="en-IN" sz="2000" b="0" dirty="0"/>
              <a:t>(4 of 4)</a:t>
            </a:r>
          </a:p>
        </p:txBody>
      </p:sp>
      <p:sp>
        <p:nvSpPr>
          <p:cNvPr id="3" name="Content Placeholder 2">
            <a:extLst>
              <a:ext uri="{FF2B5EF4-FFF2-40B4-BE49-F238E27FC236}">
                <a16:creationId xmlns:a16="http://schemas.microsoft.com/office/drawing/2014/main" id="{D091329D-6B83-4678-BD03-7F6222332CD3}"/>
              </a:ext>
            </a:extLst>
          </p:cNvPr>
          <p:cNvSpPr>
            <a:spLocks noGrp="1"/>
          </p:cNvSpPr>
          <p:nvPr>
            <p:ph sz="quarter" idx="13"/>
          </p:nvPr>
        </p:nvSpPr>
        <p:spPr/>
        <p:txBody>
          <a:bodyPr/>
          <a:lstStyle/>
          <a:p>
            <a:r>
              <a:rPr lang="en-US" altLang="en-US" dirty="0"/>
              <a:t>Your first concern must be your own safety.</a:t>
            </a:r>
          </a:p>
          <a:p>
            <a:r>
              <a:rPr lang="en-US" altLang="en-US" dirty="0"/>
              <a:t>Emergency care</a:t>
            </a:r>
          </a:p>
          <a:p>
            <a:pPr lvl="1"/>
            <a:r>
              <a:rPr lang="en-US" altLang="en-US" dirty="0"/>
              <a:t>Scene size-up</a:t>
            </a:r>
          </a:p>
          <a:p>
            <a:pPr lvl="1"/>
            <a:r>
              <a:rPr lang="en-US" altLang="en-US" dirty="0"/>
              <a:t>Identify and treat life-threatening problems.</a:t>
            </a:r>
          </a:p>
          <a:p>
            <a:pPr lvl="1"/>
            <a:r>
              <a:rPr lang="en-US" altLang="en-US" dirty="0"/>
              <a:t>Reassure patient.</a:t>
            </a:r>
          </a:p>
          <a:p>
            <a:pPr lvl="1"/>
            <a:r>
              <a:rPr lang="en-US" altLang="en-US" dirty="0"/>
              <a:t>Perform secondary assessment.</a:t>
            </a:r>
          </a:p>
          <a:p>
            <a:pPr lvl="2"/>
            <a:r>
              <a:rPr lang="en-US" altLang="en-US" dirty="0"/>
              <a:t>Detailed exam only if safe</a:t>
            </a:r>
          </a:p>
          <a:p>
            <a:pPr lvl="1"/>
            <a:r>
              <a:rPr lang="en-US" altLang="en-US" dirty="0"/>
              <a:t>Reassess frequently.</a:t>
            </a:r>
          </a:p>
          <a:p>
            <a:pPr lvl="1"/>
            <a:r>
              <a:rPr lang="en-US" altLang="en-US" dirty="0"/>
              <a:t>Notify receiving facility.</a:t>
            </a:r>
          </a:p>
        </p:txBody>
      </p:sp>
    </p:spTree>
    <p:extLst>
      <p:ext uri="{BB962C8B-B14F-4D97-AF65-F5344CB8AC3E}">
        <p14:creationId xmlns:p14="http://schemas.microsoft.com/office/powerpoint/2010/main" val="31635660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442FB-1ED8-4368-BA8B-226574967965}"/>
              </a:ext>
            </a:extLst>
          </p:cNvPr>
          <p:cNvSpPr>
            <a:spLocks noGrp="1"/>
          </p:cNvSpPr>
          <p:nvPr>
            <p:ph type="title"/>
          </p:nvPr>
        </p:nvSpPr>
        <p:spPr/>
        <p:txBody>
          <a:bodyPr/>
          <a:lstStyle/>
          <a:p>
            <a:r>
              <a:rPr lang="en-US" dirty="0"/>
              <a:t>Think About It </a:t>
            </a:r>
            <a:r>
              <a:rPr lang="en-US" sz="2000" b="0" dirty="0"/>
              <a:t>(1 of 2)</a:t>
            </a:r>
            <a:endParaRPr lang="en-IN" sz="2000" b="0" dirty="0"/>
          </a:p>
        </p:txBody>
      </p:sp>
      <p:sp>
        <p:nvSpPr>
          <p:cNvPr id="3" name="Content Placeholder 2">
            <a:extLst>
              <a:ext uri="{FF2B5EF4-FFF2-40B4-BE49-F238E27FC236}">
                <a16:creationId xmlns:a16="http://schemas.microsoft.com/office/drawing/2014/main" id="{6557966A-5A6B-4247-A64F-32BFC80BE9E5}"/>
              </a:ext>
            </a:extLst>
          </p:cNvPr>
          <p:cNvSpPr>
            <a:spLocks noGrp="1"/>
          </p:cNvSpPr>
          <p:nvPr>
            <p:ph sz="quarter" idx="13"/>
          </p:nvPr>
        </p:nvSpPr>
        <p:spPr>
          <a:xfrm>
            <a:off x="457200" y="1556326"/>
            <a:ext cx="8313576" cy="4467955"/>
          </a:xfrm>
        </p:spPr>
        <p:txBody>
          <a:bodyPr/>
          <a:lstStyle/>
          <a:p>
            <a:r>
              <a:rPr lang="en-US" dirty="0"/>
              <a:t>Patient is 23-year-old male. His girlfriend called 911 after a domestic dispute. He is uncooperative and refusing treatment. The girlfriend reports patient is depressed and suicidal. He owns a gun and has threatened to shoot himself.</a:t>
            </a:r>
          </a:p>
        </p:txBody>
      </p:sp>
    </p:spTree>
    <p:extLst>
      <p:ext uri="{BB962C8B-B14F-4D97-AF65-F5344CB8AC3E}">
        <p14:creationId xmlns:p14="http://schemas.microsoft.com/office/powerpoint/2010/main" val="37490404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442FB-1ED8-4368-BA8B-226574967965}"/>
              </a:ext>
            </a:extLst>
          </p:cNvPr>
          <p:cNvSpPr>
            <a:spLocks noGrp="1"/>
          </p:cNvSpPr>
          <p:nvPr>
            <p:ph type="title"/>
          </p:nvPr>
        </p:nvSpPr>
        <p:spPr/>
        <p:txBody>
          <a:bodyPr/>
          <a:lstStyle/>
          <a:p>
            <a:r>
              <a:rPr lang="en-US" dirty="0"/>
              <a:t>Think About It </a:t>
            </a:r>
            <a:r>
              <a:rPr lang="en-US" sz="2000" b="0" dirty="0"/>
              <a:t>(2 of 2)</a:t>
            </a:r>
            <a:endParaRPr lang="en-IN" sz="2000" b="0" dirty="0"/>
          </a:p>
        </p:txBody>
      </p:sp>
      <p:sp>
        <p:nvSpPr>
          <p:cNvPr id="3" name="Content Placeholder 2">
            <a:extLst>
              <a:ext uri="{FF2B5EF4-FFF2-40B4-BE49-F238E27FC236}">
                <a16:creationId xmlns:a16="http://schemas.microsoft.com/office/drawing/2014/main" id="{6557966A-5A6B-4247-A64F-32BFC80BE9E5}"/>
              </a:ext>
            </a:extLst>
          </p:cNvPr>
          <p:cNvSpPr>
            <a:spLocks noGrp="1"/>
          </p:cNvSpPr>
          <p:nvPr>
            <p:ph sz="quarter" idx="13"/>
          </p:nvPr>
        </p:nvSpPr>
        <p:spPr>
          <a:xfrm>
            <a:off x="457200" y="1556326"/>
            <a:ext cx="8313576" cy="4467955"/>
          </a:xfrm>
        </p:spPr>
        <p:txBody>
          <a:bodyPr/>
          <a:lstStyle/>
          <a:p>
            <a:r>
              <a:rPr lang="en-US" dirty="0"/>
              <a:t>Can you treat the patient if he did not call?</a:t>
            </a:r>
          </a:p>
          <a:p>
            <a:r>
              <a:rPr lang="en-US" dirty="0"/>
              <a:t>Should you believe the girlfriend?</a:t>
            </a:r>
          </a:p>
          <a:p>
            <a:r>
              <a:rPr lang="en-US" dirty="0"/>
              <a:t>Does the patient need treatment or transport?</a:t>
            </a:r>
          </a:p>
          <a:p>
            <a:r>
              <a:rPr lang="en-US" dirty="0"/>
              <a:t>Can you treat and transport the patient against his will?</a:t>
            </a:r>
          </a:p>
          <a:p>
            <a:r>
              <a:rPr lang="en-US" dirty="0"/>
              <a:t>What should you do?</a:t>
            </a:r>
          </a:p>
        </p:txBody>
      </p:sp>
    </p:spTree>
    <p:extLst>
      <p:ext uri="{BB962C8B-B14F-4D97-AF65-F5344CB8AC3E}">
        <p14:creationId xmlns:p14="http://schemas.microsoft.com/office/powerpoint/2010/main" val="12020814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146EF-9959-4955-B534-985DF48D022A}"/>
              </a:ext>
            </a:extLst>
          </p:cNvPr>
          <p:cNvSpPr>
            <a:spLocks noGrp="1"/>
          </p:cNvSpPr>
          <p:nvPr>
            <p:ph type="title"/>
          </p:nvPr>
        </p:nvSpPr>
        <p:spPr/>
        <p:txBody>
          <a:bodyPr/>
          <a:lstStyle/>
          <a:p>
            <a:r>
              <a:rPr lang="en-US" dirty="0"/>
              <a:t>Aggressive or Hostile Patients </a:t>
            </a:r>
            <a:r>
              <a:rPr lang="en-US" sz="2000" b="0" dirty="0"/>
              <a:t>(1 of 3)</a:t>
            </a:r>
            <a:endParaRPr lang="en-IN" sz="2000" b="0" dirty="0"/>
          </a:p>
        </p:txBody>
      </p:sp>
      <p:sp>
        <p:nvSpPr>
          <p:cNvPr id="3" name="Content Placeholder 2">
            <a:extLst>
              <a:ext uri="{FF2B5EF4-FFF2-40B4-BE49-F238E27FC236}">
                <a16:creationId xmlns:a16="http://schemas.microsoft.com/office/drawing/2014/main" id="{B4ACF293-C0CD-4E76-8491-7902E70AF226}"/>
              </a:ext>
            </a:extLst>
          </p:cNvPr>
          <p:cNvSpPr>
            <a:spLocks noGrp="1"/>
          </p:cNvSpPr>
          <p:nvPr>
            <p:ph sz="quarter" idx="13"/>
          </p:nvPr>
        </p:nvSpPr>
        <p:spPr/>
        <p:txBody>
          <a:bodyPr/>
          <a:lstStyle/>
          <a:p>
            <a:r>
              <a:rPr lang="en-US" altLang="en-US" dirty="0"/>
              <a:t>Consider clues.</a:t>
            </a:r>
          </a:p>
          <a:p>
            <a:pPr lvl="1"/>
            <a:r>
              <a:rPr lang="en-US" altLang="en-US" dirty="0"/>
              <a:t>Dispatch information</a:t>
            </a:r>
          </a:p>
          <a:p>
            <a:pPr lvl="1"/>
            <a:r>
              <a:rPr lang="en-US" altLang="en-US" dirty="0"/>
              <a:t>Clues from the scene</a:t>
            </a:r>
          </a:p>
          <a:p>
            <a:pPr lvl="1"/>
            <a:r>
              <a:rPr lang="en-US" altLang="en-US" dirty="0"/>
              <a:t>Information from neighbors, family, or bystanders</a:t>
            </a:r>
          </a:p>
          <a:p>
            <a:pPr lvl="1"/>
            <a:r>
              <a:rPr lang="en-US" altLang="en-US" dirty="0"/>
              <a:t>Patient’s stance or position in room</a:t>
            </a:r>
          </a:p>
          <a:p>
            <a:r>
              <a:rPr lang="en-US" altLang="en-US" dirty="0"/>
              <a:t>Ensure escape route.</a:t>
            </a:r>
          </a:p>
          <a:p>
            <a:r>
              <a:rPr lang="en-US" altLang="en-US" dirty="0"/>
              <a:t>Do not threaten patient.</a:t>
            </a:r>
          </a:p>
          <a:p>
            <a:r>
              <a:rPr lang="en-US" altLang="en-US" dirty="0"/>
              <a:t>Stay alert for weapons of any type.</a:t>
            </a:r>
          </a:p>
        </p:txBody>
      </p:sp>
    </p:spTree>
    <p:extLst>
      <p:ext uri="{BB962C8B-B14F-4D97-AF65-F5344CB8AC3E}">
        <p14:creationId xmlns:p14="http://schemas.microsoft.com/office/powerpoint/2010/main" val="33546811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146EF-9959-4955-B534-985DF48D022A}"/>
              </a:ext>
            </a:extLst>
          </p:cNvPr>
          <p:cNvSpPr>
            <a:spLocks noGrp="1"/>
          </p:cNvSpPr>
          <p:nvPr>
            <p:ph type="title"/>
          </p:nvPr>
        </p:nvSpPr>
        <p:spPr/>
        <p:txBody>
          <a:bodyPr/>
          <a:lstStyle/>
          <a:p>
            <a:r>
              <a:rPr lang="en-US" dirty="0"/>
              <a:t>Aggressive or Hostile Patients </a:t>
            </a:r>
            <a:r>
              <a:rPr lang="en-US" sz="2000" b="0" dirty="0"/>
              <a:t>(2 of 3)</a:t>
            </a:r>
            <a:endParaRPr lang="en-IN" sz="2000" b="0" dirty="0"/>
          </a:p>
        </p:txBody>
      </p:sp>
      <p:sp>
        <p:nvSpPr>
          <p:cNvPr id="3" name="Content Placeholder 2">
            <a:extLst>
              <a:ext uri="{FF2B5EF4-FFF2-40B4-BE49-F238E27FC236}">
                <a16:creationId xmlns:a16="http://schemas.microsoft.com/office/drawing/2014/main" id="{B4ACF293-C0CD-4E76-8491-7902E70AF226}"/>
              </a:ext>
            </a:extLst>
          </p:cNvPr>
          <p:cNvSpPr>
            <a:spLocks noGrp="1"/>
          </p:cNvSpPr>
          <p:nvPr>
            <p:ph sz="quarter" idx="13"/>
          </p:nvPr>
        </p:nvSpPr>
        <p:spPr/>
        <p:txBody>
          <a:bodyPr/>
          <a:lstStyle/>
          <a:p>
            <a:r>
              <a:rPr lang="en-US" altLang="en-US" dirty="0"/>
              <a:t>Patient assessment</a:t>
            </a:r>
          </a:p>
          <a:p>
            <a:pPr lvl="1"/>
            <a:r>
              <a:rPr lang="en-US" altLang="en-US" dirty="0"/>
              <a:t>May not proceed beyond primary assessment until patient is calmed or restrained</a:t>
            </a:r>
          </a:p>
          <a:p>
            <a:pPr lvl="1"/>
            <a:r>
              <a:rPr lang="en-US" altLang="en-US" dirty="0"/>
              <a:t>May spend most of time calming patient and ensuring everyone’s safety</a:t>
            </a:r>
          </a:p>
          <a:p>
            <a:pPr lvl="1"/>
            <a:r>
              <a:rPr lang="en-US" altLang="en-US" dirty="0"/>
              <a:t>Hostility or aggression never an excuse for not assessing patient as thoroughly as possible</a:t>
            </a:r>
          </a:p>
        </p:txBody>
      </p:sp>
    </p:spTree>
    <p:extLst>
      <p:ext uri="{BB962C8B-B14F-4D97-AF65-F5344CB8AC3E}">
        <p14:creationId xmlns:p14="http://schemas.microsoft.com/office/powerpoint/2010/main" val="11743039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Behavioral and </a:t>
            </a:r>
            <a:r>
              <a:rPr lang="en-US" altLang="en-US" dirty="0" smtClean="0"/>
              <a:t>Psychiatric Emergencies</a:t>
            </a:r>
            <a:endParaRPr lang="en-IN" dirty="0"/>
          </a:p>
        </p:txBody>
      </p:sp>
      <p:sp>
        <p:nvSpPr>
          <p:cNvPr id="4" name="Text Placeholder 3"/>
          <p:cNvSpPr>
            <a:spLocks noGrp="1"/>
          </p:cNvSpPr>
          <p:nvPr>
            <p:ph type="body" sz="quarter" idx="13"/>
          </p:nvPr>
        </p:nvSpPr>
        <p:spPr/>
        <p:txBody>
          <a:bodyPr/>
          <a:lstStyle/>
          <a:p>
            <a:pPr marL="0" indent="0" algn="ctr">
              <a:buNone/>
            </a:pPr>
            <a:r>
              <a:rPr lang="en-US" sz="1600" dirty="0">
                <a:hlinkClick r:id="rId3" action="ppaction://hlinksldjump"/>
              </a:rPr>
              <a:t>Back to Topics</a:t>
            </a:r>
            <a:endParaRPr lang="en-US" sz="1600" dirty="0"/>
          </a:p>
        </p:txBody>
      </p:sp>
    </p:spTree>
    <p:extLst>
      <p:ext uri="{BB962C8B-B14F-4D97-AF65-F5344CB8AC3E}">
        <p14:creationId xmlns:p14="http://schemas.microsoft.com/office/powerpoint/2010/main" val="28336901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146EF-9959-4955-B534-985DF48D022A}"/>
              </a:ext>
            </a:extLst>
          </p:cNvPr>
          <p:cNvSpPr>
            <a:spLocks noGrp="1"/>
          </p:cNvSpPr>
          <p:nvPr>
            <p:ph type="title"/>
          </p:nvPr>
        </p:nvSpPr>
        <p:spPr/>
        <p:txBody>
          <a:bodyPr/>
          <a:lstStyle/>
          <a:p>
            <a:r>
              <a:rPr lang="en-US" dirty="0"/>
              <a:t>Aggressive or Hostile Patients </a:t>
            </a:r>
            <a:r>
              <a:rPr lang="en-US" sz="2000" b="0" dirty="0"/>
              <a:t>(3 of 3)</a:t>
            </a:r>
            <a:endParaRPr lang="en-IN" sz="2000" b="0" dirty="0"/>
          </a:p>
        </p:txBody>
      </p:sp>
      <p:sp>
        <p:nvSpPr>
          <p:cNvPr id="3" name="Content Placeholder 2">
            <a:extLst>
              <a:ext uri="{FF2B5EF4-FFF2-40B4-BE49-F238E27FC236}">
                <a16:creationId xmlns:a16="http://schemas.microsoft.com/office/drawing/2014/main" id="{B4ACF293-C0CD-4E76-8491-7902E70AF226}"/>
              </a:ext>
            </a:extLst>
          </p:cNvPr>
          <p:cNvSpPr>
            <a:spLocks noGrp="1"/>
          </p:cNvSpPr>
          <p:nvPr>
            <p:ph sz="quarter" idx="13"/>
          </p:nvPr>
        </p:nvSpPr>
        <p:spPr/>
        <p:txBody>
          <a:bodyPr/>
          <a:lstStyle/>
          <a:p>
            <a:r>
              <a:rPr lang="en-US" altLang="en-US" dirty="0"/>
              <a:t>Emergency care</a:t>
            </a:r>
          </a:p>
          <a:p>
            <a:pPr lvl="1"/>
            <a:r>
              <a:rPr lang="en-US" altLang="en-US" dirty="0"/>
              <a:t>Perform a scene size-up.</a:t>
            </a:r>
          </a:p>
          <a:p>
            <a:pPr lvl="1"/>
            <a:r>
              <a:rPr lang="en-US" altLang="en-US" dirty="0"/>
              <a:t>Request additional help if necessary.</a:t>
            </a:r>
          </a:p>
          <a:p>
            <a:pPr lvl="1"/>
            <a:r>
              <a:rPr lang="en-US" altLang="en-US" dirty="0"/>
              <a:t>Seek advice from medical control if necessary.</a:t>
            </a:r>
          </a:p>
          <a:p>
            <a:pPr lvl="1"/>
            <a:r>
              <a:rPr lang="en-US" altLang="en-US" dirty="0"/>
              <a:t>Watch for sudden changes in behavior.</a:t>
            </a:r>
          </a:p>
          <a:p>
            <a:pPr lvl="1"/>
            <a:r>
              <a:rPr lang="en-US" altLang="en-US" dirty="0"/>
              <a:t>Reassess frequently.</a:t>
            </a:r>
          </a:p>
          <a:p>
            <a:pPr lvl="1"/>
            <a:r>
              <a:rPr lang="en-US" altLang="en-US" dirty="0"/>
              <a:t>Consider restraint.</a:t>
            </a:r>
          </a:p>
        </p:txBody>
      </p:sp>
    </p:spTree>
    <p:extLst>
      <p:ext uri="{BB962C8B-B14F-4D97-AF65-F5344CB8AC3E}">
        <p14:creationId xmlns:p14="http://schemas.microsoft.com/office/powerpoint/2010/main" val="26434277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9BBE8-420B-4A9B-87ED-29285FFAB4EF}"/>
              </a:ext>
            </a:extLst>
          </p:cNvPr>
          <p:cNvSpPr>
            <a:spLocks noGrp="1"/>
          </p:cNvSpPr>
          <p:nvPr>
            <p:ph type="title"/>
          </p:nvPr>
        </p:nvSpPr>
        <p:spPr/>
        <p:txBody>
          <a:bodyPr/>
          <a:lstStyle/>
          <a:p>
            <a:r>
              <a:rPr lang="en-US" dirty="0"/>
              <a:t>Reasonable Force and Restraint </a:t>
            </a:r>
            <a:r>
              <a:rPr lang="en-US" sz="2000" b="0" dirty="0"/>
              <a:t>(1 of 6)</a:t>
            </a:r>
            <a:endParaRPr lang="en-IN" sz="2000" b="0" dirty="0"/>
          </a:p>
        </p:txBody>
      </p:sp>
      <p:sp>
        <p:nvSpPr>
          <p:cNvPr id="3" name="Content Placeholder 2">
            <a:extLst>
              <a:ext uri="{FF2B5EF4-FFF2-40B4-BE49-F238E27FC236}">
                <a16:creationId xmlns:a16="http://schemas.microsoft.com/office/drawing/2014/main" id="{7CE8C8D8-2F51-47CD-8F1E-012FCB2BE30B}"/>
              </a:ext>
            </a:extLst>
          </p:cNvPr>
          <p:cNvSpPr>
            <a:spLocks noGrp="1"/>
          </p:cNvSpPr>
          <p:nvPr>
            <p:ph sz="quarter" idx="13"/>
          </p:nvPr>
        </p:nvSpPr>
        <p:spPr/>
        <p:txBody>
          <a:bodyPr/>
          <a:lstStyle/>
          <a:p>
            <a:r>
              <a:rPr lang="en-US" altLang="en-US" dirty="0"/>
              <a:t>Reasonable force</a:t>
            </a:r>
          </a:p>
          <a:p>
            <a:pPr lvl="1"/>
            <a:r>
              <a:rPr lang="en-US" altLang="en-US" dirty="0"/>
              <a:t>Force necessary to keep patient from injuring self or others</a:t>
            </a:r>
          </a:p>
          <a:p>
            <a:r>
              <a:rPr lang="en-US" altLang="en-US" dirty="0"/>
              <a:t>“Reasonable” determined by:</a:t>
            </a:r>
          </a:p>
          <a:p>
            <a:pPr lvl="1"/>
            <a:r>
              <a:rPr lang="en-US" altLang="en-US" dirty="0"/>
              <a:t>Patient’s size and strength</a:t>
            </a:r>
          </a:p>
          <a:p>
            <a:pPr lvl="1"/>
            <a:r>
              <a:rPr lang="en-US" altLang="en-US" dirty="0"/>
              <a:t>Type of behavior</a:t>
            </a:r>
          </a:p>
          <a:p>
            <a:pPr lvl="1"/>
            <a:r>
              <a:rPr lang="en-US" altLang="en-US" dirty="0"/>
              <a:t>Mental status</a:t>
            </a:r>
          </a:p>
          <a:p>
            <a:pPr lvl="1"/>
            <a:r>
              <a:rPr lang="en-US" altLang="en-US" dirty="0"/>
              <a:t>Available methods of restraint</a:t>
            </a:r>
          </a:p>
        </p:txBody>
      </p:sp>
    </p:spTree>
    <p:extLst>
      <p:ext uri="{BB962C8B-B14F-4D97-AF65-F5344CB8AC3E}">
        <p14:creationId xmlns:p14="http://schemas.microsoft.com/office/powerpoint/2010/main" val="21809298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9BBE8-420B-4A9B-87ED-29285FFAB4EF}"/>
              </a:ext>
            </a:extLst>
          </p:cNvPr>
          <p:cNvSpPr>
            <a:spLocks noGrp="1"/>
          </p:cNvSpPr>
          <p:nvPr>
            <p:ph type="title"/>
          </p:nvPr>
        </p:nvSpPr>
        <p:spPr/>
        <p:txBody>
          <a:bodyPr/>
          <a:lstStyle/>
          <a:p>
            <a:r>
              <a:rPr lang="en-US" dirty="0"/>
              <a:t>Reasonable Force and Restraint </a:t>
            </a:r>
            <a:r>
              <a:rPr lang="en-US" sz="2000" b="0" dirty="0"/>
              <a:t>(2 of 6)</a:t>
            </a:r>
            <a:endParaRPr lang="en-IN" sz="2000" b="0" dirty="0"/>
          </a:p>
        </p:txBody>
      </p:sp>
      <p:sp>
        <p:nvSpPr>
          <p:cNvPr id="3" name="Content Placeholder 2">
            <a:extLst>
              <a:ext uri="{FF2B5EF4-FFF2-40B4-BE49-F238E27FC236}">
                <a16:creationId xmlns:a16="http://schemas.microsoft.com/office/drawing/2014/main" id="{7CE8C8D8-2F51-47CD-8F1E-012FCB2BE30B}"/>
              </a:ext>
            </a:extLst>
          </p:cNvPr>
          <p:cNvSpPr>
            <a:spLocks noGrp="1"/>
          </p:cNvSpPr>
          <p:nvPr>
            <p:ph sz="quarter" idx="13"/>
          </p:nvPr>
        </p:nvSpPr>
        <p:spPr/>
        <p:txBody>
          <a:bodyPr/>
          <a:lstStyle/>
          <a:p>
            <a:r>
              <a:rPr lang="en-US" altLang="en-US" dirty="0"/>
              <a:t>In most localities, restraint is within jurisdiction of law enforcement.</a:t>
            </a:r>
          </a:p>
          <a:p>
            <a:r>
              <a:rPr lang="en-US" altLang="en-US" dirty="0"/>
              <a:t>Never attempt restraint without proper legal authority and sufficient assistance.</a:t>
            </a:r>
          </a:p>
        </p:txBody>
      </p:sp>
    </p:spTree>
    <p:extLst>
      <p:ext uri="{BB962C8B-B14F-4D97-AF65-F5344CB8AC3E}">
        <p14:creationId xmlns:p14="http://schemas.microsoft.com/office/powerpoint/2010/main" val="37939244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9BBE8-420B-4A9B-87ED-29285FFAB4EF}"/>
              </a:ext>
            </a:extLst>
          </p:cNvPr>
          <p:cNvSpPr>
            <a:spLocks noGrp="1"/>
          </p:cNvSpPr>
          <p:nvPr>
            <p:ph type="title"/>
          </p:nvPr>
        </p:nvSpPr>
        <p:spPr/>
        <p:txBody>
          <a:bodyPr/>
          <a:lstStyle/>
          <a:p>
            <a:r>
              <a:rPr lang="en-US" dirty="0"/>
              <a:t>Reasonable Force and Restraint </a:t>
            </a:r>
            <a:r>
              <a:rPr lang="en-US" sz="2000" b="0" dirty="0"/>
              <a:t>(3 of 6)</a:t>
            </a:r>
            <a:endParaRPr lang="en-IN" sz="2000" b="0" dirty="0"/>
          </a:p>
        </p:txBody>
      </p:sp>
      <p:sp>
        <p:nvSpPr>
          <p:cNvPr id="3" name="Content Placeholder 2">
            <a:extLst>
              <a:ext uri="{FF2B5EF4-FFF2-40B4-BE49-F238E27FC236}">
                <a16:creationId xmlns:a16="http://schemas.microsoft.com/office/drawing/2014/main" id="{7CE8C8D8-2F51-47CD-8F1E-012FCB2BE30B}"/>
              </a:ext>
            </a:extLst>
          </p:cNvPr>
          <p:cNvSpPr>
            <a:spLocks noGrp="1"/>
          </p:cNvSpPr>
          <p:nvPr>
            <p:ph sz="quarter" idx="13"/>
          </p:nvPr>
        </p:nvSpPr>
        <p:spPr/>
        <p:txBody>
          <a:bodyPr/>
          <a:lstStyle/>
          <a:p>
            <a:r>
              <a:rPr lang="en-US" altLang="en-US" dirty="0"/>
              <a:t>Excited delirium</a:t>
            </a:r>
          </a:p>
          <a:p>
            <a:pPr lvl="1"/>
            <a:r>
              <a:rPr lang="en-US" altLang="en-US" dirty="0"/>
              <a:t>Extremely agitated or psychotic behavior</a:t>
            </a:r>
          </a:p>
          <a:p>
            <a:pPr lvl="1"/>
            <a:r>
              <a:rPr lang="en-US" dirty="0"/>
              <a:t>Triggers for this condition can include uncontrolled psychiatric illness and/or drug intoxication.</a:t>
            </a:r>
          </a:p>
          <a:p>
            <a:pPr lvl="1"/>
            <a:r>
              <a:rPr lang="en-US" dirty="0"/>
              <a:t>These patients frequently develop significant and even life-threatening cardiovascular and metabolic stress.</a:t>
            </a:r>
            <a:endParaRPr lang="en-US" altLang="en-US" dirty="0"/>
          </a:p>
        </p:txBody>
      </p:sp>
    </p:spTree>
    <p:extLst>
      <p:ext uri="{BB962C8B-B14F-4D97-AF65-F5344CB8AC3E}">
        <p14:creationId xmlns:p14="http://schemas.microsoft.com/office/powerpoint/2010/main" val="36602379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9BBE8-420B-4A9B-87ED-29285FFAB4EF}"/>
              </a:ext>
            </a:extLst>
          </p:cNvPr>
          <p:cNvSpPr>
            <a:spLocks noGrp="1"/>
          </p:cNvSpPr>
          <p:nvPr>
            <p:ph type="title"/>
          </p:nvPr>
        </p:nvSpPr>
        <p:spPr/>
        <p:txBody>
          <a:bodyPr/>
          <a:lstStyle/>
          <a:p>
            <a:r>
              <a:rPr lang="en-US" dirty="0"/>
              <a:t>Reasonable Force and Restraint </a:t>
            </a:r>
            <a:r>
              <a:rPr lang="en-US" sz="2000" b="0" dirty="0"/>
              <a:t>(4 of 6)</a:t>
            </a:r>
            <a:endParaRPr lang="en-IN" sz="2000" b="0" dirty="0"/>
          </a:p>
        </p:txBody>
      </p:sp>
      <p:sp>
        <p:nvSpPr>
          <p:cNvPr id="3" name="Content Placeholder 2">
            <a:extLst>
              <a:ext uri="{FF2B5EF4-FFF2-40B4-BE49-F238E27FC236}">
                <a16:creationId xmlns:a16="http://schemas.microsoft.com/office/drawing/2014/main" id="{7CE8C8D8-2F51-47CD-8F1E-012FCB2BE30B}"/>
              </a:ext>
            </a:extLst>
          </p:cNvPr>
          <p:cNvSpPr>
            <a:spLocks noGrp="1"/>
          </p:cNvSpPr>
          <p:nvPr>
            <p:ph sz="quarter" idx="13"/>
          </p:nvPr>
        </p:nvSpPr>
        <p:spPr/>
        <p:txBody>
          <a:bodyPr/>
          <a:lstStyle/>
          <a:p>
            <a:r>
              <a:rPr lang="en-US" altLang="en-US" dirty="0"/>
              <a:t>Positional asphyxia</a:t>
            </a:r>
          </a:p>
          <a:p>
            <a:pPr lvl="1"/>
            <a:r>
              <a:rPr lang="en-US" altLang="en-US" dirty="0"/>
              <a:t>Inadequate breathing or respiratory arrest caused by a body position that restricts breathing</a:t>
            </a:r>
          </a:p>
          <a:p>
            <a:pPr lvl="1"/>
            <a:r>
              <a:rPr lang="en-US" altLang="en-US" dirty="0"/>
              <a:t>Carefully monitor all restrained patients.</a:t>
            </a:r>
          </a:p>
        </p:txBody>
      </p:sp>
    </p:spTree>
    <p:extLst>
      <p:ext uri="{BB962C8B-B14F-4D97-AF65-F5344CB8AC3E}">
        <p14:creationId xmlns:p14="http://schemas.microsoft.com/office/powerpoint/2010/main" val="32366639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9BBE8-420B-4A9B-87ED-29285FFAB4EF}"/>
              </a:ext>
            </a:extLst>
          </p:cNvPr>
          <p:cNvSpPr>
            <a:spLocks noGrp="1"/>
          </p:cNvSpPr>
          <p:nvPr>
            <p:ph type="title"/>
          </p:nvPr>
        </p:nvSpPr>
        <p:spPr/>
        <p:txBody>
          <a:bodyPr/>
          <a:lstStyle/>
          <a:p>
            <a:r>
              <a:rPr lang="en-US" dirty="0"/>
              <a:t>Reasonable Force and Restraint </a:t>
            </a:r>
            <a:r>
              <a:rPr lang="en-US" sz="2000" b="0" dirty="0"/>
              <a:t>(5 of 6)</a:t>
            </a:r>
            <a:endParaRPr lang="en-IN" sz="2000" b="0" dirty="0"/>
          </a:p>
        </p:txBody>
      </p:sp>
      <p:sp>
        <p:nvSpPr>
          <p:cNvPr id="3" name="Content Placeholder 2">
            <a:extLst>
              <a:ext uri="{FF2B5EF4-FFF2-40B4-BE49-F238E27FC236}">
                <a16:creationId xmlns:a16="http://schemas.microsoft.com/office/drawing/2014/main" id="{7CE8C8D8-2F51-47CD-8F1E-012FCB2BE30B}"/>
              </a:ext>
            </a:extLst>
          </p:cNvPr>
          <p:cNvSpPr>
            <a:spLocks noGrp="1"/>
          </p:cNvSpPr>
          <p:nvPr>
            <p:ph sz="quarter" idx="13"/>
          </p:nvPr>
        </p:nvSpPr>
        <p:spPr/>
        <p:txBody>
          <a:bodyPr/>
          <a:lstStyle/>
          <a:p>
            <a:r>
              <a:rPr lang="en-US" altLang="en-US" dirty="0"/>
              <a:t>Restraining a patient</a:t>
            </a:r>
          </a:p>
          <a:p>
            <a:pPr lvl="1"/>
            <a:r>
              <a:rPr lang="en-US" altLang="en-US" dirty="0"/>
              <a:t>Have adequate help.</a:t>
            </a:r>
          </a:p>
          <a:p>
            <a:pPr lvl="1"/>
            <a:r>
              <a:rPr lang="en-US" altLang="en-US" dirty="0"/>
              <a:t>Plan actions.</a:t>
            </a:r>
          </a:p>
          <a:p>
            <a:pPr lvl="1"/>
            <a:r>
              <a:rPr lang="en-US" altLang="en-US" dirty="0"/>
              <a:t>Stay beyond patient’s reach until prepared.</a:t>
            </a:r>
          </a:p>
          <a:p>
            <a:pPr lvl="1"/>
            <a:r>
              <a:rPr lang="en-US" altLang="en-US" dirty="0"/>
              <a:t>Act quickly.</a:t>
            </a:r>
          </a:p>
          <a:p>
            <a:pPr lvl="1"/>
            <a:r>
              <a:rPr lang="en-US" altLang="en-US" dirty="0"/>
              <a:t>One E</a:t>
            </a:r>
            <a:r>
              <a:rPr lang="en-US" altLang="en-US" sz="100" dirty="0"/>
              <a:t> </a:t>
            </a:r>
            <a:r>
              <a:rPr lang="en-US" altLang="en-US" dirty="0"/>
              <a:t>M</a:t>
            </a:r>
            <a:r>
              <a:rPr lang="en-US" altLang="en-US" sz="100" dirty="0"/>
              <a:t> </a:t>
            </a:r>
            <a:r>
              <a:rPr lang="en-US" altLang="en-US" dirty="0"/>
              <a:t>T talks to and calms patient.</a:t>
            </a:r>
          </a:p>
          <a:p>
            <a:pPr lvl="1"/>
            <a:r>
              <a:rPr lang="en-US" altLang="en-US" dirty="0"/>
              <a:t>Requires four persons, one at each limb.</a:t>
            </a:r>
          </a:p>
          <a:p>
            <a:pPr lvl="1"/>
            <a:r>
              <a:rPr lang="en-US" altLang="en-US" dirty="0"/>
              <a:t>Restrain all limbs with approved leather restraints in supine position, always.</a:t>
            </a:r>
          </a:p>
        </p:txBody>
      </p:sp>
    </p:spTree>
    <p:extLst>
      <p:ext uri="{BB962C8B-B14F-4D97-AF65-F5344CB8AC3E}">
        <p14:creationId xmlns:p14="http://schemas.microsoft.com/office/powerpoint/2010/main" val="4385554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9BBE8-420B-4A9B-87ED-29285FFAB4EF}"/>
              </a:ext>
            </a:extLst>
          </p:cNvPr>
          <p:cNvSpPr>
            <a:spLocks noGrp="1"/>
          </p:cNvSpPr>
          <p:nvPr>
            <p:ph type="title"/>
          </p:nvPr>
        </p:nvSpPr>
        <p:spPr/>
        <p:txBody>
          <a:bodyPr/>
          <a:lstStyle/>
          <a:p>
            <a:r>
              <a:rPr lang="en-US" dirty="0"/>
              <a:t>Reasonable Force and Restraint </a:t>
            </a:r>
            <a:r>
              <a:rPr lang="en-US" sz="2000" b="0" dirty="0"/>
              <a:t>(6 of 6)</a:t>
            </a:r>
            <a:endParaRPr lang="en-IN" sz="2000" b="0" dirty="0"/>
          </a:p>
        </p:txBody>
      </p:sp>
      <p:sp>
        <p:nvSpPr>
          <p:cNvPr id="3" name="Content Placeholder 2">
            <a:extLst>
              <a:ext uri="{FF2B5EF4-FFF2-40B4-BE49-F238E27FC236}">
                <a16:creationId xmlns:a16="http://schemas.microsoft.com/office/drawing/2014/main" id="{7CE8C8D8-2F51-47CD-8F1E-012FCB2BE30B}"/>
              </a:ext>
            </a:extLst>
          </p:cNvPr>
          <p:cNvSpPr>
            <a:spLocks noGrp="1"/>
          </p:cNvSpPr>
          <p:nvPr>
            <p:ph sz="quarter" idx="13"/>
          </p:nvPr>
        </p:nvSpPr>
        <p:spPr/>
        <p:txBody>
          <a:bodyPr/>
          <a:lstStyle/>
          <a:p>
            <a:pPr lvl="1"/>
            <a:r>
              <a:rPr lang="en-US" altLang="en-US" dirty="0"/>
              <a:t>E</a:t>
            </a:r>
            <a:r>
              <a:rPr lang="en-US" altLang="en-US" sz="100" dirty="0"/>
              <a:t> </a:t>
            </a:r>
            <a:r>
              <a:rPr lang="en-US" altLang="en-US" dirty="0"/>
              <a:t>M</a:t>
            </a:r>
            <a:r>
              <a:rPr lang="en-US" altLang="en-US" sz="100" dirty="0"/>
              <a:t> </a:t>
            </a:r>
            <a:r>
              <a:rPr lang="en-US" altLang="en-US" dirty="0"/>
              <a:t>T is responsible for restrained patient’s airway.</a:t>
            </a:r>
          </a:p>
          <a:p>
            <a:pPr lvl="1"/>
            <a:r>
              <a:rPr lang="en-US" altLang="en-US" dirty="0"/>
              <a:t>Ensure patient is adequately secured throughout transport.</a:t>
            </a:r>
          </a:p>
          <a:p>
            <a:pPr lvl="1"/>
            <a:r>
              <a:rPr lang="en-US" altLang="en-US" dirty="0"/>
              <a:t>Apply a surgical mask to spitting patients if local protocols permit.</a:t>
            </a:r>
          </a:p>
          <a:p>
            <a:pPr lvl="1"/>
            <a:r>
              <a:rPr lang="en-US" altLang="en-US" dirty="0"/>
              <a:t>Reassess frequently.</a:t>
            </a:r>
          </a:p>
          <a:p>
            <a:pPr lvl="1"/>
            <a:r>
              <a:rPr lang="en-US" altLang="en-US" dirty="0"/>
              <a:t>Document thoroughly.</a:t>
            </a:r>
          </a:p>
        </p:txBody>
      </p:sp>
    </p:spTree>
    <p:extLst>
      <p:ext uri="{BB962C8B-B14F-4D97-AF65-F5344CB8AC3E}">
        <p14:creationId xmlns:p14="http://schemas.microsoft.com/office/powerpoint/2010/main" val="35490929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4FE19-878A-4F1A-B6A3-217A790D3394}"/>
              </a:ext>
            </a:extLst>
          </p:cNvPr>
          <p:cNvSpPr>
            <a:spLocks noGrp="1"/>
          </p:cNvSpPr>
          <p:nvPr>
            <p:ph type="title"/>
          </p:nvPr>
        </p:nvSpPr>
        <p:spPr/>
        <p:txBody>
          <a:bodyPr/>
          <a:lstStyle/>
          <a:p>
            <a:r>
              <a:rPr lang="en-US" dirty="0"/>
              <a:t>Transport to an Appropriate Facility</a:t>
            </a:r>
            <a:endParaRPr lang="en-IN" dirty="0"/>
          </a:p>
        </p:txBody>
      </p:sp>
      <p:sp>
        <p:nvSpPr>
          <p:cNvPr id="3" name="Content Placeholder 2">
            <a:extLst>
              <a:ext uri="{FF2B5EF4-FFF2-40B4-BE49-F238E27FC236}">
                <a16:creationId xmlns:a16="http://schemas.microsoft.com/office/drawing/2014/main" id="{342AC94E-3EC8-48DE-B452-7476AC5894A6}"/>
              </a:ext>
            </a:extLst>
          </p:cNvPr>
          <p:cNvSpPr>
            <a:spLocks noGrp="1"/>
          </p:cNvSpPr>
          <p:nvPr>
            <p:ph sz="quarter" idx="13"/>
          </p:nvPr>
        </p:nvSpPr>
        <p:spPr/>
        <p:txBody>
          <a:bodyPr/>
          <a:lstStyle/>
          <a:p>
            <a:r>
              <a:rPr lang="en-US" dirty="0"/>
              <a:t>Not all hospitals are prepared to treat behavioral emergencies.</a:t>
            </a:r>
          </a:p>
          <a:p>
            <a:r>
              <a:rPr lang="en-US" dirty="0"/>
              <a:t>Choose correct facility based on capabilities and local protocol.</a:t>
            </a:r>
          </a:p>
        </p:txBody>
      </p:sp>
    </p:spTree>
    <p:extLst>
      <p:ext uri="{BB962C8B-B14F-4D97-AF65-F5344CB8AC3E}">
        <p14:creationId xmlns:p14="http://schemas.microsoft.com/office/powerpoint/2010/main" val="20081726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92870-4E0F-4396-9EBD-9983918A44F8}"/>
              </a:ext>
            </a:extLst>
          </p:cNvPr>
          <p:cNvSpPr>
            <a:spLocks noGrp="1"/>
          </p:cNvSpPr>
          <p:nvPr>
            <p:ph type="title"/>
          </p:nvPr>
        </p:nvSpPr>
        <p:spPr/>
        <p:txBody>
          <a:bodyPr/>
          <a:lstStyle/>
          <a:p>
            <a:r>
              <a:rPr lang="en-US" dirty="0"/>
              <a:t>Medical/Legal Considerations </a:t>
            </a:r>
            <a:r>
              <a:rPr lang="en-US" sz="2000" b="0" dirty="0"/>
              <a:t>(1 of 2)</a:t>
            </a:r>
            <a:endParaRPr lang="en-IN" sz="2000" b="0" dirty="0"/>
          </a:p>
        </p:txBody>
      </p:sp>
      <p:sp>
        <p:nvSpPr>
          <p:cNvPr id="3" name="Content Placeholder 2">
            <a:extLst>
              <a:ext uri="{FF2B5EF4-FFF2-40B4-BE49-F238E27FC236}">
                <a16:creationId xmlns:a16="http://schemas.microsoft.com/office/drawing/2014/main" id="{9485D068-90EF-4E12-91F1-3538423B2E07}"/>
              </a:ext>
            </a:extLst>
          </p:cNvPr>
          <p:cNvSpPr>
            <a:spLocks noGrp="1"/>
          </p:cNvSpPr>
          <p:nvPr>
            <p:ph sz="quarter" idx="13"/>
          </p:nvPr>
        </p:nvSpPr>
        <p:spPr/>
        <p:txBody>
          <a:bodyPr/>
          <a:lstStyle/>
          <a:p>
            <a:r>
              <a:rPr lang="en-US" altLang="en-US" dirty="0"/>
              <a:t>Consent</a:t>
            </a:r>
          </a:p>
          <a:p>
            <a:pPr lvl="1"/>
            <a:r>
              <a:rPr lang="en-US" altLang="en-US" dirty="0"/>
              <a:t>Refusals and restraints cause significant medical/legal risk.</a:t>
            </a:r>
          </a:p>
          <a:p>
            <a:pPr lvl="1"/>
            <a:r>
              <a:rPr lang="en-US" altLang="en-US" dirty="0"/>
              <a:t>Laws typically allow providers to treat and transport patients against their will if a danger to themselves or others.</a:t>
            </a:r>
          </a:p>
          <a:p>
            <a:pPr lvl="1"/>
            <a:r>
              <a:rPr lang="en-US" dirty="0"/>
              <a:t>Know your state laws on treating patients without consent.</a:t>
            </a:r>
            <a:endParaRPr lang="en-US" altLang="en-US" dirty="0"/>
          </a:p>
        </p:txBody>
      </p:sp>
    </p:spTree>
    <p:extLst>
      <p:ext uri="{BB962C8B-B14F-4D97-AF65-F5344CB8AC3E}">
        <p14:creationId xmlns:p14="http://schemas.microsoft.com/office/powerpoint/2010/main" val="13312817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92870-4E0F-4396-9EBD-9983918A44F8}"/>
              </a:ext>
            </a:extLst>
          </p:cNvPr>
          <p:cNvSpPr>
            <a:spLocks noGrp="1"/>
          </p:cNvSpPr>
          <p:nvPr>
            <p:ph type="title"/>
          </p:nvPr>
        </p:nvSpPr>
        <p:spPr/>
        <p:txBody>
          <a:bodyPr/>
          <a:lstStyle/>
          <a:p>
            <a:r>
              <a:rPr lang="en-US" dirty="0"/>
              <a:t>Medical/Legal Considerations </a:t>
            </a:r>
            <a:r>
              <a:rPr lang="en-US" sz="2000" b="0" dirty="0"/>
              <a:t>(2 of 2)</a:t>
            </a:r>
            <a:endParaRPr lang="en-IN" sz="2000" b="0" dirty="0"/>
          </a:p>
        </p:txBody>
      </p:sp>
      <p:sp>
        <p:nvSpPr>
          <p:cNvPr id="3" name="Content Placeholder 2">
            <a:extLst>
              <a:ext uri="{FF2B5EF4-FFF2-40B4-BE49-F238E27FC236}">
                <a16:creationId xmlns:a16="http://schemas.microsoft.com/office/drawing/2014/main" id="{9485D068-90EF-4E12-91F1-3538423B2E07}"/>
              </a:ext>
            </a:extLst>
          </p:cNvPr>
          <p:cNvSpPr>
            <a:spLocks noGrp="1"/>
          </p:cNvSpPr>
          <p:nvPr>
            <p:ph sz="quarter" idx="13"/>
          </p:nvPr>
        </p:nvSpPr>
        <p:spPr/>
        <p:txBody>
          <a:bodyPr/>
          <a:lstStyle/>
          <a:p>
            <a:r>
              <a:rPr lang="en-US" altLang="en-US" dirty="0"/>
              <a:t>Sexual misconduct</a:t>
            </a:r>
          </a:p>
          <a:p>
            <a:pPr lvl="1"/>
            <a:r>
              <a:rPr lang="en-US" altLang="en-US" dirty="0"/>
              <a:t>Behavioral patients sometimes accuse E</a:t>
            </a:r>
            <a:r>
              <a:rPr lang="en-US" altLang="en-US" sz="100" dirty="0"/>
              <a:t> </a:t>
            </a:r>
            <a:r>
              <a:rPr lang="en-US" altLang="en-US" dirty="0"/>
              <a:t>M</a:t>
            </a:r>
            <a:r>
              <a:rPr lang="en-US" altLang="en-US" sz="100" dirty="0"/>
              <a:t> </a:t>
            </a:r>
            <a:r>
              <a:rPr lang="en-US" altLang="en-US" dirty="0"/>
              <a:t>S providers of sexual misconduct.</a:t>
            </a:r>
          </a:p>
          <a:p>
            <a:pPr lvl="1"/>
            <a:r>
              <a:rPr lang="en-US" altLang="en-US" dirty="0"/>
              <a:t>Have same-sex provider attend to patient.</a:t>
            </a:r>
          </a:p>
          <a:p>
            <a:pPr lvl="1"/>
            <a:r>
              <a:rPr lang="en-US" dirty="0"/>
              <a:t>For the aggressive or violent patient, make sure law enforcement officers accompany you to the hospital.</a:t>
            </a:r>
          </a:p>
          <a:p>
            <a:pPr lvl="2"/>
            <a:r>
              <a:rPr lang="en-US" dirty="0"/>
              <a:t>Protect you and the patient.</a:t>
            </a:r>
          </a:p>
          <a:p>
            <a:pPr lvl="2"/>
            <a:r>
              <a:rPr lang="en-US" dirty="0"/>
              <a:t>In the event of a legal problem, they can serve as third-party witnesses.</a:t>
            </a:r>
            <a:endParaRPr lang="en-US" altLang="en-US" dirty="0"/>
          </a:p>
        </p:txBody>
      </p:sp>
    </p:spTree>
    <p:extLst>
      <p:ext uri="{BB962C8B-B14F-4D97-AF65-F5344CB8AC3E}">
        <p14:creationId xmlns:p14="http://schemas.microsoft.com/office/powerpoint/2010/main" val="35992879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8352A-A57B-47D4-ADC4-8BE99D7040BB}"/>
              </a:ext>
            </a:extLst>
          </p:cNvPr>
          <p:cNvSpPr>
            <a:spLocks noGrp="1"/>
          </p:cNvSpPr>
          <p:nvPr>
            <p:ph type="title"/>
          </p:nvPr>
        </p:nvSpPr>
        <p:spPr>
          <a:xfrm>
            <a:off x="457200" y="215371"/>
            <a:ext cx="8444204" cy="1097279"/>
          </a:xfrm>
        </p:spPr>
        <p:txBody>
          <a:bodyPr/>
          <a:lstStyle/>
          <a:p>
            <a:r>
              <a:rPr lang="en-US" dirty="0"/>
              <a:t>What Is a Behavioral Emergency? </a:t>
            </a:r>
            <a:r>
              <a:rPr lang="en-US" sz="2000" b="0" dirty="0"/>
              <a:t>(1 of 2)</a:t>
            </a:r>
            <a:endParaRPr lang="en-IN" sz="2000" b="0" dirty="0"/>
          </a:p>
        </p:txBody>
      </p:sp>
      <p:sp>
        <p:nvSpPr>
          <p:cNvPr id="3" name="Content Placeholder 2">
            <a:extLst>
              <a:ext uri="{FF2B5EF4-FFF2-40B4-BE49-F238E27FC236}">
                <a16:creationId xmlns:a16="http://schemas.microsoft.com/office/drawing/2014/main" id="{AA71C13F-99FE-46A8-98B4-F8A427F0C758}"/>
              </a:ext>
            </a:extLst>
          </p:cNvPr>
          <p:cNvSpPr>
            <a:spLocks noGrp="1"/>
          </p:cNvSpPr>
          <p:nvPr>
            <p:ph sz="quarter" idx="13"/>
          </p:nvPr>
        </p:nvSpPr>
        <p:spPr/>
        <p:txBody>
          <a:bodyPr/>
          <a:lstStyle/>
          <a:p>
            <a:r>
              <a:rPr lang="en-US" altLang="en-US" dirty="0"/>
              <a:t>Behavior</a:t>
            </a:r>
          </a:p>
          <a:p>
            <a:pPr lvl="1"/>
            <a:r>
              <a:rPr lang="en-US" altLang="en-US" dirty="0"/>
              <a:t>Manner in which a person acts or performs</a:t>
            </a:r>
          </a:p>
          <a:p>
            <a:r>
              <a:rPr lang="en-US" altLang="en-US" dirty="0"/>
              <a:t>Behavioral emergency</a:t>
            </a:r>
          </a:p>
          <a:p>
            <a:pPr lvl="1"/>
            <a:r>
              <a:rPr lang="en-US" altLang="en-US" dirty="0"/>
              <a:t>Behavior within a given situation that is unacceptable or intolerable to patient, patient’s family, or community</a:t>
            </a:r>
          </a:p>
        </p:txBody>
      </p:sp>
    </p:spTree>
    <p:extLst>
      <p:ext uri="{BB962C8B-B14F-4D97-AF65-F5344CB8AC3E}">
        <p14:creationId xmlns:p14="http://schemas.microsoft.com/office/powerpoint/2010/main" val="10289805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Chapter Review</a:t>
            </a:r>
            <a:endParaRPr lang="en-IN" dirty="0"/>
          </a:p>
        </p:txBody>
      </p:sp>
    </p:spTree>
    <p:extLst>
      <p:ext uri="{BB962C8B-B14F-4D97-AF65-F5344CB8AC3E}">
        <p14:creationId xmlns:p14="http://schemas.microsoft.com/office/powerpoint/2010/main" val="7437379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F41D9-B00D-4921-A73B-2E0413B8F107}"/>
              </a:ext>
            </a:extLst>
          </p:cNvPr>
          <p:cNvSpPr>
            <a:spLocks noGrp="1"/>
          </p:cNvSpPr>
          <p:nvPr>
            <p:ph type="title"/>
          </p:nvPr>
        </p:nvSpPr>
        <p:spPr/>
        <p:txBody>
          <a:bodyPr/>
          <a:lstStyle/>
          <a:p>
            <a:r>
              <a:rPr lang="en-US" dirty="0"/>
              <a:t>Chapter Review </a:t>
            </a:r>
            <a:r>
              <a:rPr lang="en-US" sz="2000" b="0" dirty="0"/>
              <a:t>(1 of 4)</a:t>
            </a:r>
            <a:endParaRPr lang="en-IN" sz="2000" b="0" dirty="0"/>
          </a:p>
        </p:txBody>
      </p:sp>
      <p:sp>
        <p:nvSpPr>
          <p:cNvPr id="5" name="Content Placeholder 4">
            <a:extLst>
              <a:ext uri="{FF2B5EF4-FFF2-40B4-BE49-F238E27FC236}">
                <a16:creationId xmlns:a16="http://schemas.microsoft.com/office/drawing/2014/main" id="{FC7DA0FA-F330-4B01-B5BD-1C1731FAEF92}"/>
              </a:ext>
            </a:extLst>
          </p:cNvPr>
          <p:cNvSpPr>
            <a:spLocks noGrp="1"/>
          </p:cNvSpPr>
          <p:nvPr>
            <p:ph sz="quarter" idx="13"/>
          </p:nvPr>
        </p:nvSpPr>
        <p:spPr>
          <a:xfrm>
            <a:off x="457200" y="1556326"/>
            <a:ext cx="8378890" cy="4467955"/>
          </a:xfrm>
        </p:spPr>
        <p:txBody>
          <a:bodyPr/>
          <a:lstStyle/>
          <a:p>
            <a:r>
              <a:rPr lang="en-US" dirty="0"/>
              <a:t>As an E</a:t>
            </a:r>
            <a:r>
              <a:rPr lang="en-US" sz="100" dirty="0"/>
              <a:t> </a:t>
            </a:r>
            <a:r>
              <a:rPr lang="en-US" dirty="0"/>
              <a:t>M</a:t>
            </a:r>
            <a:r>
              <a:rPr lang="en-US" sz="100" dirty="0"/>
              <a:t> </a:t>
            </a:r>
            <a:r>
              <a:rPr lang="en-US" dirty="0"/>
              <a:t>T, you will respond to many behavioral emergencies. Be sure to ensure your own safety before entering a scene or caring for a violent or potentially violent patient.</a:t>
            </a:r>
          </a:p>
        </p:txBody>
      </p:sp>
    </p:spTree>
    <p:extLst>
      <p:ext uri="{BB962C8B-B14F-4D97-AF65-F5344CB8AC3E}">
        <p14:creationId xmlns:p14="http://schemas.microsoft.com/office/powerpoint/2010/main" val="6115212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F41D9-B00D-4921-A73B-2E0413B8F107}"/>
              </a:ext>
            </a:extLst>
          </p:cNvPr>
          <p:cNvSpPr>
            <a:spLocks noGrp="1"/>
          </p:cNvSpPr>
          <p:nvPr>
            <p:ph type="title"/>
          </p:nvPr>
        </p:nvSpPr>
        <p:spPr/>
        <p:txBody>
          <a:bodyPr/>
          <a:lstStyle/>
          <a:p>
            <a:r>
              <a:rPr lang="en-US" dirty="0"/>
              <a:t>Chapter Review </a:t>
            </a:r>
            <a:r>
              <a:rPr lang="en-US" sz="2000" b="0" dirty="0"/>
              <a:t>(2 of 4)</a:t>
            </a:r>
            <a:endParaRPr lang="en-IN" sz="2000" b="0" dirty="0"/>
          </a:p>
        </p:txBody>
      </p:sp>
      <p:sp>
        <p:nvSpPr>
          <p:cNvPr id="5" name="Content Placeholder 4">
            <a:extLst>
              <a:ext uri="{FF2B5EF4-FFF2-40B4-BE49-F238E27FC236}">
                <a16:creationId xmlns:a16="http://schemas.microsoft.com/office/drawing/2014/main" id="{FC7DA0FA-F330-4B01-B5BD-1C1731FAEF92}"/>
              </a:ext>
            </a:extLst>
          </p:cNvPr>
          <p:cNvSpPr>
            <a:spLocks noGrp="1"/>
          </p:cNvSpPr>
          <p:nvPr>
            <p:ph sz="quarter" idx="13"/>
          </p:nvPr>
        </p:nvSpPr>
        <p:spPr>
          <a:xfrm>
            <a:off x="457200" y="1556326"/>
            <a:ext cx="8098972" cy="4467955"/>
          </a:xfrm>
        </p:spPr>
        <p:txBody>
          <a:bodyPr/>
          <a:lstStyle/>
          <a:p>
            <a:r>
              <a:rPr lang="en-US" dirty="0"/>
              <a:t>A considerable portion of the population has a diagnosable psychiatric condition. However, not all patients are violent. It is important to remember that patients in crisis are patients–and people–who need your compassion as well as your care.</a:t>
            </a:r>
          </a:p>
        </p:txBody>
      </p:sp>
    </p:spTree>
    <p:extLst>
      <p:ext uri="{BB962C8B-B14F-4D97-AF65-F5344CB8AC3E}">
        <p14:creationId xmlns:p14="http://schemas.microsoft.com/office/powerpoint/2010/main" val="7609445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F41D9-B00D-4921-A73B-2E0413B8F107}"/>
              </a:ext>
            </a:extLst>
          </p:cNvPr>
          <p:cNvSpPr>
            <a:spLocks noGrp="1"/>
          </p:cNvSpPr>
          <p:nvPr>
            <p:ph type="title"/>
          </p:nvPr>
        </p:nvSpPr>
        <p:spPr/>
        <p:txBody>
          <a:bodyPr/>
          <a:lstStyle/>
          <a:p>
            <a:r>
              <a:rPr lang="en-US" dirty="0"/>
              <a:t>Chapter Review </a:t>
            </a:r>
            <a:r>
              <a:rPr lang="en-US" sz="2000" b="0" dirty="0"/>
              <a:t>(3 of 4)</a:t>
            </a:r>
            <a:endParaRPr lang="en-IN" sz="2000" b="0" dirty="0"/>
          </a:p>
        </p:txBody>
      </p:sp>
      <p:sp>
        <p:nvSpPr>
          <p:cNvPr id="5" name="Content Placeholder 4">
            <a:extLst>
              <a:ext uri="{FF2B5EF4-FFF2-40B4-BE49-F238E27FC236}">
                <a16:creationId xmlns:a16="http://schemas.microsoft.com/office/drawing/2014/main" id="{FC7DA0FA-F330-4B01-B5BD-1C1731FAEF92}"/>
              </a:ext>
            </a:extLst>
          </p:cNvPr>
          <p:cNvSpPr>
            <a:spLocks noGrp="1"/>
          </p:cNvSpPr>
          <p:nvPr>
            <p:ph sz="quarter" idx="13"/>
          </p:nvPr>
        </p:nvSpPr>
        <p:spPr>
          <a:xfrm>
            <a:off x="457200" y="1556326"/>
            <a:ext cx="8098972" cy="4467955"/>
          </a:xfrm>
        </p:spPr>
        <p:txBody>
          <a:bodyPr/>
          <a:lstStyle/>
          <a:p>
            <a:r>
              <a:rPr lang="en-US" dirty="0"/>
              <a:t>Always consider patients acting in an unusual or bizarre fashion to be experiencing an altered mental status; this will help you to avoid overlooking a medical or traumatic cause for the patient’s problem.</a:t>
            </a:r>
          </a:p>
        </p:txBody>
      </p:sp>
    </p:spTree>
    <p:extLst>
      <p:ext uri="{BB962C8B-B14F-4D97-AF65-F5344CB8AC3E}">
        <p14:creationId xmlns:p14="http://schemas.microsoft.com/office/powerpoint/2010/main" val="18176085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F41D9-B00D-4921-A73B-2E0413B8F107}"/>
              </a:ext>
            </a:extLst>
          </p:cNvPr>
          <p:cNvSpPr>
            <a:spLocks noGrp="1"/>
          </p:cNvSpPr>
          <p:nvPr>
            <p:ph type="title"/>
          </p:nvPr>
        </p:nvSpPr>
        <p:spPr/>
        <p:txBody>
          <a:bodyPr/>
          <a:lstStyle/>
          <a:p>
            <a:r>
              <a:rPr lang="en-US" dirty="0"/>
              <a:t>Chapter Review </a:t>
            </a:r>
            <a:r>
              <a:rPr lang="en-US" sz="2000" b="0" dirty="0"/>
              <a:t>(4 of 4)</a:t>
            </a:r>
            <a:endParaRPr lang="en-IN" sz="2000" b="0" dirty="0"/>
          </a:p>
        </p:txBody>
      </p:sp>
      <p:sp>
        <p:nvSpPr>
          <p:cNvPr id="5" name="Content Placeholder 4">
            <a:extLst>
              <a:ext uri="{FF2B5EF4-FFF2-40B4-BE49-F238E27FC236}">
                <a16:creationId xmlns:a16="http://schemas.microsoft.com/office/drawing/2014/main" id="{FC7DA0FA-F330-4B01-B5BD-1C1731FAEF92}"/>
              </a:ext>
            </a:extLst>
          </p:cNvPr>
          <p:cNvSpPr>
            <a:spLocks noGrp="1"/>
          </p:cNvSpPr>
          <p:nvPr>
            <p:ph sz="quarter" idx="13"/>
          </p:nvPr>
        </p:nvSpPr>
        <p:spPr>
          <a:xfrm>
            <a:off x="457200" y="1556326"/>
            <a:ext cx="8098972" cy="4467955"/>
          </a:xfrm>
        </p:spPr>
        <p:txBody>
          <a:bodyPr/>
          <a:lstStyle/>
          <a:p>
            <a:r>
              <a:rPr lang="en-US" dirty="0"/>
              <a:t>Because treatment of these patients usually requires long-term management, little medical intervention can be done in the acute psychiatric situation. However, the way you interact with the patient during the emergency and assess your patient throughout the call is crucial for the patient’s continued well-being.</a:t>
            </a:r>
          </a:p>
        </p:txBody>
      </p:sp>
    </p:spTree>
    <p:extLst>
      <p:ext uri="{BB962C8B-B14F-4D97-AF65-F5344CB8AC3E}">
        <p14:creationId xmlns:p14="http://schemas.microsoft.com/office/powerpoint/2010/main" val="9337248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1FCA1-C7B5-42A7-B376-CB1919C36A6C}"/>
              </a:ext>
            </a:extLst>
          </p:cNvPr>
          <p:cNvSpPr>
            <a:spLocks noGrp="1"/>
          </p:cNvSpPr>
          <p:nvPr>
            <p:ph type="title"/>
          </p:nvPr>
        </p:nvSpPr>
        <p:spPr/>
        <p:txBody>
          <a:bodyPr/>
          <a:lstStyle/>
          <a:p>
            <a:r>
              <a:rPr lang="en-IN" dirty="0"/>
              <a:t>Remember </a:t>
            </a:r>
            <a:r>
              <a:rPr lang="en-IN" sz="2000" b="0" dirty="0"/>
              <a:t>(1 of 3)</a:t>
            </a:r>
          </a:p>
        </p:txBody>
      </p:sp>
      <p:sp>
        <p:nvSpPr>
          <p:cNvPr id="3" name="Content Placeholder 2">
            <a:extLst>
              <a:ext uri="{FF2B5EF4-FFF2-40B4-BE49-F238E27FC236}">
                <a16:creationId xmlns:a16="http://schemas.microsoft.com/office/drawing/2014/main" id="{34590C22-AE06-41EA-ACDC-791BF69B9F5B}"/>
              </a:ext>
            </a:extLst>
          </p:cNvPr>
          <p:cNvSpPr>
            <a:spLocks noGrp="1"/>
          </p:cNvSpPr>
          <p:nvPr>
            <p:ph sz="quarter" idx="13"/>
          </p:nvPr>
        </p:nvSpPr>
        <p:spPr/>
        <p:txBody>
          <a:bodyPr/>
          <a:lstStyle/>
          <a:p>
            <a:r>
              <a:rPr lang="en-US" dirty="0"/>
              <a:t>Safety is the first priority when approaching a patient with altered mental status.</a:t>
            </a:r>
          </a:p>
          <a:p>
            <a:r>
              <a:rPr lang="en-US" dirty="0"/>
              <a:t>Psychiatric and behavioral emergencies are prevalent in our society. E</a:t>
            </a:r>
            <a:r>
              <a:rPr lang="en-US" sz="100" dirty="0"/>
              <a:t> </a:t>
            </a:r>
            <a:r>
              <a:rPr lang="en-US" dirty="0"/>
              <a:t>M</a:t>
            </a:r>
            <a:r>
              <a:rPr lang="en-US" sz="100" dirty="0"/>
              <a:t> </a:t>
            </a:r>
            <a:r>
              <a:rPr lang="en-US" dirty="0"/>
              <a:t>Ts should treat them as they would any other potentially life-threatening disorder.</a:t>
            </a:r>
          </a:p>
        </p:txBody>
      </p:sp>
    </p:spTree>
    <p:extLst>
      <p:ext uri="{BB962C8B-B14F-4D97-AF65-F5344CB8AC3E}">
        <p14:creationId xmlns:p14="http://schemas.microsoft.com/office/powerpoint/2010/main" val="10297283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1FCA1-C7B5-42A7-B376-CB1919C36A6C}"/>
              </a:ext>
            </a:extLst>
          </p:cNvPr>
          <p:cNvSpPr>
            <a:spLocks noGrp="1"/>
          </p:cNvSpPr>
          <p:nvPr>
            <p:ph type="title"/>
          </p:nvPr>
        </p:nvSpPr>
        <p:spPr/>
        <p:txBody>
          <a:bodyPr/>
          <a:lstStyle/>
          <a:p>
            <a:r>
              <a:rPr lang="en-IN" dirty="0"/>
              <a:t>Remember </a:t>
            </a:r>
            <a:r>
              <a:rPr lang="en-IN" sz="2000" b="0" dirty="0"/>
              <a:t>(2 of 3)</a:t>
            </a:r>
          </a:p>
        </p:txBody>
      </p:sp>
      <p:sp>
        <p:nvSpPr>
          <p:cNvPr id="3" name="Content Placeholder 2">
            <a:extLst>
              <a:ext uri="{FF2B5EF4-FFF2-40B4-BE49-F238E27FC236}">
                <a16:creationId xmlns:a16="http://schemas.microsoft.com/office/drawing/2014/main" id="{34590C22-AE06-41EA-ACDC-791BF69B9F5B}"/>
              </a:ext>
            </a:extLst>
          </p:cNvPr>
          <p:cNvSpPr>
            <a:spLocks noGrp="1"/>
          </p:cNvSpPr>
          <p:nvPr>
            <p:ph sz="quarter" idx="13"/>
          </p:nvPr>
        </p:nvSpPr>
        <p:spPr/>
        <p:txBody>
          <a:bodyPr/>
          <a:lstStyle/>
          <a:p>
            <a:r>
              <a:rPr lang="en-US" dirty="0"/>
              <a:t>Assessment of altered mental status should rule out physical causes first.</a:t>
            </a:r>
          </a:p>
          <a:p>
            <a:r>
              <a:rPr lang="en-US" dirty="0"/>
              <a:t>Psychiatric and behavioral emergencies can present differently, depending upon the disorder. There are best practices E</a:t>
            </a:r>
            <a:r>
              <a:rPr lang="en-US" sz="100" dirty="0"/>
              <a:t> </a:t>
            </a:r>
            <a:r>
              <a:rPr lang="en-US" dirty="0"/>
              <a:t>M</a:t>
            </a:r>
            <a:r>
              <a:rPr lang="en-US" sz="100" dirty="0"/>
              <a:t> </a:t>
            </a:r>
            <a:r>
              <a:rPr lang="en-US" dirty="0"/>
              <a:t>Ts employ in approaching, assessing, and treating such patients.</a:t>
            </a:r>
          </a:p>
        </p:txBody>
      </p:sp>
    </p:spTree>
    <p:extLst>
      <p:ext uri="{BB962C8B-B14F-4D97-AF65-F5344CB8AC3E}">
        <p14:creationId xmlns:p14="http://schemas.microsoft.com/office/powerpoint/2010/main" val="11859291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1FCA1-C7B5-42A7-B376-CB1919C36A6C}"/>
              </a:ext>
            </a:extLst>
          </p:cNvPr>
          <p:cNvSpPr>
            <a:spLocks noGrp="1"/>
          </p:cNvSpPr>
          <p:nvPr>
            <p:ph type="title"/>
          </p:nvPr>
        </p:nvSpPr>
        <p:spPr/>
        <p:txBody>
          <a:bodyPr/>
          <a:lstStyle/>
          <a:p>
            <a:r>
              <a:rPr lang="en-IN" dirty="0"/>
              <a:t>Remember </a:t>
            </a:r>
            <a:r>
              <a:rPr lang="en-IN" sz="2000" b="0" dirty="0"/>
              <a:t>(3 of 3)</a:t>
            </a:r>
          </a:p>
        </p:txBody>
      </p:sp>
      <p:sp>
        <p:nvSpPr>
          <p:cNvPr id="3" name="Content Placeholder 2">
            <a:extLst>
              <a:ext uri="{FF2B5EF4-FFF2-40B4-BE49-F238E27FC236}">
                <a16:creationId xmlns:a16="http://schemas.microsoft.com/office/drawing/2014/main" id="{34590C22-AE06-41EA-ACDC-791BF69B9F5B}"/>
              </a:ext>
            </a:extLst>
          </p:cNvPr>
          <p:cNvSpPr>
            <a:spLocks noGrp="1"/>
          </p:cNvSpPr>
          <p:nvPr>
            <p:ph sz="quarter" idx="13"/>
          </p:nvPr>
        </p:nvSpPr>
        <p:spPr/>
        <p:txBody>
          <a:bodyPr/>
          <a:lstStyle/>
          <a:p>
            <a:r>
              <a:rPr lang="en-US" dirty="0"/>
              <a:t>Follow local protocols and use appropriate procedures to restrain patients when necessary.</a:t>
            </a:r>
          </a:p>
        </p:txBody>
      </p:sp>
    </p:spTree>
    <p:extLst>
      <p:ext uri="{BB962C8B-B14F-4D97-AF65-F5344CB8AC3E}">
        <p14:creationId xmlns:p14="http://schemas.microsoft.com/office/powerpoint/2010/main" val="1789830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C3BB0-D7E1-419E-848E-17EDC7CCE848}"/>
              </a:ext>
            </a:extLst>
          </p:cNvPr>
          <p:cNvSpPr>
            <a:spLocks noGrp="1"/>
          </p:cNvSpPr>
          <p:nvPr>
            <p:ph type="title"/>
          </p:nvPr>
        </p:nvSpPr>
        <p:spPr/>
        <p:txBody>
          <a:bodyPr/>
          <a:lstStyle/>
          <a:p>
            <a:r>
              <a:rPr lang="en-IN" dirty="0"/>
              <a:t>Questions to Consider</a:t>
            </a:r>
          </a:p>
        </p:txBody>
      </p:sp>
      <p:sp>
        <p:nvSpPr>
          <p:cNvPr id="3" name="Content Placeholder 2">
            <a:extLst>
              <a:ext uri="{FF2B5EF4-FFF2-40B4-BE49-F238E27FC236}">
                <a16:creationId xmlns:a16="http://schemas.microsoft.com/office/drawing/2014/main" id="{4F968B5A-0107-4D7D-AE53-0B49DBE2DA59}"/>
              </a:ext>
            </a:extLst>
          </p:cNvPr>
          <p:cNvSpPr>
            <a:spLocks noGrp="1"/>
          </p:cNvSpPr>
          <p:nvPr>
            <p:ph sz="quarter" idx="13"/>
          </p:nvPr>
        </p:nvSpPr>
        <p:spPr>
          <a:xfrm>
            <a:off x="457200" y="1556326"/>
            <a:ext cx="8315864" cy="4467955"/>
          </a:xfrm>
        </p:spPr>
        <p:txBody>
          <a:bodyPr/>
          <a:lstStyle/>
          <a:p>
            <a:r>
              <a:rPr lang="en-US" dirty="0"/>
              <a:t>What methods help calm the patient suffering a behavioral or psychiatric emergency?</a:t>
            </a:r>
          </a:p>
          <a:p>
            <a:r>
              <a:rPr lang="en-US" dirty="0"/>
              <a:t>What can you do when scene size-up reveals it is too dangerous to approach the patient?</a:t>
            </a:r>
          </a:p>
          <a:p>
            <a:r>
              <a:rPr lang="en-US" dirty="0"/>
              <a:t>What factors help assess the patient’s risk for suicide?</a:t>
            </a:r>
          </a:p>
        </p:txBody>
      </p:sp>
    </p:spTree>
    <p:extLst>
      <p:ext uri="{BB962C8B-B14F-4D97-AF65-F5344CB8AC3E}">
        <p14:creationId xmlns:p14="http://schemas.microsoft.com/office/powerpoint/2010/main" val="15627680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88085-E14A-4B98-A00F-F33B8DC060EF}"/>
              </a:ext>
            </a:extLst>
          </p:cNvPr>
          <p:cNvSpPr>
            <a:spLocks noGrp="1"/>
          </p:cNvSpPr>
          <p:nvPr>
            <p:ph type="title"/>
          </p:nvPr>
        </p:nvSpPr>
        <p:spPr/>
        <p:txBody>
          <a:bodyPr/>
          <a:lstStyle/>
          <a:p>
            <a:r>
              <a:rPr lang="en-IN" dirty="0"/>
              <a:t>Critical Thinking</a:t>
            </a:r>
          </a:p>
        </p:txBody>
      </p:sp>
      <p:sp>
        <p:nvSpPr>
          <p:cNvPr id="3" name="Content Placeholder 2">
            <a:extLst>
              <a:ext uri="{FF2B5EF4-FFF2-40B4-BE49-F238E27FC236}">
                <a16:creationId xmlns:a16="http://schemas.microsoft.com/office/drawing/2014/main" id="{7FE998FA-8703-4656-931C-63059B5B803B}"/>
              </a:ext>
            </a:extLst>
          </p:cNvPr>
          <p:cNvSpPr>
            <a:spLocks noGrp="1"/>
          </p:cNvSpPr>
          <p:nvPr>
            <p:ph sz="quarter" idx="13"/>
          </p:nvPr>
        </p:nvSpPr>
        <p:spPr/>
        <p:txBody>
          <a:bodyPr/>
          <a:lstStyle/>
          <a:p>
            <a:r>
              <a:rPr lang="en-US" dirty="0"/>
              <a:t>You respond to an intoxicated minor who is physically aggressive, threatens suicide, and whose parents permit you to treat but not transport the patient. How would you manage this patient?</a:t>
            </a:r>
          </a:p>
        </p:txBody>
      </p:sp>
    </p:spTree>
    <p:extLst>
      <p:ext uri="{BB962C8B-B14F-4D97-AF65-F5344CB8AC3E}">
        <p14:creationId xmlns:p14="http://schemas.microsoft.com/office/powerpoint/2010/main" val="4112088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8352A-A57B-47D4-ADC4-8BE99D7040BB}"/>
              </a:ext>
            </a:extLst>
          </p:cNvPr>
          <p:cNvSpPr>
            <a:spLocks noGrp="1"/>
          </p:cNvSpPr>
          <p:nvPr>
            <p:ph type="title"/>
          </p:nvPr>
        </p:nvSpPr>
        <p:spPr>
          <a:xfrm>
            <a:off x="457200" y="215371"/>
            <a:ext cx="8444204" cy="1097279"/>
          </a:xfrm>
        </p:spPr>
        <p:txBody>
          <a:bodyPr/>
          <a:lstStyle/>
          <a:p>
            <a:r>
              <a:rPr lang="en-US" dirty="0"/>
              <a:t>What Is a Behavioral Emergency? </a:t>
            </a:r>
            <a:r>
              <a:rPr lang="en-US" sz="2000" b="0" dirty="0"/>
              <a:t>(2 of 2)</a:t>
            </a:r>
            <a:endParaRPr lang="en-IN" sz="2000" b="0" dirty="0"/>
          </a:p>
        </p:txBody>
      </p:sp>
      <p:sp>
        <p:nvSpPr>
          <p:cNvPr id="3" name="Content Placeholder 2">
            <a:extLst>
              <a:ext uri="{FF2B5EF4-FFF2-40B4-BE49-F238E27FC236}">
                <a16:creationId xmlns:a16="http://schemas.microsoft.com/office/drawing/2014/main" id="{AA71C13F-99FE-46A8-98B4-F8A427F0C758}"/>
              </a:ext>
            </a:extLst>
          </p:cNvPr>
          <p:cNvSpPr>
            <a:spLocks noGrp="1"/>
          </p:cNvSpPr>
          <p:nvPr>
            <p:ph sz="quarter" idx="13"/>
          </p:nvPr>
        </p:nvSpPr>
        <p:spPr/>
        <p:txBody>
          <a:bodyPr/>
          <a:lstStyle/>
          <a:p>
            <a:r>
              <a:rPr lang="en-US" altLang="en-US" dirty="0"/>
              <a:t>Recognize cultural behavior.</a:t>
            </a:r>
          </a:p>
          <a:p>
            <a:r>
              <a:rPr lang="en-US" altLang="en-US" dirty="0"/>
              <a:t>Behavioral conditions require full patient assessment.</a:t>
            </a:r>
          </a:p>
          <a:p>
            <a:r>
              <a:rPr lang="en-US" altLang="en-US" dirty="0"/>
              <a:t>Remain objective.</a:t>
            </a:r>
          </a:p>
        </p:txBody>
      </p:sp>
    </p:spTree>
    <p:extLst>
      <p:ext uri="{BB962C8B-B14F-4D97-AF65-F5344CB8AC3E}">
        <p14:creationId xmlns:p14="http://schemas.microsoft.com/office/powerpoint/2010/main" val="15613686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p:txBody>
          <a:bodyPr anchor="b"/>
          <a:lstStyle/>
          <a:p>
            <a:r>
              <a:rPr lang="en-US" dirty="0"/>
              <a:t>Copyright</a:t>
            </a:r>
          </a:p>
        </p:txBody>
      </p:sp>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246184" y="2317359"/>
            <a:ext cx="1277815" cy="1434026"/>
          </a:xfrm>
          <a:prstGeom prst="rect">
            <a:avLst/>
          </a:prstGeom>
        </p:spPr>
      </p:pic>
      <p:sp>
        <p:nvSpPr>
          <p:cNvPr id="2" name="Text Placeholder 1">
            <a:extLst>
              <a:ext uri="{FF2B5EF4-FFF2-40B4-BE49-F238E27FC236}">
                <a16:creationId xmlns:a16="http://schemas.microsoft.com/office/drawing/2014/main" id="{AD5FAE7B-F718-4307-B112-AD6256157E8F}"/>
              </a:ext>
            </a:extLst>
          </p:cNvPr>
          <p:cNvSpPr>
            <a:spLocks noGrp="1"/>
          </p:cNvSpPr>
          <p:nvPr>
            <p:ph type="body" idx="4294967295"/>
          </p:nvPr>
        </p:nvSpPr>
        <p:spPr>
          <a:xfrm>
            <a:off x="1606061" y="1852246"/>
            <a:ext cx="6858001" cy="2854836"/>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b="1" dirty="0"/>
              <a:t>This work is protected by United States copyright laws and is</a:t>
            </a:r>
            <a:r>
              <a:rPr lang="en-US" b="1" baseline="0" dirty="0"/>
              <a:t> </a:t>
            </a:r>
            <a:r>
              <a:rPr lang="en-US" b="1"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26DB9-EEAB-4ECB-A012-390BB6097975}"/>
              </a:ext>
            </a:extLst>
          </p:cNvPr>
          <p:cNvSpPr>
            <a:spLocks noGrp="1"/>
          </p:cNvSpPr>
          <p:nvPr>
            <p:ph type="title"/>
          </p:nvPr>
        </p:nvSpPr>
        <p:spPr/>
        <p:txBody>
          <a:bodyPr/>
          <a:lstStyle/>
          <a:p>
            <a:r>
              <a:rPr lang="en-US" dirty="0"/>
              <a:t>Behavior and Brain Chemistry </a:t>
            </a:r>
            <a:r>
              <a:rPr lang="en-US" sz="2000" b="0" dirty="0"/>
              <a:t>(1 of 2)</a:t>
            </a:r>
            <a:endParaRPr lang="en-IN" sz="2000" b="0" dirty="0"/>
          </a:p>
        </p:txBody>
      </p:sp>
      <p:sp>
        <p:nvSpPr>
          <p:cNvPr id="3" name="Content Placeholder 2">
            <a:extLst>
              <a:ext uri="{FF2B5EF4-FFF2-40B4-BE49-F238E27FC236}">
                <a16:creationId xmlns:a16="http://schemas.microsoft.com/office/drawing/2014/main" id="{B8703717-2123-47DA-B182-E8F464B9A4AA}"/>
              </a:ext>
            </a:extLst>
          </p:cNvPr>
          <p:cNvSpPr>
            <a:spLocks noGrp="1"/>
          </p:cNvSpPr>
          <p:nvPr>
            <p:ph sz="quarter" idx="13"/>
          </p:nvPr>
        </p:nvSpPr>
        <p:spPr/>
        <p:txBody>
          <a:bodyPr/>
          <a:lstStyle/>
          <a:p>
            <a:r>
              <a:rPr lang="en-US" dirty="0"/>
              <a:t>Observable behavior largely controlled by neurotransmitters</a:t>
            </a:r>
          </a:p>
          <a:p>
            <a:pPr lvl="1"/>
            <a:r>
              <a:rPr lang="en-US" dirty="0"/>
              <a:t>Inside the brain</a:t>
            </a:r>
          </a:p>
          <a:p>
            <a:pPr lvl="1"/>
            <a:r>
              <a:rPr lang="en-US" dirty="0"/>
              <a:t>Neurotransmitters travel from neuron to neuron.</a:t>
            </a:r>
          </a:p>
          <a:p>
            <a:pPr lvl="1"/>
            <a:r>
              <a:rPr lang="en-US" dirty="0"/>
              <a:t>Impulses move across nervous system by this mechanism.</a:t>
            </a:r>
          </a:p>
        </p:txBody>
      </p:sp>
    </p:spTree>
    <p:extLst>
      <p:ext uri="{BB962C8B-B14F-4D97-AF65-F5344CB8AC3E}">
        <p14:creationId xmlns:p14="http://schemas.microsoft.com/office/powerpoint/2010/main" val="2816419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26DB9-EEAB-4ECB-A012-390BB6097975}"/>
              </a:ext>
            </a:extLst>
          </p:cNvPr>
          <p:cNvSpPr>
            <a:spLocks noGrp="1"/>
          </p:cNvSpPr>
          <p:nvPr>
            <p:ph type="title"/>
          </p:nvPr>
        </p:nvSpPr>
        <p:spPr/>
        <p:txBody>
          <a:bodyPr/>
          <a:lstStyle/>
          <a:p>
            <a:r>
              <a:rPr lang="en-US" dirty="0"/>
              <a:t>Behavior and Brain Chemistry </a:t>
            </a:r>
            <a:r>
              <a:rPr lang="en-US" sz="2000" b="0" dirty="0"/>
              <a:t>(2 of 2)</a:t>
            </a:r>
            <a:endParaRPr lang="en-IN" sz="2000" b="0" dirty="0"/>
          </a:p>
        </p:txBody>
      </p:sp>
      <p:sp>
        <p:nvSpPr>
          <p:cNvPr id="3" name="Content Placeholder 2">
            <a:extLst>
              <a:ext uri="{FF2B5EF4-FFF2-40B4-BE49-F238E27FC236}">
                <a16:creationId xmlns:a16="http://schemas.microsoft.com/office/drawing/2014/main" id="{B8703717-2123-47DA-B182-E8F464B9A4AA}"/>
              </a:ext>
            </a:extLst>
          </p:cNvPr>
          <p:cNvSpPr>
            <a:spLocks noGrp="1"/>
          </p:cNvSpPr>
          <p:nvPr>
            <p:ph sz="quarter" idx="13"/>
          </p:nvPr>
        </p:nvSpPr>
        <p:spPr>
          <a:xfrm>
            <a:off x="457200" y="1556326"/>
            <a:ext cx="8350898" cy="4467955"/>
          </a:xfrm>
        </p:spPr>
        <p:txBody>
          <a:bodyPr/>
          <a:lstStyle/>
          <a:p>
            <a:r>
              <a:rPr lang="en-US" dirty="0"/>
              <a:t>Neurotransmitters—or the lack of neurotransmitters—have been implicated in depression and other behavioral and psychiatric disorders.</a:t>
            </a:r>
          </a:p>
          <a:p>
            <a:pPr lvl="1"/>
            <a:r>
              <a:rPr lang="en-US" dirty="0"/>
              <a:t>Medications prescribed for these conditions are designed to affect the relevant neurotransmitters.</a:t>
            </a:r>
          </a:p>
          <a:p>
            <a:pPr lvl="1"/>
            <a:r>
              <a:rPr lang="en-US" dirty="0"/>
              <a:t>Newer medications offer reuptake inhibition of more than one neurotransmitter.</a:t>
            </a:r>
          </a:p>
        </p:txBody>
      </p:sp>
    </p:spTree>
    <p:extLst>
      <p:ext uri="{BB962C8B-B14F-4D97-AF65-F5344CB8AC3E}">
        <p14:creationId xmlns:p14="http://schemas.microsoft.com/office/powerpoint/2010/main" val="1245569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7FF53-ADEB-4EAA-8519-F5A28A4007A6}"/>
              </a:ext>
            </a:extLst>
          </p:cNvPr>
          <p:cNvSpPr>
            <a:spLocks noGrp="1"/>
          </p:cNvSpPr>
          <p:nvPr>
            <p:ph type="title"/>
          </p:nvPr>
        </p:nvSpPr>
        <p:spPr/>
        <p:txBody>
          <a:bodyPr/>
          <a:lstStyle/>
          <a:p>
            <a:r>
              <a:rPr lang="en-IN" dirty="0"/>
              <a:t>Psychiatric Conditions</a:t>
            </a:r>
          </a:p>
        </p:txBody>
      </p:sp>
      <p:sp>
        <p:nvSpPr>
          <p:cNvPr id="3" name="Content Placeholder 2">
            <a:extLst>
              <a:ext uri="{FF2B5EF4-FFF2-40B4-BE49-F238E27FC236}">
                <a16:creationId xmlns:a16="http://schemas.microsoft.com/office/drawing/2014/main" id="{2F4078AC-B2DB-4F12-8944-0166F2308A41}"/>
              </a:ext>
            </a:extLst>
          </p:cNvPr>
          <p:cNvSpPr>
            <a:spLocks noGrp="1"/>
          </p:cNvSpPr>
          <p:nvPr>
            <p:ph sz="quarter" idx="13"/>
          </p:nvPr>
        </p:nvSpPr>
        <p:spPr/>
        <p:txBody>
          <a:bodyPr/>
          <a:lstStyle/>
          <a:p>
            <a:r>
              <a:rPr lang="en-US" dirty="0"/>
              <a:t>Some behavioral emergencies are caused by psychiatric conditions (mental disorders).</a:t>
            </a:r>
          </a:p>
          <a:p>
            <a:r>
              <a:rPr lang="en-US" dirty="0"/>
              <a:t>Almost one in five adults in the United States have some sort of mental illness.</a:t>
            </a:r>
          </a:p>
          <a:p>
            <a:r>
              <a:rPr lang="en-US" dirty="0"/>
              <a:t>Mental health services declining or overcrowded</a:t>
            </a:r>
          </a:p>
          <a:p>
            <a:pPr lvl="1"/>
            <a:r>
              <a:rPr lang="en-US" dirty="0"/>
              <a:t>More patients with mental illness are in the community with minimal treatment.</a:t>
            </a:r>
          </a:p>
          <a:p>
            <a:pPr lvl="1"/>
            <a:r>
              <a:rPr lang="en-US" dirty="0"/>
              <a:t>This makes it more likely they will be seen as a patient by E</a:t>
            </a:r>
            <a:r>
              <a:rPr lang="en-US" sz="100" dirty="0"/>
              <a:t> </a:t>
            </a:r>
            <a:r>
              <a:rPr lang="en-US" dirty="0"/>
              <a:t>M</a:t>
            </a:r>
            <a:r>
              <a:rPr lang="en-US" sz="100" dirty="0"/>
              <a:t> </a:t>
            </a:r>
            <a:r>
              <a:rPr lang="en-US" dirty="0"/>
              <a:t>S systems.</a:t>
            </a:r>
          </a:p>
        </p:txBody>
      </p:sp>
    </p:spTree>
    <p:extLst>
      <p:ext uri="{BB962C8B-B14F-4D97-AF65-F5344CB8AC3E}">
        <p14:creationId xmlns:p14="http://schemas.microsoft.com/office/powerpoint/2010/main" val="15652112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EA5D3-DD84-4358-8DF0-D1BCAED3A7AC}"/>
              </a:ext>
            </a:extLst>
          </p:cNvPr>
          <p:cNvSpPr>
            <a:spLocks noGrp="1"/>
          </p:cNvSpPr>
          <p:nvPr>
            <p:ph type="title"/>
          </p:nvPr>
        </p:nvSpPr>
        <p:spPr/>
        <p:txBody>
          <a:bodyPr/>
          <a:lstStyle/>
          <a:p>
            <a:r>
              <a:rPr lang="en-US" sz="3400" dirty="0"/>
              <a:t>Physical Causes of Altered </a:t>
            </a:r>
            <a:r>
              <a:rPr lang="en-US" sz="3400" dirty="0" smtClean="0"/>
              <a:t>Mental Status</a:t>
            </a:r>
            <a:endParaRPr lang="en-IN" sz="3400" dirty="0"/>
          </a:p>
        </p:txBody>
      </p:sp>
      <p:sp>
        <p:nvSpPr>
          <p:cNvPr id="3" name="Content Placeholder 2">
            <a:extLst>
              <a:ext uri="{FF2B5EF4-FFF2-40B4-BE49-F238E27FC236}">
                <a16:creationId xmlns:a16="http://schemas.microsoft.com/office/drawing/2014/main" id="{10BC9B69-433D-4BB7-B37D-63597C6FF472}"/>
              </a:ext>
            </a:extLst>
          </p:cNvPr>
          <p:cNvSpPr>
            <a:spLocks noGrp="1"/>
          </p:cNvSpPr>
          <p:nvPr>
            <p:ph sz="quarter" idx="13"/>
          </p:nvPr>
        </p:nvSpPr>
        <p:spPr/>
        <p:txBody>
          <a:bodyPr/>
          <a:lstStyle/>
          <a:p>
            <a:r>
              <a:rPr lang="en-US" altLang="en-US" dirty="0"/>
              <a:t>Medical and traumatic conditions that can alter a patient’s behavior</a:t>
            </a:r>
          </a:p>
          <a:p>
            <a:pPr lvl="1"/>
            <a:r>
              <a:rPr lang="en-US" altLang="en-US" dirty="0"/>
              <a:t>Low blood sugar</a:t>
            </a:r>
          </a:p>
          <a:p>
            <a:pPr lvl="1"/>
            <a:r>
              <a:rPr lang="en-US" altLang="en-US" dirty="0"/>
              <a:t>Lack of oxygen</a:t>
            </a:r>
          </a:p>
          <a:p>
            <a:pPr lvl="1"/>
            <a:r>
              <a:rPr lang="en-US" altLang="en-US" dirty="0"/>
              <a:t>Stroke or inadequate blood to brain</a:t>
            </a:r>
          </a:p>
          <a:p>
            <a:pPr lvl="1"/>
            <a:r>
              <a:rPr lang="en-US" altLang="en-US" dirty="0"/>
              <a:t>Head trauma</a:t>
            </a:r>
          </a:p>
          <a:p>
            <a:pPr lvl="1"/>
            <a:r>
              <a:rPr lang="en-US" altLang="en-US" dirty="0"/>
              <a:t>Seizures</a:t>
            </a:r>
          </a:p>
          <a:p>
            <a:pPr lvl="1"/>
            <a:r>
              <a:rPr lang="en-US" altLang="en-US" dirty="0"/>
              <a:t>Mind-altering substances</a:t>
            </a:r>
          </a:p>
          <a:p>
            <a:pPr lvl="1"/>
            <a:r>
              <a:rPr lang="en-US" altLang="en-US" dirty="0"/>
              <a:t>Environmental temperature extremes</a:t>
            </a:r>
          </a:p>
        </p:txBody>
      </p:sp>
    </p:spTree>
    <p:extLst>
      <p:ext uri="{BB962C8B-B14F-4D97-AF65-F5344CB8AC3E}">
        <p14:creationId xmlns:p14="http://schemas.microsoft.com/office/powerpoint/2010/main" val="697445457"/>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36932</TotalTime>
  <Words>3660</Words>
  <Application>Microsoft Office PowerPoint</Application>
  <PresentationFormat>On-screen Show (4:3)</PresentationFormat>
  <Paragraphs>443</Paragraphs>
  <Slides>50</Slides>
  <Notes>43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50</vt:i4>
      </vt:variant>
    </vt:vector>
  </HeadingPairs>
  <TitlesOfParts>
    <vt:vector size="57" baseType="lpstr">
      <vt:lpstr>ＭＳ Ｐゴシック</vt:lpstr>
      <vt:lpstr>Arial</vt:lpstr>
      <vt:lpstr>Noto Sans Symbols</vt:lpstr>
      <vt:lpstr>Times New Roman</vt:lpstr>
      <vt:lpstr>Verdana</vt:lpstr>
      <vt:lpstr>508 Lecture</vt:lpstr>
      <vt:lpstr>2_508 Lecture</vt:lpstr>
      <vt:lpstr>Emergency Care</vt:lpstr>
      <vt:lpstr>Topics</vt:lpstr>
      <vt:lpstr>Behavioral and Psychiatric Emergencies</vt:lpstr>
      <vt:lpstr>What Is a Behavioral Emergency? (1 of 2)</vt:lpstr>
      <vt:lpstr>What Is a Behavioral Emergency? (2 of 2)</vt:lpstr>
      <vt:lpstr>Behavior and Brain Chemistry (1 of 2)</vt:lpstr>
      <vt:lpstr>Behavior and Brain Chemistry (2 of 2)</vt:lpstr>
      <vt:lpstr>Psychiatric Conditions</vt:lpstr>
      <vt:lpstr>Physical Causes of Altered Mental Status</vt:lpstr>
      <vt:lpstr>Situational Stress Reactions (1 of 2)</vt:lpstr>
      <vt:lpstr>Situational Stress Reactions (2 of 2)</vt:lpstr>
      <vt:lpstr>Acute Psychosis (1 of 2)</vt:lpstr>
      <vt:lpstr>Acute Psychosis (2 of 2)</vt:lpstr>
      <vt:lpstr>Emergency Care for Behavioral and Psychiatric Emergencies</vt:lpstr>
      <vt:lpstr>Assessment and Care for Behavioral and Psychiatric Emergencies (1 of 3)</vt:lpstr>
      <vt:lpstr>Assessment and Care for Behavioral and Psychiatric Emergencies (2 of 3)</vt:lpstr>
      <vt:lpstr>Assessment and Care for Behavioral and Psychiatric Emergencies (3 of 3)</vt:lpstr>
      <vt:lpstr>General Rules for Interactions</vt:lpstr>
      <vt:lpstr>Patient Assessment (1 of 2)</vt:lpstr>
      <vt:lpstr>Patient Assessment (2 of 2)</vt:lpstr>
      <vt:lpstr>Patient Care</vt:lpstr>
      <vt:lpstr>Suicide (1 of 4)</vt:lpstr>
      <vt:lpstr>Suicide (2 of 4)</vt:lpstr>
      <vt:lpstr>Suicide (3 of 4)</vt:lpstr>
      <vt:lpstr>Suicide (4 of 4)</vt:lpstr>
      <vt:lpstr>Think About It (1 of 2)</vt:lpstr>
      <vt:lpstr>Think About It (2 of 2)</vt:lpstr>
      <vt:lpstr>Aggressive or Hostile Patients (1 of 3)</vt:lpstr>
      <vt:lpstr>Aggressive or Hostile Patients (2 of 3)</vt:lpstr>
      <vt:lpstr>Aggressive or Hostile Patients (3 of 3)</vt:lpstr>
      <vt:lpstr>Reasonable Force and Restraint (1 of 6)</vt:lpstr>
      <vt:lpstr>Reasonable Force and Restraint (2 of 6)</vt:lpstr>
      <vt:lpstr>Reasonable Force and Restraint (3 of 6)</vt:lpstr>
      <vt:lpstr>Reasonable Force and Restraint (4 of 6)</vt:lpstr>
      <vt:lpstr>Reasonable Force and Restraint (5 of 6)</vt:lpstr>
      <vt:lpstr>Reasonable Force and Restraint (6 of 6)</vt:lpstr>
      <vt:lpstr>Transport to an Appropriate Facility</vt:lpstr>
      <vt:lpstr>Medical/Legal Considerations (1 of 2)</vt:lpstr>
      <vt:lpstr>Medical/Legal Considerations (2 of 2)</vt:lpstr>
      <vt:lpstr>Chapter Review</vt:lpstr>
      <vt:lpstr>Chapter Review (1 of 4)</vt:lpstr>
      <vt:lpstr>Chapter Review (2 of 4)</vt:lpstr>
      <vt:lpstr>Chapter Review (3 of 4)</vt:lpstr>
      <vt:lpstr>Chapter Review (4 of 4)</vt:lpstr>
      <vt:lpstr>Remember (1 of 3)</vt:lpstr>
      <vt:lpstr>Remember (2 of 3)</vt:lpstr>
      <vt:lpstr>Remember (3 of 3)</vt:lpstr>
      <vt:lpstr>Questions to Consider</vt:lpstr>
      <vt:lpstr>Critical Thinking</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Care, Fourteenth Edition, Chapter 27, Behavioral and Psychiatric Emergencies and Suicide</dc:title>
  <dc:subject>Health</dc:subject>
  <dc:creator>Limmer/O'Keefe</dc:creator>
  <cp:keywords>Emergency Care</cp:keywords>
  <dc:description/>
  <cp:lastModifiedBy>Radhakrishnan, Rajendran</cp:lastModifiedBy>
  <cp:revision>2090</cp:revision>
  <dcterms:modified xsi:type="dcterms:W3CDTF">2020-01-13T11:53:13Z</dcterms:modified>
  <cp:category/>
</cp:coreProperties>
</file>