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48"/>
  </p:notesMasterIdLst>
  <p:handoutMasterIdLst>
    <p:handoutMasterId r:id="rId49"/>
  </p:handoutMasterIdLst>
  <p:sldIdLst>
    <p:sldId id="354" r:id="rId3"/>
    <p:sldId id="355" r:id="rId4"/>
    <p:sldId id="356" r:id="rId5"/>
    <p:sldId id="639" r:id="rId6"/>
    <p:sldId id="640" r:id="rId7"/>
    <p:sldId id="641" r:id="rId8"/>
    <p:sldId id="642" r:id="rId9"/>
    <p:sldId id="643" r:id="rId10"/>
    <p:sldId id="644" r:id="rId11"/>
    <p:sldId id="523" r:id="rId12"/>
    <p:sldId id="645" r:id="rId13"/>
    <p:sldId id="646" r:id="rId14"/>
    <p:sldId id="647" r:id="rId15"/>
    <p:sldId id="648" r:id="rId16"/>
    <p:sldId id="649" r:id="rId17"/>
    <p:sldId id="650" r:id="rId18"/>
    <p:sldId id="651" r:id="rId19"/>
    <p:sldId id="652" r:id="rId20"/>
    <p:sldId id="653" r:id="rId21"/>
    <p:sldId id="654" r:id="rId22"/>
    <p:sldId id="655" r:id="rId23"/>
    <p:sldId id="656" r:id="rId24"/>
    <p:sldId id="657" r:id="rId25"/>
    <p:sldId id="658" r:id="rId26"/>
    <p:sldId id="659" r:id="rId27"/>
    <p:sldId id="660" r:id="rId28"/>
    <p:sldId id="661" r:id="rId29"/>
    <p:sldId id="662" r:id="rId30"/>
    <p:sldId id="663" r:id="rId31"/>
    <p:sldId id="664" r:id="rId32"/>
    <p:sldId id="665" r:id="rId33"/>
    <p:sldId id="666" r:id="rId34"/>
    <p:sldId id="667" r:id="rId35"/>
    <p:sldId id="668" r:id="rId36"/>
    <p:sldId id="669" r:id="rId37"/>
    <p:sldId id="670" r:id="rId38"/>
    <p:sldId id="671" r:id="rId39"/>
    <p:sldId id="672" r:id="rId40"/>
    <p:sldId id="673" r:id="rId41"/>
    <p:sldId id="674" r:id="rId42"/>
    <p:sldId id="675" r:id="rId43"/>
    <p:sldId id="676" r:id="rId44"/>
    <p:sldId id="677" r:id="rId45"/>
    <p:sldId id="678" r:id="rId46"/>
    <p:sldId id="298"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7" autoAdjust="0"/>
    <p:restoredTop sz="91047" autoAdjust="0"/>
  </p:normalViewPr>
  <p:slideViewPr>
    <p:cSldViewPr snapToGrid="0" snapToObjects="1">
      <p:cViewPr varScale="1">
        <p:scale>
          <a:sx n="101" d="100"/>
          <a:sy n="101" d="100"/>
        </p:scale>
        <p:origin x="2016" y="108"/>
      </p:cViewPr>
      <p:guideLst>
        <p:guide orient="horz" pos="777"/>
        <p:guide pos="295"/>
        <p:guide orient="horz"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1) MathType Plugin</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2) Math Player (free versions available)</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3) NVDA Reader (free versions available)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7608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846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715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Specific positions indicating distress include tripod position and Levine's sign. The presence of any of these signs usually indicates a serious patient, but absence of these signs does not guarantee that the patient is stable.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findings in the general impression that might indicate a critical patient.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401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Present pictures and/or video clips of patients to the class. Ask students to describe their general impression.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615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Present pictures and/or video clips of patients to the class. Ask students to describe their general impression.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2162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chief complaint is the reason that EMS was called, usually in the patient's own words.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a:t>
            </a:r>
            <a:r>
              <a:rPr lang="en-US" altLang="en-US" dirty="0">
                <a:latin typeface="Arial" panose="020B0604020202020204" pitchFamily="34" charset="0"/>
                <a:ea typeface="ＭＳ Ｐゴシック" panose="020B0600070205080204" pitchFamily="34" charset="-128"/>
                <a:cs typeface="Arial" panose="020B0604020202020204" pitchFamily="34" charset="0"/>
              </a:rPr>
              <a:t>: Although the EMT cannot rely completely on the patient's environment to rule out trauma, when combined with the chief complaint, environmental clues become extremely useful.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813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findings in the general impression that might indicate a critical patient.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19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pPr>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Determining mental status is an important element of the primary assessment.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criteria are necessary for a patient to be deemed "alert and oriented"?</a:t>
            </a:r>
          </a:p>
          <a:p>
            <a:pPr>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Use a programmed patient to present various mental status levels. Discuss the use of the AVPU scale.</a:t>
            </a:r>
          </a:p>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might a patient with Alzheimer's disease affect your ability to assess mental status?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232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90000"/>
              </a:lnSpc>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pPr marL="0" lvl="1">
              <a:lnSpc>
                <a:spcPct val="90000"/>
              </a:lnSpc>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lvl="1">
              <a:lnSpc>
                <a:spcPct val="90000"/>
              </a:lnSpc>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Assessment of airway, breathing, and circulation will allow for rapid identification of life threats.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325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50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The Primary Assessment (50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a:ea typeface="ＭＳ Ｐゴシック" panose="020B0600070205080204" pitchFamily="34" charset="-128"/>
              </a:rPr>
              <a:t>Deciding on the approach to the primary assessment</a:t>
            </a:r>
          </a:p>
          <a:p>
            <a:pPr>
              <a:buFontTx/>
              <a:buChar char="•"/>
            </a:pPr>
            <a:r>
              <a:rPr lang="en-US" altLang="en-US" dirty="0">
                <a:ea typeface="ＭＳ Ｐゴシック" panose="020B0600070205080204" pitchFamily="34" charset="-128"/>
              </a:rPr>
              <a:t>Manual stabilization of the head and neck when necessary</a:t>
            </a:r>
          </a:p>
          <a:p>
            <a:pPr>
              <a:buFontTx/>
              <a:buChar char="•"/>
            </a:pPr>
            <a:r>
              <a:rPr lang="en-US" altLang="en-US" dirty="0">
                <a:ea typeface="ＭＳ Ｐゴシック" panose="020B0600070205080204" pitchFamily="34" charset="-128"/>
              </a:rPr>
              <a:t>The general impression</a:t>
            </a:r>
          </a:p>
          <a:p>
            <a:pPr>
              <a:buFontTx/>
              <a:buChar char="•"/>
            </a:pPr>
            <a:r>
              <a:rPr lang="en-US" altLang="en-US" dirty="0">
                <a:ea typeface="ＭＳ Ｐゴシック" panose="020B0600070205080204" pitchFamily="34" charset="-128"/>
              </a:rPr>
              <a:t>Assessment of mental status using the AVPU scale</a:t>
            </a:r>
          </a:p>
          <a:p>
            <a:pPr>
              <a:buFontTx/>
              <a:buChar char="•"/>
            </a:pPr>
            <a:r>
              <a:rPr lang="en-US" altLang="en-US" dirty="0">
                <a:ea typeface="ＭＳ Ｐゴシック" panose="020B0600070205080204" pitchFamily="34" charset="-128"/>
              </a:rPr>
              <a:t>Identifying and treating problems with the airway, breathing and circulation</a:t>
            </a:r>
          </a:p>
          <a:p>
            <a:pPr>
              <a:buFontTx/>
              <a:buChar char="•"/>
            </a:pPr>
            <a:r>
              <a:rPr lang="en-US" altLang="en-US" dirty="0">
                <a:ea typeface="ＭＳ Ｐゴシック" panose="020B0600070205080204" pitchFamily="34" charset="-128"/>
              </a:rPr>
              <a:t>Making a priority decision</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90000"/>
              </a:lnSpc>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pPr marL="0" lvl="1">
              <a:lnSpc>
                <a:spcPct val="90000"/>
              </a:lnSpc>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lvl="1">
              <a:lnSpc>
                <a:spcPct val="90000"/>
              </a:lnSpc>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Assessment of airway, breathing, and circulation will allow for rapid identification of life threats.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576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endParaRPr lang="en-US" altLang="en-US" b="1" dirty="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1468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a:t>
            </a:r>
            <a:r>
              <a:rPr lang="en-US" altLang="en-US" dirty="0">
                <a:latin typeface="Arial" panose="020B0604020202020204" pitchFamily="34" charset="0"/>
                <a:ea typeface="ＭＳ Ｐゴシック" panose="020B0600070205080204" pitchFamily="34" charset="-128"/>
                <a:cs typeface="Arial" panose="020B0604020202020204" pitchFamily="34" charset="0"/>
              </a:rPr>
              <a:t> Inadequate breathing can be caused by insufficient minute volume because of decreased rate or depth or both.</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In assessing breathing in the primary assessment, what four general situations call for immediate respiratory assistance?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376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With dark-skinned patient, check color of lips or nail beds, which should be pink if circulation is good.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40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90000"/>
              </a:lnSpc>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308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the three possible results of a pulse check performed in the primary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0560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Any life threats found while evaluating the ABC's must be treated immediately.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use a standardized skill sheet to write out the steps that they would take and the questions that they would ask to accomplish the listed elements of the primary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128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Any life threats found while evaluating the ABC's must be treated immediately.</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use a standardized skill sheet to write out the steps that they would take and the questions that they would ask to accomplish the listed elements of the primary assessment.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2646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findings in the primary assessment that might lead you to categorize a patient as "unstable."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791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Assign primary assessments as homework. Ask each student to complete five primary assessments, using a standardized skill sheet, for the next session.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319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50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This is a very important foundational lesson, but it also requires learning many steps. Break this lesson down into component parts and build one upon the other. Use standardized skill sheets. Allow students the guidance of working from a sheet as they practice. Begin working from skill sheets and add scenarios as students become more proficient. Beware of adding too many variables early on. Allow students to learn the steps in context first, and then add realistic twists later. The primary assessment is about decision making. Require students always to make patient priority decisions after completing their primary assessments.</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pPr eaLnBrk="1" hangingPunct="1">
              <a:spcBef>
                <a:spcPct val="0"/>
              </a:spcBef>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rPr>
              <a:t>Although the primary assessment occurs immediately, it is a part of your ongoing assessment. Re-evaluation of the primary assessment identifies life threats that may appear after the primary assessment and identifies problems that have deteriorated and now pose a life threat.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8863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Many physiologic differences alter findings of a pediatric primary assessment. Respiratory and heart rates are faster. Capillary refill is a useful tool, and the same quantities of bleeding might be life threatening in a child, but not in an adult.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4027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Topic</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dk1"/>
                </a:solidFill>
                <a:effectLst/>
                <a:latin typeface="Arial"/>
                <a:ea typeface="Arial"/>
                <a:cs typeface="Arial"/>
                <a:sym typeface="Arial"/>
              </a:rPr>
              <a:t>Describe how your assessment might differ between a conscious patient and an unconscious patient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09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4882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838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4538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2779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1369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2170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159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warning signs in the general impression to help identify critical patients.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368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general impression combines environmental findings and initial patient findings. Important elements include chief complaint, environmental clues such as mechanism of injury, and level of distress of the patient.  </a:t>
            </a:r>
          </a:p>
          <a:p>
            <a:endParaRPr lang="en-US" altLang="en-US" i="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i="1" dirty="0">
                <a:latin typeface="Arial" panose="020B0604020202020204" pitchFamily="34" charset="0"/>
                <a:ea typeface="ＭＳ Ｐゴシック" panose="020B0600070205080204" pitchFamily="34" charset="-128"/>
                <a:cs typeface="Arial" panose="020B0604020202020204" pitchFamily="34" charset="0"/>
              </a:rPr>
              <a:t>AVPU</a:t>
            </a:r>
            <a:r>
              <a:rPr lang="en-US" altLang="en-US" dirty="0">
                <a:latin typeface="Arial" panose="020B0604020202020204" pitchFamily="34" charset="0"/>
                <a:ea typeface="ＭＳ Ｐゴシック" panose="020B0600070205080204" pitchFamily="34" charset="-128"/>
                <a:cs typeface="Arial" panose="020B0604020202020204" pitchFamily="34" charset="0"/>
              </a:rPr>
              <a:t> is an acronym that stands for 4 categories of mental status—alert, verbal, painful stimuli, and unresponsive.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3125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Airway and breathing are first assessed by talking to the patient. If patient can speak, then at least at some level the airway and breathing are intact. If no airway is present, steps must be taken to provide one. Breathing is assessed by ensuring adequacy of breathing and recognizing respiratory arrest or respiratory failure.  Circulation is assessed by evaluating pulses, skin, and gross bleeding.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i="1" dirty="0">
                <a:latin typeface="Arial" panose="020B0604020202020204" pitchFamily="34" charset="0"/>
                <a:ea typeface="ＭＳ Ｐゴシック" panose="020B0600070205080204" pitchFamily="34" charset="-128"/>
                <a:cs typeface="Arial" panose="020B0604020202020204" pitchFamily="34" charset="0"/>
              </a:rPr>
              <a:t>Priority decision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is the determination of the need for either immediate intervention or transport (or both). This decision is completed after assessing ABC's and is directly related to recognizing life threats.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629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3399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rPr>
              <a:t>Gurgling sounds in the airway require immediate suctioning unless the bleeding is life threatening.  In general, the airway is the more important concern except in the case of exsanguinating hemorrhage.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8582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dk1"/>
                </a:solidFill>
                <a:effectLst/>
                <a:latin typeface="Arial"/>
                <a:ea typeface="Arial"/>
                <a:cs typeface="Arial"/>
                <a:sym typeface="Arial"/>
              </a:rPr>
              <a:t>Describe how the primary assessment might vary depending of the needs of your patient.</a:t>
            </a:r>
          </a:p>
          <a:p>
            <a:endParaRPr lang="en-US" altLang="en-US" sz="1200" b="0" i="0" u="none" strike="noStrike" kern="1200" cap="none" dirty="0">
              <a:solidFill>
                <a:schemeClr val="dk1"/>
              </a:solidFill>
              <a:effectLst/>
              <a:latin typeface="Arial"/>
              <a:ea typeface="ＭＳ Ｐゴシック" panose="020B0600070205080204" pitchFamily="34" charset="-128"/>
              <a:cs typeface="Arial"/>
              <a:sym typeface="Arial"/>
            </a:endParaRPr>
          </a:p>
          <a:p>
            <a:r>
              <a:rPr lang="en-US" altLang="en-US" sz="1200" b="1" i="0" u="none" strike="noStrike" kern="1200" cap="none" dirty="0">
                <a:solidFill>
                  <a:schemeClr val="dk1"/>
                </a:solidFill>
                <a:effectLst/>
                <a:latin typeface="Arial"/>
                <a:ea typeface="ＭＳ Ｐゴシック" panose="020B0600070205080204" pitchFamily="34" charset="-128"/>
                <a:cs typeface="Arial"/>
                <a:sym typeface="Arial"/>
              </a:rPr>
              <a:t>Critical Thinking Discussion: </a:t>
            </a:r>
            <a:r>
              <a:rPr lang="en-US" sz="1200" b="0" i="0" u="none" strike="noStrike" kern="1200" cap="none" dirty="0">
                <a:solidFill>
                  <a:schemeClr val="dk1"/>
                </a:solidFill>
                <a:effectLst/>
                <a:latin typeface="Arial"/>
                <a:ea typeface="Arial"/>
                <a:cs typeface="Arial"/>
                <a:sym typeface="Arial"/>
              </a:rPr>
              <a:t>Although the primary assessment can and should vary slightly depending on the needs of the patient, why is it important to develop consistency in the application of the primary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422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dk1"/>
                </a:solidFill>
                <a:effectLst/>
                <a:latin typeface="Arial"/>
                <a:ea typeface="Arial"/>
                <a:cs typeface="Arial"/>
                <a:sym typeface="Arial"/>
              </a:rPr>
              <a:t>Discuss the process by which you will make choices regarding the sequence of the primary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026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dk1"/>
                </a:solidFill>
                <a:effectLst/>
                <a:latin typeface="Arial"/>
                <a:ea typeface="Arial"/>
                <a:cs typeface="Arial"/>
                <a:sym typeface="Arial"/>
              </a:rPr>
              <a:t>Discuss the key findings and interventions that would force you to alter your primary assessment.</a:t>
            </a:r>
          </a:p>
          <a:p>
            <a:endParaRPr lang="en-US" altLang="en-US" sz="1200" b="0" i="0" u="none" strike="noStrike" kern="1200" cap="none" dirty="0">
              <a:solidFill>
                <a:schemeClr val="dk1"/>
              </a:solidFill>
              <a:effectLst/>
              <a:latin typeface="Arial"/>
              <a:ea typeface="ＭＳ Ｐゴシック" panose="020B0600070205080204" pitchFamily="34" charset="-128"/>
              <a:cs typeface="Arial"/>
              <a:sym typeface="Arial"/>
            </a:endParaRPr>
          </a:p>
          <a:p>
            <a:r>
              <a:rPr lang="en-US" altLang="en-US" sz="1200" b="1" i="0" u="none" strike="noStrike" kern="1200" cap="none" dirty="0">
                <a:solidFill>
                  <a:schemeClr val="dk1"/>
                </a:solidFill>
                <a:effectLst/>
                <a:latin typeface="Arial"/>
                <a:ea typeface="ＭＳ Ｐゴシック" panose="020B0600070205080204" pitchFamily="34" charset="-128"/>
                <a:cs typeface="Arial"/>
                <a:sym typeface="Arial"/>
              </a:rPr>
              <a:t>Critical</a:t>
            </a:r>
            <a:r>
              <a:rPr lang="en-US" altLang="en-US" sz="1200" b="1" i="0" u="none" strike="noStrike" kern="1200" cap="none" baseline="0" dirty="0">
                <a:solidFill>
                  <a:schemeClr val="dk1"/>
                </a:solidFill>
                <a:effectLst/>
                <a:latin typeface="Arial"/>
                <a:ea typeface="ＭＳ Ｐゴシック" panose="020B0600070205080204" pitchFamily="34" charset="-128"/>
                <a:cs typeface="Arial"/>
                <a:sym typeface="Arial"/>
              </a:rPr>
              <a:t> Thinking Discussion:</a:t>
            </a:r>
            <a:r>
              <a:rPr lang="en-US" altLang="en-US" sz="1200" b="0" i="0" u="none" strike="noStrike" kern="1200" cap="none" baseline="0" dirty="0">
                <a:solidFill>
                  <a:schemeClr val="dk1"/>
                </a:solidFill>
                <a:effectLst/>
                <a:latin typeface="Arial"/>
                <a:ea typeface="ＭＳ Ｐゴシック" panose="020B0600070205080204" pitchFamily="34" charset="-128"/>
                <a:cs typeface="Arial"/>
                <a:sym typeface="Arial"/>
              </a:rPr>
              <a:t> </a:t>
            </a:r>
            <a:r>
              <a:rPr lang="en-US" sz="1200" b="0" i="0" u="none" strike="noStrike" kern="1200" cap="none" dirty="0">
                <a:solidFill>
                  <a:schemeClr val="dk1"/>
                </a:solidFill>
                <a:effectLst/>
                <a:latin typeface="Arial"/>
                <a:ea typeface="Arial"/>
                <a:cs typeface="Arial"/>
                <a:sym typeface="Arial"/>
              </a:rPr>
              <a:t>Describe how the primary assessment can be spilt up among multiple providers. What are the advantages and what are the potential pitfalls?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624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Life-threatening conditions discovered during the primary assessment require immediate interventions.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dk1"/>
                </a:solidFill>
                <a:effectLst/>
                <a:latin typeface="Arial"/>
                <a:ea typeface="Arial"/>
                <a:cs typeface="Arial"/>
                <a:sym typeface="Arial"/>
              </a:rPr>
              <a:t>Describe the actions that must be taken if a problem is identified in the primary assessment.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74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12.1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620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12</a:t>
            </a:r>
          </a:p>
        </p:txBody>
      </p:sp>
      <p:sp>
        <p:nvSpPr>
          <p:cNvPr id="5" name="Text Placeholder 4"/>
          <p:cNvSpPr>
            <a:spLocks noGrp="1"/>
          </p:cNvSpPr>
          <p:nvPr>
            <p:ph type="body" idx="3"/>
          </p:nvPr>
        </p:nvSpPr>
        <p:spPr>
          <a:xfrm>
            <a:off x="5029199" y="3409979"/>
            <a:ext cx="3657601" cy="950360"/>
          </a:xfrm>
        </p:spPr>
        <p:txBody>
          <a:bodyPr/>
          <a:lstStyle/>
          <a:p>
            <a:pPr algn="ctr"/>
            <a:r>
              <a:rPr lang="en-US" dirty="0">
                <a:latin typeface="+mn-lt"/>
              </a:rPr>
              <a:t>The Primary Assessment</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507186" cy="1097279"/>
          </a:xfrm>
        </p:spPr>
        <p:txBody>
          <a:bodyPr/>
          <a:lstStyle/>
          <a:p>
            <a:r>
              <a:rPr lang="en-US" altLang="en-US" dirty="0">
                <a:sym typeface="Lucida Grande" pitchFamily="-111" charset="0"/>
              </a:rPr>
              <a:t>Form a General Impression </a:t>
            </a:r>
            <a:r>
              <a:rPr lang="en-US" altLang="en-US" sz="2000" b="0" dirty="0">
                <a:sym typeface="Lucida Grande" pitchFamily="-111" charset="0"/>
              </a:rPr>
              <a:t>(2 of 2)</a:t>
            </a:r>
            <a:endParaRPr lang="en-IN" sz="2000" b="0" dirty="0"/>
          </a:p>
        </p:txBody>
      </p:sp>
      <p:pic>
        <p:nvPicPr>
          <p:cNvPr id="5" name="Picture 4" descr="A child sits in the ground with her toys, and she sustains minor head injury.">
            <a:extLst>
              <a:ext uri="{FF2B5EF4-FFF2-40B4-BE49-F238E27FC236}">
                <a16:creationId xmlns:a16="http://schemas.microsoft.com/office/drawing/2014/main" id="{C1A580D4-C022-4793-885E-59A8A7486E15}"/>
              </a:ext>
            </a:extLst>
          </p:cNvPr>
          <p:cNvPicPr>
            <a:picLocks noChangeAspect="1"/>
          </p:cNvPicPr>
          <p:nvPr/>
        </p:nvPicPr>
        <p:blipFill>
          <a:blip r:embed="rId3"/>
          <a:stretch>
            <a:fillRect/>
          </a:stretch>
        </p:blipFill>
        <p:spPr>
          <a:xfrm>
            <a:off x="924742" y="1584737"/>
            <a:ext cx="7294516" cy="3836810"/>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589906"/>
            <a:ext cx="8507186" cy="750878"/>
          </a:xfrm>
        </p:spPr>
        <p:txBody>
          <a:bodyPr/>
          <a:lstStyle/>
          <a:p>
            <a:pPr marL="432" indent="0">
              <a:buNone/>
            </a:pPr>
            <a:r>
              <a:rPr lang="en-US" dirty="0"/>
              <a:t>Forming a general impression includes your immediate assessment of the environment and the patient’s chief complaint and appearance.</a:t>
            </a:r>
            <a:endParaRPr lang="en-US" sz="1600" b="1" dirty="0"/>
          </a:p>
        </p:txBody>
      </p:sp>
    </p:spTree>
    <p:extLst>
      <p:ext uri="{BB962C8B-B14F-4D97-AF65-F5344CB8AC3E}">
        <p14:creationId xmlns:p14="http://schemas.microsoft.com/office/powerpoint/2010/main" val="311932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5F0C-EF56-4AC0-AB52-A8D1CD3566E8}"/>
              </a:ext>
            </a:extLst>
          </p:cNvPr>
          <p:cNvSpPr>
            <a:spLocks noGrp="1"/>
          </p:cNvSpPr>
          <p:nvPr>
            <p:ph type="title"/>
          </p:nvPr>
        </p:nvSpPr>
        <p:spPr>
          <a:xfrm>
            <a:off x="457200" y="215371"/>
            <a:ext cx="7429500" cy="1097279"/>
          </a:xfrm>
        </p:spPr>
        <p:txBody>
          <a:bodyPr/>
          <a:lstStyle/>
          <a:p>
            <a:r>
              <a:rPr lang="en-US" sz="3400" dirty="0"/>
              <a:t>Beginning Spinal Motion Restriction </a:t>
            </a:r>
            <a:r>
              <a:rPr lang="en-US" sz="2000" b="0" dirty="0"/>
              <a:t>(1 of 2)</a:t>
            </a:r>
          </a:p>
        </p:txBody>
      </p:sp>
      <p:sp>
        <p:nvSpPr>
          <p:cNvPr id="3" name="Content Placeholder 2">
            <a:extLst>
              <a:ext uri="{FF2B5EF4-FFF2-40B4-BE49-F238E27FC236}">
                <a16:creationId xmlns:a16="http://schemas.microsoft.com/office/drawing/2014/main" id="{269715EC-D9E4-47EA-ABAE-3D6DFE8528B7}"/>
              </a:ext>
            </a:extLst>
          </p:cNvPr>
          <p:cNvSpPr>
            <a:spLocks noGrp="1"/>
          </p:cNvSpPr>
          <p:nvPr>
            <p:ph sz="quarter" idx="13"/>
          </p:nvPr>
        </p:nvSpPr>
        <p:spPr>
          <a:xfrm>
            <a:off x="457200" y="1556326"/>
            <a:ext cx="8392886" cy="4467955"/>
          </a:xfrm>
        </p:spPr>
        <p:txBody>
          <a:bodyPr/>
          <a:lstStyle/>
          <a:p>
            <a:r>
              <a:rPr lang="en-US" dirty="0"/>
              <a:t>Treat the patient’s life-threatening conditions while not aggravating a potential spine injury.</a:t>
            </a:r>
          </a:p>
          <a:p>
            <a:r>
              <a:rPr lang="en-US" dirty="0"/>
              <a:t>Apply initial S</a:t>
            </a:r>
            <a:r>
              <a:rPr lang="en-US" sz="100" dirty="0"/>
              <a:t> </a:t>
            </a:r>
            <a:r>
              <a:rPr lang="en-US" dirty="0"/>
              <a:t>M</a:t>
            </a:r>
            <a:r>
              <a:rPr lang="en-US" sz="100" dirty="0"/>
              <a:t> </a:t>
            </a:r>
            <a:r>
              <a:rPr lang="en-US" dirty="0"/>
              <a:t>R to the head and neck on first contact with any patient you suspect may have an injury to the spine.</a:t>
            </a:r>
          </a:p>
          <a:p>
            <a:r>
              <a:rPr lang="en-US" dirty="0"/>
              <a:t>Continue S</a:t>
            </a:r>
            <a:r>
              <a:rPr lang="en-US" sz="100" dirty="0"/>
              <a:t> </a:t>
            </a:r>
            <a:r>
              <a:rPr lang="en-US" dirty="0"/>
              <a:t>M</a:t>
            </a:r>
            <a:r>
              <a:rPr lang="en-US" sz="100" dirty="0"/>
              <a:t> </a:t>
            </a:r>
            <a:r>
              <a:rPr lang="en-US" dirty="0"/>
              <a:t>R throughout the call unless a physical examination determines it is not necessary.</a:t>
            </a:r>
          </a:p>
        </p:txBody>
      </p:sp>
    </p:spTree>
    <p:extLst>
      <p:ext uri="{BB962C8B-B14F-4D97-AF65-F5344CB8AC3E}">
        <p14:creationId xmlns:p14="http://schemas.microsoft.com/office/powerpoint/2010/main" val="1036826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5F0C-EF56-4AC0-AB52-A8D1CD3566E8}"/>
              </a:ext>
            </a:extLst>
          </p:cNvPr>
          <p:cNvSpPr>
            <a:spLocks noGrp="1"/>
          </p:cNvSpPr>
          <p:nvPr>
            <p:ph type="title"/>
          </p:nvPr>
        </p:nvSpPr>
        <p:spPr>
          <a:xfrm>
            <a:off x="457200" y="215371"/>
            <a:ext cx="7429500" cy="1097279"/>
          </a:xfrm>
        </p:spPr>
        <p:txBody>
          <a:bodyPr/>
          <a:lstStyle/>
          <a:p>
            <a:r>
              <a:rPr lang="en-US" sz="3400" dirty="0"/>
              <a:t>Beginning Spinal Motion Restriction </a:t>
            </a:r>
            <a:r>
              <a:rPr lang="en-US" sz="2000" b="0" dirty="0"/>
              <a:t>(2 of 2)</a:t>
            </a:r>
          </a:p>
        </p:txBody>
      </p:sp>
      <p:sp>
        <p:nvSpPr>
          <p:cNvPr id="3" name="Content Placeholder 2">
            <a:extLst>
              <a:ext uri="{FF2B5EF4-FFF2-40B4-BE49-F238E27FC236}">
                <a16:creationId xmlns:a16="http://schemas.microsoft.com/office/drawing/2014/main" id="{269715EC-D9E4-47EA-ABAE-3D6DFE8528B7}"/>
              </a:ext>
            </a:extLst>
          </p:cNvPr>
          <p:cNvSpPr>
            <a:spLocks noGrp="1"/>
          </p:cNvSpPr>
          <p:nvPr>
            <p:ph sz="quarter" idx="13"/>
          </p:nvPr>
        </p:nvSpPr>
        <p:spPr>
          <a:xfrm>
            <a:off x="457200" y="1556326"/>
            <a:ext cx="8392886" cy="4467955"/>
          </a:xfrm>
        </p:spPr>
        <p:txBody>
          <a:bodyPr/>
          <a:lstStyle/>
          <a:p>
            <a:r>
              <a:rPr lang="en-US" dirty="0"/>
              <a:t>Manual stabilization of the head and neck holds the patient’s head still in a neutral, in-line position.</a:t>
            </a:r>
          </a:p>
          <a:p>
            <a:r>
              <a:rPr lang="en-US" dirty="0"/>
              <a:t>There may be more than one way to restrict motion of the spine during the primary and secondary assessments.</a:t>
            </a:r>
          </a:p>
          <a:p>
            <a:r>
              <a:rPr lang="en-US" dirty="0"/>
              <a:t>E</a:t>
            </a:r>
            <a:r>
              <a:rPr lang="en-US" sz="100" dirty="0"/>
              <a:t> </a:t>
            </a:r>
            <a:r>
              <a:rPr lang="en-US" dirty="0"/>
              <a:t>M</a:t>
            </a:r>
            <a:r>
              <a:rPr lang="en-US" sz="100" dirty="0"/>
              <a:t> </a:t>
            </a:r>
            <a:r>
              <a:rPr lang="en-US" dirty="0"/>
              <a:t>S systems have specific guidelines for when to use and when not to use manual stabilization and spinal motion restriction.</a:t>
            </a:r>
          </a:p>
        </p:txBody>
      </p:sp>
    </p:spTree>
    <p:extLst>
      <p:ext uri="{BB962C8B-B14F-4D97-AF65-F5344CB8AC3E}">
        <p14:creationId xmlns:p14="http://schemas.microsoft.com/office/powerpoint/2010/main" val="299762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035D-5B9B-4C6F-8260-D9384F24C754}"/>
              </a:ext>
            </a:extLst>
          </p:cNvPr>
          <p:cNvSpPr>
            <a:spLocks noGrp="1"/>
          </p:cNvSpPr>
          <p:nvPr>
            <p:ph type="title"/>
          </p:nvPr>
        </p:nvSpPr>
        <p:spPr/>
        <p:txBody>
          <a:bodyPr/>
          <a:lstStyle/>
          <a:p>
            <a:r>
              <a:rPr lang="en-US" dirty="0"/>
              <a:t>The “Look Test” </a:t>
            </a:r>
            <a:r>
              <a:rPr lang="en-US" sz="2000" b="0" dirty="0"/>
              <a:t>(1 of 3)</a:t>
            </a:r>
          </a:p>
        </p:txBody>
      </p:sp>
      <p:sp>
        <p:nvSpPr>
          <p:cNvPr id="3" name="Content Placeholder 2">
            <a:extLst>
              <a:ext uri="{FF2B5EF4-FFF2-40B4-BE49-F238E27FC236}">
                <a16:creationId xmlns:a16="http://schemas.microsoft.com/office/drawing/2014/main" id="{2F7BA47B-8CAA-4BA7-9EF9-3D60284AA543}"/>
              </a:ext>
            </a:extLst>
          </p:cNvPr>
          <p:cNvSpPr>
            <a:spLocks noGrp="1"/>
          </p:cNvSpPr>
          <p:nvPr>
            <p:ph sz="quarter" idx="13"/>
          </p:nvPr>
        </p:nvSpPr>
        <p:spPr/>
        <p:txBody>
          <a:bodyPr/>
          <a:lstStyle/>
          <a:p>
            <a:r>
              <a:rPr lang="en-US" dirty="0"/>
              <a:t>The “look test”</a:t>
            </a:r>
          </a:p>
          <a:p>
            <a:pPr lvl="1"/>
            <a:r>
              <a:rPr lang="en-US" dirty="0"/>
              <a:t>Getting a feeling about patient’s condition from environmental observations as well as the first look at patient</a:t>
            </a:r>
          </a:p>
        </p:txBody>
      </p:sp>
    </p:spTree>
    <p:extLst>
      <p:ext uri="{BB962C8B-B14F-4D97-AF65-F5344CB8AC3E}">
        <p14:creationId xmlns:p14="http://schemas.microsoft.com/office/powerpoint/2010/main" val="460451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035D-5B9B-4C6F-8260-D9384F24C754}"/>
              </a:ext>
            </a:extLst>
          </p:cNvPr>
          <p:cNvSpPr>
            <a:spLocks noGrp="1"/>
          </p:cNvSpPr>
          <p:nvPr>
            <p:ph type="title"/>
          </p:nvPr>
        </p:nvSpPr>
        <p:spPr/>
        <p:txBody>
          <a:bodyPr/>
          <a:lstStyle/>
          <a:p>
            <a:r>
              <a:rPr lang="en-US" dirty="0"/>
              <a:t>The “Look Test” </a:t>
            </a:r>
            <a:r>
              <a:rPr lang="en-US" sz="2000" b="0" dirty="0"/>
              <a:t>(2 of 3)</a:t>
            </a:r>
          </a:p>
        </p:txBody>
      </p:sp>
      <p:sp>
        <p:nvSpPr>
          <p:cNvPr id="3" name="Content Placeholder 2">
            <a:extLst>
              <a:ext uri="{FF2B5EF4-FFF2-40B4-BE49-F238E27FC236}">
                <a16:creationId xmlns:a16="http://schemas.microsoft.com/office/drawing/2014/main" id="{2F7BA47B-8CAA-4BA7-9EF9-3D60284AA543}"/>
              </a:ext>
            </a:extLst>
          </p:cNvPr>
          <p:cNvSpPr>
            <a:spLocks noGrp="1"/>
          </p:cNvSpPr>
          <p:nvPr>
            <p:ph sz="quarter" idx="13"/>
          </p:nvPr>
        </p:nvSpPr>
        <p:spPr/>
        <p:txBody>
          <a:bodyPr/>
          <a:lstStyle/>
          <a:p>
            <a:r>
              <a:rPr lang="en-US" dirty="0"/>
              <a:t>“Look test” identifies patients who may be critical.</a:t>
            </a:r>
          </a:p>
          <a:p>
            <a:pPr lvl="1"/>
            <a:r>
              <a:rPr lang="en-US" dirty="0"/>
              <a:t>Patients who appear lifeless</a:t>
            </a:r>
          </a:p>
          <a:p>
            <a:pPr lvl="2"/>
            <a:r>
              <a:rPr lang="en-US" dirty="0"/>
              <a:t>Resuscitate by beginning C</a:t>
            </a:r>
            <a:r>
              <a:rPr lang="en-US" sz="100" dirty="0"/>
              <a:t> </a:t>
            </a:r>
            <a:r>
              <a:rPr lang="en-US" dirty="0"/>
              <a:t>P</a:t>
            </a:r>
            <a:r>
              <a:rPr lang="en-US" sz="100" dirty="0"/>
              <a:t> </a:t>
            </a:r>
            <a:r>
              <a:rPr lang="en-US" dirty="0"/>
              <a:t>R compressions.</a:t>
            </a:r>
          </a:p>
          <a:p>
            <a:pPr lvl="2"/>
            <a:r>
              <a:rPr lang="en-US" dirty="0"/>
              <a:t>Prepare A</a:t>
            </a:r>
            <a:r>
              <a:rPr lang="en-US" sz="100" dirty="0"/>
              <a:t> </a:t>
            </a:r>
            <a:r>
              <a:rPr lang="en-US" dirty="0"/>
              <a:t>E</a:t>
            </a:r>
            <a:r>
              <a:rPr lang="en-US" sz="100" dirty="0"/>
              <a:t> </a:t>
            </a:r>
            <a:r>
              <a:rPr lang="en-US" dirty="0"/>
              <a:t>D as soon as possible.</a:t>
            </a:r>
          </a:p>
          <a:p>
            <a:pPr lvl="1"/>
            <a:r>
              <a:rPr lang="en-US" dirty="0"/>
              <a:t>Patients who have an obvious altered mental status</a:t>
            </a:r>
          </a:p>
          <a:p>
            <a:pPr lvl="1"/>
            <a:r>
              <a:rPr lang="en-US" dirty="0"/>
              <a:t>Patients who appear unusually anxious and those who appear pale and sweaty</a:t>
            </a:r>
          </a:p>
        </p:txBody>
      </p:sp>
    </p:spTree>
    <p:extLst>
      <p:ext uri="{BB962C8B-B14F-4D97-AF65-F5344CB8AC3E}">
        <p14:creationId xmlns:p14="http://schemas.microsoft.com/office/powerpoint/2010/main" val="144411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035D-5B9B-4C6F-8260-D9384F24C754}"/>
              </a:ext>
            </a:extLst>
          </p:cNvPr>
          <p:cNvSpPr>
            <a:spLocks noGrp="1"/>
          </p:cNvSpPr>
          <p:nvPr>
            <p:ph type="title"/>
          </p:nvPr>
        </p:nvSpPr>
        <p:spPr/>
        <p:txBody>
          <a:bodyPr/>
          <a:lstStyle/>
          <a:p>
            <a:r>
              <a:rPr lang="en-US" dirty="0"/>
              <a:t>The “Look Test” </a:t>
            </a:r>
            <a:r>
              <a:rPr lang="en-US" sz="2000" b="0" dirty="0"/>
              <a:t>(3 of 3)</a:t>
            </a:r>
          </a:p>
        </p:txBody>
      </p:sp>
      <p:sp>
        <p:nvSpPr>
          <p:cNvPr id="3" name="Content Placeholder 2">
            <a:extLst>
              <a:ext uri="{FF2B5EF4-FFF2-40B4-BE49-F238E27FC236}">
                <a16:creationId xmlns:a16="http://schemas.microsoft.com/office/drawing/2014/main" id="{2F7BA47B-8CAA-4BA7-9EF9-3D60284AA543}"/>
              </a:ext>
            </a:extLst>
          </p:cNvPr>
          <p:cNvSpPr>
            <a:spLocks noGrp="1"/>
          </p:cNvSpPr>
          <p:nvPr>
            <p:ph sz="quarter" idx="13"/>
          </p:nvPr>
        </p:nvSpPr>
        <p:spPr>
          <a:xfrm>
            <a:off x="457199" y="1556326"/>
            <a:ext cx="8376557" cy="4467955"/>
          </a:xfrm>
        </p:spPr>
        <p:txBody>
          <a:bodyPr/>
          <a:lstStyle/>
          <a:p>
            <a:r>
              <a:rPr lang="en-US" dirty="0"/>
              <a:t>Identify patients who may be critical.</a:t>
            </a:r>
          </a:p>
          <a:p>
            <a:pPr lvl="1"/>
            <a:r>
              <a:rPr lang="en-US" dirty="0"/>
              <a:t>Obvious trauma to the head, chest, abdomen, or pelvis</a:t>
            </a:r>
          </a:p>
          <a:p>
            <a:pPr lvl="1"/>
            <a:r>
              <a:rPr lang="en-US" dirty="0"/>
              <a:t>Specific positions indicate distress.</a:t>
            </a:r>
          </a:p>
          <a:p>
            <a:pPr lvl="2"/>
            <a:r>
              <a:rPr lang="en-US" dirty="0"/>
              <a:t>Tripod position</a:t>
            </a:r>
          </a:p>
          <a:p>
            <a:pPr lvl="3"/>
            <a:r>
              <a:rPr lang="en-US" dirty="0"/>
              <a:t>Difficulty breathing</a:t>
            </a:r>
          </a:p>
          <a:p>
            <a:pPr lvl="2"/>
            <a:r>
              <a:rPr lang="en-US" dirty="0"/>
              <a:t>Levine’s sign</a:t>
            </a:r>
          </a:p>
          <a:p>
            <a:pPr lvl="3"/>
            <a:r>
              <a:rPr lang="en-US" dirty="0"/>
              <a:t>Chest pain or discomfort</a:t>
            </a:r>
          </a:p>
        </p:txBody>
      </p:sp>
    </p:spTree>
    <p:extLst>
      <p:ext uri="{BB962C8B-B14F-4D97-AF65-F5344CB8AC3E}">
        <p14:creationId xmlns:p14="http://schemas.microsoft.com/office/powerpoint/2010/main" val="4203333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F255-CEEE-4B9C-9579-A4EAADB56F7E}"/>
              </a:ext>
            </a:extLst>
          </p:cNvPr>
          <p:cNvSpPr>
            <a:spLocks noGrp="1"/>
          </p:cNvSpPr>
          <p:nvPr>
            <p:ph type="title"/>
          </p:nvPr>
        </p:nvSpPr>
        <p:spPr/>
        <p:txBody>
          <a:bodyPr/>
          <a:lstStyle/>
          <a:p>
            <a:r>
              <a:rPr lang="en-US" dirty="0"/>
              <a:t>The Chief Complaint </a:t>
            </a:r>
            <a:r>
              <a:rPr lang="en-US" sz="2000" b="0" dirty="0"/>
              <a:t>(1 of 2)</a:t>
            </a:r>
          </a:p>
        </p:txBody>
      </p:sp>
      <p:sp>
        <p:nvSpPr>
          <p:cNvPr id="3" name="Content Placeholder 2">
            <a:extLst>
              <a:ext uri="{FF2B5EF4-FFF2-40B4-BE49-F238E27FC236}">
                <a16:creationId xmlns:a16="http://schemas.microsoft.com/office/drawing/2014/main" id="{6E8437F9-A760-4778-878F-9A443B842A14}"/>
              </a:ext>
            </a:extLst>
          </p:cNvPr>
          <p:cNvSpPr>
            <a:spLocks noGrp="1"/>
          </p:cNvSpPr>
          <p:nvPr>
            <p:ph sz="quarter" idx="13"/>
          </p:nvPr>
        </p:nvSpPr>
        <p:spPr/>
        <p:txBody>
          <a:bodyPr/>
          <a:lstStyle/>
          <a:p>
            <a:r>
              <a:rPr lang="en-US" dirty="0"/>
              <a:t>Patient’s description of why E</a:t>
            </a:r>
            <a:r>
              <a:rPr lang="en-US" sz="100" dirty="0"/>
              <a:t> </a:t>
            </a:r>
            <a:r>
              <a:rPr lang="en-US" dirty="0"/>
              <a:t>M</a:t>
            </a:r>
            <a:r>
              <a:rPr lang="en-US" sz="100" dirty="0"/>
              <a:t> </a:t>
            </a:r>
            <a:r>
              <a:rPr lang="en-US" dirty="0"/>
              <a:t>S was called</a:t>
            </a:r>
          </a:p>
          <a:p>
            <a:r>
              <a:rPr lang="en-US" dirty="0"/>
              <a:t>May be specific</a:t>
            </a:r>
          </a:p>
          <a:p>
            <a:pPr lvl="1"/>
            <a:r>
              <a:rPr lang="en-US" dirty="0"/>
              <a:t>“Abdominal pain”</a:t>
            </a:r>
          </a:p>
          <a:p>
            <a:r>
              <a:rPr lang="en-US" dirty="0"/>
              <a:t>May be vague</a:t>
            </a:r>
          </a:p>
          <a:p>
            <a:pPr lvl="1"/>
            <a:r>
              <a:rPr lang="en-US" dirty="0"/>
              <a:t>“Not feeling good”</a:t>
            </a:r>
          </a:p>
        </p:txBody>
      </p:sp>
    </p:spTree>
    <p:extLst>
      <p:ext uri="{BB962C8B-B14F-4D97-AF65-F5344CB8AC3E}">
        <p14:creationId xmlns:p14="http://schemas.microsoft.com/office/powerpoint/2010/main" val="3305240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F255-CEEE-4B9C-9579-A4EAADB56F7E}"/>
              </a:ext>
            </a:extLst>
          </p:cNvPr>
          <p:cNvSpPr>
            <a:spLocks noGrp="1"/>
          </p:cNvSpPr>
          <p:nvPr>
            <p:ph type="title"/>
          </p:nvPr>
        </p:nvSpPr>
        <p:spPr/>
        <p:txBody>
          <a:bodyPr/>
          <a:lstStyle/>
          <a:p>
            <a:r>
              <a:rPr lang="en-US" dirty="0"/>
              <a:t>The Chief Complaint </a:t>
            </a:r>
            <a:r>
              <a:rPr lang="en-US" sz="2000" b="0" dirty="0"/>
              <a:t>(2 of 2)</a:t>
            </a:r>
          </a:p>
        </p:txBody>
      </p:sp>
      <p:sp>
        <p:nvSpPr>
          <p:cNvPr id="3" name="Content Placeholder 2">
            <a:extLst>
              <a:ext uri="{FF2B5EF4-FFF2-40B4-BE49-F238E27FC236}">
                <a16:creationId xmlns:a16="http://schemas.microsoft.com/office/drawing/2014/main" id="{6E8437F9-A760-4778-878F-9A443B842A14}"/>
              </a:ext>
            </a:extLst>
          </p:cNvPr>
          <p:cNvSpPr>
            <a:spLocks noGrp="1"/>
          </p:cNvSpPr>
          <p:nvPr>
            <p:ph sz="quarter" idx="13"/>
          </p:nvPr>
        </p:nvSpPr>
        <p:spPr/>
        <p:txBody>
          <a:bodyPr/>
          <a:lstStyle/>
          <a:p>
            <a:r>
              <a:rPr lang="en-US" dirty="0"/>
              <a:t>Forming an impression of the patient</a:t>
            </a:r>
          </a:p>
          <a:p>
            <a:pPr lvl="1"/>
            <a:r>
              <a:rPr lang="en-US" dirty="0"/>
              <a:t>Look</a:t>
            </a:r>
          </a:p>
          <a:p>
            <a:pPr lvl="2"/>
            <a:r>
              <a:rPr lang="en-US" dirty="0"/>
              <a:t>Patient’s age, sex, and position</a:t>
            </a:r>
          </a:p>
          <a:p>
            <a:pPr lvl="1"/>
            <a:r>
              <a:rPr lang="en-US" dirty="0"/>
              <a:t>Listen</a:t>
            </a:r>
          </a:p>
          <a:p>
            <a:pPr lvl="2"/>
            <a:r>
              <a:rPr lang="en-US" dirty="0"/>
              <a:t>Moaning, snoring, or gurgling respirations</a:t>
            </a:r>
          </a:p>
          <a:p>
            <a:pPr lvl="1"/>
            <a:r>
              <a:rPr lang="en-US" dirty="0"/>
              <a:t>Smell</a:t>
            </a:r>
          </a:p>
          <a:p>
            <a:pPr lvl="2"/>
            <a:r>
              <a:rPr lang="en-US" dirty="0"/>
              <a:t>Hazardous fumes, urine, feces, vomitus, or decay</a:t>
            </a:r>
          </a:p>
        </p:txBody>
      </p:sp>
    </p:spTree>
    <p:extLst>
      <p:ext uri="{BB962C8B-B14F-4D97-AF65-F5344CB8AC3E}">
        <p14:creationId xmlns:p14="http://schemas.microsoft.com/office/powerpoint/2010/main" val="592963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A001-1B18-4AD3-8A4A-F2EE1A12F919}"/>
              </a:ext>
            </a:extLst>
          </p:cNvPr>
          <p:cNvSpPr>
            <a:spLocks noGrp="1"/>
          </p:cNvSpPr>
          <p:nvPr>
            <p:ph type="title"/>
          </p:nvPr>
        </p:nvSpPr>
        <p:spPr/>
        <p:txBody>
          <a:bodyPr/>
          <a:lstStyle/>
          <a:p>
            <a:r>
              <a:rPr lang="en-US" dirty="0"/>
              <a:t>Assess Mental Status</a:t>
            </a:r>
          </a:p>
        </p:txBody>
      </p:sp>
      <p:sp>
        <p:nvSpPr>
          <p:cNvPr id="3" name="Content Placeholder 2">
            <a:extLst>
              <a:ext uri="{FF2B5EF4-FFF2-40B4-BE49-F238E27FC236}">
                <a16:creationId xmlns:a16="http://schemas.microsoft.com/office/drawing/2014/main" id="{0E7B364A-01E9-4C9D-8985-06586EEF30AC}"/>
              </a:ext>
            </a:extLst>
          </p:cNvPr>
          <p:cNvSpPr>
            <a:spLocks noGrp="1"/>
          </p:cNvSpPr>
          <p:nvPr>
            <p:ph sz="quarter" idx="13"/>
          </p:nvPr>
        </p:nvSpPr>
        <p:spPr/>
        <p:txBody>
          <a:bodyPr/>
          <a:lstStyle/>
          <a:p>
            <a:r>
              <a:rPr lang="en-US" dirty="0"/>
              <a:t>A</a:t>
            </a:r>
            <a:r>
              <a:rPr lang="en-US" sz="100" dirty="0"/>
              <a:t> </a:t>
            </a:r>
            <a:r>
              <a:rPr lang="en-US" dirty="0"/>
              <a:t>V</a:t>
            </a:r>
            <a:r>
              <a:rPr lang="en-US" sz="100" dirty="0"/>
              <a:t> </a:t>
            </a:r>
            <a:r>
              <a:rPr lang="en-US" dirty="0"/>
              <a:t>P</a:t>
            </a:r>
            <a:r>
              <a:rPr lang="en-US" sz="100" dirty="0"/>
              <a:t> </a:t>
            </a:r>
            <a:r>
              <a:rPr lang="en-US" dirty="0"/>
              <a:t>U</a:t>
            </a:r>
          </a:p>
          <a:p>
            <a:pPr lvl="1"/>
            <a:r>
              <a:rPr lang="en-US" dirty="0"/>
              <a:t>Alert</a:t>
            </a:r>
          </a:p>
          <a:p>
            <a:pPr lvl="2"/>
            <a:r>
              <a:rPr lang="en-US" dirty="0"/>
              <a:t>Document orientation to person, place, and time.</a:t>
            </a:r>
          </a:p>
          <a:p>
            <a:pPr lvl="1"/>
            <a:r>
              <a:rPr lang="en-US" dirty="0"/>
              <a:t>Verbal response</a:t>
            </a:r>
          </a:p>
          <a:p>
            <a:pPr lvl="1"/>
            <a:r>
              <a:rPr lang="en-US" dirty="0"/>
              <a:t>Painful response</a:t>
            </a:r>
          </a:p>
          <a:p>
            <a:pPr lvl="1"/>
            <a:r>
              <a:rPr lang="en-US" dirty="0"/>
              <a:t>Unresponsive</a:t>
            </a:r>
          </a:p>
        </p:txBody>
      </p:sp>
    </p:spTree>
    <p:extLst>
      <p:ext uri="{BB962C8B-B14F-4D97-AF65-F5344CB8AC3E}">
        <p14:creationId xmlns:p14="http://schemas.microsoft.com/office/powerpoint/2010/main" val="1888327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B467-1D95-42FC-B639-6B41EBA199F3}"/>
              </a:ext>
            </a:extLst>
          </p:cNvPr>
          <p:cNvSpPr>
            <a:spLocks noGrp="1"/>
          </p:cNvSpPr>
          <p:nvPr>
            <p:ph type="title"/>
          </p:nvPr>
        </p:nvSpPr>
        <p:spPr/>
        <p:txBody>
          <a:bodyPr/>
          <a:lstStyle/>
          <a:p>
            <a:r>
              <a:rPr lang="en-US" dirty="0"/>
              <a:t>Assess the A</a:t>
            </a:r>
            <a:r>
              <a:rPr lang="en-US" sz="100" dirty="0"/>
              <a:t> </a:t>
            </a:r>
            <a:r>
              <a:rPr lang="en-US" dirty="0"/>
              <a:t>B</a:t>
            </a:r>
            <a:r>
              <a:rPr lang="en-US" sz="100" dirty="0"/>
              <a:t> </a:t>
            </a:r>
            <a:r>
              <a:rPr lang="en-US" dirty="0"/>
              <a:t>Cs </a:t>
            </a:r>
            <a:r>
              <a:rPr lang="en-US" sz="2000" b="0" dirty="0"/>
              <a:t>(1 of 2)</a:t>
            </a:r>
          </a:p>
        </p:txBody>
      </p:sp>
      <p:sp>
        <p:nvSpPr>
          <p:cNvPr id="3" name="Content Placeholder 2">
            <a:extLst>
              <a:ext uri="{FF2B5EF4-FFF2-40B4-BE49-F238E27FC236}">
                <a16:creationId xmlns:a16="http://schemas.microsoft.com/office/drawing/2014/main" id="{DD8E5B8D-3BCA-4F4C-9BC6-26ADB5BC1E67}"/>
              </a:ext>
            </a:extLst>
          </p:cNvPr>
          <p:cNvSpPr>
            <a:spLocks noGrp="1"/>
          </p:cNvSpPr>
          <p:nvPr>
            <p:ph sz="quarter" idx="13"/>
          </p:nvPr>
        </p:nvSpPr>
        <p:spPr/>
        <p:txBody>
          <a:bodyPr/>
          <a:lstStyle/>
          <a:p>
            <a:r>
              <a:rPr lang="en-US" dirty="0"/>
              <a:t>Order of primary assessment will vary depending on patient’s condition.</a:t>
            </a:r>
          </a:p>
          <a:p>
            <a:pPr lvl="1"/>
            <a:r>
              <a:rPr lang="en-US" dirty="0"/>
              <a:t>Airway</a:t>
            </a:r>
          </a:p>
          <a:p>
            <a:pPr lvl="1"/>
            <a:r>
              <a:rPr lang="en-US" dirty="0"/>
              <a:t>Breathing</a:t>
            </a:r>
          </a:p>
          <a:p>
            <a:pPr lvl="1"/>
            <a:r>
              <a:rPr lang="en-US" dirty="0"/>
              <a:t>Circulation</a:t>
            </a:r>
          </a:p>
          <a:p>
            <a:r>
              <a:rPr lang="en-US" dirty="0"/>
              <a:t>Identify and correct life threats.</a:t>
            </a:r>
          </a:p>
          <a:p>
            <a:r>
              <a:rPr lang="en-US" dirty="0"/>
              <a:t>Gather information that will help you later in your assessment.</a:t>
            </a:r>
          </a:p>
        </p:txBody>
      </p:sp>
    </p:spTree>
    <p:extLst>
      <p:ext uri="{BB962C8B-B14F-4D97-AF65-F5344CB8AC3E}">
        <p14:creationId xmlns:p14="http://schemas.microsoft.com/office/powerpoint/2010/main" val="1284753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The Primary Assessment</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US" altLang="en-US" dirty="0">
                <a:sym typeface="Lucida Grande" pitchFamily="-111" charset="0"/>
              </a:rPr>
              <a:t>Assess the A</a:t>
            </a:r>
            <a:r>
              <a:rPr lang="en-US" altLang="en-US" sz="100" dirty="0">
                <a:sym typeface="Lucida Grande" pitchFamily="-111" charset="0"/>
              </a:rPr>
              <a:t> </a:t>
            </a:r>
            <a:r>
              <a:rPr lang="en-US" altLang="en-US" dirty="0">
                <a:sym typeface="Lucida Grande" pitchFamily="-111" charset="0"/>
              </a:rPr>
              <a:t>B</a:t>
            </a:r>
            <a:r>
              <a:rPr lang="en-US" altLang="en-US" sz="100" dirty="0">
                <a:sym typeface="Lucida Grande" pitchFamily="-111" charset="0"/>
              </a:rPr>
              <a:t> </a:t>
            </a:r>
            <a:r>
              <a:rPr lang="en-US" altLang="en-US" dirty="0">
                <a:sym typeface="Lucida Grande" pitchFamily="-111" charset="0"/>
              </a:rPr>
              <a:t>Cs </a:t>
            </a:r>
            <a:r>
              <a:rPr lang="en-US" altLang="en-US" sz="2000" b="0" dirty="0">
                <a:sym typeface="Lucida Grande" pitchFamily="-111" charset="0"/>
              </a:rPr>
              <a:t>(2 of 2)</a:t>
            </a:r>
            <a:endParaRPr lang="en-IN" sz="2000" b="0" dirty="0"/>
          </a:p>
        </p:txBody>
      </p:sp>
      <p:pic>
        <p:nvPicPr>
          <p:cNvPr id="4" name="Picture 3" descr="In a patient's living room, one E M T is assessing a man lying on the floor while a second E M T nearby carries an A E D.">
            <a:extLst>
              <a:ext uri="{FF2B5EF4-FFF2-40B4-BE49-F238E27FC236}">
                <a16:creationId xmlns:a16="http://schemas.microsoft.com/office/drawing/2014/main" id="{3E34B293-86A8-4EC5-8638-F32832F3E5E3}"/>
              </a:ext>
            </a:extLst>
          </p:cNvPr>
          <p:cNvPicPr>
            <a:picLocks noChangeAspect="1"/>
          </p:cNvPicPr>
          <p:nvPr/>
        </p:nvPicPr>
        <p:blipFill>
          <a:blip r:embed="rId3"/>
          <a:stretch>
            <a:fillRect/>
          </a:stretch>
        </p:blipFill>
        <p:spPr>
          <a:xfrm>
            <a:off x="1779576" y="1512494"/>
            <a:ext cx="5584847" cy="3712969"/>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57200" y="5457570"/>
            <a:ext cx="8229600" cy="889389"/>
          </a:xfrm>
        </p:spPr>
        <p:txBody>
          <a:bodyPr/>
          <a:lstStyle/>
          <a:p>
            <a:pPr marL="432" indent="0">
              <a:buNone/>
            </a:pPr>
            <a:r>
              <a:rPr lang="en-US" dirty="0"/>
              <a:t>Look for signs of life, including movement. Scan the chest for signs of breathing. If no signs of life such as breathing (or only gasping breathing) are found, check the pulse.</a:t>
            </a:r>
            <a:endParaRPr lang="en-US" sz="1600" b="1" dirty="0"/>
          </a:p>
        </p:txBody>
      </p:sp>
    </p:spTree>
    <p:extLst>
      <p:ext uri="{BB962C8B-B14F-4D97-AF65-F5344CB8AC3E}">
        <p14:creationId xmlns:p14="http://schemas.microsoft.com/office/powerpoint/2010/main" val="225690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B467-1D95-42FC-B639-6B41EBA199F3}"/>
              </a:ext>
            </a:extLst>
          </p:cNvPr>
          <p:cNvSpPr>
            <a:spLocks noGrp="1"/>
          </p:cNvSpPr>
          <p:nvPr>
            <p:ph type="title"/>
          </p:nvPr>
        </p:nvSpPr>
        <p:spPr/>
        <p:txBody>
          <a:bodyPr/>
          <a:lstStyle/>
          <a:p>
            <a:r>
              <a:rPr lang="en-US" dirty="0"/>
              <a:t>Airway</a:t>
            </a:r>
            <a:endParaRPr lang="en-US" sz="2000" b="0" dirty="0"/>
          </a:p>
        </p:txBody>
      </p:sp>
      <p:sp>
        <p:nvSpPr>
          <p:cNvPr id="3" name="Content Placeholder 2">
            <a:extLst>
              <a:ext uri="{FF2B5EF4-FFF2-40B4-BE49-F238E27FC236}">
                <a16:creationId xmlns:a16="http://schemas.microsoft.com/office/drawing/2014/main" id="{DD8E5B8D-3BCA-4F4C-9BC6-26ADB5BC1E67}"/>
              </a:ext>
            </a:extLst>
          </p:cNvPr>
          <p:cNvSpPr>
            <a:spLocks noGrp="1"/>
          </p:cNvSpPr>
          <p:nvPr>
            <p:ph sz="quarter" idx="13"/>
          </p:nvPr>
        </p:nvSpPr>
        <p:spPr/>
        <p:txBody>
          <a:bodyPr/>
          <a:lstStyle/>
          <a:p>
            <a:r>
              <a:rPr lang="en-US" dirty="0"/>
              <a:t>If patient is alert and talking clearly or crying loudly then the airway is open.</a:t>
            </a:r>
          </a:p>
          <a:p>
            <a:r>
              <a:rPr lang="en-US" dirty="0"/>
              <a:t>If airway is not open or is endangered, take measures to open it and clear any blockages.</a:t>
            </a:r>
          </a:p>
        </p:txBody>
      </p:sp>
    </p:spTree>
    <p:extLst>
      <p:ext uri="{BB962C8B-B14F-4D97-AF65-F5344CB8AC3E}">
        <p14:creationId xmlns:p14="http://schemas.microsoft.com/office/powerpoint/2010/main" val="1208427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C525-4FA8-408A-ABEE-E939CC56F68F}"/>
              </a:ext>
            </a:extLst>
          </p:cNvPr>
          <p:cNvSpPr>
            <a:spLocks noGrp="1"/>
          </p:cNvSpPr>
          <p:nvPr>
            <p:ph type="title"/>
          </p:nvPr>
        </p:nvSpPr>
        <p:spPr/>
        <p:txBody>
          <a:bodyPr/>
          <a:lstStyle/>
          <a:p>
            <a:r>
              <a:rPr lang="en-US" dirty="0"/>
              <a:t>Breathing</a:t>
            </a:r>
          </a:p>
        </p:txBody>
      </p:sp>
      <p:sp>
        <p:nvSpPr>
          <p:cNvPr id="3" name="Content Placeholder 2">
            <a:extLst>
              <a:ext uri="{FF2B5EF4-FFF2-40B4-BE49-F238E27FC236}">
                <a16:creationId xmlns:a16="http://schemas.microsoft.com/office/drawing/2014/main" id="{712DA8FC-BFDD-4F6A-9D97-F4BAFC3A23B3}"/>
              </a:ext>
            </a:extLst>
          </p:cNvPr>
          <p:cNvSpPr>
            <a:spLocks noGrp="1"/>
          </p:cNvSpPr>
          <p:nvPr>
            <p:ph sz="quarter" idx="13"/>
          </p:nvPr>
        </p:nvSpPr>
        <p:spPr/>
        <p:txBody>
          <a:bodyPr/>
          <a:lstStyle/>
          <a:p>
            <a:r>
              <a:rPr lang="en-US" dirty="0"/>
              <a:t>Situations calling for breathing assistance include if the patient:</a:t>
            </a:r>
          </a:p>
          <a:p>
            <a:pPr lvl="1"/>
            <a:r>
              <a:rPr lang="en-US" dirty="0"/>
              <a:t>Is in respiratory arrest with a pulse</a:t>
            </a:r>
          </a:p>
          <a:p>
            <a:pPr lvl="1"/>
            <a:r>
              <a:rPr lang="en-US" dirty="0"/>
              <a:t>Is not alert with inadequate breathing</a:t>
            </a:r>
          </a:p>
          <a:p>
            <a:pPr lvl="1"/>
            <a:r>
              <a:rPr lang="en-US" dirty="0"/>
              <a:t>Has some level of alertness with inadequate breathing</a:t>
            </a:r>
          </a:p>
          <a:p>
            <a:pPr lvl="1"/>
            <a:r>
              <a:rPr lang="en-US" dirty="0"/>
              <a:t>Has adequate breathing, but signs suggesting respiratory distress or hypoxia</a:t>
            </a:r>
          </a:p>
        </p:txBody>
      </p:sp>
    </p:spTree>
    <p:extLst>
      <p:ext uri="{BB962C8B-B14F-4D97-AF65-F5344CB8AC3E}">
        <p14:creationId xmlns:p14="http://schemas.microsoft.com/office/powerpoint/2010/main" val="49703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4CDC-98F3-495E-88ED-C74D4814CB31}"/>
              </a:ext>
            </a:extLst>
          </p:cNvPr>
          <p:cNvSpPr>
            <a:spLocks noGrp="1"/>
          </p:cNvSpPr>
          <p:nvPr>
            <p:ph type="title"/>
          </p:nvPr>
        </p:nvSpPr>
        <p:spPr/>
        <p:txBody>
          <a:bodyPr/>
          <a:lstStyle/>
          <a:p>
            <a:r>
              <a:rPr lang="en-US" dirty="0"/>
              <a:t>Circulation </a:t>
            </a:r>
            <a:r>
              <a:rPr lang="en-US" sz="2000" b="0" dirty="0"/>
              <a:t>(1 of 3)</a:t>
            </a:r>
          </a:p>
        </p:txBody>
      </p:sp>
      <p:sp>
        <p:nvSpPr>
          <p:cNvPr id="3" name="Content Placeholder 2">
            <a:extLst>
              <a:ext uri="{FF2B5EF4-FFF2-40B4-BE49-F238E27FC236}">
                <a16:creationId xmlns:a16="http://schemas.microsoft.com/office/drawing/2014/main" id="{F4DEC3D8-7FDB-4EA7-BECB-9402061AD1C6}"/>
              </a:ext>
            </a:extLst>
          </p:cNvPr>
          <p:cNvSpPr>
            <a:spLocks noGrp="1"/>
          </p:cNvSpPr>
          <p:nvPr>
            <p:ph sz="quarter" idx="13"/>
          </p:nvPr>
        </p:nvSpPr>
        <p:spPr/>
        <p:txBody>
          <a:bodyPr/>
          <a:lstStyle/>
          <a:p>
            <a:r>
              <a:rPr lang="en-US" dirty="0"/>
              <a:t>Assessing skin</a:t>
            </a:r>
          </a:p>
          <a:p>
            <a:pPr lvl="1"/>
            <a:r>
              <a:rPr lang="en-US" dirty="0"/>
              <a:t>Good circulation</a:t>
            </a:r>
          </a:p>
          <a:p>
            <a:pPr lvl="2"/>
            <a:r>
              <a:rPr lang="en-US" dirty="0"/>
              <a:t>Warm, pink, dry skin</a:t>
            </a:r>
          </a:p>
          <a:p>
            <a:pPr lvl="1"/>
            <a:r>
              <a:rPr lang="en-US" dirty="0"/>
              <a:t>Shock</a:t>
            </a:r>
          </a:p>
          <a:p>
            <a:pPr lvl="2"/>
            <a:r>
              <a:rPr lang="en-US" dirty="0"/>
              <a:t>Pale, clammy (cool and moist) skin</a:t>
            </a:r>
          </a:p>
        </p:txBody>
      </p:sp>
    </p:spTree>
    <p:extLst>
      <p:ext uri="{BB962C8B-B14F-4D97-AF65-F5344CB8AC3E}">
        <p14:creationId xmlns:p14="http://schemas.microsoft.com/office/powerpoint/2010/main" val="513828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US" altLang="en-US" dirty="0">
                <a:sym typeface="Lucida Grande" pitchFamily="-111" charset="0"/>
              </a:rPr>
              <a:t>Circulation </a:t>
            </a:r>
            <a:r>
              <a:rPr lang="en-US" altLang="en-US" sz="2000" b="0" dirty="0">
                <a:sym typeface="Lucida Grande" pitchFamily="-111" charset="0"/>
              </a:rPr>
              <a:t>(2 of 3)</a:t>
            </a:r>
            <a:endParaRPr lang="en-IN" sz="2000" b="0" dirty="0"/>
          </a:p>
        </p:txBody>
      </p:sp>
      <p:pic>
        <p:nvPicPr>
          <p:cNvPr id="5" name="Picture 4" descr="A patient is lying on the floor. An E M T has placed his left index and middle fingers on the patient's neck to check for a carotid pulse.">
            <a:extLst>
              <a:ext uri="{FF2B5EF4-FFF2-40B4-BE49-F238E27FC236}">
                <a16:creationId xmlns:a16="http://schemas.microsoft.com/office/drawing/2014/main" id="{076AA9E5-4EB7-4804-AFC9-24217F402372}"/>
              </a:ext>
            </a:extLst>
          </p:cNvPr>
          <p:cNvPicPr>
            <a:picLocks noChangeAspect="1"/>
          </p:cNvPicPr>
          <p:nvPr/>
        </p:nvPicPr>
        <p:blipFill>
          <a:blip r:embed="rId3"/>
          <a:stretch>
            <a:fillRect/>
          </a:stretch>
        </p:blipFill>
        <p:spPr>
          <a:xfrm>
            <a:off x="1418932" y="1577200"/>
            <a:ext cx="6306136" cy="4197872"/>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57200" y="5981855"/>
            <a:ext cx="4955059" cy="394238"/>
          </a:xfrm>
        </p:spPr>
        <p:txBody>
          <a:bodyPr/>
          <a:lstStyle/>
          <a:p>
            <a:pPr marL="432" indent="0">
              <a:buNone/>
            </a:pPr>
            <a:r>
              <a:rPr lang="en-US" dirty="0"/>
              <a:t>Check the pulse for no longer than 10 seconds.</a:t>
            </a:r>
            <a:endParaRPr lang="en-US" sz="1600" b="1" dirty="0"/>
          </a:p>
        </p:txBody>
      </p:sp>
    </p:spTree>
    <p:extLst>
      <p:ext uri="{BB962C8B-B14F-4D97-AF65-F5344CB8AC3E}">
        <p14:creationId xmlns:p14="http://schemas.microsoft.com/office/powerpoint/2010/main" val="2516675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4CDC-98F3-495E-88ED-C74D4814CB31}"/>
              </a:ext>
            </a:extLst>
          </p:cNvPr>
          <p:cNvSpPr>
            <a:spLocks noGrp="1"/>
          </p:cNvSpPr>
          <p:nvPr>
            <p:ph type="title"/>
          </p:nvPr>
        </p:nvSpPr>
        <p:spPr/>
        <p:txBody>
          <a:bodyPr/>
          <a:lstStyle/>
          <a:p>
            <a:r>
              <a:rPr lang="en-US" dirty="0"/>
              <a:t>Circulation </a:t>
            </a:r>
            <a:r>
              <a:rPr lang="en-US" sz="2000" b="0" dirty="0"/>
              <a:t>(3 of 3)</a:t>
            </a:r>
          </a:p>
        </p:txBody>
      </p:sp>
      <p:sp>
        <p:nvSpPr>
          <p:cNvPr id="3" name="Content Placeholder 2">
            <a:extLst>
              <a:ext uri="{FF2B5EF4-FFF2-40B4-BE49-F238E27FC236}">
                <a16:creationId xmlns:a16="http://schemas.microsoft.com/office/drawing/2014/main" id="{F4DEC3D8-7FDB-4EA7-BECB-9402061AD1C6}"/>
              </a:ext>
            </a:extLst>
          </p:cNvPr>
          <p:cNvSpPr>
            <a:spLocks noGrp="1"/>
          </p:cNvSpPr>
          <p:nvPr>
            <p:ph sz="quarter" idx="13"/>
          </p:nvPr>
        </p:nvSpPr>
        <p:spPr/>
        <p:txBody>
          <a:bodyPr/>
          <a:lstStyle/>
          <a:p>
            <a:r>
              <a:rPr lang="en-US" dirty="0"/>
              <a:t>Three results of assessing pulse</a:t>
            </a:r>
          </a:p>
          <a:p>
            <a:pPr lvl="1"/>
            <a:r>
              <a:rPr lang="en-US" dirty="0"/>
              <a:t>Within normal limits</a:t>
            </a:r>
          </a:p>
          <a:p>
            <a:pPr lvl="1"/>
            <a:r>
              <a:rPr lang="en-US" dirty="0"/>
              <a:t>Unusually slow</a:t>
            </a:r>
          </a:p>
          <a:p>
            <a:pPr lvl="1"/>
            <a:r>
              <a:rPr lang="en-US" dirty="0"/>
              <a:t>Unusually fast</a:t>
            </a:r>
          </a:p>
          <a:p>
            <a:r>
              <a:rPr lang="en-US" dirty="0"/>
              <a:t>Check for and control severe bleeding.</a:t>
            </a:r>
          </a:p>
        </p:txBody>
      </p:sp>
    </p:spTree>
    <p:extLst>
      <p:ext uri="{BB962C8B-B14F-4D97-AF65-F5344CB8AC3E}">
        <p14:creationId xmlns:p14="http://schemas.microsoft.com/office/powerpoint/2010/main" val="3698136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C3E1-69EA-44BC-AC26-BF76278FDD86}"/>
              </a:ext>
            </a:extLst>
          </p:cNvPr>
          <p:cNvSpPr>
            <a:spLocks noGrp="1"/>
          </p:cNvSpPr>
          <p:nvPr>
            <p:ph type="title"/>
          </p:nvPr>
        </p:nvSpPr>
        <p:spPr/>
        <p:txBody>
          <a:bodyPr/>
          <a:lstStyle/>
          <a:p>
            <a:r>
              <a:rPr lang="en-US" dirty="0"/>
              <a:t>Determine Priority </a:t>
            </a:r>
            <a:r>
              <a:rPr lang="en-US" sz="2000" b="0" dirty="0"/>
              <a:t>(1 of 4)</a:t>
            </a:r>
          </a:p>
        </p:txBody>
      </p:sp>
      <p:sp>
        <p:nvSpPr>
          <p:cNvPr id="3" name="Content Placeholder 2">
            <a:extLst>
              <a:ext uri="{FF2B5EF4-FFF2-40B4-BE49-F238E27FC236}">
                <a16:creationId xmlns:a16="http://schemas.microsoft.com/office/drawing/2014/main" id="{F4395DD5-945D-4684-8803-E618EAF2C211}"/>
              </a:ext>
            </a:extLst>
          </p:cNvPr>
          <p:cNvSpPr>
            <a:spLocks noGrp="1"/>
          </p:cNvSpPr>
          <p:nvPr>
            <p:ph sz="quarter" idx="13"/>
          </p:nvPr>
        </p:nvSpPr>
        <p:spPr>
          <a:xfrm>
            <a:off x="457200" y="1556326"/>
            <a:ext cx="8056606" cy="4467955"/>
          </a:xfrm>
        </p:spPr>
        <p:txBody>
          <a:bodyPr/>
          <a:lstStyle/>
          <a:p>
            <a:r>
              <a:rPr lang="en-US" dirty="0"/>
              <a:t>Treat any life-threatening A</a:t>
            </a:r>
            <a:r>
              <a:rPr lang="en-US" sz="100" dirty="0"/>
              <a:t> </a:t>
            </a:r>
            <a:r>
              <a:rPr lang="en-US" dirty="0"/>
              <a:t>B</a:t>
            </a:r>
            <a:r>
              <a:rPr lang="en-US" sz="100" dirty="0"/>
              <a:t> </a:t>
            </a:r>
            <a:r>
              <a:rPr lang="en-US" dirty="0"/>
              <a:t>C problem as soon as it is discovered.</a:t>
            </a:r>
          </a:p>
          <a:p>
            <a:r>
              <a:rPr lang="en-US" dirty="0"/>
              <a:t>To be stable, a patient needs to have vital signs that are in the normal range or just slightly abnormal</a:t>
            </a:r>
            <a:r>
              <a:rPr lang="en-US" dirty="0" smtClean="0"/>
              <a:t>.</a:t>
            </a:r>
            <a:endParaRPr lang="en-US" dirty="0"/>
          </a:p>
          <a:p>
            <a:r>
              <a:rPr lang="en-US" dirty="0"/>
              <a:t>A threat to the airway, breathing, or circulation, either actual or imminent, rules out stable.</a:t>
            </a:r>
          </a:p>
        </p:txBody>
      </p:sp>
    </p:spTree>
    <p:extLst>
      <p:ext uri="{BB962C8B-B14F-4D97-AF65-F5344CB8AC3E}">
        <p14:creationId xmlns:p14="http://schemas.microsoft.com/office/powerpoint/2010/main" val="59980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US" dirty="0"/>
              <a:t>Determine Priority </a:t>
            </a:r>
            <a:r>
              <a:rPr lang="en-US" sz="2000" b="0" dirty="0"/>
              <a:t>(2 of 4)</a:t>
            </a:r>
            <a:endParaRPr lang="en-IN" sz="2000" b="0" dirty="0"/>
          </a:p>
        </p:txBody>
      </p:sp>
      <p:pic>
        <p:nvPicPr>
          <p:cNvPr id="4" name="Picture 3" descr="A patient is lying on the floor. One E M T has both hands on the patient's chest to provide chest compressions. A second E M T is applying A E D pads to the patient's chest.">
            <a:extLst>
              <a:ext uri="{FF2B5EF4-FFF2-40B4-BE49-F238E27FC236}">
                <a16:creationId xmlns:a16="http://schemas.microsoft.com/office/drawing/2014/main" id="{6EE1CF42-B48E-4B47-81BF-950AFD295F6D}"/>
              </a:ext>
            </a:extLst>
          </p:cNvPr>
          <p:cNvPicPr>
            <a:picLocks noChangeAspect="1"/>
          </p:cNvPicPr>
          <p:nvPr/>
        </p:nvPicPr>
        <p:blipFill>
          <a:blip r:embed="rId3"/>
          <a:stretch>
            <a:fillRect/>
          </a:stretch>
        </p:blipFill>
        <p:spPr>
          <a:xfrm>
            <a:off x="1418932" y="1614270"/>
            <a:ext cx="6306136" cy="4197872"/>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69557" y="5947652"/>
            <a:ext cx="8056605" cy="392905"/>
          </a:xfrm>
        </p:spPr>
        <p:txBody>
          <a:bodyPr/>
          <a:lstStyle/>
          <a:p>
            <a:pPr marL="432" indent="0">
              <a:buNone/>
            </a:pPr>
            <a:r>
              <a:rPr lang="en-US" dirty="0"/>
              <a:t>If no pulse, begin C</a:t>
            </a:r>
            <a:r>
              <a:rPr lang="en-US" sz="100" dirty="0"/>
              <a:t> </a:t>
            </a:r>
            <a:r>
              <a:rPr lang="en-US" dirty="0"/>
              <a:t>P</a:t>
            </a:r>
            <a:r>
              <a:rPr lang="en-US" sz="100" dirty="0"/>
              <a:t> </a:t>
            </a:r>
            <a:r>
              <a:rPr lang="en-US" dirty="0"/>
              <a:t>R compressions while the defibrillator is being readied.</a:t>
            </a:r>
            <a:endParaRPr lang="en-US" sz="1600" b="1" dirty="0"/>
          </a:p>
        </p:txBody>
      </p:sp>
    </p:spTree>
    <p:extLst>
      <p:ext uri="{BB962C8B-B14F-4D97-AF65-F5344CB8AC3E}">
        <p14:creationId xmlns:p14="http://schemas.microsoft.com/office/powerpoint/2010/main" val="962689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C3E1-69EA-44BC-AC26-BF76278FDD86}"/>
              </a:ext>
            </a:extLst>
          </p:cNvPr>
          <p:cNvSpPr>
            <a:spLocks noGrp="1"/>
          </p:cNvSpPr>
          <p:nvPr>
            <p:ph type="title"/>
          </p:nvPr>
        </p:nvSpPr>
        <p:spPr/>
        <p:txBody>
          <a:bodyPr/>
          <a:lstStyle/>
          <a:p>
            <a:r>
              <a:rPr lang="en-US" dirty="0"/>
              <a:t>Determine Priority </a:t>
            </a:r>
            <a:r>
              <a:rPr lang="en-US" sz="2000" b="0" dirty="0"/>
              <a:t>(3 of 4)</a:t>
            </a:r>
          </a:p>
        </p:txBody>
      </p:sp>
      <p:sp>
        <p:nvSpPr>
          <p:cNvPr id="3" name="Content Placeholder 2">
            <a:extLst>
              <a:ext uri="{FF2B5EF4-FFF2-40B4-BE49-F238E27FC236}">
                <a16:creationId xmlns:a16="http://schemas.microsoft.com/office/drawing/2014/main" id="{F4395DD5-945D-4684-8803-E618EAF2C211}"/>
              </a:ext>
            </a:extLst>
          </p:cNvPr>
          <p:cNvSpPr>
            <a:spLocks noGrp="1"/>
          </p:cNvSpPr>
          <p:nvPr>
            <p:ph sz="quarter" idx="13"/>
          </p:nvPr>
        </p:nvSpPr>
        <p:spPr/>
        <p:txBody>
          <a:bodyPr/>
          <a:lstStyle/>
          <a:p>
            <a:r>
              <a:rPr lang="en-US" dirty="0"/>
              <a:t>There are many times when it is not crystal clear what a patient’s problem is, so there will be many possible diagnoses, some more serious than others.</a:t>
            </a:r>
          </a:p>
          <a:p>
            <a:r>
              <a:rPr lang="en-US" dirty="0"/>
              <a:t>A patient’s priority can change.</a:t>
            </a:r>
          </a:p>
        </p:txBody>
      </p:sp>
    </p:spTree>
    <p:extLst>
      <p:ext uri="{BB962C8B-B14F-4D97-AF65-F5344CB8AC3E}">
        <p14:creationId xmlns:p14="http://schemas.microsoft.com/office/powerpoint/2010/main" val="3752789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C3E1-69EA-44BC-AC26-BF76278FDD86}"/>
              </a:ext>
            </a:extLst>
          </p:cNvPr>
          <p:cNvSpPr>
            <a:spLocks noGrp="1"/>
          </p:cNvSpPr>
          <p:nvPr>
            <p:ph type="title"/>
          </p:nvPr>
        </p:nvSpPr>
        <p:spPr/>
        <p:txBody>
          <a:bodyPr/>
          <a:lstStyle/>
          <a:p>
            <a:r>
              <a:rPr lang="en-US" dirty="0"/>
              <a:t>Determine Priority </a:t>
            </a:r>
            <a:r>
              <a:rPr lang="en-US" sz="2000" b="0" dirty="0"/>
              <a:t>(4 of 4)</a:t>
            </a:r>
          </a:p>
        </p:txBody>
      </p:sp>
      <p:sp>
        <p:nvSpPr>
          <p:cNvPr id="3" name="Content Placeholder 2">
            <a:extLst>
              <a:ext uri="{FF2B5EF4-FFF2-40B4-BE49-F238E27FC236}">
                <a16:creationId xmlns:a16="http://schemas.microsoft.com/office/drawing/2014/main" id="{F4395DD5-945D-4684-8803-E618EAF2C211}"/>
              </a:ext>
            </a:extLst>
          </p:cNvPr>
          <p:cNvSpPr>
            <a:spLocks noGrp="1"/>
          </p:cNvSpPr>
          <p:nvPr>
            <p:ph sz="quarter" idx="13"/>
          </p:nvPr>
        </p:nvSpPr>
        <p:spPr>
          <a:xfrm>
            <a:off x="457199" y="1556326"/>
            <a:ext cx="8441871" cy="4467955"/>
          </a:xfrm>
        </p:spPr>
        <p:txBody>
          <a:bodyPr/>
          <a:lstStyle/>
          <a:p>
            <a:r>
              <a:rPr lang="en-US" dirty="0"/>
              <a:t>Initiate priority transport if a life-threatening problem cannot be controlled or threatens to recur, or if the patient has a depressed level of responsiveness.</a:t>
            </a:r>
          </a:p>
          <a:p>
            <a:pPr lvl="1"/>
            <a:r>
              <a:rPr lang="en-US" dirty="0"/>
              <a:t>Continue assessment and care en route.</a:t>
            </a:r>
          </a:p>
        </p:txBody>
      </p:sp>
    </p:spTree>
    <p:extLst>
      <p:ext uri="{BB962C8B-B14F-4D97-AF65-F5344CB8AC3E}">
        <p14:creationId xmlns:p14="http://schemas.microsoft.com/office/powerpoint/2010/main" val="16921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Primary Assessment</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5FC1-CE85-4652-B77F-0F2C904B9836}"/>
              </a:ext>
            </a:extLst>
          </p:cNvPr>
          <p:cNvSpPr>
            <a:spLocks noGrp="1"/>
          </p:cNvSpPr>
          <p:nvPr>
            <p:ph type="title"/>
          </p:nvPr>
        </p:nvSpPr>
        <p:spPr/>
        <p:txBody>
          <a:bodyPr/>
          <a:lstStyle/>
          <a:p>
            <a:r>
              <a:rPr lang="en-US" dirty="0"/>
              <a:t>Think About It </a:t>
            </a:r>
            <a:r>
              <a:rPr lang="en-US" sz="2000" b="0" dirty="0"/>
              <a:t>(1 of 2)</a:t>
            </a:r>
          </a:p>
        </p:txBody>
      </p:sp>
      <p:sp>
        <p:nvSpPr>
          <p:cNvPr id="3" name="Content Placeholder 2">
            <a:extLst>
              <a:ext uri="{FF2B5EF4-FFF2-40B4-BE49-F238E27FC236}">
                <a16:creationId xmlns:a16="http://schemas.microsoft.com/office/drawing/2014/main" id="{ED1593C2-ABAF-4501-9E54-719C386B6709}"/>
              </a:ext>
            </a:extLst>
          </p:cNvPr>
          <p:cNvSpPr>
            <a:spLocks noGrp="1"/>
          </p:cNvSpPr>
          <p:nvPr>
            <p:ph sz="quarter" idx="13"/>
          </p:nvPr>
        </p:nvSpPr>
        <p:spPr/>
        <p:txBody>
          <a:bodyPr/>
          <a:lstStyle/>
          <a:p>
            <a:r>
              <a:rPr lang="en-US" dirty="0"/>
              <a:t>Why must you continue to re-evaluate the primary assessment?</a:t>
            </a:r>
          </a:p>
        </p:txBody>
      </p:sp>
    </p:spTree>
    <p:extLst>
      <p:ext uri="{BB962C8B-B14F-4D97-AF65-F5344CB8AC3E}">
        <p14:creationId xmlns:p14="http://schemas.microsoft.com/office/powerpoint/2010/main" val="4099840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5FC1-CE85-4652-B77F-0F2C904B9836}"/>
              </a:ext>
            </a:extLst>
          </p:cNvPr>
          <p:cNvSpPr>
            <a:spLocks noGrp="1"/>
          </p:cNvSpPr>
          <p:nvPr>
            <p:ph type="title"/>
          </p:nvPr>
        </p:nvSpPr>
        <p:spPr/>
        <p:txBody>
          <a:bodyPr/>
          <a:lstStyle/>
          <a:p>
            <a:r>
              <a:rPr lang="en-US" dirty="0"/>
              <a:t>Think About It </a:t>
            </a:r>
            <a:r>
              <a:rPr lang="en-US" sz="2000" b="0" dirty="0"/>
              <a:t>(2 of 2)</a:t>
            </a:r>
          </a:p>
        </p:txBody>
      </p:sp>
      <p:sp>
        <p:nvSpPr>
          <p:cNvPr id="3" name="Content Placeholder 2">
            <a:extLst>
              <a:ext uri="{FF2B5EF4-FFF2-40B4-BE49-F238E27FC236}">
                <a16:creationId xmlns:a16="http://schemas.microsoft.com/office/drawing/2014/main" id="{ED1593C2-ABAF-4501-9E54-719C386B6709}"/>
              </a:ext>
            </a:extLst>
          </p:cNvPr>
          <p:cNvSpPr>
            <a:spLocks noGrp="1"/>
          </p:cNvSpPr>
          <p:nvPr>
            <p:ph sz="quarter" idx="13"/>
          </p:nvPr>
        </p:nvSpPr>
        <p:spPr/>
        <p:txBody>
          <a:bodyPr/>
          <a:lstStyle/>
          <a:p>
            <a:r>
              <a:rPr lang="en-US" dirty="0"/>
              <a:t>How might normal findings in a primary assessment differ for a child compared with an adult?</a:t>
            </a:r>
          </a:p>
        </p:txBody>
      </p:sp>
    </p:spTree>
    <p:extLst>
      <p:ext uri="{BB962C8B-B14F-4D97-AF65-F5344CB8AC3E}">
        <p14:creationId xmlns:p14="http://schemas.microsoft.com/office/powerpoint/2010/main" val="255927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Patient Characteristics and Primary Assessment</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p:txBody>
          <a:bodyPr/>
          <a:lstStyle/>
          <a:p>
            <a:r>
              <a:rPr lang="en-US" dirty="0"/>
              <a:t>Patient assessment takes different forms, depending on certain characteristics of the patient.</a:t>
            </a:r>
          </a:p>
          <a:p>
            <a:pPr lvl="1"/>
            <a:r>
              <a:rPr lang="en-US" dirty="0"/>
              <a:t>The patient may have a medical problem or trauma.</a:t>
            </a:r>
          </a:p>
          <a:p>
            <a:pPr lvl="1"/>
            <a:r>
              <a:rPr lang="en-US" dirty="0"/>
              <a:t>The patient may or may not have an altered mental status.</a:t>
            </a:r>
          </a:p>
          <a:p>
            <a:pPr lvl="1"/>
            <a:r>
              <a:rPr lang="en-US" dirty="0"/>
              <a:t>The patient may be an adult, a child, or an infant.</a:t>
            </a:r>
          </a:p>
        </p:txBody>
      </p:sp>
    </p:spTree>
    <p:extLst>
      <p:ext uri="{BB962C8B-B14F-4D97-AF65-F5344CB8AC3E}">
        <p14:creationId xmlns:p14="http://schemas.microsoft.com/office/powerpoint/2010/main" val="31594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2075891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(1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p:txBody>
          <a:bodyPr/>
          <a:lstStyle/>
          <a:p>
            <a:r>
              <a:rPr lang="en-US" dirty="0"/>
              <a:t>The primary assessment is a systematic approach to quickly finding and treating immediate threats to life.</a:t>
            </a:r>
          </a:p>
          <a:p>
            <a:r>
              <a:rPr lang="en-US" dirty="0"/>
              <a:t>The general impression, although subjective, can provide extremely useful information regarding the urgency of a patient’s condition.</a:t>
            </a:r>
          </a:p>
        </p:txBody>
      </p:sp>
    </p:spTree>
    <p:extLst>
      <p:ext uri="{BB962C8B-B14F-4D97-AF65-F5344CB8AC3E}">
        <p14:creationId xmlns:p14="http://schemas.microsoft.com/office/powerpoint/2010/main" val="3500610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(2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a:xfrm>
            <a:off x="457199" y="1556326"/>
            <a:ext cx="8360229" cy="4467955"/>
          </a:xfrm>
        </p:spPr>
        <p:txBody>
          <a:bodyPr/>
          <a:lstStyle/>
          <a:p>
            <a:r>
              <a:rPr lang="en-US" dirty="0"/>
              <a:t>The determination of mental status follows the A</a:t>
            </a:r>
            <a:r>
              <a:rPr lang="en-US" sz="100" dirty="0"/>
              <a:t> </a:t>
            </a:r>
            <a:r>
              <a:rPr lang="en-US" dirty="0"/>
              <a:t>V</a:t>
            </a:r>
            <a:r>
              <a:rPr lang="en-US" sz="100" dirty="0"/>
              <a:t> </a:t>
            </a:r>
            <a:r>
              <a:rPr lang="en-US" dirty="0"/>
              <a:t>P</a:t>
            </a:r>
            <a:r>
              <a:rPr lang="en-US" sz="100" dirty="0"/>
              <a:t> </a:t>
            </a:r>
            <a:r>
              <a:rPr lang="en-US" dirty="0"/>
              <a:t>U approach.</a:t>
            </a:r>
          </a:p>
          <a:p>
            <a:r>
              <a:rPr lang="en-US" dirty="0"/>
              <a:t>Evaluating airway, breathing, and circulation quickly but thoroughly will reveal immediate threats to life that must be treated before further assessment.</a:t>
            </a:r>
          </a:p>
        </p:txBody>
      </p:sp>
    </p:spTree>
    <p:extLst>
      <p:ext uri="{BB962C8B-B14F-4D97-AF65-F5344CB8AC3E}">
        <p14:creationId xmlns:p14="http://schemas.microsoft.com/office/powerpoint/2010/main" val="89383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(3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a:xfrm>
            <a:off x="457199" y="1556326"/>
            <a:ext cx="8360229" cy="4467955"/>
          </a:xfrm>
        </p:spPr>
        <p:txBody>
          <a:bodyPr/>
          <a:lstStyle/>
          <a:p>
            <a:r>
              <a:rPr lang="en-US" dirty="0"/>
              <a:t>Your approach to a patient will vary depending on how he presents. The American Heart Association recommends a C-A-B approach for patients who appear lifeless and apparently are not breathing or have only agonal respirations. This begins with a pulse check and chest compressions if there is no pulse.</a:t>
            </a:r>
          </a:p>
        </p:txBody>
      </p:sp>
    </p:spTree>
    <p:extLst>
      <p:ext uri="{BB962C8B-B14F-4D97-AF65-F5344CB8AC3E}">
        <p14:creationId xmlns:p14="http://schemas.microsoft.com/office/powerpoint/2010/main" val="2318053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(4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a:xfrm>
            <a:off x="457199" y="1556326"/>
            <a:ext cx="8360229" cy="4467955"/>
          </a:xfrm>
        </p:spPr>
        <p:txBody>
          <a:bodyPr/>
          <a:lstStyle/>
          <a:p>
            <a:r>
              <a:rPr lang="en-US" dirty="0"/>
              <a:t>If your patient shows signs of life (e.g., moving, moaning, talking) and is breathing, you will take a traditional A-B-C approach.</a:t>
            </a:r>
          </a:p>
        </p:txBody>
      </p:sp>
    </p:spTree>
    <p:extLst>
      <p:ext uri="{BB962C8B-B14F-4D97-AF65-F5344CB8AC3E}">
        <p14:creationId xmlns:p14="http://schemas.microsoft.com/office/powerpoint/2010/main" val="2795964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(5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a:xfrm>
            <a:off x="457199" y="1556326"/>
            <a:ext cx="8229601" cy="4467955"/>
          </a:xfrm>
        </p:spPr>
        <p:txBody>
          <a:bodyPr/>
          <a:lstStyle/>
          <a:p>
            <a:r>
              <a:rPr lang="en-US" dirty="0"/>
              <a:t>Remember that the mnemonic A-B-C is a guide to interventions that may be taken. You will choose your interventions based on the patient’s immediate needs. They may be done in any order that fits the patient’s needs.</a:t>
            </a:r>
          </a:p>
        </p:txBody>
      </p:sp>
    </p:spTree>
    <p:extLst>
      <p:ext uri="{BB962C8B-B14F-4D97-AF65-F5344CB8AC3E}">
        <p14:creationId xmlns:p14="http://schemas.microsoft.com/office/powerpoint/2010/main" val="1826800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54F-964F-4697-85BC-FF57D30A06A4}"/>
              </a:ext>
            </a:extLst>
          </p:cNvPr>
          <p:cNvSpPr>
            <a:spLocks noGrp="1"/>
          </p:cNvSpPr>
          <p:nvPr>
            <p:ph type="title"/>
          </p:nvPr>
        </p:nvSpPr>
        <p:spPr/>
        <p:txBody>
          <a:bodyPr/>
          <a:lstStyle/>
          <a:p>
            <a:r>
              <a:rPr lang="en-US" sz="3400" dirty="0"/>
              <a:t>Chapter Review </a:t>
            </a:r>
            <a:r>
              <a:rPr lang="en-US" sz="2000" b="0" dirty="0"/>
              <a:t>(6 of 6)</a:t>
            </a:r>
          </a:p>
        </p:txBody>
      </p:sp>
      <p:sp>
        <p:nvSpPr>
          <p:cNvPr id="3" name="Content Placeholder 2">
            <a:extLst>
              <a:ext uri="{FF2B5EF4-FFF2-40B4-BE49-F238E27FC236}">
                <a16:creationId xmlns:a16="http://schemas.microsoft.com/office/drawing/2014/main" id="{E3DD0DA5-0171-401F-80AF-8E976730DF37}"/>
              </a:ext>
            </a:extLst>
          </p:cNvPr>
          <p:cNvSpPr>
            <a:spLocks noGrp="1"/>
          </p:cNvSpPr>
          <p:nvPr>
            <p:ph sz="quarter" idx="13"/>
          </p:nvPr>
        </p:nvSpPr>
        <p:spPr>
          <a:xfrm>
            <a:off x="457199" y="1556326"/>
            <a:ext cx="8229601" cy="4467955"/>
          </a:xfrm>
        </p:spPr>
        <p:txBody>
          <a:bodyPr/>
          <a:lstStyle/>
          <a:p>
            <a:r>
              <a:rPr lang="en-US" dirty="0"/>
              <a:t>The patient’s priority describes how urgent the patient’s need to be transported is and how to conduct the rest of your assessment.</a:t>
            </a:r>
          </a:p>
        </p:txBody>
      </p:sp>
    </p:spTree>
    <p:extLst>
      <p:ext uri="{BB962C8B-B14F-4D97-AF65-F5344CB8AC3E}">
        <p14:creationId xmlns:p14="http://schemas.microsoft.com/office/powerpoint/2010/main" val="293662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28A-3731-43B1-9D66-1A7D874921DE}"/>
              </a:ext>
            </a:extLst>
          </p:cNvPr>
          <p:cNvSpPr>
            <a:spLocks noGrp="1"/>
          </p:cNvSpPr>
          <p:nvPr>
            <p:ph type="title"/>
          </p:nvPr>
        </p:nvSpPr>
        <p:spPr>
          <a:xfrm>
            <a:off x="457200" y="215371"/>
            <a:ext cx="7674429" cy="1097279"/>
          </a:xfrm>
        </p:spPr>
        <p:txBody>
          <a:bodyPr/>
          <a:lstStyle/>
          <a:p>
            <a:r>
              <a:rPr lang="en-US" sz="3400" dirty="0"/>
              <a:t>Approach to the Primary Assessment </a:t>
            </a:r>
            <a:r>
              <a:rPr lang="en-US" sz="2000" b="0" dirty="0"/>
              <a:t>(1 of 2)</a:t>
            </a:r>
          </a:p>
        </p:txBody>
      </p:sp>
      <p:sp>
        <p:nvSpPr>
          <p:cNvPr id="3" name="Content Placeholder 2">
            <a:extLst>
              <a:ext uri="{FF2B5EF4-FFF2-40B4-BE49-F238E27FC236}">
                <a16:creationId xmlns:a16="http://schemas.microsoft.com/office/drawing/2014/main" id="{49C7791A-E19E-4273-9089-C6DA164C999D}"/>
              </a:ext>
            </a:extLst>
          </p:cNvPr>
          <p:cNvSpPr>
            <a:spLocks noGrp="1"/>
          </p:cNvSpPr>
          <p:nvPr>
            <p:ph sz="quarter" idx="13"/>
          </p:nvPr>
        </p:nvSpPr>
        <p:spPr/>
        <p:txBody>
          <a:bodyPr/>
          <a:lstStyle/>
          <a:p>
            <a:r>
              <a:rPr lang="en-US" dirty="0"/>
              <a:t>Focus on life threats</a:t>
            </a:r>
          </a:p>
          <a:p>
            <a:r>
              <a:rPr lang="en-US" dirty="0"/>
              <a:t>Airway (A), breathing (B), circulation (C)</a:t>
            </a:r>
          </a:p>
          <a:p>
            <a:r>
              <a:rPr lang="en-US" dirty="0"/>
              <a:t>May vary depending on:</a:t>
            </a:r>
          </a:p>
          <a:p>
            <a:pPr lvl="1"/>
            <a:r>
              <a:rPr lang="en-US" dirty="0"/>
              <a:t>Patient’s condition</a:t>
            </a:r>
          </a:p>
          <a:p>
            <a:pPr lvl="1"/>
            <a:r>
              <a:rPr lang="en-US" dirty="0"/>
              <a:t>How many E</a:t>
            </a:r>
            <a:r>
              <a:rPr lang="en-US" sz="100" dirty="0"/>
              <a:t> </a:t>
            </a:r>
            <a:r>
              <a:rPr lang="en-US" dirty="0"/>
              <a:t>M</a:t>
            </a:r>
            <a:r>
              <a:rPr lang="en-US" sz="100" dirty="0"/>
              <a:t> </a:t>
            </a:r>
            <a:r>
              <a:rPr lang="en-US" dirty="0"/>
              <a:t>Ts are on the scene</a:t>
            </a:r>
          </a:p>
          <a:p>
            <a:pPr lvl="1"/>
            <a:r>
              <a:rPr lang="en-US" dirty="0"/>
              <a:t>Other priorities you determine as you assess patient</a:t>
            </a:r>
          </a:p>
        </p:txBody>
      </p:sp>
    </p:spTree>
    <p:extLst>
      <p:ext uri="{BB962C8B-B14F-4D97-AF65-F5344CB8AC3E}">
        <p14:creationId xmlns:p14="http://schemas.microsoft.com/office/powerpoint/2010/main" val="410546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852C-E43A-4BB7-9482-16AA5FF70064}"/>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F0C2E930-9B0C-47DC-8EBA-BA86D6D96FA2}"/>
              </a:ext>
            </a:extLst>
          </p:cNvPr>
          <p:cNvSpPr>
            <a:spLocks noGrp="1"/>
          </p:cNvSpPr>
          <p:nvPr>
            <p:ph sz="quarter" idx="13"/>
          </p:nvPr>
        </p:nvSpPr>
        <p:spPr/>
        <p:txBody>
          <a:bodyPr/>
          <a:lstStyle/>
          <a:p>
            <a:r>
              <a:rPr lang="en-US" dirty="0"/>
              <a:t>Determine if a patient is responsive or unresponsive, whether the patient is an adult, child, or infant.</a:t>
            </a:r>
          </a:p>
          <a:p>
            <a:r>
              <a:rPr lang="en-US" dirty="0"/>
              <a:t>Rapidly identify the need for immediate airway intervention.</a:t>
            </a:r>
          </a:p>
          <a:p>
            <a:r>
              <a:rPr lang="en-US" dirty="0"/>
              <a:t>Determine if the patient’s condition is stable enough to allow further assessment and treatment at the scene.</a:t>
            </a:r>
          </a:p>
        </p:txBody>
      </p:sp>
    </p:spTree>
    <p:extLst>
      <p:ext uri="{BB962C8B-B14F-4D97-AF65-F5344CB8AC3E}">
        <p14:creationId xmlns:p14="http://schemas.microsoft.com/office/powerpoint/2010/main" val="3385185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AF80-EB39-4541-B8C8-8650CB9DC043}"/>
              </a:ext>
            </a:extLst>
          </p:cNvPr>
          <p:cNvSpPr>
            <a:spLocks noGrp="1"/>
          </p:cNvSpPr>
          <p:nvPr>
            <p:ph type="title"/>
          </p:nvPr>
        </p:nvSpPr>
        <p:spPr/>
        <p:txBody>
          <a:bodyPr/>
          <a:lstStyle/>
          <a:p>
            <a:r>
              <a:rPr lang="en-US" dirty="0"/>
              <a:t>Questions to Consider </a:t>
            </a:r>
            <a:r>
              <a:rPr lang="en-US" sz="2000" b="0" dirty="0"/>
              <a:t>(1 of 2)</a:t>
            </a:r>
          </a:p>
        </p:txBody>
      </p:sp>
      <p:sp>
        <p:nvSpPr>
          <p:cNvPr id="3" name="Content Placeholder 2">
            <a:extLst>
              <a:ext uri="{FF2B5EF4-FFF2-40B4-BE49-F238E27FC236}">
                <a16:creationId xmlns:a16="http://schemas.microsoft.com/office/drawing/2014/main" id="{06CF43FA-26AE-4A79-BBDF-3CD96EEE55E8}"/>
              </a:ext>
            </a:extLst>
          </p:cNvPr>
          <p:cNvSpPr>
            <a:spLocks noGrp="1"/>
          </p:cNvSpPr>
          <p:nvPr>
            <p:ph sz="quarter" idx="13"/>
          </p:nvPr>
        </p:nvSpPr>
        <p:spPr>
          <a:xfrm>
            <a:off x="457200" y="1556326"/>
            <a:ext cx="8098971" cy="4467955"/>
          </a:xfrm>
        </p:spPr>
        <p:txBody>
          <a:bodyPr/>
          <a:lstStyle/>
          <a:p>
            <a:r>
              <a:rPr lang="en-US" dirty="0"/>
              <a:t>What factors will you take into account in forming a general impression of a patient?</a:t>
            </a:r>
          </a:p>
          <a:p>
            <a:r>
              <a:rPr lang="en-US" dirty="0"/>
              <a:t>How should you assess a patient’s mental status with regard to the A</a:t>
            </a:r>
            <a:r>
              <a:rPr lang="en-US" sz="100" dirty="0"/>
              <a:t> </a:t>
            </a:r>
            <a:r>
              <a:rPr lang="en-US" dirty="0"/>
              <a:t>V</a:t>
            </a:r>
            <a:r>
              <a:rPr lang="en-US" sz="100" dirty="0"/>
              <a:t> </a:t>
            </a:r>
            <a:r>
              <a:rPr lang="en-US" dirty="0"/>
              <a:t>P</a:t>
            </a:r>
            <a:r>
              <a:rPr lang="en-US" sz="100" dirty="0"/>
              <a:t> </a:t>
            </a:r>
            <a:r>
              <a:rPr lang="en-US" dirty="0"/>
              <a:t>U levels of responsiveness?</a:t>
            </a:r>
          </a:p>
        </p:txBody>
      </p:sp>
    </p:spTree>
    <p:extLst>
      <p:ext uri="{BB962C8B-B14F-4D97-AF65-F5344CB8AC3E}">
        <p14:creationId xmlns:p14="http://schemas.microsoft.com/office/powerpoint/2010/main" val="2537998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AF80-EB39-4541-B8C8-8650CB9DC043}"/>
              </a:ext>
            </a:extLst>
          </p:cNvPr>
          <p:cNvSpPr>
            <a:spLocks noGrp="1"/>
          </p:cNvSpPr>
          <p:nvPr>
            <p:ph type="title"/>
          </p:nvPr>
        </p:nvSpPr>
        <p:spPr/>
        <p:txBody>
          <a:bodyPr/>
          <a:lstStyle/>
          <a:p>
            <a:r>
              <a:rPr lang="en-US" dirty="0"/>
              <a:t>Questions to Consider </a:t>
            </a:r>
            <a:r>
              <a:rPr lang="en-US" sz="2000" b="0" dirty="0"/>
              <a:t>(2 of 2)</a:t>
            </a:r>
          </a:p>
        </p:txBody>
      </p:sp>
      <p:sp>
        <p:nvSpPr>
          <p:cNvPr id="3" name="Content Placeholder 2">
            <a:extLst>
              <a:ext uri="{FF2B5EF4-FFF2-40B4-BE49-F238E27FC236}">
                <a16:creationId xmlns:a16="http://schemas.microsoft.com/office/drawing/2014/main" id="{06CF43FA-26AE-4A79-BBDF-3CD96EEE55E8}"/>
              </a:ext>
            </a:extLst>
          </p:cNvPr>
          <p:cNvSpPr>
            <a:spLocks noGrp="1"/>
          </p:cNvSpPr>
          <p:nvPr>
            <p:ph sz="quarter" idx="13"/>
          </p:nvPr>
        </p:nvSpPr>
        <p:spPr>
          <a:xfrm>
            <a:off x="457200" y="1556326"/>
            <a:ext cx="8229600" cy="4467955"/>
          </a:xfrm>
        </p:spPr>
        <p:txBody>
          <a:bodyPr/>
          <a:lstStyle/>
          <a:p>
            <a:r>
              <a:rPr lang="en-US" dirty="0"/>
              <a:t>How should you assess airway, breathing, and circulation during the primary assessment?</a:t>
            </a:r>
          </a:p>
          <a:p>
            <a:r>
              <a:rPr lang="en-US" dirty="0"/>
              <a:t>What is meant by the term priority decision?</a:t>
            </a:r>
          </a:p>
        </p:txBody>
      </p:sp>
    </p:spTree>
    <p:extLst>
      <p:ext uri="{BB962C8B-B14F-4D97-AF65-F5344CB8AC3E}">
        <p14:creationId xmlns:p14="http://schemas.microsoft.com/office/powerpoint/2010/main" val="3233232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9179-941A-4862-BB70-D88DEAF2F246}"/>
              </a:ext>
            </a:extLst>
          </p:cNvPr>
          <p:cNvSpPr>
            <a:spLocks noGrp="1"/>
          </p:cNvSpPr>
          <p:nvPr>
            <p:ph type="title"/>
          </p:nvPr>
        </p:nvSpPr>
        <p:spPr/>
        <p:txBody>
          <a:bodyPr/>
          <a:lstStyle/>
          <a:p>
            <a:r>
              <a:rPr lang="en-US" dirty="0"/>
              <a:t>Critical Thinking </a:t>
            </a:r>
            <a:r>
              <a:rPr lang="en-US" sz="2000" b="0" dirty="0"/>
              <a:t>(1 of 2)</a:t>
            </a:r>
          </a:p>
        </p:txBody>
      </p:sp>
      <p:sp>
        <p:nvSpPr>
          <p:cNvPr id="3" name="Content Placeholder 2">
            <a:extLst>
              <a:ext uri="{FF2B5EF4-FFF2-40B4-BE49-F238E27FC236}">
                <a16:creationId xmlns:a16="http://schemas.microsoft.com/office/drawing/2014/main" id="{CF2DE11C-67BF-4996-990A-E0B21C37682D}"/>
              </a:ext>
            </a:extLst>
          </p:cNvPr>
          <p:cNvSpPr>
            <a:spLocks noGrp="1"/>
          </p:cNvSpPr>
          <p:nvPr>
            <p:ph sz="quarter" idx="13"/>
          </p:nvPr>
        </p:nvSpPr>
        <p:spPr/>
        <p:txBody>
          <a:bodyPr/>
          <a:lstStyle/>
          <a:p>
            <a:r>
              <a:rPr lang="en-US" dirty="0"/>
              <a:t>A middle-aged male is lying on the street after being hit by a car. He appears unresponsive as you approach. You notice that he is bleeding from a laceration on his forearm and making gurgling sounds from his airway.</a:t>
            </a:r>
          </a:p>
        </p:txBody>
      </p:sp>
    </p:spTree>
    <p:extLst>
      <p:ext uri="{BB962C8B-B14F-4D97-AF65-F5344CB8AC3E}">
        <p14:creationId xmlns:p14="http://schemas.microsoft.com/office/powerpoint/2010/main" val="349554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9179-941A-4862-BB70-D88DEAF2F246}"/>
              </a:ext>
            </a:extLst>
          </p:cNvPr>
          <p:cNvSpPr>
            <a:spLocks noGrp="1"/>
          </p:cNvSpPr>
          <p:nvPr>
            <p:ph type="title"/>
          </p:nvPr>
        </p:nvSpPr>
        <p:spPr/>
        <p:txBody>
          <a:bodyPr/>
          <a:lstStyle/>
          <a:p>
            <a:r>
              <a:rPr lang="en-US" dirty="0"/>
              <a:t>Critical Thinking </a:t>
            </a:r>
            <a:r>
              <a:rPr lang="en-US" sz="2000" b="0" dirty="0"/>
              <a:t>(2 of 2)</a:t>
            </a:r>
          </a:p>
        </p:txBody>
      </p:sp>
      <p:sp>
        <p:nvSpPr>
          <p:cNvPr id="3" name="Content Placeholder 2">
            <a:extLst>
              <a:ext uri="{FF2B5EF4-FFF2-40B4-BE49-F238E27FC236}">
                <a16:creationId xmlns:a16="http://schemas.microsoft.com/office/drawing/2014/main" id="{CF2DE11C-67BF-4996-990A-E0B21C37682D}"/>
              </a:ext>
            </a:extLst>
          </p:cNvPr>
          <p:cNvSpPr>
            <a:spLocks noGrp="1"/>
          </p:cNvSpPr>
          <p:nvPr>
            <p:ph sz="quarter" idx="13"/>
          </p:nvPr>
        </p:nvSpPr>
        <p:spPr/>
        <p:txBody>
          <a:bodyPr/>
          <a:lstStyle/>
          <a:p>
            <a:r>
              <a:rPr lang="en-US" dirty="0"/>
              <a:t>If you are alone, what factors do you consider in deciding what to do first? Why?</a:t>
            </a:r>
          </a:p>
        </p:txBody>
      </p:sp>
    </p:spTree>
    <p:extLst>
      <p:ext uri="{BB962C8B-B14F-4D97-AF65-F5344CB8AC3E}">
        <p14:creationId xmlns:p14="http://schemas.microsoft.com/office/powerpoint/2010/main" val="1495257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28A-3731-43B1-9D66-1A7D874921DE}"/>
              </a:ext>
            </a:extLst>
          </p:cNvPr>
          <p:cNvSpPr>
            <a:spLocks noGrp="1"/>
          </p:cNvSpPr>
          <p:nvPr>
            <p:ph type="title"/>
          </p:nvPr>
        </p:nvSpPr>
        <p:spPr>
          <a:xfrm>
            <a:off x="457200" y="215371"/>
            <a:ext cx="7674429" cy="1097279"/>
          </a:xfrm>
        </p:spPr>
        <p:txBody>
          <a:bodyPr/>
          <a:lstStyle/>
          <a:p>
            <a:r>
              <a:rPr lang="en-US" sz="3400" dirty="0"/>
              <a:t>Approach to the Primary Assessment </a:t>
            </a:r>
            <a:r>
              <a:rPr lang="en-US" sz="2000" b="0" dirty="0"/>
              <a:t>(2 of 2)</a:t>
            </a:r>
          </a:p>
        </p:txBody>
      </p:sp>
      <p:sp>
        <p:nvSpPr>
          <p:cNvPr id="3" name="Content Placeholder 2">
            <a:extLst>
              <a:ext uri="{FF2B5EF4-FFF2-40B4-BE49-F238E27FC236}">
                <a16:creationId xmlns:a16="http://schemas.microsoft.com/office/drawing/2014/main" id="{49C7791A-E19E-4273-9089-C6DA164C999D}"/>
              </a:ext>
            </a:extLst>
          </p:cNvPr>
          <p:cNvSpPr>
            <a:spLocks noGrp="1"/>
          </p:cNvSpPr>
          <p:nvPr>
            <p:ph sz="quarter" idx="13"/>
          </p:nvPr>
        </p:nvSpPr>
        <p:spPr/>
        <p:txBody>
          <a:bodyPr/>
          <a:lstStyle/>
          <a:p>
            <a:r>
              <a:rPr lang="en-US" dirty="0"/>
              <a:t>Order of A-B-C depends on initial impression of patient.</a:t>
            </a:r>
          </a:p>
          <a:p>
            <a:r>
              <a:rPr lang="en-US" dirty="0"/>
              <a:t>Sequence will vary.</a:t>
            </a:r>
          </a:p>
          <a:p>
            <a:pPr lvl="1"/>
            <a:r>
              <a:rPr lang="en-US" dirty="0"/>
              <a:t>A-B-C if patient has signs of life</a:t>
            </a:r>
          </a:p>
          <a:p>
            <a:pPr lvl="1"/>
            <a:r>
              <a:rPr lang="en-US" dirty="0"/>
              <a:t>C-A-B if patient appears lifeless, no pulse</a:t>
            </a:r>
          </a:p>
          <a:p>
            <a:pPr lvl="1"/>
            <a:r>
              <a:rPr lang="en-US" dirty="0"/>
              <a:t>Immediate interventions may be needed.</a:t>
            </a:r>
          </a:p>
        </p:txBody>
      </p:sp>
    </p:spTree>
    <p:extLst>
      <p:ext uri="{BB962C8B-B14F-4D97-AF65-F5344CB8AC3E}">
        <p14:creationId xmlns:p14="http://schemas.microsoft.com/office/powerpoint/2010/main" val="68909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D126-149D-4B95-BD27-76F685D4830D}"/>
              </a:ext>
            </a:extLst>
          </p:cNvPr>
          <p:cNvSpPr>
            <a:spLocks noGrp="1"/>
          </p:cNvSpPr>
          <p:nvPr>
            <p:ph type="title"/>
          </p:nvPr>
        </p:nvSpPr>
        <p:spPr/>
        <p:txBody>
          <a:bodyPr/>
          <a:lstStyle/>
          <a:p>
            <a:r>
              <a:rPr lang="en-US" sz="3400" dirty="0"/>
              <a:t>Decision Making in the Primary Assessment </a:t>
            </a:r>
            <a:r>
              <a:rPr lang="en-US" sz="2000" b="0" dirty="0"/>
              <a:t>(1 of 2)</a:t>
            </a:r>
          </a:p>
        </p:txBody>
      </p:sp>
      <p:sp>
        <p:nvSpPr>
          <p:cNvPr id="3" name="Content Placeholder 2">
            <a:extLst>
              <a:ext uri="{FF2B5EF4-FFF2-40B4-BE49-F238E27FC236}">
                <a16:creationId xmlns:a16="http://schemas.microsoft.com/office/drawing/2014/main" id="{4EFE1B54-3AF2-4D74-AE9C-9ABF44EEE4B8}"/>
              </a:ext>
            </a:extLst>
          </p:cNvPr>
          <p:cNvSpPr>
            <a:spLocks noGrp="1"/>
          </p:cNvSpPr>
          <p:nvPr>
            <p:ph sz="quarter" idx="13"/>
          </p:nvPr>
        </p:nvSpPr>
        <p:spPr/>
        <p:txBody>
          <a:bodyPr/>
          <a:lstStyle/>
          <a:p>
            <a:r>
              <a:rPr lang="en-US" dirty="0"/>
              <a:t>Any vomit in the airway that enters the lungs is very serious and often fatal.</a:t>
            </a:r>
          </a:p>
          <a:p>
            <a:r>
              <a:rPr lang="en-US" dirty="0"/>
              <a:t>Exsanguinating bleeding must be stopped immediately.</a:t>
            </a:r>
          </a:p>
          <a:p>
            <a:r>
              <a:rPr lang="en-US" dirty="0"/>
              <a:t>Breathing and circulation are obviously vital for life. Make sure your patient is breathing and breathing adequately to support life.</a:t>
            </a:r>
          </a:p>
        </p:txBody>
      </p:sp>
    </p:spTree>
    <p:extLst>
      <p:ext uri="{BB962C8B-B14F-4D97-AF65-F5344CB8AC3E}">
        <p14:creationId xmlns:p14="http://schemas.microsoft.com/office/powerpoint/2010/main" val="332850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D126-149D-4B95-BD27-76F685D4830D}"/>
              </a:ext>
            </a:extLst>
          </p:cNvPr>
          <p:cNvSpPr>
            <a:spLocks noGrp="1"/>
          </p:cNvSpPr>
          <p:nvPr>
            <p:ph type="title"/>
          </p:nvPr>
        </p:nvSpPr>
        <p:spPr/>
        <p:txBody>
          <a:bodyPr/>
          <a:lstStyle/>
          <a:p>
            <a:r>
              <a:rPr lang="en-US" sz="3400" dirty="0"/>
              <a:t>Decision Making in the Primary Assessment </a:t>
            </a:r>
            <a:r>
              <a:rPr lang="en-US" sz="2000" b="0" dirty="0"/>
              <a:t>(2 of 2)</a:t>
            </a:r>
          </a:p>
        </p:txBody>
      </p:sp>
      <p:sp>
        <p:nvSpPr>
          <p:cNvPr id="3" name="Content Placeholder 2">
            <a:extLst>
              <a:ext uri="{FF2B5EF4-FFF2-40B4-BE49-F238E27FC236}">
                <a16:creationId xmlns:a16="http://schemas.microsoft.com/office/drawing/2014/main" id="{4EFE1B54-3AF2-4D74-AE9C-9ABF44EEE4B8}"/>
              </a:ext>
            </a:extLst>
          </p:cNvPr>
          <p:cNvSpPr>
            <a:spLocks noGrp="1"/>
          </p:cNvSpPr>
          <p:nvPr>
            <p:ph sz="quarter" idx="13"/>
          </p:nvPr>
        </p:nvSpPr>
        <p:spPr>
          <a:xfrm>
            <a:off x="457200" y="1556326"/>
            <a:ext cx="8572500" cy="4467955"/>
          </a:xfrm>
        </p:spPr>
        <p:txBody>
          <a:bodyPr/>
          <a:lstStyle/>
          <a:p>
            <a:r>
              <a:rPr lang="en-US" dirty="0"/>
              <a:t>If immediate interventions such as bleeding control or C</a:t>
            </a:r>
            <a:r>
              <a:rPr lang="en-US" sz="100" dirty="0"/>
              <a:t> </a:t>
            </a:r>
            <a:r>
              <a:rPr lang="en-US" dirty="0"/>
              <a:t>P</a:t>
            </a:r>
            <a:r>
              <a:rPr lang="en-US" sz="100" dirty="0"/>
              <a:t> </a:t>
            </a:r>
            <a:r>
              <a:rPr lang="en-US" dirty="0"/>
              <a:t>R are not required, shift into an important but less urgent mode in which you will administer oxygen appropriate for the patient’s condition and evaluate for shock.</a:t>
            </a:r>
          </a:p>
        </p:txBody>
      </p:sp>
    </p:spTree>
    <p:extLst>
      <p:ext uri="{BB962C8B-B14F-4D97-AF65-F5344CB8AC3E}">
        <p14:creationId xmlns:p14="http://schemas.microsoft.com/office/powerpoint/2010/main" val="1286995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B6A8-1862-44A1-A3D9-41539DEEDFC9}"/>
              </a:ext>
            </a:extLst>
          </p:cNvPr>
          <p:cNvSpPr>
            <a:spLocks noGrp="1"/>
          </p:cNvSpPr>
          <p:nvPr>
            <p:ph type="title"/>
          </p:nvPr>
        </p:nvSpPr>
        <p:spPr/>
        <p:txBody>
          <a:bodyPr/>
          <a:lstStyle/>
          <a:p>
            <a:r>
              <a:rPr lang="en-US" dirty="0"/>
              <a:t>Performing the Primary Assessment</a:t>
            </a:r>
          </a:p>
        </p:txBody>
      </p:sp>
      <p:sp>
        <p:nvSpPr>
          <p:cNvPr id="3" name="Content Placeholder 2">
            <a:extLst>
              <a:ext uri="{FF2B5EF4-FFF2-40B4-BE49-F238E27FC236}">
                <a16:creationId xmlns:a16="http://schemas.microsoft.com/office/drawing/2014/main" id="{A4C0A73F-7338-44D1-A18E-A890C9868623}"/>
              </a:ext>
            </a:extLst>
          </p:cNvPr>
          <p:cNvSpPr>
            <a:spLocks noGrp="1"/>
          </p:cNvSpPr>
          <p:nvPr>
            <p:ph sz="quarter" idx="13"/>
          </p:nvPr>
        </p:nvSpPr>
        <p:spPr/>
        <p:txBody>
          <a:bodyPr/>
          <a:lstStyle/>
          <a:p>
            <a:r>
              <a:rPr lang="en-US" dirty="0"/>
              <a:t>Forming a general impression</a:t>
            </a:r>
          </a:p>
          <a:p>
            <a:r>
              <a:rPr lang="en-US" dirty="0"/>
              <a:t>Assessing mental status</a:t>
            </a:r>
          </a:p>
          <a:p>
            <a:r>
              <a:rPr lang="en-US" dirty="0"/>
              <a:t>Assessing airway</a:t>
            </a:r>
          </a:p>
          <a:p>
            <a:r>
              <a:rPr lang="en-US" dirty="0"/>
              <a:t>Assessing breathing</a:t>
            </a:r>
          </a:p>
          <a:p>
            <a:r>
              <a:rPr lang="en-US" dirty="0"/>
              <a:t>Assessing circulation</a:t>
            </a:r>
          </a:p>
          <a:p>
            <a:r>
              <a:rPr lang="en-US" dirty="0"/>
              <a:t>Determining patient priority</a:t>
            </a:r>
          </a:p>
        </p:txBody>
      </p:sp>
    </p:spTree>
    <p:extLst>
      <p:ext uri="{BB962C8B-B14F-4D97-AF65-F5344CB8AC3E}">
        <p14:creationId xmlns:p14="http://schemas.microsoft.com/office/powerpoint/2010/main" val="3151266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5F0C-EF56-4AC0-AB52-A8D1CD3566E8}"/>
              </a:ext>
            </a:extLst>
          </p:cNvPr>
          <p:cNvSpPr>
            <a:spLocks noGrp="1"/>
          </p:cNvSpPr>
          <p:nvPr>
            <p:ph type="title"/>
          </p:nvPr>
        </p:nvSpPr>
        <p:spPr/>
        <p:txBody>
          <a:bodyPr/>
          <a:lstStyle/>
          <a:p>
            <a:r>
              <a:rPr lang="en-US" dirty="0"/>
              <a:t>Form a General Impression </a:t>
            </a:r>
            <a:r>
              <a:rPr lang="en-US" sz="2000" b="0" dirty="0"/>
              <a:t>(1 of 2)</a:t>
            </a:r>
          </a:p>
        </p:txBody>
      </p:sp>
      <p:sp>
        <p:nvSpPr>
          <p:cNvPr id="3" name="Content Placeholder 2">
            <a:extLst>
              <a:ext uri="{FF2B5EF4-FFF2-40B4-BE49-F238E27FC236}">
                <a16:creationId xmlns:a16="http://schemas.microsoft.com/office/drawing/2014/main" id="{269715EC-D9E4-47EA-ABAE-3D6DFE8528B7}"/>
              </a:ext>
            </a:extLst>
          </p:cNvPr>
          <p:cNvSpPr>
            <a:spLocks noGrp="1"/>
          </p:cNvSpPr>
          <p:nvPr>
            <p:ph sz="quarter" idx="13"/>
          </p:nvPr>
        </p:nvSpPr>
        <p:spPr/>
        <p:txBody>
          <a:bodyPr/>
          <a:lstStyle/>
          <a:p>
            <a:r>
              <a:rPr lang="en-US" dirty="0"/>
              <a:t>General impression</a:t>
            </a:r>
          </a:p>
          <a:p>
            <a:pPr lvl="1"/>
            <a:r>
              <a:rPr lang="en-US" dirty="0"/>
              <a:t>Assesses environment and patient’s chief complaint and appearance</a:t>
            </a:r>
          </a:p>
          <a:p>
            <a:pPr lvl="1"/>
            <a:r>
              <a:rPr lang="en-US" dirty="0"/>
              <a:t>Helps determine patient severity</a:t>
            </a:r>
          </a:p>
          <a:p>
            <a:pPr lvl="1"/>
            <a:r>
              <a:rPr lang="en-US" dirty="0"/>
              <a:t>Helps set priorities for care and transport</a:t>
            </a:r>
          </a:p>
        </p:txBody>
      </p:sp>
    </p:spTree>
    <p:extLst>
      <p:ext uri="{BB962C8B-B14F-4D97-AF65-F5344CB8AC3E}">
        <p14:creationId xmlns:p14="http://schemas.microsoft.com/office/powerpoint/2010/main" val="3454268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36660</TotalTime>
  <Words>3200</Words>
  <Application>Microsoft Office PowerPoint</Application>
  <PresentationFormat>On-screen Show (4:3)</PresentationFormat>
  <Paragraphs>341</Paragraphs>
  <Slides>45</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ＭＳ Ｐゴシック</vt:lpstr>
      <vt:lpstr>Arial</vt:lpstr>
      <vt:lpstr>Lucida Grande</vt:lpstr>
      <vt:lpstr>Noto Sans Symbols</vt:lpstr>
      <vt:lpstr>Times New Roman</vt:lpstr>
      <vt:lpstr>Verdana</vt:lpstr>
      <vt:lpstr>508 Lecture</vt:lpstr>
      <vt:lpstr>2_508 Lecture</vt:lpstr>
      <vt:lpstr>Emergency Care</vt:lpstr>
      <vt:lpstr>Topic</vt:lpstr>
      <vt:lpstr>The Primary Assessment</vt:lpstr>
      <vt:lpstr>Approach to the Primary Assessment (1 of 2)</vt:lpstr>
      <vt:lpstr>Approach to the Primary Assessment (2 of 2)</vt:lpstr>
      <vt:lpstr>Decision Making in the Primary Assessment (1 of 2)</vt:lpstr>
      <vt:lpstr>Decision Making in the Primary Assessment (2 of 2)</vt:lpstr>
      <vt:lpstr>Performing the Primary Assessment</vt:lpstr>
      <vt:lpstr>Form a General Impression (1 of 2)</vt:lpstr>
      <vt:lpstr>Form a General Impression (2 of 2)</vt:lpstr>
      <vt:lpstr>Beginning Spinal Motion Restriction (1 of 2)</vt:lpstr>
      <vt:lpstr>Beginning Spinal Motion Restriction (2 of 2)</vt:lpstr>
      <vt:lpstr>The “Look Test” (1 of 3)</vt:lpstr>
      <vt:lpstr>The “Look Test” (2 of 3)</vt:lpstr>
      <vt:lpstr>The “Look Test” (3 of 3)</vt:lpstr>
      <vt:lpstr>The Chief Complaint (1 of 2)</vt:lpstr>
      <vt:lpstr>The Chief Complaint (2 of 2)</vt:lpstr>
      <vt:lpstr>Assess Mental Status</vt:lpstr>
      <vt:lpstr>Assess the A B Cs (1 of 2)</vt:lpstr>
      <vt:lpstr>Assess the A B Cs (2 of 2)</vt:lpstr>
      <vt:lpstr>Airway</vt:lpstr>
      <vt:lpstr>Breathing</vt:lpstr>
      <vt:lpstr>Circulation (1 of 3)</vt:lpstr>
      <vt:lpstr>Circulation (2 of 3)</vt:lpstr>
      <vt:lpstr>Circulation (3 of 3)</vt:lpstr>
      <vt:lpstr>Determine Priority (1 of 4)</vt:lpstr>
      <vt:lpstr>Determine Priority (2 of 4)</vt:lpstr>
      <vt:lpstr>Determine Priority (3 of 4)</vt:lpstr>
      <vt:lpstr>Determine Priority (4 of 4)</vt:lpstr>
      <vt:lpstr>Think About It (1 of 2)</vt:lpstr>
      <vt:lpstr>Think About It (2 of 2)</vt:lpstr>
      <vt:lpstr>Patient Characteristics and Primary Assessment</vt:lpstr>
      <vt:lpstr>Chapter Review</vt:lpstr>
      <vt:lpstr>Chapter Review (1 of 6)</vt:lpstr>
      <vt:lpstr>Chapter Review (2 of 6)</vt:lpstr>
      <vt:lpstr>Chapter Review (3 of 6)</vt:lpstr>
      <vt:lpstr>Chapter Review (4 of 6)</vt:lpstr>
      <vt:lpstr>Chapter Review (5 of 6)</vt:lpstr>
      <vt:lpstr>Chapter Review (6 of 6)</vt:lpstr>
      <vt:lpstr>Remember</vt:lpstr>
      <vt:lpstr>Questions to Consider (1 of 2)</vt:lpstr>
      <vt:lpstr>Questions to Consider (2 of 2)</vt:lpstr>
      <vt:lpstr>Critical Thinking (1 of 2)</vt:lpstr>
      <vt:lpstr>Critical Thinking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12, The Primary Assessment</dc:title>
  <dc:subject>Health</dc:subject>
  <dc:creator>Limmer/O'Keefe</dc:creator>
  <cp:keywords>Emergency Care</cp:keywords>
  <dc:description/>
  <cp:lastModifiedBy>Radhakrishnan, Rajendran</cp:lastModifiedBy>
  <cp:revision>1287</cp:revision>
  <dcterms:modified xsi:type="dcterms:W3CDTF">2020-01-13T11:47:35Z</dcterms:modified>
  <cp:category/>
</cp:coreProperties>
</file>