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84" r:id="rId2"/>
  </p:sldMasterIdLst>
  <p:notesMasterIdLst>
    <p:notesMasterId r:id="rId63"/>
  </p:notesMasterIdLst>
  <p:handoutMasterIdLst>
    <p:handoutMasterId r:id="rId64"/>
  </p:handoutMasterIdLst>
  <p:sldIdLst>
    <p:sldId id="354" r:id="rId3"/>
    <p:sldId id="355" r:id="rId4"/>
    <p:sldId id="356" r:id="rId5"/>
    <p:sldId id="357" r:id="rId6"/>
    <p:sldId id="358" r:id="rId7"/>
    <p:sldId id="359" r:id="rId8"/>
    <p:sldId id="360" r:id="rId9"/>
    <p:sldId id="361" r:id="rId10"/>
    <p:sldId id="362" r:id="rId11"/>
    <p:sldId id="363" r:id="rId12"/>
    <p:sldId id="364" r:id="rId13"/>
    <p:sldId id="365" r:id="rId14"/>
    <p:sldId id="366" r:id="rId15"/>
    <p:sldId id="367" r:id="rId16"/>
    <p:sldId id="368" r:id="rId17"/>
    <p:sldId id="370" r:id="rId18"/>
    <p:sldId id="371" r:id="rId19"/>
    <p:sldId id="372" r:id="rId20"/>
    <p:sldId id="373" r:id="rId21"/>
    <p:sldId id="374" r:id="rId22"/>
    <p:sldId id="375" r:id="rId23"/>
    <p:sldId id="376" r:id="rId24"/>
    <p:sldId id="377" r:id="rId25"/>
    <p:sldId id="378" r:id="rId26"/>
    <p:sldId id="379" r:id="rId27"/>
    <p:sldId id="380" r:id="rId28"/>
    <p:sldId id="381" r:id="rId29"/>
    <p:sldId id="382" r:id="rId30"/>
    <p:sldId id="383" r:id="rId31"/>
    <p:sldId id="384" r:id="rId32"/>
    <p:sldId id="385" r:id="rId33"/>
    <p:sldId id="386" r:id="rId34"/>
    <p:sldId id="387" r:id="rId35"/>
    <p:sldId id="388" r:id="rId36"/>
    <p:sldId id="389" r:id="rId37"/>
    <p:sldId id="390" r:id="rId38"/>
    <p:sldId id="391" r:id="rId39"/>
    <p:sldId id="392" r:id="rId40"/>
    <p:sldId id="393" r:id="rId41"/>
    <p:sldId id="394" r:id="rId42"/>
    <p:sldId id="395" r:id="rId43"/>
    <p:sldId id="396" r:id="rId44"/>
    <p:sldId id="397" r:id="rId45"/>
    <p:sldId id="398" r:id="rId46"/>
    <p:sldId id="399" r:id="rId47"/>
    <p:sldId id="400" r:id="rId48"/>
    <p:sldId id="401" r:id="rId49"/>
    <p:sldId id="402" r:id="rId50"/>
    <p:sldId id="403" r:id="rId51"/>
    <p:sldId id="404" r:id="rId52"/>
    <p:sldId id="405" r:id="rId53"/>
    <p:sldId id="406" r:id="rId54"/>
    <p:sldId id="407" r:id="rId55"/>
    <p:sldId id="408" r:id="rId56"/>
    <p:sldId id="409" r:id="rId57"/>
    <p:sldId id="410" r:id="rId58"/>
    <p:sldId id="411" r:id="rId59"/>
    <p:sldId id="412" r:id="rId60"/>
    <p:sldId id="298" r:id="rId61"/>
    <p:sldId id="413" r:id="rId6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77" userDrawn="1">
          <p15:clr>
            <a:srgbClr val="A4A3A4"/>
          </p15:clr>
        </p15:guide>
        <p15:guide id="2" pos="295" userDrawn="1">
          <p15:clr>
            <a:srgbClr val="A4A3A4"/>
          </p15:clr>
        </p15:guide>
        <p15:guide id="3" orient="horz" pos="98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489" autoAdjust="0"/>
    <p:restoredTop sz="96395" autoAdjust="0"/>
  </p:normalViewPr>
  <p:slideViewPr>
    <p:cSldViewPr snapToGrid="0" snapToObjects="1">
      <p:cViewPr varScale="1">
        <p:scale>
          <a:sx n="107" d="100"/>
          <a:sy n="107" d="100"/>
        </p:scale>
        <p:origin x="1242" y="114"/>
      </p:cViewPr>
      <p:guideLst>
        <p:guide orient="horz" pos="777"/>
        <p:guide pos="295"/>
        <p:guide orient="horz" pos="981"/>
      </p:guideLst>
    </p:cSldViewPr>
  </p:slideViewPr>
  <p:outlineViewPr>
    <p:cViewPr>
      <p:scale>
        <a:sx n="33" d="100"/>
        <a:sy n="33" d="100"/>
      </p:scale>
      <p:origin x="0" y="-5472"/>
    </p:cViewPr>
  </p:outlineViewPr>
  <p:notesTextViewPr>
    <p:cViewPr>
      <p:scale>
        <a:sx n="100" d="100"/>
        <a:sy n="100" d="100"/>
      </p:scale>
      <p:origin x="0" y="0"/>
    </p:cViewPr>
  </p:notesTextViewPr>
  <p:sorterViewPr>
    <p:cViewPr>
      <p:scale>
        <a:sx n="100" d="100"/>
        <a:sy n="100" d="100"/>
      </p:scale>
      <p:origin x="0" y="-3346"/>
    </p:cViewPr>
  </p:sorterViewPr>
  <p:notesViewPr>
    <p:cSldViewPr snapToGrid="0" snapToObjects="1">
      <p:cViewPr varScale="1">
        <p:scale>
          <a:sx n="53" d="100"/>
          <a:sy n="53" d="100"/>
        </p:scale>
        <p:origin x="209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1/14/2020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83636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rPr>
              <a:t>Covers Objective 1.1</a:t>
            </a:r>
            <a:endParaRPr lang="en-US" altLang="en-US" dirty="0">
              <a:latin typeface="Gill Sans" pitchFamily="-111" charset="0"/>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18816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rPr>
              <a:t>Covers Objective 1.1</a:t>
            </a:r>
            <a:endParaRPr lang="en-US" altLang="en-US" dirty="0">
              <a:latin typeface="Gill Sans" pitchFamily="-111" charset="0"/>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74964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rPr>
              <a:t>Covers Objective 1.1</a:t>
            </a:r>
            <a:endParaRPr lang="en-US" altLang="en-US" dirty="0">
              <a:latin typeface="Gill Sans" pitchFamily="-111" charset="0"/>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9997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b="0" dirty="0" smtClean="0">
                <a:latin typeface="Arial" panose="020B0604020202020204" pitchFamily="34" charset="0"/>
                <a:ea typeface="ＭＳ Ｐゴシック" panose="020B0600070205080204" pitchFamily="34" charset="-128"/>
                <a:cs typeface="Arial" panose="020B0604020202020204" pitchFamily="34" charset="0"/>
              </a:rPr>
              <a:t>20 </a:t>
            </a: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minutes</a:t>
            </a:r>
          </a:p>
          <a:p>
            <a:endParaRPr lang="en-US" altLang="en-US" dirty="0" smtClean="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smtClean="0">
                <a:latin typeface="Arial" panose="020B0604020202020204" pitchFamily="34" charset="0"/>
                <a:ea typeface="ＭＳ Ｐゴシック" panose="020B0600070205080204" pitchFamily="34" charset="-128"/>
                <a:cs typeface="Arial" panose="020B0604020202020204" pitchFamily="34" charset="0"/>
              </a:rPr>
              <a:t>Teaching Tip: </a:t>
            </a: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Lessons on well-being will be lost if the instructor does not lead by example. Practice what you preach. </a:t>
            </a:r>
            <a:r>
              <a:rPr lang="en-US" altLang="en-US" dirty="0" smtClean="0">
                <a:latin typeface="Arial" panose="020B0604020202020204" pitchFamily="34" charset="0"/>
                <a:ea typeface="ＭＳ Ｐゴシック" panose="020B0600070205080204" pitchFamily="34" charset="-128"/>
              </a:rPr>
              <a:t>Demonstrate healthy choices in the classroom. Consider healthy snacks and limit caffeine. Actively discuss other healthy choices, and make well-being the accepted norm.</a:t>
            </a:r>
            <a:endParaRPr lang="en-US" altLang="en-US" b="1" dirty="0" smtClean="0">
              <a:latin typeface="Arial" panose="020B0604020202020204" pitchFamily="34" charset="0"/>
              <a:ea typeface="ＭＳ Ｐゴシック" panose="020B0600070205080204" pitchFamily="34" charset="-128"/>
              <a:cs typeface="Arial" panose="020B0604020202020204" pitchFamily="34" charset="0"/>
            </a:endParaRPr>
          </a:p>
          <a:p>
            <a:endParaRPr lang="en-US" altLang="en-US" dirty="0" smtClean="0">
              <a:latin typeface="Arial" panose="020B0604020202020204" pitchFamily="34" charset="0"/>
              <a:ea typeface="ＭＳ Ｐゴシック" panose="020B0600070205080204" pitchFamily="34" charset="-128"/>
              <a:cs typeface="Arial" panose="020B0604020202020204" pitchFamily="34" charset="0"/>
            </a:endParaRP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85162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rPr>
              <a:t>Covers Objective 1.1</a:t>
            </a:r>
          </a:p>
          <a:p>
            <a:pPr eaLnBrk="1" hangingPunct="1"/>
            <a:endParaRPr lang="en-US" altLang="en-US" b="1" dirty="0" smtClean="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smtClean="0">
                <a:latin typeface="Arial" panose="020B0604020202020204" pitchFamily="34" charset="0"/>
                <a:ea typeface="ＭＳ Ｐゴシック" panose="020B0600070205080204" pitchFamily="34" charset="-128"/>
                <a:sym typeface="Lucida Grande" pitchFamily="-111" charset="0"/>
              </a:rPr>
              <a:t>Point to Emphasize: </a:t>
            </a:r>
            <a:r>
              <a:rPr lang="en-US" altLang="en-US" dirty="0" smtClean="0">
                <a:latin typeface="Arial" panose="020B0604020202020204" pitchFamily="34" charset="0"/>
                <a:ea typeface="ＭＳ Ｐゴシック" panose="020B0600070205080204" pitchFamily="34" charset="-128"/>
              </a:rPr>
              <a:t>It is important to consider the EMS system from the viewpoint of the patient.</a:t>
            </a:r>
          </a:p>
          <a:p>
            <a:pPr eaLnBrk="1" hangingPunct="1"/>
            <a:endParaRPr lang="en-US" altLang="en-US" dirty="0" smtClean="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smtClean="0">
                <a:latin typeface="Arial" panose="020B0604020202020204" pitchFamily="34" charset="0"/>
                <a:ea typeface="ＭＳ Ｐゴシック" panose="020B0600070205080204" pitchFamily="34" charset="-128"/>
                <a:sym typeface="Lucida Grande" pitchFamily="-111" charset="0"/>
              </a:rPr>
              <a:t>Class Activity: </a:t>
            </a:r>
            <a:r>
              <a:rPr lang="en-US" altLang="en-US" dirty="0" smtClean="0">
                <a:latin typeface="Arial" panose="020B0604020202020204" pitchFamily="34" charset="0"/>
                <a:ea typeface="ＭＳ Ｐゴシック" panose="020B0600070205080204" pitchFamily="34" charset="-128"/>
              </a:rPr>
              <a:t>Take</a:t>
            </a:r>
            <a:r>
              <a:rPr lang="en-US" altLang="en-US" baseline="0" dirty="0" smtClean="0">
                <a:latin typeface="Arial" panose="020B0604020202020204" pitchFamily="34" charset="0"/>
                <a:ea typeface="ＭＳ Ｐゴシック" panose="020B0600070205080204" pitchFamily="34" charset="-128"/>
              </a:rPr>
              <a:t> a field trip</a:t>
            </a:r>
            <a:r>
              <a:rPr lang="en-US" altLang="en-US" dirty="0" smtClean="0">
                <a:latin typeface="Arial" panose="020B0604020202020204" pitchFamily="34" charset="0"/>
                <a:ea typeface="ＭＳ Ｐゴシック" panose="020B0600070205080204" pitchFamily="34" charset="-128"/>
              </a:rPr>
              <a:t>. Visit the local</a:t>
            </a:r>
            <a:r>
              <a:rPr lang="en-US" altLang="en-US" baseline="0" dirty="0" smtClean="0">
                <a:latin typeface="Arial" panose="020B0604020202020204" pitchFamily="34" charset="0"/>
                <a:ea typeface="ＭＳ Ｐゴシック" panose="020B0600070205080204" pitchFamily="34" charset="-128"/>
              </a:rPr>
              <a:t> EMS service, dispatch center, and/or hospital. Review how the patient is transitioned through each stage of transport.</a:t>
            </a:r>
            <a:endParaRPr lang="en-US" altLang="en-US" dirty="0" smtClean="0">
              <a:latin typeface="Arial" panose="020B0604020202020204" pitchFamily="34" charset="0"/>
              <a:ea typeface="ＭＳ Ｐゴシック" panose="020B0600070205080204" pitchFamily="34" charset="-128"/>
              <a:sym typeface="Lucida Grande" pitchFamily="-111" charset="0"/>
            </a:endParaRP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65760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rPr>
              <a:t>Covers Objective 1.1</a:t>
            </a:r>
          </a:p>
          <a:p>
            <a:pPr eaLnBrk="1" hangingPunct="1"/>
            <a:endParaRPr lang="en-US" altLang="en-US" b="1" dirty="0" smtClean="0">
              <a:latin typeface="Arial" panose="020B0604020202020204" pitchFamily="34" charset="0"/>
              <a:ea typeface="ＭＳ Ｐゴシック" panose="020B0600070205080204" pitchFamily="34" charset="-128"/>
            </a:endParaRPr>
          </a:p>
          <a:p>
            <a:pPr eaLnBrk="1" hangingPunct="1"/>
            <a:r>
              <a:rPr lang="en-US" altLang="en-US" b="1" dirty="0" smtClean="0">
                <a:latin typeface="Arial" panose="020B0604020202020204" pitchFamily="34" charset="0"/>
                <a:ea typeface="ＭＳ Ｐゴシック" panose="020B0600070205080204" pitchFamily="34" charset="-128"/>
              </a:rPr>
              <a:t>Knowledge Application: </a:t>
            </a:r>
            <a:r>
              <a:rPr lang="en-US" altLang="en-US" dirty="0" smtClean="0">
                <a:latin typeface="Arial" panose="020B0604020202020204" pitchFamily="34" charset="0"/>
                <a:ea typeface="ＭＳ Ｐゴシック" panose="020B0600070205080204" pitchFamily="34" charset="-128"/>
              </a:rPr>
              <a:t>Have groups of students build a mock EMS system. Discuss the key components and compare these components to existing systems.</a:t>
            </a:r>
          </a:p>
          <a:p>
            <a:pPr eaLnBrk="1" hangingPunct="1"/>
            <a:endParaRPr lang="en-US" altLang="en-US" b="1" dirty="0" smtClean="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smtClean="0">
                <a:latin typeface="Arial" panose="020B0604020202020204" pitchFamily="34" charset="0"/>
                <a:ea typeface="ＭＳ Ｐゴシック" panose="020B0600070205080204" pitchFamily="34" charset="-128"/>
                <a:sym typeface="Lucida Grande" pitchFamily="-111" charset="0"/>
              </a:rPr>
              <a:t>Discussion Topic: </a:t>
            </a:r>
            <a:r>
              <a:rPr lang="en-US" altLang="en-US" dirty="0" smtClean="0">
                <a:latin typeface="Arial" panose="020B0604020202020204" pitchFamily="34" charset="0"/>
                <a:ea typeface="ＭＳ Ｐゴシック" panose="020B0600070205080204" pitchFamily="34" charset="-128"/>
              </a:rPr>
              <a:t>Describe the components of the EMS system from access to delivery at the hospital. Consider the viewpoint of the patient.</a:t>
            </a:r>
            <a:endParaRPr lang="en-US" altLang="en-US"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8269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smtClean="0">
                <a:latin typeface="Arial" panose="020B0604020202020204" pitchFamily="34" charset="0"/>
                <a:ea typeface="ＭＳ Ｐゴシック" panose="020B0600070205080204" pitchFamily="34" charset="-128"/>
                <a:cs typeface="Arial" panose="020B0604020202020204" pitchFamily="34" charset="0"/>
              </a:rPr>
              <a:t>Talking Points: </a:t>
            </a: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Have students list medical services available; add others that are not obvious. Discuss with students their responsibility to know this essential information.</a:t>
            </a: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14401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rPr>
              <a:t>Covers Objective 1.1</a:t>
            </a:r>
            <a:endParaRPr lang="en-US" altLang="en-US" b="1" dirty="0" smtClean="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smtClean="0">
                <a:latin typeface="Arial" panose="020B0604020202020204" pitchFamily="34" charset="0"/>
                <a:ea typeface="ＭＳ Ｐゴシック" panose="020B0600070205080204" pitchFamily="34" charset="-128"/>
                <a:cs typeface="Arial" panose="020B0604020202020204" pitchFamily="34" charset="0"/>
              </a:rPr>
              <a:t>Class Activity: </a:t>
            </a: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Have students work in groups to research examples of EMS systems that pertain to services in their area. Assign various topics including local, regional, state, and federal systems. Have groups present their findings to the class.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38236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rPr>
              <a:t>Covers Objectives 1.1</a:t>
            </a:r>
          </a:p>
          <a:p>
            <a:endParaRPr lang="en-US" altLang="en-US" b="1" dirty="0" smtClean="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smtClean="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Discuss how modern technology related to cell phones impacts the public's ability to access and utilize the EMS system. </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22028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rPr>
              <a:t>Covers Objective 1.1</a:t>
            </a:r>
            <a:endParaRPr lang="en-US" altLang="en-US" dirty="0">
              <a:latin typeface="Gill Sans" pitchFamily="-111" charset="0"/>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10095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latin typeface="Arial" panose="020B0604020202020204" pitchFamily="34" charset="0"/>
                <a:ea typeface="ＭＳ Ｐゴシック" panose="020B0600070205080204" pitchFamily="34" charset="-128"/>
                <a:cs typeface="Arial" panose="020B0604020202020204" pitchFamily="34" charset="0"/>
              </a:rPr>
              <a:t>Planning Your Time: </a:t>
            </a: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Plan 125 minutes for this chapter.</a:t>
            </a:r>
          </a:p>
          <a:p>
            <a:pPr>
              <a:buFontTx/>
              <a:buChar char="•"/>
            </a:pP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 The Emergency Medical Services System (20 minutes)</a:t>
            </a:r>
          </a:p>
          <a:p>
            <a:pPr>
              <a:buFontTx/>
              <a:buChar char="•"/>
            </a:pP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 Components of the EMS System (20 minutes)</a:t>
            </a:r>
          </a:p>
          <a:p>
            <a:pPr>
              <a:buFontTx/>
              <a:buChar char="•"/>
            </a:pPr>
            <a:r>
              <a:rPr lang="en-US" altLang="en-US" baseline="0" dirty="0" smtClean="0">
                <a:latin typeface="Arial" panose="020B0604020202020204" pitchFamily="34" charset="0"/>
                <a:ea typeface="ＭＳ Ｐゴシック" panose="020B0600070205080204" pitchFamily="34" charset="-128"/>
                <a:cs typeface="Arial" panose="020B0604020202020204" pitchFamily="34" charset="0"/>
              </a:rPr>
              <a:t> Roles and Responsibilities of the EMT (60 minutes)</a:t>
            </a:r>
          </a:p>
          <a:p>
            <a:pPr>
              <a:buFontTx/>
              <a:buChar char="•"/>
            </a:pPr>
            <a:r>
              <a:rPr lang="en-US" altLang="en-US" baseline="0" dirty="0" smtClean="0">
                <a:latin typeface="Arial" panose="020B0604020202020204" pitchFamily="34" charset="0"/>
                <a:ea typeface="ＭＳ Ｐゴシック" panose="020B0600070205080204" pitchFamily="34" charset="-128"/>
                <a:cs typeface="Arial" panose="020B0604020202020204" pitchFamily="34" charset="0"/>
              </a:rPr>
              <a:t> The EMS Role in Public Health (5 minutes)</a:t>
            </a:r>
            <a:endParaRPr lang="en-US" altLang="en-US" dirty="0" smtClean="0">
              <a:latin typeface="Arial" panose="020B0604020202020204" pitchFamily="34" charset="0"/>
              <a:ea typeface="ＭＳ Ｐゴシック" panose="020B0600070205080204" pitchFamily="34" charset="-128"/>
              <a:cs typeface="Arial" panose="020B0604020202020204" pitchFamily="34" charset="0"/>
            </a:endParaRPr>
          </a:p>
          <a:p>
            <a:pPr>
              <a:buFontTx/>
              <a:buChar char="•"/>
            </a:pP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 Research (15 minutes)</a:t>
            </a:r>
          </a:p>
          <a:p>
            <a:pPr>
              <a:buFontTx/>
              <a:buChar char="•"/>
            </a:pP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 Special Issues (5 minutes)</a:t>
            </a:r>
          </a:p>
          <a:p>
            <a:endParaRPr lang="en-US" altLang="en-US" dirty="0" smtClean="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Note: The total teaching time recommended is only a guideline. </a:t>
            </a:r>
          </a:p>
          <a:p>
            <a:endParaRPr lang="en-US" altLang="en-US" dirty="0" smtClean="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Core Concepts:</a:t>
            </a:r>
          </a:p>
          <a:p>
            <a:pPr>
              <a:buFontTx/>
              <a:buChar char="•"/>
            </a:pP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 The chain of human resources that forms the EMS system</a:t>
            </a:r>
          </a:p>
          <a:p>
            <a:pPr>
              <a:buFontTx/>
              <a:buChar char="•"/>
            </a:pP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 How the public activates the EMS system</a:t>
            </a:r>
          </a:p>
          <a:p>
            <a:pPr>
              <a:buFontTx/>
              <a:buChar char="•"/>
            </a:pP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 Your roles and responsibilities as an EMT</a:t>
            </a:r>
          </a:p>
          <a:p>
            <a:pPr>
              <a:buFontTx/>
              <a:buChar char="•"/>
            </a:pP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 The process of EMS quality improvement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97670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rPr>
              <a:t>Covers Objective 1.1</a:t>
            </a:r>
            <a:endParaRPr lang="en-US" altLang="en-US" dirty="0">
              <a:latin typeface="Gill Sans" pitchFamily="-111" charset="0"/>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32304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rPr>
              <a:t>Covers Objective 1.1</a:t>
            </a:r>
            <a:endParaRPr lang="en-US" altLang="en-US" dirty="0" smtClean="0">
              <a:latin typeface="Gill Sans" pitchFamily="-111" charset="0"/>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6304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smtClean="0">
                <a:latin typeface="Arial" panose="020B0604020202020204" pitchFamily="34" charset="0"/>
                <a:ea typeface="ＭＳ Ｐゴシック" panose="020B0600070205080204" pitchFamily="34" charset="-128"/>
                <a:sym typeface="Lucida Grande" pitchFamily="-111" charset="0"/>
              </a:rPr>
              <a:t>Talking Points: </a:t>
            </a:r>
            <a:r>
              <a:rPr lang="en-US" altLang="en-US" dirty="0" smtClean="0">
                <a:latin typeface="Arial" panose="020B0604020202020204" pitchFamily="34" charset="0"/>
                <a:ea typeface="ＭＳ Ｐゴシック" panose="020B0600070205080204" pitchFamily="34" charset="-128"/>
                <a:sym typeface="Lucida Grande" pitchFamily="-111" charset="0"/>
              </a:rPr>
              <a:t>Every situation is different, and transport decisions are often based on local protocols. This list should initiate discussion.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36558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rPr>
              <a:t>Covers Objective 1.2</a:t>
            </a:r>
            <a:endParaRPr lang="en-US" altLang="en-US" dirty="0" smtClean="0">
              <a:solidFill>
                <a:srgbClr val="000000"/>
              </a:solidFill>
              <a:latin typeface="Arial" panose="020B0604020202020204" pitchFamily="34" charset="0"/>
              <a:ea typeface="ＭＳ Ｐゴシック" panose="020B0600070205080204" pitchFamily="34" charset="-128"/>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73494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b="0" dirty="0" smtClean="0">
                <a:latin typeface="Arial" panose="020B0604020202020204" pitchFamily="34" charset="0"/>
                <a:ea typeface="ＭＳ Ｐゴシック" panose="020B0600070205080204" pitchFamily="34" charset="-128"/>
                <a:cs typeface="Arial" panose="020B0604020202020204" pitchFamily="34" charset="0"/>
              </a:rPr>
              <a:t>60 </a:t>
            </a: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minutes</a:t>
            </a:r>
          </a:p>
          <a:p>
            <a:endParaRPr lang="en-US" altLang="en-US" dirty="0" smtClean="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smtClean="0">
                <a:latin typeface="Arial" panose="020B0604020202020204" pitchFamily="34" charset="0"/>
                <a:ea typeface="ＭＳ Ｐゴシック" panose="020B0600070205080204" pitchFamily="34" charset="-128"/>
                <a:cs typeface="Arial" panose="020B0604020202020204" pitchFamily="34" charset="0"/>
              </a:rPr>
              <a:t>Teaching Tip: </a:t>
            </a: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Lessons on well-being will be lost if the instructor does not lead by example. Practice what you preach. </a:t>
            </a:r>
            <a:r>
              <a:rPr lang="en-US" altLang="en-US" dirty="0" smtClean="0">
                <a:latin typeface="Arial" panose="020B0604020202020204" pitchFamily="34" charset="0"/>
                <a:ea typeface="ＭＳ Ｐゴシック" panose="020B0600070205080204" pitchFamily="34" charset="-128"/>
              </a:rPr>
              <a:t>Demonstrate healthy choices in the classroom. Consider healthy snacks and limit caffeine. Actively discuss other healthy choices, and make well-being the accepted norm.</a:t>
            </a:r>
            <a:endParaRPr lang="en-US" altLang="en-US" b="1" dirty="0"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10749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rPr>
              <a:t>Covers Objective 1.2</a:t>
            </a:r>
          </a:p>
          <a:p>
            <a:pPr eaLnBrk="1" hangingPunct="1"/>
            <a:endParaRPr lang="en-US" altLang="en-US" b="1" dirty="0" smtClean="0">
              <a:latin typeface="Arial" panose="020B0604020202020204" pitchFamily="34" charset="0"/>
              <a:ea typeface="ＭＳ Ｐゴシック" panose="020B0600070205080204" pitchFamily="34" charset="-128"/>
            </a:endParaRPr>
          </a:p>
          <a:p>
            <a:pPr eaLnBrk="1" hangingPunct="1"/>
            <a:r>
              <a:rPr lang="en-US" altLang="en-US" b="1" dirty="0" smtClean="0">
                <a:latin typeface="Arial" panose="020B0604020202020204" pitchFamily="34" charset="0"/>
                <a:ea typeface="ＭＳ Ｐゴシック" panose="020B0600070205080204" pitchFamily="34" charset="-128"/>
              </a:rPr>
              <a:t>Discussion Topic: </a:t>
            </a:r>
            <a:r>
              <a:rPr lang="en-US" altLang="en-US" dirty="0" smtClean="0">
                <a:latin typeface="Arial" panose="020B0604020202020204" pitchFamily="34" charset="0"/>
                <a:ea typeface="ＭＳ Ｐゴシック" panose="020B0600070205080204" pitchFamily="34" charset="-128"/>
              </a:rPr>
              <a:t>Discuss the roles and responsibilities of an EMT. What are the most important traits of a good EMT?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829104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rPr>
              <a:t>Covers Objective 1.2</a:t>
            </a:r>
          </a:p>
          <a:p>
            <a:endPar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endParaRPr>
          </a:p>
          <a:p>
            <a:r>
              <a:rPr lang="en-US" altLang="en-US" b="1" dirty="0" smtClean="0">
                <a:latin typeface="Arial" panose="020B0604020202020204" pitchFamily="34" charset="0"/>
                <a:ea typeface="ＭＳ Ｐゴシック" panose="020B0600070205080204" pitchFamily="34" charset="-128"/>
                <a:cs typeface="Arial" panose="020B0604020202020204" pitchFamily="34" charset="0"/>
              </a:rPr>
              <a:t>Talking Points: </a:t>
            </a: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Ask the students to think about these questions from the perspective of being a patient. Wouldn't they want the EMS responder to do these things for them? Emphasize how responding to a call is not always about dealing with the emergency, but also providing the emotional support that a patient needs.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08001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rPr>
              <a:t>Covers Objective 1.2</a:t>
            </a:r>
          </a:p>
          <a:p>
            <a:endPar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endParaRPr>
          </a:p>
          <a:p>
            <a:r>
              <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rPr>
              <a:t>Talking Points:</a:t>
            </a:r>
            <a:r>
              <a:rPr lang="en-US" altLang="en-US" dirty="0" smtClean="0">
                <a:solidFill>
                  <a:srgbClr val="000000"/>
                </a:solidFill>
                <a:latin typeface="Arial" panose="020B0604020202020204" pitchFamily="34" charset="0"/>
                <a:ea typeface="ＭＳ Ｐゴシック" panose="020B0600070205080204" pitchFamily="34" charset="-128"/>
                <a:sym typeface="Lucida Grande" pitchFamily="-111" charset="0"/>
              </a:rPr>
              <a:t> Patient advocacy is an important role for EMS responders. Ask the students to think of any patient advocacy roles they see EMS responders taking part of in their community. </a:t>
            </a:r>
            <a:endParaRPr lang="en-US" altLang="en-US" dirty="0">
              <a:latin typeface="Gill Sans" pitchFamily="-111" charset="0"/>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418596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rPr>
              <a:t>Covers Objective 1.2</a:t>
            </a:r>
          </a:p>
          <a:p>
            <a:pPr eaLnBrk="1" hangingPunct="1">
              <a:lnSpc>
                <a:spcPct val="90000"/>
              </a:lnSpc>
            </a:pPr>
            <a:endPar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endParaRPr>
          </a:p>
          <a:p>
            <a:pPr eaLnBrk="1" hangingPunct="1">
              <a:lnSpc>
                <a:spcPct val="90000"/>
              </a:lnSpc>
            </a:pPr>
            <a:r>
              <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rPr>
              <a:t>Talking Points: </a:t>
            </a:r>
            <a:r>
              <a:rPr lang="en-US" altLang="en-US" dirty="0" smtClean="0">
                <a:solidFill>
                  <a:srgbClr val="000000"/>
                </a:solidFill>
                <a:latin typeface="Arial" panose="020B0604020202020204" pitchFamily="34" charset="0"/>
                <a:ea typeface="ＭＳ Ｐゴシック" panose="020B0600070205080204" pitchFamily="34" charset="-128"/>
                <a:sym typeface="Lucida Grande" pitchFamily="-111" charset="0"/>
              </a:rPr>
              <a:t>Ask the class to give examples of situations in which these traits would be vital in performing the duties of an EMT.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827741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rPr>
              <a:t>Covers Objective 1.2</a:t>
            </a:r>
            <a:endParaRPr lang="en-US" altLang="en-US" dirty="0" smtClean="0">
              <a:latin typeface="Arial" panose="020B0604020202020204" pitchFamily="34" charset="0"/>
              <a:ea typeface="ＭＳ Ｐゴシック" panose="020B0600070205080204" pitchFamily="34" charset="-128"/>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93440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20 minutes</a:t>
            </a:r>
          </a:p>
          <a:p>
            <a:endParaRPr lang="en-US" altLang="en-US" dirty="0" smtClean="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smtClean="0">
                <a:latin typeface="Arial" panose="020B0604020202020204" pitchFamily="34" charset="0"/>
                <a:ea typeface="ＭＳ Ｐゴシック" panose="020B0600070205080204" pitchFamily="34" charset="-128"/>
                <a:cs typeface="Arial" panose="020B0604020202020204" pitchFamily="34" charset="0"/>
              </a:rPr>
              <a:t>Teaching Tip: </a:t>
            </a: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Lessons on well-being will be lost if the instructor does not lead by example. Practice what you preach. </a:t>
            </a:r>
            <a:r>
              <a:rPr lang="en-US" altLang="en-US" dirty="0" smtClean="0">
                <a:latin typeface="Arial" panose="020B0604020202020204" pitchFamily="34" charset="0"/>
                <a:ea typeface="ＭＳ Ｐゴシック" panose="020B0600070205080204" pitchFamily="34" charset="-128"/>
              </a:rPr>
              <a:t>Demonstrate healthy choices in the classroom. Consider healthy snacks and limit caffeine. Actively discuss other healthy choices, and make well-being the accepted norm.</a:t>
            </a:r>
            <a:endParaRPr lang="en-US" altLang="en-US" b="1" dirty="0"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90107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rPr>
              <a:t>Covers Objective 1.2</a:t>
            </a:r>
            <a:endParaRPr lang="en-US" altLang="en-US" dirty="0" smtClean="0">
              <a:latin typeface="Arial" panose="020B0604020202020204" pitchFamily="34" charset="0"/>
              <a:ea typeface="ＭＳ Ｐゴシック" panose="020B0600070205080204" pitchFamily="34" charset="-128"/>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216647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rPr>
              <a:t>Covers Objective 1.2</a:t>
            </a:r>
          </a:p>
          <a:p>
            <a:pPr eaLnBrk="1" hangingPunct="1">
              <a:lnSpc>
                <a:spcPct val="90000"/>
              </a:lnSpc>
            </a:pPr>
            <a:endPar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endParaRPr>
          </a:p>
          <a:p>
            <a:pPr eaLnBrk="1" hangingPunct="1">
              <a:lnSpc>
                <a:spcPct val="90000"/>
              </a:lnSpc>
            </a:pPr>
            <a:r>
              <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rPr>
              <a:t>Knowledge Application: </a:t>
            </a:r>
            <a:r>
              <a:rPr lang="en-US" altLang="en-US" dirty="0" smtClean="0">
                <a:latin typeface="Arial" panose="020B0604020202020204" pitchFamily="34" charset="0"/>
                <a:ea typeface="ＭＳ Ｐゴシック" panose="020B0600070205080204" pitchFamily="34" charset="-128"/>
              </a:rPr>
              <a:t>Have students play the role of EMTs. Assign negative traits and have students demonstrate the serious impact of poor behavior. Discuss.</a:t>
            </a:r>
            <a:endParaRPr lang="en-US" altLang="en-US" dirty="0">
              <a:latin typeface="Arial" panose="020B0604020202020204" pitchFamily="34" charset="0"/>
              <a:ea typeface="ＭＳ Ｐゴシック" panose="020B0600070205080204" pitchFamily="34" charset="-128"/>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105942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rPr>
              <a:t>Covers Objective 1.2</a:t>
            </a:r>
            <a:endParaRPr lang="en-US" altLang="en-US" dirty="0" smtClean="0">
              <a:solidFill>
                <a:srgbClr val="000000"/>
              </a:solidFill>
              <a:latin typeface="Arial" panose="020B0604020202020204" pitchFamily="34" charset="0"/>
              <a:ea typeface="ＭＳ Ｐゴシック" panose="020B0600070205080204" pitchFamily="34" charset="-128"/>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651889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rPr>
              <a:t>Covers Objective 1.2</a:t>
            </a:r>
          </a:p>
          <a:p>
            <a:pPr eaLnBrk="1" hangingPunct="1"/>
            <a:endPar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rPr>
              <a:t>Talking Points: </a:t>
            </a:r>
            <a:r>
              <a:rPr lang="en-US" altLang="en-US" dirty="0" smtClean="0">
                <a:solidFill>
                  <a:srgbClr val="000000"/>
                </a:solidFill>
                <a:latin typeface="Arial" panose="020B0604020202020204" pitchFamily="34" charset="0"/>
                <a:ea typeface="ＭＳ Ｐゴシック" panose="020B0600070205080204" pitchFamily="34" charset="-128"/>
                <a:sym typeface="Lucida Grande" pitchFamily="-111" charset="0"/>
              </a:rPr>
              <a:t>Emphasize to students that being an EMT involves career-long learning in order to stay abreast of current standards of care. Provide examples of how research has led to changes in standard of care in the past</a:t>
            </a:r>
            <a:r>
              <a:rPr lang="en-US" altLang="en-US" baseline="0" dirty="0" smtClean="0">
                <a:solidFill>
                  <a:srgbClr val="000000"/>
                </a:solidFill>
                <a:latin typeface="Arial" panose="020B0604020202020204" pitchFamily="34" charset="0"/>
                <a:ea typeface="ＭＳ Ｐゴシック" panose="020B0600070205080204" pitchFamily="34" charset="-128"/>
                <a:sym typeface="Lucida Grande" pitchFamily="-111" charset="0"/>
              </a:rPr>
              <a:t> (f</a:t>
            </a:r>
            <a:r>
              <a:rPr lang="en-US" altLang="en-US" dirty="0" smtClean="0">
                <a:solidFill>
                  <a:srgbClr val="000000"/>
                </a:solidFill>
                <a:latin typeface="Arial" panose="020B0604020202020204" pitchFamily="34" charset="0"/>
                <a:ea typeface="ＭＳ Ｐゴシック" panose="020B0600070205080204" pitchFamily="34" charset="-128"/>
                <a:sym typeface="Lucida Grande" pitchFamily="-111" charset="0"/>
              </a:rPr>
              <a:t>or example, hyperventilation of cardiac arrest patients).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743017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rPr>
              <a:t>Covers Objective 1.2</a:t>
            </a:r>
          </a:p>
          <a:p>
            <a:pPr eaLnBrk="1" hangingPunct="1"/>
            <a:endPar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rPr>
              <a:t>Talking Points: </a:t>
            </a:r>
            <a:r>
              <a:rPr lang="en-US" altLang="en-US" dirty="0" smtClean="0">
                <a:solidFill>
                  <a:srgbClr val="000000"/>
                </a:solidFill>
                <a:latin typeface="Arial" panose="020B0604020202020204" pitchFamily="34" charset="0"/>
                <a:ea typeface="ＭＳ Ｐゴシック" panose="020B0600070205080204" pitchFamily="34" charset="-128"/>
                <a:sym typeface="Lucida Grande" pitchFamily="-111" charset="0"/>
              </a:rPr>
              <a:t>Emphasize to students that being an EMT involves career-long learning in order to stay abreast of current standards of care. Provide examples of how research has led to changes in standard of care in the past</a:t>
            </a:r>
            <a:r>
              <a:rPr lang="en-US" altLang="en-US" baseline="0" dirty="0" smtClean="0">
                <a:solidFill>
                  <a:srgbClr val="000000"/>
                </a:solidFill>
                <a:latin typeface="Arial" panose="020B0604020202020204" pitchFamily="34" charset="0"/>
                <a:ea typeface="ＭＳ Ｐゴシック" panose="020B0600070205080204" pitchFamily="34" charset="-128"/>
                <a:sym typeface="Lucida Grande" pitchFamily="-111" charset="0"/>
              </a:rPr>
              <a:t> (f</a:t>
            </a:r>
            <a:r>
              <a:rPr lang="en-US" altLang="en-US" dirty="0" smtClean="0">
                <a:solidFill>
                  <a:srgbClr val="000000"/>
                </a:solidFill>
                <a:latin typeface="Arial" panose="020B0604020202020204" pitchFamily="34" charset="0"/>
                <a:ea typeface="ＭＳ Ｐゴシック" panose="020B0600070205080204" pitchFamily="34" charset="-128"/>
                <a:sym typeface="Lucida Grande" pitchFamily="-111" charset="0"/>
              </a:rPr>
              <a:t>or example, hyperventilation of cardiac arrest patients). </a:t>
            </a:r>
            <a:endParaRPr lang="en-US" altLang="en-US" dirty="0">
              <a:solidFill>
                <a:srgbClr val="000000"/>
              </a:solidFill>
              <a:latin typeface="Arial" panose="020B0604020202020204" pitchFamily="34" charset="0"/>
              <a:ea typeface="ＭＳ Ｐゴシック" panose="020B0600070205080204" pitchFamily="34" charset="-128"/>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600486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rPr>
              <a:t>Covers Objective 1.2</a:t>
            </a:r>
          </a:p>
          <a:p>
            <a:endParaRPr lang="en-US" altLang="en-US" b="1"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r>
              <a:rPr lang="en-US" altLang="en-US" b="1"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Talking Points: </a:t>
            </a:r>
            <a:r>
              <a:rPr lang="en-US" altLang="en-US" dirty="0" smtClean="0">
                <a:solidFill>
                  <a:srgbClr val="000000"/>
                </a:solidFill>
                <a:latin typeface="Arial" panose="020B0604020202020204" pitchFamily="34" charset="0"/>
                <a:ea typeface="ＭＳ Ｐゴシック" panose="020B0600070205080204" pitchFamily="34" charset="-128"/>
                <a:sym typeface="Lucida Grande" pitchFamily="-111" charset="0"/>
              </a:rPr>
              <a:t>Being an EMT involves career-long learning. Just because your class ends does not mean you should stop learning. The students may list qualities such as emphatic, caring, respectful, of good moral standing, able to lead, and nonjudgmental. </a:t>
            </a:r>
            <a:endParaRPr lang="en-US" altLang="en-US" b="1"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453758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rPr>
              <a:t>Covers Objective 1.2</a:t>
            </a:r>
          </a:p>
          <a:p>
            <a:pPr eaLnBrk="1" hangingPunct="1"/>
            <a:endParaRPr lang="en-US" altLang="en-US" b="1" dirty="0" smtClean="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smtClean="0">
                <a:latin typeface="Arial" panose="020B0604020202020204" pitchFamily="34" charset="0"/>
                <a:ea typeface="ＭＳ Ｐゴシック" panose="020B0600070205080204" pitchFamily="34" charset="-128"/>
                <a:sym typeface="Lucida Grande" pitchFamily="-111" charset="0"/>
              </a:rPr>
              <a:t>Talking Points: </a:t>
            </a:r>
            <a:r>
              <a:rPr lang="en-US" altLang="en-US" dirty="0" smtClean="0">
                <a:latin typeface="Arial" panose="020B0604020202020204" pitchFamily="34" charset="0"/>
                <a:ea typeface="ＭＳ Ｐゴシック" panose="020B0600070205080204" pitchFamily="34" charset="-128"/>
                <a:sym typeface="Lucida Grande" pitchFamily="-111" charset="0"/>
              </a:rPr>
              <a:t>Many fire and EMS agencies are volunteers, especially in rural communities. In addition, many fire department personnel are cross-trained as firefighters and EMTs.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37960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rPr>
              <a:t>Covers Objective 1.2</a:t>
            </a:r>
          </a:p>
          <a:p>
            <a:pPr eaLnBrk="1" hangingPunct="1"/>
            <a:endParaRPr lang="en-US" altLang="en-US" b="1" dirty="0" smtClean="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smtClean="0">
                <a:latin typeface="Arial" panose="020B0604020202020204" pitchFamily="34" charset="0"/>
                <a:ea typeface="ＭＳ Ｐゴシック" panose="020B0600070205080204" pitchFamily="34" charset="-128"/>
                <a:sym typeface="Lucida Grande" pitchFamily="-111" charset="0"/>
              </a:rPr>
              <a:t>Talking Points: </a:t>
            </a:r>
            <a:r>
              <a:rPr lang="en-US" altLang="en-US" dirty="0" smtClean="0">
                <a:latin typeface="Arial" panose="020B0604020202020204" pitchFamily="34" charset="0"/>
                <a:ea typeface="ＭＳ Ｐゴシック" panose="020B0600070205080204" pitchFamily="34" charset="-128"/>
                <a:sym typeface="Lucida Grande" pitchFamily="-111" charset="0"/>
              </a:rPr>
              <a:t>Many fire and EMS agencies are volunteers, especially in rural communities. In addition, many fire department personnel are cross-trained as firefighters and EMTs.</a:t>
            </a:r>
            <a:endParaRPr lang="en-US" altLang="en-US" dirty="0">
              <a:latin typeface="Arial" panose="020B0604020202020204" pitchFamily="34" charset="0"/>
              <a:ea typeface="ＭＳ Ｐゴシック" panose="020B0600070205080204" pitchFamily="34" charset="-128"/>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447795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rPr>
              <a:t>Covers Objective 1.2</a:t>
            </a:r>
          </a:p>
          <a:p>
            <a:pPr eaLnBrk="1" hangingPunct="1"/>
            <a:endPar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rPr>
              <a:t>Talking Points: </a:t>
            </a:r>
            <a:r>
              <a:rPr lang="en-US" altLang="en-US" dirty="0" smtClean="0">
                <a:latin typeface="Arial" panose="020B0604020202020204" pitchFamily="34" charset="0"/>
                <a:ea typeface="ＭＳ Ｐゴシック" panose="020B0600070205080204" pitchFamily="34" charset="-128"/>
                <a:sym typeface="Lucida Grande" pitchFamily="-111" charset="0"/>
              </a:rPr>
              <a:t>NREMT exams are often used as state certification exams. </a:t>
            </a:r>
            <a:r>
              <a:rPr lang="en-US" altLang="en-US" dirty="0" smtClean="0">
                <a:solidFill>
                  <a:srgbClr val="000000"/>
                </a:solidFill>
                <a:latin typeface="Arial" panose="020B0604020202020204" pitchFamily="34" charset="0"/>
                <a:ea typeface="ＭＳ Ｐゴシック" panose="020B0600070205080204" pitchFamily="34" charset="-128"/>
                <a:sym typeface="Lucida Grande" pitchFamily="-111" charset="0"/>
              </a:rPr>
              <a:t>If your state or region does not use the registry exam, ask your instructor how you can sit for the examination. Upon passing the exam and obtaining registry, you will be entitled to wear the NREMT patch.</a:t>
            </a: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346550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rPr>
              <a:t>Covers Objective 1.2</a:t>
            </a:r>
          </a:p>
          <a:p>
            <a:endParaRPr lang="en-US" altLang="en-US" b="1" dirty="0" smtClean="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smtClean="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Quality assurance, research, and education ensure constant improvement for both individual providers and the EMS system in general.</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32477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rPr>
              <a:t>Covers Objective 1.1</a:t>
            </a:r>
          </a:p>
          <a:p>
            <a:pPr eaLnBrk="1" hangingPunct="1"/>
            <a:r>
              <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rPr>
              <a:t>Discussion Topic: </a:t>
            </a:r>
            <a:r>
              <a:rPr lang="en-US" sz="1200" b="0" i="0" u="none" strike="noStrike" kern="1200" cap="none" baseline="0" dirty="0" smtClean="0">
                <a:solidFill>
                  <a:schemeClr val="dk1"/>
                </a:solidFill>
                <a:latin typeface="Arial"/>
                <a:ea typeface="Arial"/>
                <a:cs typeface="Arial"/>
                <a:sym typeface="Arial"/>
              </a:rPr>
              <a:t>Describe the components of the EMS system.</a:t>
            </a:r>
            <a:endParaRPr lang="en-US" altLang="en-US" dirty="0" smtClean="0">
              <a:solidFill>
                <a:srgbClr val="000000"/>
              </a:solidFill>
              <a:latin typeface="Arial" panose="020B0604020202020204" pitchFamily="34" charset="0"/>
              <a:ea typeface="ＭＳ Ｐゴシック" panose="020B0600070205080204" pitchFamily="34" charset="-128"/>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928446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rPr>
              <a:t>Covers Objective 1.2</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599027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rPr>
              <a:t>Covers Objective 1.2</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795705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5 minutes</a:t>
            </a:r>
          </a:p>
          <a:p>
            <a:endParaRPr lang="en-US" altLang="en-US" dirty="0" smtClean="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smtClean="0">
                <a:latin typeface="Arial" panose="020B0604020202020204" pitchFamily="34" charset="0"/>
                <a:ea typeface="ＭＳ Ｐゴシック" panose="020B0600070205080204" pitchFamily="34" charset="-128"/>
                <a:cs typeface="Arial" panose="020B0604020202020204" pitchFamily="34" charset="0"/>
              </a:rPr>
              <a:t>Teaching Tip: </a:t>
            </a: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Lessons on well-being will be lost if the instructor does not lead by example. Practice what you preach. </a:t>
            </a:r>
            <a:r>
              <a:rPr lang="en-US" altLang="en-US" dirty="0" smtClean="0">
                <a:latin typeface="Arial" panose="020B0604020202020204" pitchFamily="34" charset="0"/>
                <a:ea typeface="ＭＳ Ｐゴシック" panose="020B0600070205080204" pitchFamily="34" charset="-128"/>
              </a:rPr>
              <a:t>Demonstrate healthy choices in the classroom. Consider healthy snacks and limit caffeine. Actively discuss other healthy choices, and make well-being the accepted norm.</a:t>
            </a:r>
            <a:endParaRPr lang="en-US" altLang="en-US" b="1" dirty="0"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129119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rPr>
              <a:t>Covers Objective 1.3</a:t>
            </a:r>
            <a:endParaRPr lang="en-US" altLang="en-US" dirty="0" smtClean="0">
              <a:solidFill>
                <a:srgbClr val="000000"/>
              </a:solidFill>
              <a:latin typeface="Arial" panose="020B0604020202020204" pitchFamily="34" charset="0"/>
              <a:ea typeface="ＭＳ Ｐゴシック" panose="020B0600070205080204" pitchFamily="34" charset="-128"/>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388122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15 minutes</a:t>
            </a:r>
          </a:p>
          <a:p>
            <a:endParaRPr lang="en-US" altLang="en-US" dirty="0" smtClean="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smtClean="0">
                <a:latin typeface="Arial" panose="020B0604020202020204" pitchFamily="34" charset="0"/>
                <a:ea typeface="ＭＳ Ｐゴシック" panose="020B0600070205080204" pitchFamily="34" charset="-128"/>
                <a:cs typeface="Arial" panose="020B0604020202020204" pitchFamily="34" charset="0"/>
              </a:rPr>
              <a:t>Teaching Tip: </a:t>
            </a: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Lessons on well-being will be lost if the instructor does not lead by example. Practice what you preach. </a:t>
            </a:r>
            <a:r>
              <a:rPr lang="en-US" altLang="en-US" dirty="0" smtClean="0">
                <a:latin typeface="Arial" panose="020B0604020202020204" pitchFamily="34" charset="0"/>
                <a:ea typeface="ＭＳ Ｐゴシック" panose="020B0600070205080204" pitchFamily="34" charset="-128"/>
              </a:rPr>
              <a:t>Demonstrate healthy choices in the classroom. Consider healthy snacks and limit caffeine. Actively discuss other healthy choices, and make well-being the accepted norm.</a:t>
            </a:r>
            <a:endParaRPr lang="en-US" altLang="en-US" b="1" dirty="0"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808024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rPr>
              <a:t>Covers Objective 1.4</a:t>
            </a:r>
          </a:p>
          <a:p>
            <a:pPr eaLnBrk="1" hangingPunct="1"/>
            <a:endParaRPr lang="en-US" altLang="en-US" b="1" dirty="0" smtClean="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smtClean="0">
                <a:latin typeface="Arial" panose="020B0604020202020204" pitchFamily="34" charset="0"/>
                <a:ea typeface="ＭＳ Ｐゴシック" panose="020B0600070205080204" pitchFamily="34" charset="-128"/>
                <a:sym typeface="Lucida Grande" pitchFamily="-111" charset="0"/>
              </a:rPr>
              <a:t>Talking Points: </a:t>
            </a:r>
            <a:r>
              <a:rPr lang="en-US" altLang="en-US" dirty="0" smtClean="0">
                <a:latin typeface="Arial" panose="020B0604020202020204" pitchFamily="34" charset="0"/>
                <a:ea typeface="ＭＳ Ｐゴシック" panose="020B0600070205080204" pitchFamily="34" charset="-128"/>
                <a:sym typeface="Lucida Grande" pitchFamily="-111" charset="0"/>
              </a:rPr>
              <a:t>EMTs should stay abreast of ongoing EMS-related research and participate in the research process when possible to ensure quality of care for the patient.</a:t>
            </a:r>
          </a:p>
          <a:p>
            <a:pPr eaLnBrk="1" hangingPunct="1"/>
            <a:endParaRPr lang="en-US" altLang="en-US" dirty="0" smtClean="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smtClean="0">
                <a:latin typeface="Arial" panose="020B0604020202020204" pitchFamily="34" charset="0"/>
                <a:ea typeface="ＭＳ Ｐゴシック" panose="020B0600070205080204" pitchFamily="34" charset="-128"/>
              </a:rPr>
              <a:t>Critical Thinking: </a:t>
            </a:r>
            <a:r>
              <a:rPr lang="en-US" altLang="en-US" dirty="0" smtClean="0">
                <a:latin typeface="Arial" panose="020B0604020202020204" pitchFamily="34" charset="0"/>
                <a:ea typeface="ＭＳ Ｐゴシック" panose="020B0600070205080204" pitchFamily="34" charset="-128"/>
              </a:rPr>
              <a:t>Once you have completed class, how will you continue to improve as an EMT? Use specific examples.</a:t>
            </a:r>
          </a:p>
          <a:p>
            <a:pPr eaLnBrk="1" hangingPunct="1"/>
            <a:endParaRPr lang="en-US" altLang="en-US" dirty="0" smtClean="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smtClean="0">
                <a:latin typeface="Arial" panose="020B0604020202020204" pitchFamily="34" charset="0"/>
                <a:ea typeface="ＭＳ Ｐゴシック" panose="020B0600070205080204" pitchFamily="34" charset="-128"/>
                <a:sym typeface="Lucida Grande" pitchFamily="-111" charset="0"/>
              </a:rPr>
              <a:t>Discussion</a:t>
            </a:r>
            <a:r>
              <a:rPr lang="en-US" altLang="en-US" b="1" baseline="0" dirty="0" smtClean="0">
                <a:latin typeface="Arial" panose="020B0604020202020204" pitchFamily="34" charset="0"/>
                <a:ea typeface="ＭＳ Ｐゴシック" panose="020B0600070205080204" pitchFamily="34" charset="-128"/>
                <a:sym typeface="Lucida Grande" pitchFamily="-111" charset="0"/>
              </a:rPr>
              <a:t> Topic: </a:t>
            </a:r>
            <a:r>
              <a:rPr lang="en-US" altLang="en-US" baseline="0" dirty="0" smtClean="0">
                <a:latin typeface="Arial" panose="020B0604020202020204" pitchFamily="34" charset="0"/>
                <a:ea typeface="ＭＳ Ｐゴシック" panose="020B0600070205080204" pitchFamily="34" charset="-128"/>
                <a:sym typeface="Lucida Grande" pitchFamily="-111" charset="0"/>
              </a:rPr>
              <a:t>Explain how medical directors, medical research, and quality improvement impact the EMS system.</a:t>
            </a:r>
            <a:endParaRPr lang="en-US" altLang="en-US" dirty="0" smtClean="0">
              <a:latin typeface="Arial" panose="020B0604020202020204" pitchFamily="34" charset="0"/>
              <a:ea typeface="ＭＳ Ｐゴシック" panose="020B0600070205080204" pitchFamily="34" charset="-128"/>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043995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rPr>
              <a:t>Covers Objective 1.4</a:t>
            </a:r>
          </a:p>
          <a:p>
            <a:endParaRPr lang="en-US" altLang="en-US" b="1" dirty="0" smtClean="0">
              <a:ea typeface="ＭＳ Ｐゴシック" panose="020B0600070205080204" pitchFamily="34" charset="-128"/>
            </a:endParaRPr>
          </a:p>
          <a:p>
            <a:pPr eaLnBrk="1" hangingPunct="1"/>
            <a:r>
              <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rPr>
              <a:t>Knowledge Application: </a:t>
            </a:r>
            <a:r>
              <a:rPr lang="en-US" altLang="en-US" dirty="0" smtClean="0">
                <a:latin typeface="Arial" panose="020B0604020202020204" pitchFamily="34" charset="0"/>
                <a:ea typeface="ＭＳ Ｐゴシック" panose="020B0600070205080204" pitchFamily="34" charset="-128"/>
              </a:rPr>
              <a:t>Have students work in groups. Assign meaningful EMS research articles. Have the groups discuss how these articles impacted national and local EMS systems.</a:t>
            </a:r>
            <a:endParaRPr lang="en-US" altLang="en-US" dirty="0" smtClean="0">
              <a:latin typeface="Arial" panose="020B0604020202020204" pitchFamily="34" charset="0"/>
              <a:ea typeface="ＭＳ Ｐゴシック" panose="020B0600070205080204" pitchFamily="34" charset="-128"/>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079511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rPr>
              <a:t>Covers Objective 1.4</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77098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5 minutes</a:t>
            </a:r>
          </a:p>
          <a:p>
            <a:endParaRPr lang="en-US" altLang="en-US" dirty="0" smtClean="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smtClean="0">
                <a:latin typeface="Arial" panose="020B0604020202020204" pitchFamily="34" charset="0"/>
                <a:ea typeface="ＭＳ Ｐゴシック" panose="020B0600070205080204" pitchFamily="34" charset="-128"/>
                <a:cs typeface="Arial" panose="020B0604020202020204" pitchFamily="34" charset="0"/>
              </a:rPr>
              <a:t>Teaching Tip: </a:t>
            </a: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Lessons on well-being will be lost if the instructor does not lead by example. Practice what you preach. </a:t>
            </a:r>
            <a:r>
              <a:rPr lang="en-US" altLang="en-US" dirty="0" smtClean="0">
                <a:latin typeface="Arial" panose="020B0604020202020204" pitchFamily="34" charset="0"/>
                <a:ea typeface="ＭＳ Ｐゴシック" panose="020B0600070205080204" pitchFamily="34" charset="-128"/>
              </a:rPr>
              <a:t>Demonstrate healthy choices in the classroom. Consider healthy snacks and limit caffeine. Actively discuss other healthy choices, and make well-being the accepted norm.</a:t>
            </a:r>
            <a:endParaRPr lang="en-US" altLang="en-US" b="1" dirty="0"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210814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smtClean="0">
                <a:ea typeface="ＭＳ Ｐゴシック" panose="020B0600070205080204" pitchFamily="34" charset="-128"/>
              </a:rPr>
              <a:t>Talking Points: </a:t>
            </a:r>
            <a:r>
              <a:rPr lang="en-US" altLang="en-US" dirty="0" smtClean="0">
                <a:ea typeface="ＭＳ Ｐゴシック" panose="020B0600070205080204" pitchFamily="34" charset="-128"/>
              </a:rPr>
              <a:t>At this time you should explain the above topics with your students if you have not already done so.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27793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rPr>
              <a:t>Covers Objective 1.1</a:t>
            </a:r>
          </a:p>
          <a:p>
            <a:pPr eaLnBrk="1" hangingPunct="1"/>
            <a:r>
              <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rPr>
              <a:t>Discussion Topic: </a:t>
            </a:r>
            <a:r>
              <a:rPr lang="en-US" sz="1200" b="0" i="0" u="none" strike="noStrike" kern="1200" cap="none" baseline="0" dirty="0" smtClean="0">
                <a:solidFill>
                  <a:schemeClr val="dk1"/>
                </a:solidFill>
                <a:latin typeface="Arial"/>
                <a:ea typeface="Arial"/>
                <a:cs typeface="Arial"/>
                <a:sym typeface="Arial"/>
              </a:rPr>
              <a:t>Describe the components of the EMS system.</a:t>
            </a:r>
            <a:endParaRPr lang="en-US" altLang="en-US" dirty="0" smtClean="0">
              <a:solidFill>
                <a:srgbClr val="000000"/>
              </a:solidFill>
              <a:latin typeface="Arial" panose="020B0604020202020204" pitchFamily="34" charset="0"/>
              <a:ea typeface="ＭＳ Ｐゴシック" panose="020B0600070205080204" pitchFamily="34" charset="-128"/>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994890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smtClean="0">
                <a:ea typeface="ＭＳ Ｐゴシック" panose="020B0600070205080204" pitchFamily="34" charset="-128"/>
              </a:rPr>
              <a:t>Talking Points: </a:t>
            </a:r>
            <a:r>
              <a:rPr lang="en-US" altLang="en-US" dirty="0" smtClean="0">
                <a:ea typeface="ＭＳ Ｐゴシック" panose="020B0600070205080204" pitchFamily="34" charset="-128"/>
              </a:rPr>
              <a:t>At this time you should explain the above topics with your students if you have not already done so.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72029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b="0" dirty="0"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425755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smtClean="0">
                <a:latin typeface="Arial" panose="020B0604020202020204" pitchFamily="34" charset="0"/>
                <a:ea typeface="ＭＳ Ｐゴシック" panose="020B0600070205080204" pitchFamily="34" charset="-128"/>
                <a:sym typeface="Lucida Grande" pitchFamily="-111" charset="0"/>
              </a:rPr>
              <a:t>Talking Points: </a:t>
            </a:r>
            <a:r>
              <a:rPr lang="en-US" altLang="en-US" dirty="0" smtClean="0">
                <a:latin typeface="Arial" panose="020B0604020202020204" pitchFamily="34" charset="0"/>
                <a:ea typeface="ＭＳ Ｐゴシック" panose="020B0600070205080204" pitchFamily="34" charset="-128"/>
                <a:sym typeface="Lucida Grande" pitchFamily="-111" charset="0"/>
              </a:rPr>
              <a:t>Helicopter transport</a:t>
            </a:r>
          </a:p>
          <a:p>
            <a:pPr eaLnBrk="1" hangingPunct="1"/>
            <a:endParaRPr lang="en-US" altLang="en-US" dirty="0" smtClean="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dirty="0" smtClean="0">
                <a:latin typeface="Arial" panose="020B0604020202020204" pitchFamily="34" charset="0"/>
                <a:ea typeface="ＭＳ Ｐゴシック" panose="020B0600070205080204" pitchFamily="34" charset="-128"/>
                <a:sym typeface="Lucida Grande" pitchFamily="-111" charset="0"/>
              </a:rPr>
              <a:t>EMR, EMT, AEMT, paramedic</a:t>
            </a:r>
          </a:p>
          <a:p>
            <a:pPr eaLnBrk="1" hangingPunct="1"/>
            <a:endParaRPr lang="en-US" altLang="en-US" dirty="0" smtClean="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dirty="0" smtClean="0">
                <a:latin typeface="Arial" panose="020B0604020202020204" pitchFamily="34" charset="0"/>
                <a:ea typeface="ＭＳ Ｐゴシック" panose="020B0600070205080204" pitchFamily="34" charset="-128"/>
                <a:sym typeface="Lucida Grande" pitchFamily="-111" charset="0"/>
              </a:rPr>
              <a:t>On-line medical control</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20600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smtClean="0">
                <a:latin typeface="Arial" panose="020B0604020202020204" pitchFamily="34" charset="0"/>
                <a:ea typeface="ＭＳ Ｐゴシック" panose="020B0600070205080204" pitchFamily="34" charset="-128"/>
                <a:sym typeface="Lucida Grande" pitchFamily="-111" charset="0"/>
              </a:rPr>
              <a:t>Talking Points: </a:t>
            </a:r>
            <a:r>
              <a:rPr lang="en-US" altLang="en-US" dirty="0" smtClean="0">
                <a:latin typeface="Arial" panose="020B0604020202020204" pitchFamily="34" charset="0"/>
                <a:ea typeface="ＭＳ Ｐゴシック" panose="020B0600070205080204" pitchFamily="34" charset="-128"/>
                <a:sym typeface="Lucida Grande" pitchFamily="-111" charset="0"/>
              </a:rPr>
              <a:t>Help to contact a neighbor or relative that can come by and check on the dog; Patient advocate.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504285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rPr>
              <a:t>Covers Objective 1.1</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07010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rPr>
              <a:t>Covers Objective 1.1</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97461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rPr>
              <a:t>Covers Objective 1.1</a:t>
            </a:r>
            <a:endParaRPr lang="en-US" altLang="en-US" b="1" dirty="0" smtClean="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smtClean="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The National Highway Traffic Safety Administration (NHTSA) Technical Assistance Program established an assessment program with a set of standards for EMS systems. </a:t>
            </a:r>
          </a:p>
          <a:p>
            <a:endParaRPr lang="en-US" altLang="en-US" dirty="0"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83432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solidFill>
                  <a:srgbClr val="000000"/>
                </a:solidFill>
                <a:latin typeface="Arial" panose="020B0604020202020204" pitchFamily="34" charset="0"/>
                <a:ea typeface="ＭＳ Ｐゴシック" panose="020B0600070205080204" pitchFamily="34" charset="-128"/>
                <a:sym typeface="Lucida Grande" pitchFamily="-111" charset="0"/>
              </a:rPr>
              <a:t>Covers Objective 1.1</a:t>
            </a:r>
            <a:endParaRPr lang="en-US" altLang="en-US" dirty="0">
              <a:latin typeface="Gill Sans" pitchFamily="-111" charset="0"/>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60712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p:cNvSpPr>
            <a:spLocks noGrp="1"/>
          </p:cNvSpPr>
          <p:nvPr>
            <p:ph sz="quarter" idx="10"/>
          </p:nvPr>
        </p:nvSpPr>
        <p:spPr>
          <a:xfrm>
            <a:off x="457200" y="1600200"/>
            <a:ext cx="8229600" cy="4525963"/>
          </a:xfrm>
        </p:spPr>
        <p:txBody>
          <a:bodyPr/>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469634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Five Content_Link">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3730239"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3730239" cy="701761"/>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254847"/>
            <a:ext cx="3732767" cy="71040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4672" y="4125687"/>
            <a:ext cx="3732767" cy="711234"/>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997360"/>
            <a:ext cx="3730239" cy="6599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956561" y="1555750"/>
            <a:ext cx="3730239" cy="676463"/>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956561" y="2392363"/>
            <a:ext cx="3733414" cy="702047"/>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956561" y="3254848"/>
            <a:ext cx="3730239" cy="710402"/>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Text Placeholder 12"/>
          <p:cNvSpPr>
            <a:spLocks noGrp="1"/>
          </p:cNvSpPr>
          <p:nvPr>
            <p:ph type="body" sz="quarter" idx="24"/>
          </p:nvPr>
        </p:nvSpPr>
        <p:spPr>
          <a:xfrm>
            <a:off x="4854576" y="4174123"/>
            <a:ext cx="3921956" cy="438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7" name="Text Placeholder 16"/>
          <p:cNvSpPr>
            <a:spLocks noGrp="1"/>
          </p:cNvSpPr>
          <p:nvPr>
            <p:ph type="body" sz="quarter" idx="25"/>
          </p:nvPr>
        </p:nvSpPr>
        <p:spPr>
          <a:xfrm>
            <a:off x="4854575" y="4683125"/>
            <a:ext cx="3922713" cy="641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9" name="Text Placeholder 18"/>
          <p:cNvSpPr>
            <a:spLocks noGrp="1"/>
          </p:cNvSpPr>
          <p:nvPr>
            <p:ph type="body" sz="quarter" idx="26"/>
          </p:nvPr>
        </p:nvSpPr>
        <p:spPr>
          <a:xfrm>
            <a:off x="4854575" y="5503863"/>
            <a:ext cx="3922713" cy="6064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1" name="Text Placeholder 20"/>
          <p:cNvSpPr>
            <a:spLocks noGrp="1"/>
          </p:cNvSpPr>
          <p:nvPr>
            <p:ph type="body" sz="quarter" idx="27"/>
          </p:nvPr>
        </p:nvSpPr>
        <p:spPr>
          <a:xfrm>
            <a:off x="4452938" y="6110288"/>
            <a:ext cx="4443412" cy="6492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3" name="Text Placeholder 22"/>
          <p:cNvSpPr>
            <a:spLocks noGrp="1"/>
          </p:cNvSpPr>
          <p:nvPr>
            <p:ph type="body" sz="quarter" idx="28"/>
          </p:nvPr>
        </p:nvSpPr>
        <p:spPr>
          <a:xfrm>
            <a:off x="457200" y="5784850"/>
            <a:ext cx="3730625" cy="8207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603925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153"/>
            <a:ext cx="8229600" cy="110265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0" tIns="0" rIns="0" bIns="0" anchor="b" anchorCtr="0"/>
          <a:lstStyle>
            <a:lvl1pPr marL="0" marR="0" lvl="0" indent="0" algn="l" rtl="0">
              <a:spcBef>
                <a:spcPts val="0"/>
              </a:spcBef>
              <a:buClr>
                <a:srgbClr val="007FA3"/>
              </a:buClr>
              <a:buFont typeface="Arial"/>
              <a:buNone/>
              <a:defRPr sz="12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39372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Tree>
    <p:extLst>
      <p:ext uri="{BB962C8B-B14F-4D97-AF65-F5344CB8AC3E}">
        <p14:creationId xmlns:p14="http://schemas.microsoft.com/office/powerpoint/2010/main" val="1885097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2861608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and Link">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0" tIns="0" rIns="0" bIns="0"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 name="Text Placeholder 2"/>
          <p:cNvSpPr>
            <a:spLocks noGrp="1"/>
          </p:cNvSpPr>
          <p:nvPr>
            <p:ph type="body" sz="quarter" idx="13"/>
          </p:nvPr>
        </p:nvSpPr>
        <p:spPr>
          <a:xfrm>
            <a:off x="674688" y="3962400"/>
            <a:ext cx="7783512" cy="1752600"/>
          </a:xfrm>
        </p:spPr>
        <p:txBody>
          <a:bodyPr/>
          <a:lstStyle>
            <a:lvl1pPr>
              <a:defRPr sz="2000">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4249690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488752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2401594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6"/>
            <a:ext cx="8229600" cy="4467955"/>
          </a:xfrm>
        </p:spPr>
        <p:txBody>
          <a:bodyPr/>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2862718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Link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Text Placeholder 2"/>
          <p:cNvSpPr>
            <a:spLocks noGrp="1"/>
          </p:cNvSpPr>
          <p:nvPr>
            <p:ph type="body" sz="quarter" idx="14"/>
          </p:nvPr>
        </p:nvSpPr>
        <p:spPr>
          <a:xfrm>
            <a:off x="457200" y="1555750"/>
            <a:ext cx="8232775" cy="4468813"/>
          </a:xfrm>
        </p:spPr>
        <p:txBody>
          <a:bodyPr/>
          <a:lstStyle>
            <a:lvl1pPr marL="255600"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153561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 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000" b="0" i="0" u="none" strike="noStrike" cap="none" dirty="0">
                <a:solidFill>
                  <a:schemeClr val="dk1"/>
                </a:solidFill>
                <a:latin typeface="+mn-lt"/>
                <a:ea typeface="Arial"/>
                <a:cs typeface="Arial"/>
                <a:sym typeface="Arial"/>
              </a:defRPr>
            </a:lvl5pPr>
          </a:lstStyle>
          <a:p>
            <a:pPr lvl="0"/>
            <a:r>
              <a:rPr lang="en-US" dirty="0"/>
              <a:t>Edit Master text styles</a:t>
            </a:r>
            <a:endParaRPr lang="en-US" sz="24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Thre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50"/>
            <a:ext cx="8232128" cy="982352"/>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939753"/>
            <a:ext cx="8229600" cy="1196411"/>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7200" y="4665662"/>
            <a:ext cx="8232128" cy="1251043"/>
          </a:xfrm>
        </p:spPr>
        <p:txBody>
          <a:bodyPr/>
          <a:lstStyle>
            <a:lvl1pPr marR="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362930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Four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8"/>
            <a:ext cx="8232128" cy="984807"/>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743198"/>
            <a:ext cx="8229600" cy="1021037"/>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939052"/>
            <a:ext cx="8232128" cy="969122"/>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5068609"/>
            <a:ext cx="8232128" cy="915328"/>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062393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8232128" cy="495242"/>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264889"/>
            <a:ext cx="8229600" cy="572316"/>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051103"/>
            <a:ext cx="8232128" cy="573499"/>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3837317"/>
            <a:ext cx="8232128" cy="57984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623532"/>
            <a:ext cx="8232128" cy="5723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4672" y="5424490"/>
            <a:ext cx="8234655" cy="591750"/>
          </a:xfrm>
        </p:spPr>
        <p:txBody>
          <a:bodyPr/>
          <a:lstStyle>
            <a:lvl1pPr indent="-255600">
              <a:defRPr sz="1800"/>
            </a:lvl1pPr>
            <a:lvl2pPr indent="-284400">
              <a:defRPr sz="1800"/>
            </a:lvl2pPr>
            <a:lvl3pPr indent="-230400">
              <a:defRPr sz="1800"/>
            </a:lvl3pPr>
            <a:lvl4pPr indent="-230400">
              <a:defRPr sz="1800"/>
            </a:lvl4pPr>
            <a:lvl5pPr indent="-230400">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34312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8232128"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8229600" cy="739698"/>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335803"/>
            <a:ext cx="8232128" cy="813243"/>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4362943"/>
            <a:ext cx="8232128" cy="69315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5297488"/>
            <a:ext cx="8232128" cy="659559"/>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553875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3730239"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3730239" cy="701761"/>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254847"/>
            <a:ext cx="3732767" cy="71040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4672" y="4125687"/>
            <a:ext cx="3732767" cy="711234"/>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997360"/>
            <a:ext cx="3730239" cy="6599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956561" y="1555750"/>
            <a:ext cx="3730239" cy="676463"/>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956561" y="2392363"/>
            <a:ext cx="3733414" cy="702047"/>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956561" y="3254848"/>
            <a:ext cx="3730239" cy="710402"/>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956561" y="4125688"/>
            <a:ext cx="3730239" cy="711233"/>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6" name="Content Placeholder 15"/>
          <p:cNvSpPr>
            <a:spLocks noGrp="1"/>
          </p:cNvSpPr>
          <p:nvPr>
            <p:ph sz="quarter" idx="23"/>
          </p:nvPr>
        </p:nvSpPr>
        <p:spPr>
          <a:xfrm>
            <a:off x="4956562" y="4997359"/>
            <a:ext cx="3733414" cy="736869"/>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03634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574562"/>
            <a:ext cx="8229600" cy="4428411"/>
          </a:xfrm>
          <a:prstGeom prst="rect">
            <a:avLst/>
          </a:prstGeom>
          <a:noFill/>
          <a:ln>
            <a:noFill/>
          </a:ln>
        </p:spPr>
        <p:txBody>
          <a:bodyPr lIns="0" tIns="0" rIns="0" bIns="0"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8">
            <a:alphaModFix/>
          </a:blip>
          <a:srcRect/>
          <a:stretch/>
        </p:blipFill>
        <p:spPr>
          <a:xfrm>
            <a:off x="443972" y="6429709"/>
            <a:ext cx="917999" cy="279914"/>
          </a:xfrm>
          <a:prstGeom prst="rect">
            <a:avLst/>
          </a:prstGeom>
          <a:noFill/>
          <a:ln>
            <a:noFill/>
          </a:ln>
        </p:spPr>
      </p:pic>
      <p:sp>
        <p:nvSpPr>
          <p:cNvPr id="2" name="Footer Placeholder 1">
            <a:extLst>
              <a:ext uri="{FF2B5EF4-FFF2-40B4-BE49-F238E27FC236}">
                <a16:creationId xmlns:a16="http://schemas.microsoft.com/office/drawing/2014/main" id="{7B8A108E-B0AF-4869-B5B8-3D3BB7BC725E}"/>
              </a:ext>
            </a:extLst>
          </p:cNvPr>
          <p:cNvSpPr>
            <a:spLocks noGrp="1"/>
          </p:cNvSpPr>
          <p:nvPr>
            <p:ph type="ftr" sz="quarter" idx="3"/>
          </p:nvPr>
        </p:nvSpPr>
        <p:spPr>
          <a:xfrm>
            <a:off x="457200" y="6028611"/>
            <a:ext cx="8229600" cy="200549"/>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9" name="Text Placeholder 5"/>
          <p:cNvSpPr txBox="1">
            <a:spLocks/>
          </p:cNvSpPr>
          <p:nvPr userDrawn="1"/>
        </p:nvSpPr>
        <p:spPr>
          <a:xfrm>
            <a:off x="2650837" y="6438783"/>
            <a:ext cx="6035070" cy="419217"/>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IN" altLang="en-US" sz="1200" dirty="0" smtClean="0">
                <a:solidFill>
                  <a:schemeClr val="tx1"/>
                </a:solidFill>
                <a:latin typeface="Verdana"/>
                <a:ea typeface="Verdana" panose="020B0604030504040204" pitchFamily="34" charset="0"/>
                <a:cs typeface="Verdana" panose="020B0604030504040204" pitchFamily="34" charset="0"/>
              </a:rPr>
              <a:t>Copyright © 2021, 2016, 2012 Pearson Education, Inc. All Rights Reserved</a:t>
            </a:r>
            <a:endParaRPr lang="en-IN"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82" r:id="rId1"/>
    <p:sldLayoutId id="2147483675" r:id="rId2"/>
    <p:sldLayoutId id="2147483689" r:id="rId3"/>
    <p:sldLayoutId id="2147483650" r:id="rId4"/>
    <p:sldLayoutId id="2147483679" r:id="rId5"/>
    <p:sldLayoutId id="2147483677" r:id="rId6"/>
    <p:sldLayoutId id="2147483678" r:id="rId7"/>
    <p:sldLayoutId id="2147483687" r:id="rId8"/>
    <p:sldLayoutId id="2147483686" r:id="rId9"/>
    <p:sldLayoutId id="2147483688" r:id="rId10"/>
    <p:sldLayoutId id="2147483681" r:id="rId11"/>
    <p:sldLayoutId id="2147483671" r:id="rId12"/>
    <p:sldLayoutId id="2147483680" r:id="rId13"/>
    <p:sldLayoutId id="2147483690" r:id="rId14"/>
    <p:sldLayoutId id="2147483656" r:id="rId15"/>
    <p:sldLayoutId id="214748368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75987149"/>
      </p:ext>
    </p:extLst>
  </p:cSld>
  <p:clrMap bg1="lt1" tx1="dk1" bg2="dk2" tx2="lt2" accent1="accent1" accent2="accent2" accent3="accent3" accent4="accent4" accent5="accent5" accent6="accent6" hlink="hlink" folHlink="folHlink"/>
  <p:sldLayoutIdLst>
    <p:sldLayoutId id="214748368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slide" Target="slide6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48.xml"/><Relationship Id="rId3" Type="http://schemas.openxmlformats.org/officeDocument/2006/relationships/slide" Target="slide3.xml"/><Relationship Id="rId7" Type="http://schemas.openxmlformats.org/officeDocument/2006/relationships/slide" Target="slide44.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42.xml"/><Relationship Id="rId5" Type="http://schemas.openxmlformats.org/officeDocument/2006/relationships/slide" Target="slide24.xml"/><Relationship Id="rId4"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8707" cy="984808"/>
          </a:xfrm>
        </p:spPr>
        <p:txBody>
          <a:bodyPr anchor="ctr"/>
          <a:lstStyle/>
          <a:p>
            <a:r>
              <a:rPr lang="en-US" dirty="0"/>
              <a:t>Emergency Care</a:t>
            </a:r>
            <a:endParaRPr lang="en-US" dirty="0">
              <a:cs typeface="Times New Roman" panose="02020603050405020304" pitchFamily="18" charset="0"/>
            </a:endParaRPr>
          </a:p>
        </p:txBody>
      </p:sp>
      <p:sp>
        <p:nvSpPr>
          <p:cNvPr id="3" name="Text Placeholder 2"/>
          <p:cNvSpPr>
            <a:spLocks noGrp="1"/>
          </p:cNvSpPr>
          <p:nvPr>
            <p:ph type="body" idx="1"/>
          </p:nvPr>
        </p:nvSpPr>
        <p:spPr>
          <a:xfrm>
            <a:off x="457200" y="1307640"/>
            <a:ext cx="8229600" cy="369870"/>
          </a:xfrm>
        </p:spPr>
        <p:txBody>
          <a:bodyPr anchor="ctr"/>
          <a:lstStyle/>
          <a:p>
            <a:r>
              <a:rPr lang="en-US" dirty="0" smtClean="0">
                <a:solidFill>
                  <a:schemeClr val="tx2"/>
                </a:solidFill>
                <a:latin typeface="+mn-lt"/>
              </a:rPr>
              <a:t>Fourteenth </a:t>
            </a:r>
            <a:r>
              <a:rPr lang="en-US" dirty="0">
                <a:solidFill>
                  <a:schemeClr val="tx2"/>
                </a:solidFill>
                <a:latin typeface="+mn-lt"/>
              </a:rPr>
              <a:t>Edition</a:t>
            </a:r>
          </a:p>
        </p:txBody>
      </p:sp>
      <p:sp>
        <p:nvSpPr>
          <p:cNvPr id="4" name="Text Placeholder 3"/>
          <p:cNvSpPr>
            <a:spLocks noGrp="1"/>
          </p:cNvSpPr>
          <p:nvPr>
            <p:ph type="body" idx="2"/>
          </p:nvPr>
        </p:nvSpPr>
        <p:spPr>
          <a:xfrm>
            <a:off x="5029200" y="2346384"/>
            <a:ext cx="3657600" cy="905769"/>
          </a:xfrm>
        </p:spPr>
        <p:txBody>
          <a:bodyPr/>
          <a:lstStyle/>
          <a:p>
            <a:pPr lvl="0" algn="ctr"/>
            <a:r>
              <a:rPr lang="en-US" b="1" dirty="0">
                <a:latin typeface="+mn-lt"/>
              </a:rPr>
              <a:t>Chapter </a:t>
            </a:r>
            <a:r>
              <a:rPr lang="en-US" b="1" dirty="0" smtClean="0">
                <a:latin typeface="+mn-lt"/>
              </a:rPr>
              <a:t>1</a:t>
            </a:r>
            <a:endParaRPr lang="en-US" b="1" dirty="0">
              <a:latin typeface="+mn-lt"/>
            </a:endParaRPr>
          </a:p>
        </p:txBody>
      </p:sp>
      <p:sp>
        <p:nvSpPr>
          <p:cNvPr id="5" name="Text Placeholder 4"/>
          <p:cNvSpPr>
            <a:spLocks noGrp="1"/>
          </p:cNvSpPr>
          <p:nvPr>
            <p:ph type="body" idx="3"/>
          </p:nvPr>
        </p:nvSpPr>
        <p:spPr>
          <a:xfrm>
            <a:off x="5029199" y="3409979"/>
            <a:ext cx="3657601" cy="950360"/>
          </a:xfrm>
        </p:spPr>
        <p:txBody>
          <a:bodyPr/>
          <a:lstStyle/>
          <a:p>
            <a:pPr algn="ctr"/>
            <a:r>
              <a:rPr lang="en-IN" dirty="0">
                <a:latin typeface="+mn-lt"/>
              </a:rPr>
              <a:t>Introduction to </a:t>
            </a:r>
            <a:r>
              <a:rPr lang="en-IN" dirty="0" smtClean="0">
                <a:latin typeface="+mn-lt"/>
              </a:rPr>
              <a:t>Emergency Medical </a:t>
            </a:r>
            <a:r>
              <a:rPr lang="en-IN" dirty="0">
                <a:latin typeface="+mn-lt"/>
              </a:rPr>
              <a:t>Services</a:t>
            </a:r>
            <a:endParaRPr lang="en-US" altLang="en-US" dirty="0">
              <a:solidFill>
                <a:srgbClr val="000000"/>
              </a:solidFill>
              <a:latin typeface="+mn-lt"/>
            </a:endParaRPr>
          </a:p>
        </p:txBody>
      </p:sp>
      <p:pic>
        <p:nvPicPr>
          <p:cNvPr id="7" name="Picture 6" descr="Front Cover: Emergency Care Fourteenth Edition by Limmer and O'Keef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275" y="1725354"/>
            <a:ext cx="3625448" cy="4637728"/>
          </a:xfrm>
          <a:prstGeom prst="rect">
            <a:avLst/>
          </a:prstGeom>
          <a:ln w="9525">
            <a:solidFill>
              <a:schemeClr val="tx1"/>
            </a:solidFill>
          </a:ln>
        </p:spPr>
      </p:pic>
      <p:sp>
        <p:nvSpPr>
          <p:cNvPr id="6" name="Text Placeholder 5"/>
          <p:cNvSpPr>
            <a:spLocks noGrp="1"/>
          </p:cNvSpPr>
          <p:nvPr>
            <p:ph type="body" idx="13"/>
          </p:nvPr>
        </p:nvSpPr>
        <p:spPr>
          <a:xfrm>
            <a:off x="2650837" y="6438783"/>
            <a:ext cx="6035070" cy="419217"/>
          </a:xfrm>
        </p:spPr>
        <p:txBody>
          <a:bodyPr anchor="ctr"/>
          <a:lstStyle/>
          <a:p>
            <a:pPr algn="r"/>
            <a:r>
              <a:rPr lang="en-IN" altLang="en-US" sz="1200" dirty="0">
                <a:solidFill>
                  <a:schemeClr val="tx1"/>
                </a:solidFill>
                <a:latin typeface="Verdana"/>
                <a:ea typeface="Verdana" panose="020B0604030504040204" pitchFamily="34" charset="0"/>
                <a:cs typeface="Verdana" panose="020B0604030504040204" pitchFamily="34" charset="0"/>
              </a:rPr>
              <a:t>Copyright © </a:t>
            </a:r>
            <a:r>
              <a:rPr lang="en-IN" altLang="en-US" sz="1200" dirty="0" smtClean="0">
                <a:solidFill>
                  <a:schemeClr val="tx1"/>
                </a:solidFill>
                <a:latin typeface="Verdana"/>
                <a:ea typeface="Verdana" panose="020B0604030504040204" pitchFamily="34" charset="0"/>
                <a:cs typeface="Verdana" panose="020B0604030504040204" pitchFamily="34" charset="0"/>
              </a:rPr>
              <a:t>2021, 2016, 2012 </a:t>
            </a:r>
            <a:r>
              <a:rPr lang="en-IN" altLang="en-US" sz="1200" dirty="0">
                <a:solidFill>
                  <a:schemeClr val="tx1"/>
                </a:solidFill>
                <a:latin typeface="Verdana"/>
                <a:ea typeface="Verdana" panose="020B0604030504040204" pitchFamily="34" charset="0"/>
                <a:cs typeface="Verdana" panose="020B0604030504040204" pitchFamily="34" charset="0"/>
              </a:rPr>
              <a:t>Pearson Education, Inc. All Rights Reserved</a:t>
            </a:r>
          </a:p>
        </p:txBody>
      </p:sp>
      <p:sp>
        <p:nvSpPr>
          <p:cNvPr id="8" name="TextBox 7"/>
          <p:cNvSpPr txBox="1"/>
          <p:nvPr/>
        </p:nvSpPr>
        <p:spPr>
          <a:xfrm>
            <a:off x="5593066" y="4707832"/>
            <a:ext cx="2529865" cy="83099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200" dirty="0">
                <a:solidFill>
                  <a:schemeClr val="bg1"/>
                </a:solidFill>
                <a:latin typeface="+mn-lt"/>
              </a:rPr>
              <a:t>Slides in this presentation contain hyperlinks. JAWS users should be able to get a list of links by using INSERT+F7</a:t>
            </a:r>
          </a:p>
        </p:txBody>
      </p:sp>
    </p:spTree>
    <p:extLst>
      <p:ext uri="{BB962C8B-B14F-4D97-AF65-F5344CB8AC3E}">
        <p14:creationId xmlns:p14="http://schemas.microsoft.com/office/powerpoint/2010/main" val="407457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503920" cy="1097279"/>
          </a:xfrm>
        </p:spPr>
        <p:txBody>
          <a:bodyPr/>
          <a:lstStyle/>
          <a:p>
            <a:r>
              <a:rPr lang="en-US" altLang="en-US" sz="3400" dirty="0">
                <a:cs typeface="Times New Roman" panose="02020603050405020304" pitchFamily="18" charset="0"/>
                <a:sym typeface="Lucida Grande" pitchFamily="-111" charset="0"/>
              </a:rPr>
              <a:t>N</a:t>
            </a:r>
            <a:r>
              <a:rPr lang="en-US" altLang="en-US" sz="100" dirty="0">
                <a:cs typeface="Times New Roman" panose="02020603050405020304" pitchFamily="18" charset="0"/>
                <a:sym typeface="Lucida Grande" pitchFamily="-111" charset="0"/>
              </a:rPr>
              <a:t> </a:t>
            </a:r>
            <a:r>
              <a:rPr lang="en-US" altLang="en-US" sz="3400" dirty="0">
                <a:cs typeface="Times New Roman" panose="02020603050405020304" pitchFamily="18" charset="0"/>
                <a:sym typeface="Lucida Grande" pitchFamily="-111" charset="0"/>
              </a:rPr>
              <a:t>H</a:t>
            </a:r>
            <a:r>
              <a:rPr lang="en-US" altLang="en-US" sz="100" dirty="0">
                <a:cs typeface="Times New Roman" panose="02020603050405020304" pitchFamily="18" charset="0"/>
                <a:sym typeface="Lucida Grande" pitchFamily="-111" charset="0"/>
              </a:rPr>
              <a:t> </a:t>
            </a:r>
            <a:r>
              <a:rPr lang="en-US" altLang="en-US" sz="3400" dirty="0">
                <a:cs typeface="Times New Roman" panose="02020603050405020304" pitchFamily="18" charset="0"/>
                <a:sym typeface="Lucida Grande" pitchFamily="-111" charset="0"/>
              </a:rPr>
              <a:t>T</a:t>
            </a:r>
            <a:r>
              <a:rPr lang="en-US" altLang="en-US" sz="100" dirty="0">
                <a:cs typeface="Times New Roman" panose="02020603050405020304" pitchFamily="18" charset="0"/>
                <a:sym typeface="Lucida Grande" pitchFamily="-111" charset="0"/>
              </a:rPr>
              <a:t> </a:t>
            </a:r>
            <a:r>
              <a:rPr lang="en-US" altLang="en-US" sz="3400" dirty="0">
                <a:cs typeface="Times New Roman" panose="02020603050405020304" pitchFamily="18" charset="0"/>
                <a:sym typeface="Lucida Grande" pitchFamily="-111" charset="0"/>
              </a:rPr>
              <a:t>S</a:t>
            </a:r>
            <a:r>
              <a:rPr lang="en-US" altLang="en-US" sz="100" dirty="0">
                <a:cs typeface="Times New Roman" panose="02020603050405020304" pitchFamily="18" charset="0"/>
                <a:sym typeface="Lucida Grande" pitchFamily="-111" charset="0"/>
              </a:rPr>
              <a:t> </a:t>
            </a:r>
            <a:r>
              <a:rPr lang="en-US" altLang="en-US" sz="3400" dirty="0">
                <a:cs typeface="Times New Roman" panose="02020603050405020304" pitchFamily="18" charset="0"/>
                <a:sym typeface="Lucida Grande" pitchFamily="-111" charset="0"/>
              </a:rPr>
              <a:t>A Standards for E</a:t>
            </a:r>
            <a:r>
              <a:rPr lang="en-US" altLang="en-US" sz="100" dirty="0">
                <a:cs typeface="Times New Roman" panose="02020603050405020304" pitchFamily="18" charset="0"/>
                <a:sym typeface="Lucida Grande" pitchFamily="-111" charset="0"/>
              </a:rPr>
              <a:t> </a:t>
            </a:r>
            <a:r>
              <a:rPr lang="en-US" altLang="en-US" sz="3400" dirty="0">
                <a:cs typeface="Times New Roman" panose="02020603050405020304" pitchFamily="18" charset="0"/>
                <a:sym typeface="Lucida Grande" pitchFamily="-111" charset="0"/>
              </a:rPr>
              <a:t>M</a:t>
            </a:r>
            <a:r>
              <a:rPr lang="en-US" altLang="en-US" sz="100" dirty="0">
                <a:cs typeface="Times New Roman" panose="02020603050405020304" pitchFamily="18" charset="0"/>
                <a:sym typeface="Lucida Grande" pitchFamily="-111" charset="0"/>
              </a:rPr>
              <a:t> </a:t>
            </a:r>
            <a:r>
              <a:rPr lang="en-US" altLang="en-US" sz="3400" dirty="0">
                <a:cs typeface="Times New Roman" panose="02020603050405020304" pitchFamily="18" charset="0"/>
                <a:sym typeface="Lucida Grande" pitchFamily="-111" charset="0"/>
              </a:rPr>
              <a:t>S Systems </a:t>
            </a:r>
            <a:r>
              <a:rPr lang="en-US" altLang="en-US" sz="2000" b="0" dirty="0" smtClean="0">
                <a:cs typeface="Times New Roman" panose="02020603050405020304" pitchFamily="18" charset="0"/>
                <a:sym typeface="Lucida Grande" pitchFamily="-111" charset="0"/>
              </a:rPr>
              <a:t>(3 </a:t>
            </a:r>
            <a:r>
              <a:rPr lang="en-US" altLang="en-US" sz="2000" b="0" dirty="0">
                <a:cs typeface="Times New Roman" panose="02020603050405020304" pitchFamily="18" charset="0"/>
                <a:sym typeface="Lucida Grande" pitchFamily="-111" charset="0"/>
              </a:rPr>
              <a:t>of 5)</a:t>
            </a:r>
            <a:endParaRPr lang="en-IN" sz="2000" dirty="0"/>
          </a:p>
        </p:txBody>
      </p:sp>
      <p:sp>
        <p:nvSpPr>
          <p:cNvPr id="6" name="Content Placeholder 5"/>
          <p:cNvSpPr>
            <a:spLocks noGrp="1"/>
          </p:cNvSpPr>
          <p:nvPr>
            <p:ph sz="quarter" idx="16"/>
          </p:nvPr>
        </p:nvSpPr>
        <p:spPr>
          <a:xfrm>
            <a:off x="457200" y="1555749"/>
            <a:ext cx="5504688" cy="468124"/>
          </a:xfrm>
        </p:spPr>
        <p:txBody>
          <a:bodyPr/>
          <a:lstStyle/>
          <a:p>
            <a:pPr marL="432000" indent="-432000">
              <a:buFont typeface="Arial" panose="020B0604020202020204" pitchFamily="34" charset="0"/>
              <a:buAutoNum type="arabicPeriod" startAt="5"/>
            </a:pPr>
            <a:r>
              <a:rPr lang="en-US" altLang="en-US" dirty="0">
                <a:sym typeface="Lucida Grande" pitchFamily="-111" charset="0"/>
              </a:rPr>
              <a:t>Facilities</a:t>
            </a:r>
          </a:p>
        </p:txBody>
      </p:sp>
      <p:sp>
        <p:nvSpPr>
          <p:cNvPr id="4" name="Content Placeholder 3"/>
          <p:cNvSpPr>
            <a:spLocks noGrp="1"/>
          </p:cNvSpPr>
          <p:nvPr>
            <p:ph sz="quarter" idx="14"/>
          </p:nvPr>
        </p:nvSpPr>
        <p:spPr>
          <a:xfrm>
            <a:off x="457200" y="2099490"/>
            <a:ext cx="8229600" cy="463298"/>
          </a:xfrm>
        </p:spPr>
        <p:txBody>
          <a:bodyPr/>
          <a:lstStyle/>
          <a:p>
            <a:pPr lvl="1"/>
            <a:r>
              <a:rPr lang="en-US" altLang="en-US" dirty="0">
                <a:sym typeface="Lucida Grande" pitchFamily="-111" charset="0"/>
              </a:rPr>
              <a:t>Transport to closest appropriate facility</a:t>
            </a:r>
          </a:p>
        </p:txBody>
      </p:sp>
      <p:sp>
        <p:nvSpPr>
          <p:cNvPr id="5" name="Content Placeholder 4"/>
          <p:cNvSpPr>
            <a:spLocks noGrp="1"/>
          </p:cNvSpPr>
          <p:nvPr>
            <p:ph sz="quarter" idx="15"/>
          </p:nvPr>
        </p:nvSpPr>
        <p:spPr>
          <a:xfrm>
            <a:off x="454672" y="2744236"/>
            <a:ext cx="3873488" cy="474452"/>
          </a:xfrm>
        </p:spPr>
        <p:txBody>
          <a:bodyPr/>
          <a:lstStyle/>
          <a:p>
            <a:pPr marL="432000" indent="-432000">
              <a:buFont typeface="+mj-lt"/>
              <a:buAutoNum type="arabicPeriod" startAt="6"/>
            </a:pPr>
            <a:r>
              <a:rPr lang="en-US" altLang="en-US" dirty="0">
                <a:sym typeface="Lucida Grande" pitchFamily="-111" charset="0"/>
              </a:rPr>
              <a:t>Communications</a:t>
            </a:r>
          </a:p>
        </p:txBody>
      </p:sp>
      <p:sp>
        <p:nvSpPr>
          <p:cNvPr id="7" name="Content Placeholder 6"/>
          <p:cNvSpPr>
            <a:spLocks noGrp="1"/>
          </p:cNvSpPr>
          <p:nvPr>
            <p:ph sz="quarter" idx="17"/>
          </p:nvPr>
        </p:nvSpPr>
        <p:spPr>
          <a:xfrm>
            <a:off x="457200" y="3314811"/>
            <a:ext cx="8232128" cy="1783295"/>
          </a:xfrm>
        </p:spPr>
        <p:txBody>
          <a:bodyPr/>
          <a:lstStyle/>
          <a:p>
            <a:pPr lvl="1"/>
            <a:r>
              <a:rPr lang="en-US" altLang="en-US" dirty="0">
                <a:sym typeface="Lucida Grande" pitchFamily="-111" charset="0"/>
              </a:rPr>
              <a:t>Universal system access number (911)</a:t>
            </a:r>
          </a:p>
          <a:p>
            <a:pPr lvl="1"/>
            <a:r>
              <a:rPr lang="en-US" altLang="en-US" dirty="0">
                <a:sym typeface="Lucida Grande" pitchFamily="-111" charset="0"/>
              </a:rPr>
              <a:t>Dispatch-to-ambulance, </a:t>
            </a:r>
            <a:r>
              <a:rPr lang="en-US" altLang="en-US" dirty="0" smtClean="0">
                <a:sym typeface="Lucida Grande" pitchFamily="-111" charset="0"/>
              </a:rPr>
              <a:t>ambulance-to-ambulance, ambulance-to-hospital</a:t>
            </a:r>
            <a:r>
              <a:rPr lang="en-US" altLang="en-US" dirty="0">
                <a:sym typeface="Lucida Grande" pitchFamily="-111" charset="0"/>
              </a:rPr>
              <a:t>, and hospital-to-hospital </a:t>
            </a:r>
            <a:r>
              <a:rPr lang="en-US" altLang="en-US" dirty="0" smtClean="0">
                <a:sym typeface="Lucida Grande" pitchFamily="-111" charset="0"/>
              </a:rPr>
              <a:t>communications</a:t>
            </a:r>
            <a:endParaRPr lang="en-US" altLang="en-US" dirty="0"/>
          </a:p>
        </p:txBody>
      </p:sp>
    </p:spTree>
    <p:extLst>
      <p:ext uri="{BB962C8B-B14F-4D97-AF65-F5344CB8AC3E}">
        <p14:creationId xmlns:p14="http://schemas.microsoft.com/office/powerpoint/2010/main" val="439942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503920" cy="1097279"/>
          </a:xfrm>
        </p:spPr>
        <p:txBody>
          <a:bodyPr/>
          <a:lstStyle/>
          <a:p>
            <a:r>
              <a:rPr lang="en-US" altLang="en-US" sz="3400" dirty="0">
                <a:cs typeface="Times New Roman" panose="02020603050405020304" pitchFamily="18" charset="0"/>
                <a:sym typeface="Lucida Grande" pitchFamily="-111" charset="0"/>
              </a:rPr>
              <a:t>N</a:t>
            </a:r>
            <a:r>
              <a:rPr lang="en-US" altLang="en-US" sz="100" dirty="0">
                <a:cs typeface="Times New Roman" panose="02020603050405020304" pitchFamily="18" charset="0"/>
                <a:sym typeface="Lucida Grande" pitchFamily="-111" charset="0"/>
              </a:rPr>
              <a:t> </a:t>
            </a:r>
            <a:r>
              <a:rPr lang="en-US" altLang="en-US" sz="3400" dirty="0">
                <a:cs typeface="Times New Roman" panose="02020603050405020304" pitchFamily="18" charset="0"/>
                <a:sym typeface="Lucida Grande" pitchFamily="-111" charset="0"/>
              </a:rPr>
              <a:t>H</a:t>
            </a:r>
            <a:r>
              <a:rPr lang="en-US" altLang="en-US" sz="100" dirty="0">
                <a:cs typeface="Times New Roman" panose="02020603050405020304" pitchFamily="18" charset="0"/>
                <a:sym typeface="Lucida Grande" pitchFamily="-111" charset="0"/>
              </a:rPr>
              <a:t> </a:t>
            </a:r>
            <a:r>
              <a:rPr lang="en-US" altLang="en-US" sz="3400" dirty="0">
                <a:cs typeface="Times New Roman" panose="02020603050405020304" pitchFamily="18" charset="0"/>
                <a:sym typeface="Lucida Grande" pitchFamily="-111" charset="0"/>
              </a:rPr>
              <a:t>T</a:t>
            </a:r>
            <a:r>
              <a:rPr lang="en-US" altLang="en-US" sz="100" dirty="0">
                <a:cs typeface="Times New Roman" panose="02020603050405020304" pitchFamily="18" charset="0"/>
                <a:sym typeface="Lucida Grande" pitchFamily="-111" charset="0"/>
              </a:rPr>
              <a:t> </a:t>
            </a:r>
            <a:r>
              <a:rPr lang="en-US" altLang="en-US" sz="3400" dirty="0">
                <a:cs typeface="Times New Roman" panose="02020603050405020304" pitchFamily="18" charset="0"/>
                <a:sym typeface="Lucida Grande" pitchFamily="-111" charset="0"/>
              </a:rPr>
              <a:t>S</a:t>
            </a:r>
            <a:r>
              <a:rPr lang="en-US" altLang="en-US" sz="100" dirty="0">
                <a:cs typeface="Times New Roman" panose="02020603050405020304" pitchFamily="18" charset="0"/>
                <a:sym typeface="Lucida Grande" pitchFamily="-111" charset="0"/>
              </a:rPr>
              <a:t> </a:t>
            </a:r>
            <a:r>
              <a:rPr lang="en-US" altLang="en-US" sz="3400" dirty="0">
                <a:cs typeface="Times New Roman" panose="02020603050405020304" pitchFamily="18" charset="0"/>
                <a:sym typeface="Lucida Grande" pitchFamily="-111" charset="0"/>
              </a:rPr>
              <a:t>A Standards for E</a:t>
            </a:r>
            <a:r>
              <a:rPr lang="en-US" altLang="en-US" sz="100" dirty="0">
                <a:cs typeface="Times New Roman" panose="02020603050405020304" pitchFamily="18" charset="0"/>
                <a:sym typeface="Lucida Grande" pitchFamily="-111" charset="0"/>
              </a:rPr>
              <a:t> </a:t>
            </a:r>
            <a:r>
              <a:rPr lang="en-US" altLang="en-US" sz="3400" dirty="0">
                <a:cs typeface="Times New Roman" panose="02020603050405020304" pitchFamily="18" charset="0"/>
                <a:sym typeface="Lucida Grande" pitchFamily="-111" charset="0"/>
              </a:rPr>
              <a:t>M</a:t>
            </a:r>
            <a:r>
              <a:rPr lang="en-US" altLang="en-US" sz="100" dirty="0">
                <a:cs typeface="Times New Roman" panose="02020603050405020304" pitchFamily="18" charset="0"/>
                <a:sym typeface="Lucida Grande" pitchFamily="-111" charset="0"/>
              </a:rPr>
              <a:t> </a:t>
            </a:r>
            <a:r>
              <a:rPr lang="en-US" altLang="en-US" sz="3400" dirty="0">
                <a:cs typeface="Times New Roman" panose="02020603050405020304" pitchFamily="18" charset="0"/>
                <a:sym typeface="Lucida Grande" pitchFamily="-111" charset="0"/>
              </a:rPr>
              <a:t>S Systems </a:t>
            </a:r>
            <a:r>
              <a:rPr lang="en-US" altLang="en-US" sz="2000" b="0" dirty="0" smtClean="0">
                <a:cs typeface="Times New Roman" panose="02020603050405020304" pitchFamily="18" charset="0"/>
                <a:sym typeface="Lucida Grande" pitchFamily="-111" charset="0"/>
              </a:rPr>
              <a:t>(4 </a:t>
            </a:r>
            <a:r>
              <a:rPr lang="en-US" altLang="en-US" sz="2000" b="0" dirty="0">
                <a:cs typeface="Times New Roman" panose="02020603050405020304" pitchFamily="18" charset="0"/>
                <a:sym typeface="Lucida Grande" pitchFamily="-111" charset="0"/>
              </a:rPr>
              <a:t>of 5)</a:t>
            </a:r>
            <a:endParaRPr lang="en-IN" sz="2000" dirty="0"/>
          </a:p>
        </p:txBody>
      </p:sp>
      <p:sp>
        <p:nvSpPr>
          <p:cNvPr id="6" name="Content Placeholder 5"/>
          <p:cNvSpPr>
            <a:spLocks noGrp="1"/>
          </p:cNvSpPr>
          <p:nvPr>
            <p:ph sz="quarter" idx="16"/>
          </p:nvPr>
        </p:nvSpPr>
        <p:spPr>
          <a:xfrm>
            <a:off x="457200" y="1555749"/>
            <a:ext cx="5504688" cy="468124"/>
          </a:xfrm>
        </p:spPr>
        <p:txBody>
          <a:bodyPr/>
          <a:lstStyle/>
          <a:p>
            <a:pPr marL="432000" indent="-432000">
              <a:buFont typeface="Arial" panose="020B0604020202020204" pitchFamily="34" charset="0"/>
              <a:buAutoNum type="arabicPeriod" startAt="7"/>
            </a:pPr>
            <a:r>
              <a:rPr lang="en-US" altLang="en-US" dirty="0">
                <a:sym typeface="Lucida Grande" pitchFamily="-111" charset="0"/>
              </a:rPr>
              <a:t>Public information and education</a:t>
            </a:r>
          </a:p>
        </p:txBody>
      </p:sp>
      <p:sp>
        <p:nvSpPr>
          <p:cNvPr id="4" name="Content Placeholder 3"/>
          <p:cNvSpPr>
            <a:spLocks noGrp="1"/>
          </p:cNvSpPr>
          <p:nvPr>
            <p:ph sz="quarter" idx="14"/>
          </p:nvPr>
        </p:nvSpPr>
        <p:spPr>
          <a:xfrm>
            <a:off x="457200" y="2099489"/>
            <a:ext cx="7626096" cy="808973"/>
          </a:xfrm>
        </p:spPr>
        <p:txBody>
          <a:bodyPr/>
          <a:lstStyle/>
          <a:p>
            <a:pPr lvl="1"/>
            <a:r>
              <a:rPr lang="en-US" altLang="en-US" dirty="0">
                <a:sym typeface="Lucida Grande" pitchFamily="-111" charset="0"/>
              </a:rPr>
              <a:t>Educate public about their role in </a:t>
            </a:r>
            <a:r>
              <a:rPr lang="en-US" altLang="en-US" dirty="0" smtClean="0">
                <a:sym typeface="Lucida Grande" pitchFamily="-111" charset="0"/>
              </a:rPr>
              <a:t>E</a:t>
            </a:r>
            <a:r>
              <a:rPr lang="en-US" altLang="en-US" sz="100" dirty="0" smtClean="0">
                <a:sym typeface="Lucida Grande" pitchFamily="-111" charset="0"/>
              </a:rPr>
              <a:t> </a:t>
            </a:r>
            <a:r>
              <a:rPr lang="en-US" altLang="en-US" dirty="0" smtClean="0">
                <a:sym typeface="Lucida Grande" pitchFamily="-111" charset="0"/>
              </a:rPr>
              <a:t>M</a:t>
            </a:r>
            <a:r>
              <a:rPr lang="en-US" altLang="en-US" sz="100" dirty="0" smtClean="0">
                <a:sym typeface="Lucida Grande" pitchFamily="-111" charset="0"/>
              </a:rPr>
              <a:t> </a:t>
            </a:r>
            <a:r>
              <a:rPr lang="en-US" altLang="en-US" dirty="0" smtClean="0">
                <a:sym typeface="Lucida Grande" pitchFamily="-111" charset="0"/>
              </a:rPr>
              <a:t>S</a:t>
            </a:r>
            <a:r>
              <a:rPr lang="en-US" altLang="en-US" dirty="0">
                <a:sym typeface="Lucida Grande" pitchFamily="-111" charset="0"/>
              </a:rPr>
              <a:t>, access </a:t>
            </a:r>
            <a:r>
              <a:rPr lang="en-US" altLang="en-US" dirty="0" smtClean="0">
                <a:sym typeface="Lucida Grande" pitchFamily="-111" charset="0"/>
              </a:rPr>
              <a:t>to E</a:t>
            </a:r>
            <a:r>
              <a:rPr lang="en-US" altLang="en-US" sz="100" dirty="0" smtClean="0">
                <a:sym typeface="Lucida Grande" pitchFamily="-111" charset="0"/>
              </a:rPr>
              <a:t> </a:t>
            </a:r>
            <a:r>
              <a:rPr lang="en-US" altLang="en-US" dirty="0" smtClean="0">
                <a:sym typeface="Lucida Grande" pitchFamily="-111" charset="0"/>
              </a:rPr>
              <a:t>M</a:t>
            </a:r>
            <a:r>
              <a:rPr lang="en-US" altLang="en-US" sz="100" dirty="0" smtClean="0">
                <a:sym typeface="Lucida Grande" pitchFamily="-111" charset="0"/>
              </a:rPr>
              <a:t> </a:t>
            </a:r>
            <a:r>
              <a:rPr lang="en-US" altLang="en-US" dirty="0" smtClean="0">
                <a:sym typeface="Lucida Grande" pitchFamily="-111" charset="0"/>
              </a:rPr>
              <a:t>S</a:t>
            </a:r>
            <a:r>
              <a:rPr lang="en-US" altLang="en-US" dirty="0">
                <a:sym typeface="Lucida Grande" pitchFamily="-111" charset="0"/>
              </a:rPr>
              <a:t>, prevention of injury.</a:t>
            </a:r>
          </a:p>
        </p:txBody>
      </p:sp>
      <p:sp>
        <p:nvSpPr>
          <p:cNvPr id="5" name="Content Placeholder 4"/>
          <p:cNvSpPr>
            <a:spLocks noGrp="1"/>
          </p:cNvSpPr>
          <p:nvPr>
            <p:ph sz="quarter" idx="15"/>
          </p:nvPr>
        </p:nvSpPr>
        <p:spPr>
          <a:xfrm>
            <a:off x="454672" y="3085612"/>
            <a:ext cx="3873488" cy="474452"/>
          </a:xfrm>
        </p:spPr>
        <p:txBody>
          <a:bodyPr/>
          <a:lstStyle/>
          <a:p>
            <a:pPr marL="432000" indent="-432000">
              <a:buFont typeface="+mj-lt"/>
              <a:buAutoNum type="arabicPeriod" startAt="8"/>
            </a:pPr>
            <a:r>
              <a:rPr lang="en-US" altLang="en-US" dirty="0">
                <a:sym typeface="Lucida Grande" pitchFamily="-111" charset="0"/>
              </a:rPr>
              <a:t>Medical direction</a:t>
            </a:r>
          </a:p>
        </p:txBody>
      </p:sp>
      <p:sp>
        <p:nvSpPr>
          <p:cNvPr id="7" name="Content Placeholder 6"/>
          <p:cNvSpPr>
            <a:spLocks noGrp="1"/>
          </p:cNvSpPr>
          <p:nvPr>
            <p:ph sz="quarter" idx="17"/>
          </p:nvPr>
        </p:nvSpPr>
        <p:spPr>
          <a:xfrm>
            <a:off x="457200" y="3644613"/>
            <a:ext cx="8232128" cy="917664"/>
          </a:xfrm>
        </p:spPr>
        <p:txBody>
          <a:bodyPr/>
          <a:lstStyle/>
          <a:p>
            <a:pPr lvl="1"/>
            <a:r>
              <a:rPr lang="en-US" altLang="en-US" dirty="0">
                <a:sym typeface="Lucida Grande" pitchFamily="-111" charset="0"/>
              </a:rPr>
              <a:t>Medical Director is accountable for </a:t>
            </a:r>
            <a:r>
              <a:rPr lang="en-US" altLang="en-US" dirty="0" smtClean="0">
                <a:sym typeface="Lucida Grande" pitchFamily="-111" charset="0"/>
              </a:rPr>
              <a:t>E</a:t>
            </a:r>
            <a:r>
              <a:rPr lang="en-US" altLang="en-US" sz="100" dirty="0" smtClean="0">
                <a:sym typeface="Lucida Grande" pitchFamily="-111" charset="0"/>
              </a:rPr>
              <a:t> </a:t>
            </a:r>
            <a:r>
              <a:rPr lang="en-US" altLang="en-US" dirty="0">
                <a:sym typeface="Lucida Grande" pitchFamily="-111" charset="0"/>
              </a:rPr>
              <a:t>M</a:t>
            </a:r>
            <a:r>
              <a:rPr lang="en-US" altLang="en-US" sz="100" dirty="0">
                <a:sym typeface="Lucida Grande" pitchFamily="-111" charset="0"/>
              </a:rPr>
              <a:t> </a:t>
            </a:r>
            <a:r>
              <a:rPr lang="en-US" altLang="en-US" dirty="0" smtClean="0">
                <a:sym typeface="Lucida Grande" pitchFamily="-111" charset="0"/>
              </a:rPr>
              <a:t>S </a:t>
            </a:r>
            <a:r>
              <a:rPr lang="en-US" altLang="en-US" dirty="0">
                <a:sym typeface="Lucida Grande" pitchFamily="-111" charset="0"/>
              </a:rPr>
              <a:t>personnel within system.</a:t>
            </a:r>
          </a:p>
        </p:txBody>
      </p:sp>
    </p:spTree>
    <p:extLst>
      <p:ext uri="{BB962C8B-B14F-4D97-AF65-F5344CB8AC3E}">
        <p14:creationId xmlns:p14="http://schemas.microsoft.com/office/powerpoint/2010/main" val="1515207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503920" cy="1097279"/>
          </a:xfrm>
        </p:spPr>
        <p:txBody>
          <a:bodyPr/>
          <a:lstStyle/>
          <a:p>
            <a:r>
              <a:rPr lang="en-US" altLang="en-US" sz="3400" dirty="0">
                <a:cs typeface="Times New Roman" panose="02020603050405020304" pitchFamily="18" charset="0"/>
                <a:sym typeface="Lucida Grande" pitchFamily="-111" charset="0"/>
              </a:rPr>
              <a:t>N</a:t>
            </a:r>
            <a:r>
              <a:rPr lang="en-US" altLang="en-US" sz="100" dirty="0">
                <a:cs typeface="Times New Roman" panose="02020603050405020304" pitchFamily="18" charset="0"/>
                <a:sym typeface="Lucida Grande" pitchFamily="-111" charset="0"/>
              </a:rPr>
              <a:t> </a:t>
            </a:r>
            <a:r>
              <a:rPr lang="en-US" altLang="en-US" sz="3400" dirty="0">
                <a:cs typeface="Times New Roman" panose="02020603050405020304" pitchFamily="18" charset="0"/>
                <a:sym typeface="Lucida Grande" pitchFamily="-111" charset="0"/>
              </a:rPr>
              <a:t>H</a:t>
            </a:r>
            <a:r>
              <a:rPr lang="en-US" altLang="en-US" sz="100" dirty="0">
                <a:cs typeface="Times New Roman" panose="02020603050405020304" pitchFamily="18" charset="0"/>
                <a:sym typeface="Lucida Grande" pitchFamily="-111" charset="0"/>
              </a:rPr>
              <a:t> </a:t>
            </a:r>
            <a:r>
              <a:rPr lang="en-US" altLang="en-US" sz="3400" dirty="0">
                <a:cs typeface="Times New Roman" panose="02020603050405020304" pitchFamily="18" charset="0"/>
                <a:sym typeface="Lucida Grande" pitchFamily="-111" charset="0"/>
              </a:rPr>
              <a:t>T</a:t>
            </a:r>
            <a:r>
              <a:rPr lang="en-US" altLang="en-US" sz="100" dirty="0">
                <a:cs typeface="Times New Roman" panose="02020603050405020304" pitchFamily="18" charset="0"/>
                <a:sym typeface="Lucida Grande" pitchFamily="-111" charset="0"/>
              </a:rPr>
              <a:t> </a:t>
            </a:r>
            <a:r>
              <a:rPr lang="en-US" altLang="en-US" sz="3400" dirty="0">
                <a:cs typeface="Times New Roman" panose="02020603050405020304" pitchFamily="18" charset="0"/>
                <a:sym typeface="Lucida Grande" pitchFamily="-111" charset="0"/>
              </a:rPr>
              <a:t>S</a:t>
            </a:r>
            <a:r>
              <a:rPr lang="en-US" altLang="en-US" sz="100" dirty="0">
                <a:cs typeface="Times New Roman" panose="02020603050405020304" pitchFamily="18" charset="0"/>
                <a:sym typeface="Lucida Grande" pitchFamily="-111" charset="0"/>
              </a:rPr>
              <a:t> </a:t>
            </a:r>
            <a:r>
              <a:rPr lang="en-US" altLang="en-US" sz="3400" dirty="0">
                <a:cs typeface="Times New Roman" panose="02020603050405020304" pitchFamily="18" charset="0"/>
                <a:sym typeface="Lucida Grande" pitchFamily="-111" charset="0"/>
              </a:rPr>
              <a:t>A Standards for E</a:t>
            </a:r>
            <a:r>
              <a:rPr lang="en-US" altLang="en-US" sz="100" dirty="0">
                <a:cs typeface="Times New Roman" panose="02020603050405020304" pitchFamily="18" charset="0"/>
                <a:sym typeface="Lucida Grande" pitchFamily="-111" charset="0"/>
              </a:rPr>
              <a:t> </a:t>
            </a:r>
            <a:r>
              <a:rPr lang="en-US" altLang="en-US" sz="3400" dirty="0">
                <a:cs typeface="Times New Roman" panose="02020603050405020304" pitchFamily="18" charset="0"/>
                <a:sym typeface="Lucida Grande" pitchFamily="-111" charset="0"/>
              </a:rPr>
              <a:t>M</a:t>
            </a:r>
            <a:r>
              <a:rPr lang="en-US" altLang="en-US" sz="100" dirty="0">
                <a:cs typeface="Times New Roman" panose="02020603050405020304" pitchFamily="18" charset="0"/>
                <a:sym typeface="Lucida Grande" pitchFamily="-111" charset="0"/>
              </a:rPr>
              <a:t> </a:t>
            </a:r>
            <a:r>
              <a:rPr lang="en-US" altLang="en-US" sz="3400" dirty="0">
                <a:cs typeface="Times New Roman" panose="02020603050405020304" pitchFamily="18" charset="0"/>
                <a:sym typeface="Lucida Grande" pitchFamily="-111" charset="0"/>
              </a:rPr>
              <a:t>S Systems </a:t>
            </a:r>
            <a:r>
              <a:rPr lang="en-US" altLang="en-US" sz="2000" b="0" dirty="0" smtClean="0">
                <a:cs typeface="Times New Roman" panose="02020603050405020304" pitchFamily="18" charset="0"/>
                <a:sym typeface="Lucida Grande" pitchFamily="-111" charset="0"/>
              </a:rPr>
              <a:t>(5 </a:t>
            </a:r>
            <a:r>
              <a:rPr lang="en-US" altLang="en-US" sz="2000" b="0" dirty="0">
                <a:cs typeface="Times New Roman" panose="02020603050405020304" pitchFamily="18" charset="0"/>
                <a:sym typeface="Lucida Grande" pitchFamily="-111" charset="0"/>
              </a:rPr>
              <a:t>of 5)</a:t>
            </a:r>
            <a:endParaRPr lang="en-IN" sz="2000" dirty="0"/>
          </a:p>
        </p:txBody>
      </p:sp>
      <p:sp>
        <p:nvSpPr>
          <p:cNvPr id="6" name="Content Placeholder 5"/>
          <p:cNvSpPr>
            <a:spLocks noGrp="1"/>
          </p:cNvSpPr>
          <p:nvPr>
            <p:ph sz="quarter" idx="16"/>
          </p:nvPr>
        </p:nvSpPr>
        <p:spPr>
          <a:xfrm>
            <a:off x="457200" y="1555749"/>
            <a:ext cx="5504688" cy="468124"/>
          </a:xfrm>
        </p:spPr>
        <p:txBody>
          <a:bodyPr/>
          <a:lstStyle/>
          <a:p>
            <a:pPr marL="432000" indent="-432000">
              <a:buFont typeface="Arial" panose="020B0604020202020204" pitchFamily="34" charset="0"/>
              <a:buAutoNum type="arabicPeriod" startAt="9"/>
            </a:pPr>
            <a:r>
              <a:rPr lang="en-US" altLang="en-US" dirty="0">
                <a:sym typeface="Lucida Grande" pitchFamily="-111" charset="0"/>
              </a:rPr>
              <a:t>Trauma systems</a:t>
            </a:r>
          </a:p>
        </p:txBody>
      </p:sp>
      <p:sp>
        <p:nvSpPr>
          <p:cNvPr id="4" name="Content Placeholder 3"/>
          <p:cNvSpPr>
            <a:spLocks noGrp="1"/>
          </p:cNvSpPr>
          <p:nvPr>
            <p:ph sz="quarter" idx="14"/>
          </p:nvPr>
        </p:nvSpPr>
        <p:spPr>
          <a:xfrm>
            <a:off x="457200" y="2099489"/>
            <a:ext cx="7626096" cy="808973"/>
          </a:xfrm>
        </p:spPr>
        <p:txBody>
          <a:bodyPr/>
          <a:lstStyle/>
          <a:p>
            <a:pPr lvl="1"/>
            <a:r>
              <a:rPr lang="en-US" altLang="en-US" dirty="0">
                <a:sym typeface="Lucida Grande" pitchFamily="-111" charset="0"/>
              </a:rPr>
              <a:t>Develop trauma triage, transport, and treatment protocols.</a:t>
            </a:r>
          </a:p>
        </p:txBody>
      </p:sp>
      <p:sp>
        <p:nvSpPr>
          <p:cNvPr id="5" name="Content Placeholder 4"/>
          <p:cNvSpPr>
            <a:spLocks noGrp="1"/>
          </p:cNvSpPr>
          <p:nvPr>
            <p:ph sz="quarter" idx="15"/>
          </p:nvPr>
        </p:nvSpPr>
        <p:spPr>
          <a:xfrm>
            <a:off x="454672" y="3085612"/>
            <a:ext cx="3873488" cy="474452"/>
          </a:xfrm>
        </p:spPr>
        <p:txBody>
          <a:bodyPr/>
          <a:lstStyle/>
          <a:p>
            <a:pPr marL="432000" indent="-432000">
              <a:buFont typeface="+mj-lt"/>
              <a:buAutoNum type="arabicPeriod" startAt="10"/>
            </a:pPr>
            <a:r>
              <a:rPr lang="en-US" altLang="en-US" dirty="0">
                <a:sym typeface="Lucida Grande" pitchFamily="-111" charset="0"/>
              </a:rPr>
              <a:t>Evaluation</a:t>
            </a:r>
          </a:p>
        </p:txBody>
      </p:sp>
      <p:sp>
        <p:nvSpPr>
          <p:cNvPr id="7" name="Content Placeholder 6"/>
          <p:cNvSpPr>
            <a:spLocks noGrp="1"/>
          </p:cNvSpPr>
          <p:nvPr>
            <p:ph sz="quarter" idx="17"/>
          </p:nvPr>
        </p:nvSpPr>
        <p:spPr>
          <a:xfrm>
            <a:off x="457200" y="3656188"/>
            <a:ext cx="8232128" cy="917664"/>
          </a:xfrm>
        </p:spPr>
        <p:txBody>
          <a:bodyPr/>
          <a:lstStyle/>
          <a:p>
            <a:pPr lvl="1"/>
            <a:r>
              <a:rPr lang="en-US" altLang="en-US" dirty="0">
                <a:sym typeface="Lucida Grande" pitchFamily="-111" charset="0"/>
              </a:rPr>
              <a:t>Establish program for evaluating and </a:t>
            </a:r>
            <a:r>
              <a:rPr lang="en-US" altLang="en-US" dirty="0" smtClean="0">
                <a:sym typeface="Lucida Grande" pitchFamily="-111" charset="0"/>
              </a:rPr>
              <a:t>improving effectiveness </a:t>
            </a:r>
            <a:r>
              <a:rPr lang="en-US" altLang="en-US" dirty="0">
                <a:sym typeface="Lucida Grande" pitchFamily="-111" charset="0"/>
              </a:rPr>
              <a:t>(</a:t>
            </a:r>
            <a:r>
              <a:rPr lang="en-US" altLang="en-US" dirty="0" smtClean="0">
                <a:sym typeface="Lucida Grande" pitchFamily="-111" charset="0"/>
              </a:rPr>
              <a:t>Q</a:t>
            </a:r>
            <a:r>
              <a:rPr lang="en-US" altLang="en-US" sz="100" dirty="0" smtClean="0">
                <a:sym typeface="Lucida Grande" pitchFamily="-111" charset="0"/>
              </a:rPr>
              <a:t> </a:t>
            </a:r>
            <a:r>
              <a:rPr lang="en-US" altLang="en-US" dirty="0" smtClean="0">
                <a:sym typeface="Lucida Grande" pitchFamily="-111" charset="0"/>
              </a:rPr>
              <a:t>I</a:t>
            </a:r>
            <a:r>
              <a:rPr lang="en-US" altLang="en-US" dirty="0">
                <a:sym typeface="Lucida Grande" pitchFamily="-111" charset="0"/>
              </a:rPr>
              <a:t>, </a:t>
            </a:r>
            <a:r>
              <a:rPr lang="en-US" altLang="en-US" dirty="0" smtClean="0">
                <a:sym typeface="Lucida Grande" pitchFamily="-111" charset="0"/>
              </a:rPr>
              <a:t>Q</a:t>
            </a:r>
            <a:r>
              <a:rPr lang="en-US" altLang="en-US" sz="100" dirty="0" smtClean="0">
                <a:sym typeface="Lucida Grande" pitchFamily="-111" charset="0"/>
              </a:rPr>
              <a:t> </a:t>
            </a:r>
            <a:r>
              <a:rPr lang="en-US" altLang="en-US" dirty="0" smtClean="0">
                <a:sym typeface="Lucida Grande" pitchFamily="-111" charset="0"/>
              </a:rPr>
              <a:t>A</a:t>
            </a:r>
            <a:r>
              <a:rPr lang="en-US" altLang="en-US" dirty="0">
                <a:sym typeface="Lucida Grande" pitchFamily="-111" charset="0"/>
              </a:rPr>
              <a:t>, </a:t>
            </a:r>
            <a:r>
              <a:rPr lang="en-US" altLang="en-US" dirty="0" smtClean="0">
                <a:sym typeface="Lucida Grande" pitchFamily="-111" charset="0"/>
              </a:rPr>
              <a:t>T</a:t>
            </a:r>
            <a:r>
              <a:rPr lang="en-US" altLang="en-US" sz="100" dirty="0" smtClean="0">
                <a:sym typeface="Lucida Grande" pitchFamily="-111" charset="0"/>
              </a:rPr>
              <a:t> </a:t>
            </a:r>
            <a:r>
              <a:rPr lang="en-US" altLang="en-US" dirty="0" smtClean="0">
                <a:sym typeface="Lucida Grande" pitchFamily="-111" charset="0"/>
              </a:rPr>
              <a:t>Q</a:t>
            </a:r>
            <a:r>
              <a:rPr lang="en-US" altLang="en-US" sz="100" dirty="0" smtClean="0">
                <a:sym typeface="Lucida Grande" pitchFamily="-111" charset="0"/>
              </a:rPr>
              <a:t> </a:t>
            </a:r>
            <a:r>
              <a:rPr lang="en-US" altLang="en-US" dirty="0" smtClean="0">
                <a:sym typeface="Lucida Grande" pitchFamily="-111" charset="0"/>
              </a:rPr>
              <a:t>M</a:t>
            </a:r>
            <a:r>
              <a:rPr lang="en-US" altLang="en-US" dirty="0">
                <a:sym typeface="Lucida Grande" pitchFamily="-111" charset="0"/>
              </a:rPr>
              <a:t>).</a:t>
            </a:r>
            <a:endParaRPr lang="en-US" altLang="en-US" dirty="0"/>
          </a:p>
        </p:txBody>
      </p:sp>
    </p:spTree>
    <p:extLst>
      <p:ext uri="{BB962C8B-B14F-4D97-AF65-F5344CB8AC3E}">
        <p14:creationId xmlns:p14="http://schemas.microsoft.com/office/powerpoint/2010/main" val="13891310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Components of the </a:t>
            </a:r>
            <a:r>
              <a:rPr lang="en-US" altLang="en-US" dirty="0" smtClean="0"/>
              <a:t>E</a:t>
            </a:r>
            <a:r>
              <a:rPr lang="en-US" altLang="en-US" sz="100" dirty="0" smtClean="0"/>
              <a:t> </a:t>
            </a:r>
            <a:r>
              <a:rPr lang="en-US" altLang="en-US" dirty="0" smtClean="0"/>
              <a:t>M</a:t>
            </a:r>
            <a:r>
              <a:rPr lang="en-US" altLang="en-US" sz="100" dirty="0" smtClean="0"/>
              <a:t> </a:t>
            </a:r>
            <a:r>
              <a:rPr lang="en-US" altLang="en-US" dirty="0" smtClean="0"/>
              <a:t>S </a:t>
            </a:r>
            <a:r>
              <a:rPr lang="en-US" altLang="en-US" dirty="0"/>
              <a:t>System</a:t>
            </a:r>
            <a:endParaRPr lang="en-IN" dirty="0"/>
          </a:p>
        </p:txBody>
      </p:sp>
      <p:sp>
        <p:nvSpPr>
          <p:cNvPr id="3" name="Text Placeholder 2"/>
          <p:cNvSpPr>
            <a:spLocks noGrp="1"/>
          </p:cNvSpPr>
          <p:nvPr>
            <p:ph type="body" sz="quarter" idx="13"/>
          </p:nvPr>
        </p:nvSpPr>
        <p:spPr/>
        <p:txBody>
          <a:bodyPr/>
          <a:lstStyle/>
          <a:p>
            <a:pPr marL="0" indent="0" algn="ctr">
              <a:buNone/>
            </a:pPr>
            <a:r>
              <a:rPr lang="en-US" sz="1600" dirty="0">
                <a:hlinkClick r:id="rId3" action="ppaction://hlinksldjump"/>
              </a:rPr>
              <a:t>Back to </a:t>
            </a:r>
            <a:r>
              <a:rPr lang="en-US" sz="1600" dirty="0" smtClean="0">
                <a:hlinkClick r:id="rId3" action="ppaction://hlinksldjump"/>
              </a:rPr>
              <a:t>Topics</a:t>
            </a:r>
            <a:endParaRPr lang="en-US" sz="1600" dirty="0">
              <a:hlinkClick r:id="rId3" action="ppaction://hlinksldjump"/>
            </a:endParaRPr>
          </a:p>
        </p:txBody>
      </p:sp>
    </p:spTree>
    <p:extLst>
      <p:ext uri="{BB962C8B-B14F-4D97-AF65-F5344CB8AC3E}">
        <p14:creationId xmlns:p14="http://schemas.microsoft.com/office/powerpoint/2010/main" val="545170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sym typeface="Lucida Grande" pitchFamily="-111" charset="0"/>
              </a:rPr>
              <a:t>Components of the E</a:t>
            </a:r>
            <a:r>
              <a:rPr lang="en-US" altLang="en-US" sz="100" dirty="0">
                <a:cs typeface="Times New Roman" panose="02020603050405020304" pitchFamily="18" charset="0"/>
                <a:sym typeface="Lucida Grande" pitchFamily="-111" charset="0"/>
              </a:rPr>
              <a:t> </a:t>
            </a:r>
            <a:r>
              <a:rPr lang="en-US" altLang="en-US" dirty="0">
                <a:cs typeface="Times New Roman" panose="02020603050405020304" pitchFamily="18" charset="0"/>
                <a:sym typeface="Lucida Grande" pitchFamily="-111" charset="0"/>
              </a:rPr>
              <a:t>M</a:t>
            </a:r>
            <a:r>
              <a:rPr lang="en-US" altLang="en-US" sz="100" dirty="0">
                <a:cs typeface="Times New Roman" panose="02020603050405020304" pitchFamily="18" charset="0"/>
                <a:sym typeface="Lucida Grande" pitchFamily="-111" charset="0"/>
              </a:rPr>
              <a:t> </a:t>
            </a:r>
            <a:r>
              <a:rPr lang="en-US" altLang="en-US" dirty="0" smtClean="0">
                <a:cs typeface="Times New Roman" panose="02020603050405020304" pitchFamily="18" charset="0"/>
                <a:sym typeface="Lucida Grande" pitchFamily="-111" charset="0"/>
              </a:rPr>
              <a:t>S </a:t>
            </a:r>
            <a:r>
              <a:rPr lang="en-US" altLang="en-US" dirty="0">
                <a:cs typeface="Times New Roman" panose="02020603050405020304" pitchFamily="18" charset="0"/>
                <a:sym typeface="Lucida Grande" pitchFamily="-111" charset="0"/>
              </a:rPr>
              <a:t>System </a:t>
            </a:r>
            <a:r>
              <a:rPr lang="en-US" altLang="en-US" sz="2000" b="0" dirty="0">
                <a:cs typeface="Times New Roman" panose="02020603050405020304" pitchFamily="18" charset="0"/>
                <a:sym typeface="Lucida Grande" pitchFamily="-111" charset="0"/>
              </a:rPr>
              <a:t>(1 of </a:t>
            </a:r>
            <a:r>
              <a:rPr lang="en-US" altLang="en-US" sz="2000" b="0" dirty="0" smtClean="0">
                <a:cs typeface="Times New Roman" panose="02020603050405020304" pitchFamily="18" charset="0"/>
                <a:sym typeface="Lucida Grande" pitchFamily="-111" charset="0"/>
              </a:rPr>
              <a:t>2)</a:t>
            </a:r>
            <a:endParaRPr lang="en-IN" sz="2000" dirty="0"/>
          </a:p>
        </p:txBody>
      </p:sp>
      <p:sp>
        <p:nvSpPr>
          <p:cNvPr id="3" name="Content Placeholder 2"/>
          <p:cNvSpPr>
            <a:spLocks noGrp="1"/>
          </p:cNvSpPr>
          <p:nvPr>
            <p:ph sz="quarter" idx="13"/>
          </p:nvPr>
        </p:nvSpPr>
        <p:spPr/>
        <p:txBody>
          <a:bodyPr/>
          <a:lstStyle/>
          <a:p>
            <a:r>
              <a:rPr lang="en-US" altLang="en-US" dirty="0">
                <a:sym typeface="Lucida Grande" pitchFamily="-111" charset="0"/>
              </a:rPr>
              <a:t>Emergency medical </a:t>
            </a:r>
            <a:r>
              <a:rPr lang="en-US" altLang="en-US" dirty="0" smtClean="0">
                <a:sym typeface="Lucida Grande" pitchFamily="-111" charset="0"/>
              </a:rPr>
              <a:t>dispatchers</a:t>
            </a:r>
            <a:endParaRPr lang="en-US" altLang="en-US" dirty="0">
              <a:sym typeface="Lucida Grande" pitchFamily="-111" charset="0"/>
            </a:endParaRPr>
          </a:p>
          <a:p>
            <a:pPr lvl="1"/>
            <a:r>
              <a:rPr lang="en-US" altLang="en-US" dirty="0">
                <a:sym typeface="Lucida Grande" pitchFamily="-111" charset="0"/>
              </a:rPr>
              <a:t>Activation of </a:t>
            </a:r>
            <a:r>
              <a:rPr lang="en-US" altLang="en-US" dirty="0" smtClean="0">
                <a:sym typeface="Lucida Grande" pitchFamily="-111" charset="0"/>
              </a:rPr>
              <a:t>E</a:t>
            </a:r>
            <a:r>
              <a:rPr lang="en-US" altLang="en-US" sz="100" dirty="0" smtClean="0">
                <a:sym typeface="Lucida Grande" pitchFamily="-111" charset="0"/>
              </a:rPr>
              <a:t> </a:t>
            </a:r>
            <a:r>
              <a:rPr lang="en-US" altLang="en-US" dirty="0" smtClean="0">
                <a:sym typeface="Lucida Grande" pitchFamily="-111" charset="0"/>
              </a:rPr>
              <a:t>M</a:t>
            </a:r>
            <a:r>
              <a:rPr lang="en-US" altLang="en-US" sz="100" dirty="0" smtClean="0">
                <a:sym typeface="Lucida Grande" pitchFamily="-111" charset="0"/>
              </a:rPr>
              <a:t> </a:t>
            </a:r>
            <a:r>
              <a:rPr lang="en-US" altLang="en-US" dirty="0" smtClean="0">
                <a:sym typeface="Lucida Grande" pitchFamily="-111" charset="0"/>
              </a:rPr>
              <a:t>S </a:t>
            </a:r>
            <a:r>
              <a:rPr lang="en-US" altLang="en-US" dirty="0">
                <a:sym typeface="Lucida Grande" pitchFamily="-111" charset="0"/>
              </a:rPr>
              <a:t>in response to patient emergency</a:t>
            </a:r>
          </a:p>
          <a:p>
            <a:r>
              <a:rPr lang="en-US" altLang="en-US" dirty="0">
                <a:sym typeface="Lucida Grande" pitchFamily="-111" charset="0"/>
              </a:rPr>
              <a:t>E</a:t>
            </a:r>
            <a:r>
              <a:rPr lang="en-US" altLang="en-US" sz="100" dirty="0">
                <a:sym typeface="Lucida Grande" pitchFamily="-111" charset="0"/>
              </a:rPr>
              <a:t> </a:t>
            </a:r>
            <a:r>
              <a:rPr lang="en-US" altLang="en-US" dirty="0">
                <a:sym typeface="Lucida Grande" pitchFamily="-111" charset="0"/>
              </a:rPr>
              <a:t>M</a:t>
            </a:r>
            <a:r>
              <a:rPr lang="en-US" altLang="en-US" sz="100" dirty="0">
                <a:sym typeface="Lucida Grande" pitchFamily="-111" charset="0"/>
              </a:rPr>
              <a:t> </a:t>
            </a:r>
            <a:r>
              <a:rPr lang="en-US" altLang="en-US" dirty="0">
                <a:sym typeface="Lucida Grande" pitchFamily="-111" charset="0"/>
              </a:rPr>
              <a:t>S </a:t>
            </a:r>
            <a:r>
              <a:rPr lang="en-US" altLang="en-US" dirty="0" smtClean="0">
                <a:sym typeface="Lucida Grande" pitchFamily="-111" charset="0"/>
              </a:rPr>
              <a:t>responders</a:t>
            </a:r>
            <a:endParaRPr lang="en-US" altLang="en-US" dirty="0">
              <a:sym typeface="Lucida Grande" pitchFamily="-111" charset="0"/>
            </a:endParaRPr>
          </a:p>
          <a:p>
            <a:pPr lvl="1"/>
            <a:r>
              <a:rPr lang="en-US" altLang="en-US" dirty="0"/>
              <a:t>Emergency medical responders and </a:t>
            </a:r>
            <a:r>
              <a:rPr lang="en-US" altLang="en-US" dirty="0" smtClean="0"/>
              <a:t>E</a:t>
            </a:r>
            <a:r>
              <a:rPr lang="en-US" altLang="en-US" sz="100" dirty="0" smtClean="0"/>
              <a:t> </a:t>
            </a:r>
            <a:r>
              <a:rPr lang="en-US" altLang="en-US" dirty="0" smtClean="0"/>
              <a:t>M</a:t>
            </a:r>
            <a:r>
              <a:rPr lang="en-US" altLang="en-US" sz="100" dirty="0" smtClean="0"/>
              <a:t> </a:t>
            </a:r>
            <a:r>
              <a:rPr lang="en-US" altLang="en-US" dirty="0" smtClean="0"/>
              <a:t>T</a:t>
            </a:r>
            <a:r>
              <a:rPr lang="en-US" altLang="en-US" sz="100" dirty="0" smtClean="0"/>
              <a:t> </a:t>
            </a:r>
            <a:r>
              <a:rPr lang="en-US" altLang="en-US" dirty="0" smtClean="0"/>
              <a:t>s</a:t>
            </a:r>
            <a:endParaRPr lang="en-US" altLang="en-US" dirty="0">
              <a:sym typeface="Lucida Grande" pitchFamily="-111" charset="0"/>
            </a:endParaRPr>
          </a:p>
          <a:p>
            <a:r>
              <a:rPr lang="en-US" altLang="en-US" dirty="0">
                <a:sym typeface="Lucida Grande" pitchFamily="-111" charset="0"/>
              </a:rPr>
              <a:t>Emergency </a:t>
            </a:r>
            <a:r>
              <a:rPr lang="en-US" altLang="en-US" dirty="0" smtClean="0">
                <a:sym typeface="Lucida Grande" pitchFamily="-111" charset="0"/>
              </a:rPr>
              <a:t>department/hospital</a:t>
            </a:r>
            <a:endParaRPr lang="en-US" altLang="en-US" dirty="0">
              <a:sym typeface="Lucida Grande" pitchFamily="-111" charset="0"/>
            </a:endParaRPr>
          </a:p>
          <a:p>
            <a:pPr lvl="1"/>
            <a:r>
              <a:rPr lang="en-US" altLang="en-US" dirty="0">
                <a:sym typeface="Lucida Grande" pitchFamily="-111" charset="0"/>
              </a:rPr>
              <a:t>Doctors, nurses, allied health </a:t>
            </a:r>
            <a:r>
              <a:rPr lang="en-US" altLang="en-US" dirty="0" smtClean="0">
                <a:sym typeface="Lucida Grande" pitchFamily="-111" charset="0"/>
              </a:rPr>
              <a:t>personnel</a:t>
            </a:r>
            <a:endParaRPr lang="en-US" altLang="en-US" dirty="0">
              <a:sym typeface="Lucida Grande" pitchFamily="-111" charset="0"/>
            </a:endParaRPr>
          </a:p>
        </p:txBody>
      </p:sp>
    </p:spTree>
    <p:extLst>
      <p:ext uri="{BB962C8B-B14F-4D97-AF65-F5344CB8AC3E}">
        <p14:creationId xmlns:p14="http://schemas.microsoft.com/office/powerpoint/2010/main" val="12248355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sym typeface="Lucida Grande" pitchFamily="-111" charset="0"/>
              </a:rPr>
              <a:t>Components of the E</a:t>
            </a:r>
            <a:r>
              <a:rPr lang="en-US" altLang="en-US" sz="100" dirty="0">
                <a:cs typeface="Times New Roman" panose="02020603050405020304" pitchFamily="18" charset="0"/>
                <a:sym typeface="Lucida Grande" pitchFamily="-111" charset="0"/>
              </a:rPr>
              <a:t> </a:t>
            </a:r>
            <a:r>
              <a:rPr lang="en-US" altLang="en-US" dirty="0">
                <a:cs typeface="Times New Roman" panose="02020603050405020304" pitchFamily="18" charset="0"/>
                <a:sym typeface="Lucida Grande" pitchFamily="-111" charset="0"/>
              </a:rPr>
              <a:t>M</a:t>
            </a:r>
            <a:r>
              <a:rPr lang="en-US" altLang="en-US" sz="100" dirty="0">
                <a:cs typeface="Times New Roman" panose="02020603050405020304" pitchFamily="18" charset="0"/>
                <a:sym typeface="Lucida Grande" pitchFamily="-111" charset="0"/>
              </a:rPr>
              <a:t> </a:t>
            </a:r>
            <a:r>
              <a:rPr lang="en-US" altLang="en-US" dirty="0" smtClean="0">
                <a:cs typeface="Times New Roman" panose="02020603050405020304" pitchFamily="18" charset="0"/>
                <a:sym typeface="Lucida Grande" pitchFamily="-111" charset="0"/>
              </a:rPr>
              <a:t>S </a:t>
            </a:r>
            <a:r>
              <a:rPr lang="en-US" altLang="en-US" dirty="0">
                <a:cs typeface="Times New Roman" panose="02020603050405020304" pitchFamily="18" charset="0"/>
                <a:sym typeface="Lucida Grande" pitchFamily="-111" charset="0"/>
              </a:rPr>
              <a:t>System </a:t>
            </a:r>
            <a:r>
              <a:rPr lang="en-US" altLang="en-US" sz="2000" b="0" dirty="0" smtClean="0">
                <a:cs typeface="Times New Roman" panose="02020603050405020304" pitchFamily="18" charset="0"/>
                <a:sym typeface="Lucida Grande" pitchFamily="-111" charset="0"/>
              </a:rPr>
              <a:t>(2 </a:t>
            </a:r>
            <a:r>
              <a:rPr lang="en-US" altLang="en-US" sz="2000" b="0" dirty="0">
                <a:cs typeface="Times New Roman" panose="02020603050405020304" pitchFamily="18" charset="0"/>
                <a:sym typeface="Lucida Grande" pitchFamily="-111" charset="0"/>
              </a:rPr>
              <a:t>of </a:t>
            </a:r>
            <a:r>
              <a:rPr lang="en-US" altLang="en-US" sz="2000" b="0" dirty="0" smtClean="0">
                <a:cs typeface="Times New Roman" panose="02020603050405020304" pitchFamily="18" charset="0"/>
                <a:sym typeface="Lucida Grande" pitchFamily="-111" charset="0"/>
              </a:rPr>
              <a:t>2)</a:t>
            </a:r>
            <a:endParaRPr lang="en-IN" sz="2000" dirty="0"/>
          </a:p>
        </p:txBody>
      </p:sp>
      <p:sp>
        <p:nvSpPr>
          <p:cNvPr id="3" name="Content Placeholder 2"/>
          <p:cNvSpPr>
            <a:spLocks noGrp="1"/>
          </p:cNvSpPr>
          <p:nvPr>
            <p:ph sz="quarter" idx="13"/>
          </p:nvPr>
        </p:nvSpPr>
        <p:spPr/>
        <p:txBody>
          <a:bodyPr/>
          <a:lstStyle/>
          <a:p>
            <a:r>
              <a:rPr lang="en-US" altLang="en-US" dirty="0">
                <a:sym typeface="Lucida Grande" pitchFamily="-111" charset="0"/>
              </a:rPr>
              <a:t>Specialized care facilities</a:t>
            </a:r>
          </a:p>
          <a:p>
            <a:pPr lvl="1"/>
            <a:r>
              <a:rPr lang="en-US" altLang="en-US" dirty="0">
                <a:sym typeface="Lucida Grande" pitchFamily="-111" charset="0"/>
              </a:rPr>
              <a:t>Trauma centers</a:t>
            </a:r>
          </a:p>
          <a:p>
            <a:pPr lvl="1"/>
            <a:r>
              <a:rPr lang="en-US" altLang="en-US" dirty="0">
                <a:sym typeface="Lucida Grande" pitchFamily="-111" charset="0"/>
              </a:rPr>
              <a:t>Burn centers</a:t>
            </a:r>
          </a:p>
          <a:p>
            <a:pPr lvl="1"/>
            <a:r>
              <a:rPr lang="en-US" altLang="en-US" dirty="0">
                <a:sym typeface="Lucida Grande" pitchFamily="-111" charset="0"/>
              </a:rPr>
              <a:t>Pediatric centers</a:t>
            </a:r>
          </a:p>
          <a:p>
            <a:pPr lvl="1"/>
            <a:r>
              <a:rPr lang="en-US" altLang="en-US" dirty="0">
                <a:sym typeface="Lucida Grande" pitchFamily="-111" charset="0"/>
              </a:rPr>
              <a:t>Cardiac centers</a:t>
            </a:r>
          </a:p>
          <a:p>
            <a:pPr lvl="1"/>
            <a:r>
              <a:rPr lang="en-US" altLang="en-US" dirty="0">
                <a:sym typeface="Lucida Grande" pitchFamily="-111" charset="0"/>
              </a:rPr>
              <a:t>Stroke centers</a:t>
            </a:r>
          </a:p>
        </p:txBody>
      </p:sp>
    </p:spTree>
    <p:extLst>
      <p:ext uri="{BB962C8B-B14F-4D97-AF65-F5344CB8AC3E}">
        <p14:creationId xmlns:p14="http://schemas.microsoft.com/office/powerpoint/2010/main" val="190783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sym typeface="Lucida Grande" pitchFamily="-111" charset="0"/>
              </a:rPr>
              <a:t>Think About It 1</a:t>
            </a:r>
            <a:endParaRPr lang="en-IN" dirty="0"/>
          </a:p>
        </p:txBody>
      </p:sp>
      <p:sp>
        <p:nvSpPr>
          <p:cNvPr id="3" name="Content Placeholder 2"/>
          <p:cNvSpPr>
            <a:spLocks noGrp="1"/>
          </p:cNvSpPr>
          <p:nvPr>
            <p:ph sz="quarter" idx="13"/>
          </p:nvPr>
        </p:nvSpPr>
        <p:spPr/>
        <p:txBody>
          <a:bodyPr/>
          <a:lstStyle/>
          <a:p>
            <a:r>
              <a:rPr lang="en-US" altLang="en-US" dirty="0">
                <a:sym typeface="Lucida Grande" pitchFamily="-111" charset="0"/>
              </a:rPr>
              <a:t>What medical services are available in your community?</a:t>
            </a:r>
          </a:p>
          <a:p>
            <a:r>
              <a:rPr lang="en-US" altLang="en-US" dirty="0">
                <a:sym typeface="Lucida Grande" pitchFamily="-111" charset="0"/>
              </a:rPr>
              <a:t>How important is it that E</a:t>
            </a:r>
            <a:r>
              <a:rPr lang="en-US" altLang="en-US" sz="100" dirty="0">
                <a:sym typeface="Lucida Grande" pitchFamily="-111" charset="0"/>
              </a:rPr>
              <a:t> </a:t>
            </a:r>
            <a:r>
              <a:rPr lang="en-US" altLang="en-US" dirty="0">
                <a:sym typeface="Lucida Grande" pitchFamily="-111" charset="0"/>
              </a:rPr>
              <a:t>M</a:t>
            </a:r>
            <a:r>
              <a:rPr lang="en-US" altLang="en-US" sz="100" dirty="0">
                <a:sym typeface="Lucida Grande" pitchFamily="-111" charset="0"/>
              </a:rPr>
              <a:t> </a:t>
            </a:r>
            <a:r>
              <a:rPr lang="en-US" altLang="en-US" dirty="0">
                <a:sym typeface="Lucida Grande" pitchFamily="-111" charset="0"/>
              </a:rPr>
              <a:t>S personnel know the capabilities of community medical facilities?</a:t>
            </a:r>
          </a:p>
          <a:p>
            <a:r>
              <a:rPr lang="en-US" altLang="en-US" dirty="0">
                <a:sym typeface="Lucida Grande" pitchFamily="-111" charset="0"/>
              </a:rPr>
              <a:t>What are the possible consequences of transporting a patient to a facility not equipped to handle the problem</a:t>
            </a:r>
            <a:r>
              <a:rPr lang="en-US" altLang="en-US" dirty="0" smtClean="0">
                <a:sym typeface="Lucida Grande" pitchFamily="-111" charset="0"/>
              </a:rPr>
              <a:t>?</a:t>
            </a:r>
            <a:endParaRPr lang="en-US" altLang="en-US" dirty="0">
              <a:sym typeface="Lucida Grande" pitchFamily="-111" charset="0"/>
            </a:endParaRPr>
          </a:p>
        </p:txBody>
      </p:sp>
    </p:spTree>
    <p:extLst>
      <p:ext uri="{BB962C8B-B14F-4D97-AF65-F5344CB8AC3E}">
        <p14:creationId xmlns:p14="http://schemas.microsoft.com/office/powerpoint/2010/main" val="42194264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sym typeface="Lucida Grande" pitchFamily="-111" charset="0"/>
              </a:rPr>
              <a:t>Accessing the E</a:t>
            </a:r>
            <a:r>
              <a:rPr lang="en-US" altLang="en-US" sz="100" dirty="0">
                <a:cs typeface="Times New Roman" panose="02020603050405020304" pitchFamily="18" charset="0"/>
                <a:sym typeface="Lucida Grande" pitchFamily="-111" charset="0"/>
              </a:rPr>
              <a:t> </a:t>
            </a:r>
            <a:r>
              <a:rPr lang="en-US" altLang="en-US" dirty="0">
                <a:cs typeface="Times New Roman" panose="02020603050405020304" pitchFamily="18" charset="0"/>
                <a:sym typeface="Lucida Grande" pitchFamily="-111" charset="0"/>
              </a:rPr>
              <a:t>M</a:t>
            </a:r>
            <a:r>
              <a:rPr lang="en-US" altLang="en-US" sz="100" dirty="0">
                <a:cs typeface="Times New Roman" panose="02020603050405020304" pitchFamily="18" charset="0"/>
                <a:sym typeface="Lucida Grande" pitchFamily="-111" charset="0"/>
              </a:rPr>
              <a:t> </a:t>
            </a:r>
            <a:r>
              <a:rPr lang="en-US" altLang="en-US" dirty="0">
                <a:cs typeface="Times New Roman" panose="02020603050405020304" pitchFamily="18" charset="0"/>
                <a:sym typeface="Lucida Grande" pitchFamily="-111" charset="0"/>
              </a:rPr>
              <a:t>S System </a:t>
            </a:r>
            <a:r>
              <a:rPr lang="en-US" altLang="en-US" sz="2000" b="0" dirty="0">
                <a:cs typeface="Times New Roman" panose="02020603050405020304" pitchFamily="18" charset="0"/>
                <a:sym typeface="Lucida Grande" pitchFamily="-111" charset="0"/>
              </a:rPr>
              <a:t>(1 of 4)</a:t>
            </a:r>
            <a:endParaRPr lang="en-IN" sz="2000" dirty="0"/>
          </a:p>
        </p:txBody>
      </p:sp>
      <p:pic>
        <p:nvPicPr>
          <p:cNvPr id="4" name="Picture 3" descr="A flowchart displays the chain of human resources making up the E M S system. For long description, see slide 61: Appendix 1."/>
          <p:cNvPicPr>
            <a:picLocks noChangeAspect="1"/>
          </p:cNvPicPr>
          <p:nvPr/>
        </p:nvPicPr>
        <p:blipFill>
          <a:blip r:embed="rId3"/>
          <a:stretch>
            <a:fillRect/>
          </a:stretch>
        </p:blipFill>
        <p:spPr>
          <a:xfrm>
            <a:off x="831891" y="1598618"/>
            <a:ext cx="4409679" cy="4288951"/>
          </a:xfrm>
          <a:prstGeom prst="rect">
            <a:avLst/>
          </a:prstGeom>
        </p:spPr>
      </p:pic>
      <p:sp>
        <p:nvSpPr>
          <p:cNvPr id="31" name="Text Placeholder 30"/>
          <p:cNvSpPr>
            <a:spLocks noGrp="1"/>
          </p:cNvSpPr>
          <p:nvPr>
            <p:ph type="body" sz="quarter" idx="25"/>
          </p:nvPr>
        </p:nvSpPr>
        <p:spPr>
          <a:xfrm>
            <a:off x="457200" y="6017059"/>
            <a:ext cx="4637481" cy="348816"/>
          </a:xfrm>
        </p:spPr>
        <p:txBody>
          <a:bodyPr/>
          <a:lstStyle/>
          <a:p>
            <a:pPr marL="0" indent="0">
              <a:buNone/>
            </a:pPr>
            <a:r>
              <a:rPr lang="en-US" altLang="en-US" dirty="0">
                <a:cs typeface="Arial" pitchFamily="34" charset="0"/>
                <a:hlinkClick r:id="rId4" action="ppaction://hlinksldjump"/>
              </a:rPr>
              <a:t>For long description, see slide </a:t>
            </a:r>
            <a:r>
              <a:rPr lang="en-US" altLang="en-US" dirty="0" smtClean="0">
                <a:cs typeface="Arial" pitchFamily="34" charset="0"/>
                <a:hlinkClick r:id="rId4" action="ppaction://hlinksldjump"/>
              </a:rPr>
              <a:t>61: </a:t>
            </a:r>
            <a:r>
              <a:rPr lang="en-US" altLang="en-US" dirty="0">
                <a:cs typeface="Arial" pitchFamily="34" charset="0"/>
                <a:hlinkClick r:id="rId4" action="ppaction://hlinksldjump"/>
              </a:rPr>
              <a:t>Appendix </a:t>
            </a:r>
            <a:r>
              <a:rPr lang="en-US" altLang="en-US" dirty="0" smtClean="0">
                <a:cs typeface="Arial" pitchFamily="34" charset="0"/>
                <a:hlinkClick r:id="rId4" action="ppaction://hlinksldjump"/>
              </a:rPr>
              <a:t>1</a:t>
            </a:r>
            <a:endParaRPr lang="en-IN" altLang="en-US" dirty="0">
              <a:cs typeface="Arial" pitchFamily="34" charset="0"/>
            </a:endParaRPr>
          </a:p>
        </p:txBody>
      </p:sp>
      <p:sp>
        <p:nvSpPr>
          <p:cNvPr id="26" name="Content Placeholder 25"/>
          <p:cNvSpPr>
            <a:spLocks noGrp="1"/>
          </p:cNvSpPr>
          <p:nvPr>
            <p:ph sz="quarter" idx="18"/>
          </p:nvPr>
        </p:nvSpPr>
        <p:spPr>
          <a:xfrm>
            <a:off x="5775157" y="4976113"/>
            <a:ext cx="2911643" cy="1311337"/>
          </a:xfrm>
        </p:spPr>
        <p:txBody>
          <a:bodyPr/>
          <a:lstStyle/>
          <a:p>
            <a:pPr marL="432" indent="0">
              <a:buNone/>
            </a:pPr>
            <a:r>
              <a:rPr lang="en-US" altLang="en-US" sz="1600" dirty="0"/>
              <a:t>The chain of human resources making up the E</a:t>
            </a:r>
            <a:r>
              <a:rPr lang="en-US" altLang="en-US" sz="100" dirty="0"/>
              <a:t> </a:t>
            </a:r>
            <a:r>
              <a:rPr lang="en-US" altLang="en-US" sz="1600" dirty="0"/>
              <a:t>M</a:t>
            </a:r>
            <a:r>
              <a:rPr lang="en-US" altLang="en-US" sz="100" dirty="0"/>
              <a:t> </a:t>
            </a:r>
            <a:r>
              <a:rPr lang="en-US" altLang="en-US" sz="1600" dirty="0"/>
              <a:t>S system.</a:t>
            </a:r>
            <a:br>
              <a:rPr lang="en-US" altLang="en-US" sz="1600" dirty="0"/>
            </a:br>
            <a:r>
              <a:rPr lang="en-US" altLang="en-US" sz="1600" b="1" dirty="0"/>
              <a:t>Emergency Department staff photo: © Edward T. Dickinson, M</a:t>
            </a:r>
            <a:r>
              <a:rPr lang="en-US" altLang="en-US" sz="100" b="1" dirty="0"/>
              <a:t> </a:t>
            </a:r>
            <a:r>
              <a:rPr lang="en-US" altLang="en-US" sz="1600" b="1" dirty="0" smtClean="0"/>
              <a:t>D</a:t>
            </a:r>
          </a:p>
        </p:txBody>
      </p:sp>
    </p:spTree>
    <p:extLst>
      <p:ext uri="{BB962C8B-B14F-4D97-AF65-F5344CB8AC3E}">
        <p14:creationId xmlns:p14="http://schemas.microsoft.com/office/powerpoint/2010/main" val="14308310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sym typeface="Lucida Grande" pitchFamily="-111" charset="0"/>
              </a:rPr>
              <a:t>Accessing the E</a:t>
            </a:r>
            <a:r>
              <a:rPr lang="en-US" altLang="en-US" sz="100" dirty="0">
                <a:cs typeface="Times New Roman" panose="02020603050405020304" pitchFamily="18" charset="0"/>
                <a:sym typeface="Lucida Grande" pitchFamily="-111" charset="0"/>
              </a:rPr>
              <a:t> </a:t>
            </a:r>
            <a:r>
              <a:rPr lang="en-US" altLang="en-US" dirty="0">
                <a:cs typeface="Times New Roman" panose="02020603050405020304" pitchFamily="18" charset="0"/>
                <a:sym typeface="Lucida Grande" pitchFamily="-111" charset="0"/>
              </a:rPr>
              <a:t>M</a:t>
            </a:r>
            <a:r>
              <a:rPr lang="en-US" altLang="en-US" sz="100" dirty="0">
                <a:cs typeface="Times New Roman" panose="02020603050405020304" pitchFamily="18" charset="0"/>
                <a:sym typeface="Lucida Grande" pitchFamily="-111" charset="0"/>
              </a:rPr>
              <a:t> </a:t>
            </a:r>
            <a:r>
              <a:rPr lang="en-US" altLang="en-US" dirty="0">
                <a:cs typeface="Times New Roman" panose="02020603050405020304" pitchFamily="18" charset="0"/>
                <a:sym typeface="Lucida Grande" pitchFamily="-111" charset="0"/>
              </a:rPr>
              <a:t>S System </a:t>
            </a:r>
            <a:r>
              <a:rPr lang="en-US" altLang="en-US" sz="2000" b="0" dirty="0" smtClean="0">
                <a:cs typeface="Times New Roman" panose="02020603050405020304" pitchFamily="18" charset="0"/>
                <a:sym typeface="Lucida Grande" pitchFamily="-111" charset="0"/>
              </a:rPr>
              <a:t>(2 </a:t>
            </a:r>
            <a:r>
              <a:rPr lang="en-US" altLang="en-US" sz="2000" b="0" dirty="0">
                <a:cs typeface="Times New Roman" panose="02020603050405020304" pitchFamily="18" charset="0"/>
                <a:sym typeface="Lucida Grande" pitchFamily="-111" charset="0"/>
              </a:rPr>
              <a:t>of 4)</a:t>
            </a:r>
            <a:endParaRPr lang="en-IN" sz="2000" dirty="0"/>
          </a:p>
        </p:txBody>
      </p:sp>
      <p:sp>
        <p:nvSpPr>
          <p:cNvPr id="3" name="Content Placeholder 2"/>
          <p:cNvSpPr>
            <a:spLocks noGrp="1"/>
          </p:cNvSpPr>
          <p:nvPr>
            <p:ph sz="quarter" idx="13"/>
          </p:nvPr>
        </p:nvSpPr>
        <p:spPr/>
        <p:txBody>
          <a:bodyPr/>
          <a:lstStyle/>
          <a:p>
            <a:r>
              <a:rPr lang="en-US" altLang="en-US" dirty="0">
                <a:sym typeface="Lucida Grande" pitchFamily="-111" charset="0"/>
              </a:rPr>
              <a:t>911 telephone access</a:t>
            </a:r>
          </a:p>
          <a:p>
            <a:pPr lvl="1"/>
            <a:r>
              <a:rPr lang="en-US" altLang="en-US" dirty="0">
                <a:sym typeface="Lucida Grande" pitchFamily="-111" charset="0"/>
              </a:rPr>
              <a:t>Available in most communities</a:t>
            </a:r>
          </a:p>
          <a:p>
            <a:r>
              <a:rPr lang="en-US" altLang="en-US" dirty="0">
                <a:sym typeface="Lucida Grande" pitchFamily="-111" charset="0"/>
              </a:rPr>
              <a:t>Enhanced 911</a:t>
            </a:r>
          </a:p>
          <a:p>
            <a:pPr lvl="1"/>
            <a:r>
              <a:rPr lang="en-US" altLang="en-US" dirty="0">
                <a:sym typeface="Lucida Grande" pitchFamily="-111" charset="0"/>
              </a:rPr>
              <a:t>Provides caller number and location for landline </a:t>
            </a:r>
            <a:r>
              <a:rPr lang="en-US" altLang="en-US" dirty="0" smtClean="0">
                <a:sym typeface="Lucida Grande" pitchFamily="-111" charset="0"/>
              </a:rPr>
              <a:t>phones</a:t>
            </a:r>
            <a:endParaRPr lang="en-US" altLang="en-US" dirty="0">
              <a:sym typeface="Lucida Grande" pitchFamily="-111" charset="0"/>
            </a:endParaRPr>
          </a:p>
        </p:txBody>
      </p:sp>
    </p:spTree>
    <p:extLst>
      <p:ext uri="{BB962C8B-B14F-4D97-AF65-F5344CB8AC3E}">
        <p14:creationId xmlns:p14="http://schemas.microsoft.com/office/powerpoint/2010/main" val="7611265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sym typeface="Lucida Grande" pitchFamily="-111" charset="0"/>
              </a:rPr>
              <a:t>Accessing the E</a:t>
            </a:r>
            <a:r>
              <a:rPr lang="en-US" altLang="en-US" sz="100" dirty="0">
                <a:cs typeface="Times New Roman" panose="02020603050405020304" pitchFamily="18" charset="0"/>
                <a:sym typeface="Lucida Grande" pitchFamily="-111" charset="0"/>
              </a:rPr>
              <a:t> </a:t>
            </a:r>
            <a:r>
              <a:rPr lang="en-US" altLang="en-US" dirty="0">
                <a:cs typeface="Times New Roman" panose="02020603050405020304" pitchFamily="18" charset="0"/>
                <a:sym typeface="Lucida Grande" pitchFamily="-111" charset="0"/>
              </a:rPr>
              <a:t>M</a:t>
            </a:r>
            <a:r>
              <a:rPr lang="en-US" altLang="en-US" sz="100" dirty="0">
                <a:cs typeface="Times New Roman" panose="02020603050405020304" pitchFamily="18" charset="0"/>
                <a:sym typeface="Lucida Grande" pitchFamily="-111" charset="0"/>
              </a:rPr>
              <a:t> </a:t>
            </a:r>
            <a:r>
              <a:rPr lang="en-US" altLang="en-US" dirty="0">
                <a:cs typeface="Times New Roman" panose="02020603050405020304" pitchFamily="18" charset="0"/>
                <a:sym typeface="Lucida Grande" pitchFamily="-111" charset="0"/>
              </a:rPr>
              <a:t>S System </a:t>
            </a:r>
            <a:r>
              <a:rPr lang="en-US" altLang="en-US" sz="2000" b="0" dirty="0" smtClean="0">
                <a:cs typeface="Times New Roman" panose="02020603050405020304" pitchFamily="18" charset="0"/>
                <a:sym typeface="Lucida Grande" pitchFamily="-111" charset="0"/>
              </a:rPr>
              <a:t>(3 </a:t>
            </a:r>
            <a:r>
              <a:rPr lang="en-US" altLang="en-US" sz="2000" b="0" dirty="0">
                <a:cs typeface="Times New Roman" panose="02020603050405020304" pitchFamily="18" charset="0"/>
                <a:sym typeface="Lucida Grande" pitchFamily="-111" charset="0"/>
              </a:rPr>
              <a:t>of 4)</a:t>
            </a:r>
            <a:endParaRPr lang="en-IN" sz="2000" dirty="0"/>
          </a:p>
        </p:txBody>
      </p:sp>
      <p:sp>
        <p:nvSpPr>
          <p:cNvPr id="3" name="Content Placeholder 2"/>
          <p:cNvSpPr>
            <a:spLocks noGrp="1"/>
          </p:cNvSpPr>
          <p:nvPr>
            <p:ph sz="quarter" idx="13"/>
          </p:nvPr>
        </p:nvSpPr>
        <p:spPr>
          <a:xfrm>
            <a:off x="457200" y="1556326"/>
            <a:ext cx="7516368" cy="4467955"/>
          </a:xfrm>
        </p:spPr>
        <p:txBody>
          <a:bodyPr/>
          <a:lstStyle/>
          <a:p>
            <a:r>
              <a:rPr lang="en-US" altLang="en-US" dirty="0">
                <a:sym typeface="Lucida Grande" pitchFamily="-111" charset="0"/>
              </a:rPr>
              <a:t>Emergency medical dispatchers</a:t>
            </a:r>
          </a:p>
          <a:p>
            <a:pPr lvl="1"/>
            <a:r>
              <a:rPr lang="en-US" altLang="en-US" dirty="0">
                <a:sym typeface="Lucida Grande" pitchFamily="-111" charset="0"/>
              </a:rPr>
              <a:t>Can provide instructions to callers on how to provide emergency care until </a:t>
            </a:r>
            <a:r>
              <a:rPr lang="en-US" altLang="en-US" dirty="0" smtClean="0">
                <a:sym typeface="Lucida Grande" pitchFamily="-111" charset="0"/>
              </a:rPr>
              <a:t>E</a:t>
            </a:r>
            <a:r>
              <a:rPr lang="en-US" altLang="en-US" sz="100" dirty="0" smtClean="0">
                <a:sym typeface="Lucida Grande" pitchFamily="-111" charset="0"/>
              </a:rPr>
              <a:t> </a:t>
            </a:r>
            <a:r>
              <a:rPr lang="en-US" altLang="en-US" dirty="0" smtClean="0">
                <a:sym typeface="Lucida Grande" pitchFamily="-111" charset="0"/>
              </a:rPr>
              <a:t>M</a:t>
            </a:r>
            <a:r>
              <a:rPr lang="en-US" altLang="en-US" sz="100" dirty="0" smtClean="0">
                <a:sym typeface="Lucida Grande" pitchFamily="-111" charset="0"/>
              </a:rPr>
              <a:t> </a:t>
            </a:r>
            <a:r>
              <a:rPr lang="en-US" altLang="en-US" dirty="0" smtClean="0">
                <a:sym typeface="Lucida Grande" pitchFamily="-111" charset="0"/>
              </a:rPr>
              <a:t>S </a:t>
            </a:r>
            <a:r>
              <a:rPr lang="en-US" altLang="en-US" dirty="0">
                <a:sym typeface="Lucida Grande" pitchFamily="-111" charset="0"/>
              </a:rPr>
              <a:t>personnel arrive</a:t>
            </a:r>
          </a:p>
          <a:p>
            <a:pPr lvl="1"/>
            <a:r>
              <a:rPr lang="en-US" dirty="0"/>
              <a:t>Research has consistently pointed to the importance of early access and prompt initiation of emergency care and </a:t>
            </a:r>
            <a:r>
              <a:rPr lang="en-US" dirty="0" smtClean="0"/>
              <a:t>C</a:t>
            </a:r>
            <a:r>
              <a:rPr lang="en-US" sz="100" dirty="0" smtClean="0"/>
              <a:t> </a:t>
            </a:r>
            <a:r>
              <a:rPr lang="en-US" dirty="0" smtClean="0"/>
              <a:t>P</a:t>
            </a:r>
            <a:r>
              <a:rPr lang="en-US" sz="100" dirty="0" smtClean="0"/>
              <a:t> </a:t>
            </a:r>
            <a:r>
              <a:rPr lang="en-US" dirty="0" smtClean="0"/>
              <a:t>R</a:t>
            </a:r>
            <a:r>
              <a:rPr lang="en-US" dirty="0"/>
              <a:t>.</a:t>
            </a:r>
            <a:endParaRPr lang="en-US" altLang="en-US" dirty="0">
              <a:sym typeface="Lucida Grande" pitchFamily="-111" charset="0"/>
            </a:endParaRPr>
          </a:p>
        </p:txBody>
      </p:sp>
    </p:spTree>
    <p:extLst>
      <p:ext uri="{BB962C8B-B14F-4D97-AF65-F5344CB8AC3E}">
        <p14:creationId xmlns:p14="http://schemas.microsoft.com/office/powerpoint/2010/main" val="2975583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rPr>
              <a:t>Topics</a:t>
            </a:r>
            <a:endParaRPr lang="en-IN" dirty="0"/>
          </a:p>
        </p:txBody>
      </p:sp>
      <p:sp>
        <p:nvSpPr>
          <p:cNvPr id="4" name="Text Placeholder 3"/>
          <p:cNvSpPr>
            <a:spLocks noGrp="1"/>
          </p:cNvSpPr>
          <p:nvPr>
            <p:ph type="body" sz="quarter" idx="14"/>
          </p:nvPr>
        </p:nvSpPr>
        <p:spPr/>
        <p:txBody>
          <a:bodyPr/>
          <a:lstStyle/>
          <a:p>
            <a:r>
              <a:rPr lang="en-US" altLang="en-US" dirty="0">
                <a:hlinkClick r:id="rId3" action="ppaction://hlinksldjump"/>
              </a:rPr>
              <a:t>The Emergency Medical Services System</a:t>
            </a:r>
            <a:endParaRPr lang="en-US" altLang="en-US" dirty="0"/>
          </a:p>
          <a:p>
            <a:r>
              <a:rPr lang="en-US" altLang="en-US" dirty="0">
                <a:solidFill>
                  <a:schemeClr val="tx1"/>
                </a:solidFill>
                <a:hlinkClick r:id="rId4" action="ppaction://hlinksldjump"/>
              </a:rPr>
              <a:t>Components of the </a:t>
            </a:r>
            <a:r>
              <a:rPr lang="en-US" altLang="en-US" dirty="0" smtClean="0">
                <a:solidFill>
                  <a:schemeClr val="tx1"/>
                </a:solidFill>
                <a:hlinkClick r:id="rId4" action="ppaction://hlinksldjump"/>
              </a:rPr>
              <a:t>E</a:t>
            </a:r>
            <a:r>
              <a:rPr lang="en-US" altLang="en-US" sz="100" dirty="0" smtClean="0">
                <a:solidFill>
                  <a:schemeClr val="tx1"/>
                </a:solidFill>
                <a:hlinkClick r:id="rId4" action="ppaction://hlinksldjump"/>
              </a:rPr>
              <a:t> </a:t>
            </a:r>
            <a:r>
              <a:rPr lang="en-US" altLang="en-US" dirty="0" smtClean="0">
                <a:solidFill>
                  <a:schemeClr val="tx1"/>
                </a:solidFill>
                <a:hlinkClick r:id="rId4" action="ppaction://hlinksldjump"/>
              </a:rPr>
              <a:t>M</a:t>
            </a:r>
            <a:r>
              <a:rPr lang="en-US" altLang="en-US" sz="100" dirty="0" smtClean="0">
                <a:solidFill>
                  <a:schemeClr val="tx1"/>
                </a:solidFill>
                <a:hlinkClick r:id="rId4" action="ppaction://hlinksldjump"/>
              </a:rPr>
              <a:t> </a:t>
            </a:r>
            <a:r>
              <a:rPr lang="en-US" altLang="en-US" dirty="0" smtClean="0">
                <a:solidFill>
                  <a:schemeClr val="tx1"/>
                </a:solidFill>
                <a:hlinkClick r:id="rId4" action="ppaction://hlinksldjump"/>
              </a:rPr>
              <a:t>S </a:t>
            </a:r>
            <a:r>
              <a:rPr lang="en-US" altLang="en-US" dirty="0">
                <a:solidFill>
                  <a:schemeClr val="tx1"/>
                </a:solidFill>
                <a:hlinkClick r:id="rId4" action="ppaction://hlinksldjump"/>
              </a:rPr>
              <a:t>System</a:t>
            </a:r>
            <a:endParaRPr lang="en-US" altLang="en-US" dirty="0">
              <a:solidFill>
                <a:schemeClr val="tx1"/>
              </a:solidFill>
            </a:endParaRPr>
          </a:p>
          <a:p>
            <a:r>
              <a:rPr lang="en-US" altLang="en-US" dirty="0">
                <a:solidFill>
                  <a:schemeClr val="tx1"/>
                </a:solidFill>
                <a:hlinkClick r:id="rId5" action="ppaction://hlinksldjump"/>
              </a:rPr>
              <a:t>Roles and Responsibilities of the </a:t>
            </a:r>
            <a:r>
              <a:rPr lang="en-US" altLang="en-US" dirty="0" smtClean="0">
                <a:solidFill>
                  <a:schemeClr val="tx1"/>
                </a:solidFill>
                <a:hlinkClick r:id="rId5" action="ppaction://hlinksldjump"/>
              </a:rPr>
              <a:t>E</a:t>
            </a:r>
            <a:r>
              <a:rPr lang="en-US" altLang="en-US" sz="100" dirty="0" smtClean="0">
                <a:solidFill>
                  <a:schemeClr val="tx1"/>
                </a:solidFill>
                <a:hlinkClick r:id="rId5" action="ppaction://hlinksldjump"/>
              </a:rPr>
              <a:t> </a:t>
            </a:r>
            <a:r>
              <a:rPr lang="en-US" altLang="en-US" dirty="0" smtClean="0">
                <a:solidFill>
                  <a:schemeClr val="tx1"/>
                </a:solidFill>
                <a:hlinkClick r:id="rId5" action="ppaction://hlinksldjump"/>
              </a:rPr>
              <a:t>M</a:t>
            </a:r>
            <a:r>
              <a:rPr lang="en-US" altLang="en-US" sz="100" dirty="0" smtClean="0">
                <a:solidFill>
                  <a:schemeClr val="tx1"/>
                </a:solidFill>
                <a:hlinkClick r:id="rId5" action="ppaction://hlinksldjump"/>
              </a:rPr>
              <a:t> </a:t>
            </a:r>
            <a:r>
              <a:rPr lang="en-US" altLang="en-US" dirty="0" smtClean="0">
                <a:solidFill>
                  <a:schemeClr val="tx1"/>
                </a:solidFill>
                <a:hlinkClick r:id="rId5" action="ppaction://hlinksldjump"/>
              </a:rPr>
              <a:t>T</a:t>
            </a:r>
            <a:endParaRPr lang="en-US" altLang="en-US" dirty="0">
              <a:solidFill>
                <a:schemeClr val="tx1"/>
              </a:solidFill>
            </a:endParaRPr>
          </a:p>
          <a:p>
            <a:r>
              <a:rPr lang="en-US" altLang="en-US" dirty="0">
                <a:solidFill>
                  <a:schemeClr val="tx1"/>
                </a:solidFill>
                <a:hlinkClick r:id="rId6" action="ppaction://hlinksldjump"/>
              </a:rPr>
              <a:t>The </a:t>
            </a:r>
            <a:r>
              <a:rPr lang="en-US" altLang="en-US" dirty="0" smtClean="0">
                <a:solidFill>
                  <a:schemeClr val="tx1"/>
                </a:solidFill>
                <a:hlinkClick r:id="rId6" action="ppaction://hlinksldjump"/>
              </a:rPr>
              <a:t>E</a:t>
            </a:r>
            <a:r>
              <a:rPr lang="en-US" altLang="en-US" sz="100" dirty="0" smtClean="0">
                <a:solidFill>
                  <a:schemeClr val="tx1"/>
                </a:solidFill>
                <a:hlinkClick r:id="rId6" action="ppaction://hlinksldjump"/>
              </a:rPr>
              <a:t> </a:t>
            </a:r>
            <a:r>
              <a:rPr lang="en-US" altLang="en-US" dirty="0" smtClean="0">
                <a:solidFill>
                  <a:schemeClr val="tx1"/>
                </a:solidFill>
                <a:hlinkClick r:id="rId6" action="ppaction://hlinksldjump"/>
              </a:rPr>
              <a:t>M</a:t>
            </a:r>
            <a:r>
              <a:rPr lang="en-US" altLang="en-US" sz="100" dirty="0" smtClean="0">
                <a:solidFill>
                  <a:schemeClr val="tx1"/>
                </a:solidFill>
                <a:hlinkClick r:id="rId6" action="ppaction://hlinksldjump"/>
              </a:rPr>
              <a:t> </a:t>
            </a:r>
            <a:r>
              <a:rPr lang="en-US" altLang="en-US" dirty="0" smtClean="0">
                <a:solidFill>
                  <a:schemeClr val="tx1"/>
                </a:solidFill>
                <a:hlinkClick r:id="rId6" action="ppaction://hlinksldjump"/>
              </a:rPr>
              <a:t>S </a:t>
            </a:r>
            <a:r>
              <a:rPr lang="en-US" altLang="en-US" dirty="0">
                <a:solidFill>
                  <a:schemeClr val="tx1"/>
                </a:solidFill>
                <a:hlinkClick r:id="rId6" action="ppaction://hlinksldjump"/>
              </a:rPr>
              <a:t>Role in Public Health</a:t>
            </a:r>
            <a:endParaRPr lang="en-US" altLang="en-US" dirty="0">
              <a:solidFill>
                <a:schemeClr val="tx1"/>
              </a:solidFill>
            </a:endParaRPr>
          </a:p>
          <a:p>
            <a:r>
              <a:rPr lang="en-US" altLang="en-US" dirty="0">
                <a:solidFill>
                  <a:schemeClr val="tx1"/>
                </a:solidFill>
                <a:hlinkClick r:id="rId7" action="ppaction://hlinksldjump"/>
              </a:rPr>
              <a:t>Research</a:t>
            </a:r>
            <a:endParaRPr lang="en-US" altLang="en-US" dirty="0">
              <a:solidFill>
                <a:schemeClr val="tx1"/>
              </a:solidFill>
            </a:endParaRPr>
          </a:p>
          <a:p>
            <a:r>
              <a:rPr lang="en-US" altLang="en-US" dirty="0">
                <a:solidFill>
                  <a:schemeClr val="tx1"/>
                </a:solidFill>
                <a:hlinkClick r:id="rId8" action="ppaction://hlinksldjump"/>
              </a:rPr>
              <a:t>Special </a:t>
            </a:r>
            <a:r>
              <a:rPr lang="en-US" altLang="en-US" dirty="0" smtClean="0">
                <a:solidFill>
                  <a:schemeClr val="tx1"/>
                </a:solidFill>
                <a:hlinkClick r:id="rId8" action="ppaction://hlinksldjump"/>
              </a:rPr>
              <a:t>Issues</a:t>
            </a:r>
            <a:endParaRPr lang="en-US" altLang="en-US" dirty="0">
              <a:solidFill>
                <a:schemeClr val="tx1"/>
              </a:solidFill>
            </a:endParaRPr>
          </a:p>
        </p:txBody>
      </p:sp>
    </p:spTree>
    <p:extLst>
      <p:ext uri="{BB962C8B-B14F-4D97-AF65-F5344CB8AC3E}">
        <p14:creationId xmlns:p14="http://schemas.microsoft.com/office/powerpoint/2010/main" val="1556100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sym typeface="Lucida Grande" pitchFamily="-111" charset="0"/>
              </a:rPr>
              <a:t>Accessing the E</a:t>
            </a:r>
            <a:r>
              <a:rPr lang="en-US" altLang="en-US" sz="100" dirty="0">
                <a:cs typeface="Times New Roman" panose="02020603050405020304" pitchFamily="18" charset="0"/>
                <a:sym typeface="Lucida Grande" pitchFamily="-111" charset="0"/>
              </a:rPr>
              <a:t> </a:t>
            </a:r>
            <a:r>
              <a:rPr lang="en-US" altLang="en-US" dirty="0">
                <a:cs typeface="Times New Roman" panose="02020603050405020304" pitchFamily="18" charset="0"/>
                <a:sym typeface="Lucida Grande" pitchFamily="-111" charset="0"/>
              </a:rPr>
              <a:t>M</a:t>
            </a:r>
            <a:r>
              <a:rPr lang="en-US" altLang="en-US" sz="100" dirty="0">
                <a:cs typeface="Times New Roman" panose="02020603050405020304" pitchFamily="18" charset="0"/>
                <a:sym typeface="Lucida Grande" pitchFamily="-111" charset="0"/>
              </a:rPr>
              <a:t> </a:t>
            </a:r>
            <a:r>
              <a:rPr lang="en-US" altLang="en-US" dirty="0">
                <a:cs typeface="Times New Roman" panose="02020603050405020304" pitchFamily="18" charset="0"/>
                <a:sym typeface="Lucida Grande" pitchFamily="-111" charset="0"/>
              </a:rPr>
              <a:t>S System </a:t>
            </a:r>
            <a:r>
              <a:rPr lang="en-US" altLang="en-US" sz="2000" b="0" dirty="0" smtClean="0">
                <a:cs typeface="Times New Roman" panose="02020603050405020304" pitchFamily="18" charset="0"/>
                <a:sym typeface="Lucida Grande" pitchFamily="-111" charset="0"/>
              </a:rPr>
              <a:t>(4 </a:t>
            </a:r>
            <a:r>
              <a:rPr lang="en-US" altLang="en-US" sz="2000" b="0" dirty="0">
                <a:cs typeface="Times New Roman" panose="02020603050405020304" pitchFamily="18" charset="0"/>
                <a:sym typeface="Lucida Grande" pitchFamily="-111" charset="0"/>
              </a:rPr>
              <a:t>of 4)</a:t>
            </a:r>
            <a:endParaRPr lang="en-IN" sz="2000" dirty="0"/>
          </a:p>
        </p:txBody>
      </p:sp>
      <p:pic>
        <p:nvPicPr>
          <p:cNvPr id="4" name="Picture 3" descr="An emergency medical dispatcher takes calls and inputs information into a computer with multiple screens."/>
          <p:cNvPicPr>
            <a:picLocks noChangeAspect="1"/>
          </p:cNvPicPr>
          <p:nvPr/>
        </p:nvPicPr>
        <p:blipFill>
          <a:blip r:embed="rId3"/>
          <a:stretch>
            <a:fillRect/>
          </a:stretch>
        </p:blipFill>
        <p:spPr>
          <a:xfrm>
            <a:off x="1269674" y="1579902"/>
            <a:ext cx="6604651" cy="4011300"/>
          </a:xfrm>
          <a:prstGeom prst="rect">
            <a:avLst/>
          </a:prstGeom>
        </p:spPr>
      </p:pic>
      <p:sp>
        <p:nvSpPr>
          <p:cNvPr id="3" name="Content Placeholder 2"/>
          <p:cNvSpPr>
            <a:spLocks noGrp="1"/>
          </p:cNvSpPr>
          <p:nvPr>
            <p:ph sz="quarter" idx="13"/>
          </p:nvPr>
        </p:nvSpPr>
        <p:spPr>
          <a:xfrm>
            <a:off x="457200" y="5724881"/>
            <a:ext cx="5431536" cy="647186"/>
          </a:xfrm>
        </p:spPr>
        <p:txBody>
          <a:bodyPr/>
          <a:lstStyle/>
          <a:p>
            <a:pPr marL="432" indent="0">
              <a:spcBef>
                <a:spcPts val="0"/>
              </a:spcBef>
              <a:buNone/>
            </a:pPr>
            <a:r>
              <a:rPr lang="en-US" altLang="en-US" sz="2000" dirty="0">
                <a:sym typeface="Lucida Grande" pitchFamily="-111" charset="0"/>
              </a:rPr>
              <a:t>Emergency medical </a:t>
            </a:r>
            <a:r>
              <a:rPr lang="en-US" altLang="en-US" sz="2000" dirty="0" smtClean="0">
                <a:sym typeface="Lucida Grande" pitchFamily="-111" charset="0"/>
              </a:rPr>
              <a:t>dispatchers</a:t>
            </a:r>
          </a:p>
          <a:p>
            <a:pPr marL="432" indent="0">
              <a:spcBef>
                <a:spcPts val="0"/>
              </a:spcBef>
              <a:buNone/>
            </a:pPr>
            <a:r>
              <a:rPr lang="en-US" altLang="en-US" sz="2000" b="1" dirty="0" smtClean="0"/>
              <a:t>Photo: © Edward T. Dickinson, M</a:t>
            </a:r>
            <a:r>
              <a:rPr lang="en-US" altLang="en-US" sz="100" b="1" dirty="0" smtClean="0"/>
              <a:t> </a:t>
            </a:r>
            <a:r>
              <a:rPr lang="en-US" altLang="en-US" sz="2000" b="1" dirty="0" smtClean="0"/>
              <a:t>D</a:t>
            </a:r>
            <a:endParaRPr lang="en-US" altLang="en-US" sz="2000" b="1" dirty="0">
              <a:sym typeface="Lucida Grande" pitchFamily="-111" charset="0"/>
            </a:endParaRPr>
          </a:p>
        </p:txBody>
      </p:sp>
    </p:spTree>
    <p:extLst>
      <p:ext uri="{BB962C8B-B14F-4D97-AF65-F5344CB8AC3E}">
        <p14:creationId xmlns:p14="http://schemas.microsoft.com/office/powerpoint/2010/main" val="1391214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sym typeface="Lucida Grande" pitchFamily="-111" charset="0"/>
              </a:rPr>
              <a:t>Critical Decision Making</a:t>
            </a:r>
            <a:endParaRPr lang="en-IN" dirty="0"/>
          </a:p>
        </p:txBody>
      </p:sp>
      <p:sp>
        <p:nvSpPr>
          <p:cNvPr id="3" name="Content Placeholder 2"/>
          <p:cNvSpPr>
            <a:spLocks noGrp="1"/>
          </p:cNvSpPr>
          <p:nvPr>
            <p:ph sz="quarter" idx="13"/>
          </p:nvPr>
        </p:nvSpPr>
        <p:spPr>
          <a:xfrm>
            <a:off x="457200" y="1556326"/>
            <a:ext cx="7687056" cy="4467955"/>
          </a:xfrm>
        </p:spPr>
        <p:txBody>
          <a:bodyPr/>
          <a:lstStyle/>
          <a:p>
            <a:r>
              <a:rPr lang="en-US" altLang="en-US" dirty="0">
                <a:sym typeface="Lucida Grande" pitchFamily="-111" charset="0"/>
              </a:rPr>
              <a:t>Critical decision making is a very important concept in </a:t>
            </a:r>
            <a:r>
              <a:rPr lang="en-US" altLang="en-US" dirty="0" smtClean="0">
                <a:sym typeface="Lucida Grande" pitchFamily="-111" charset="0"/>
              </a:rPr>
              <a:t>E</a:t>
            </a:r>
            <a:r>
              <a:rPr lang="en-US" altLang="en-US" sz="100" dirty="0" smtClean="0">
                <a:sym typeface="Lucida Grande" pitchFamily="-111" charset="0"/>
              </a:rPr>
              <a:t> </a:t>
            </a:r>
            <a:r>
              <a:rPr lang="en-US" altLang="en-US" dirty="0" smtClean="0">
                <a:sym typeface="Lucida Grande" pitchFamily="-111" charset="0"/>
              </a:rPr>
              <a:t>M</a:t>
            </a:r>
            <a:r>
              <a:rPr lang="en-US" altLang="en-US" sz="100" dirty="0" smtClean="0">
                <a:sym typeface="Lucida Grande" pitchFamily="-111" charset="0"/>
              </a:rPr>
              <a:t> </a:t>
            </a:r>
            <a:r>
              <a:rPr lang="en-US" altLang="en-US" dirty="0" smtClean="0">
                <a:sym typeface="Lucida Grande" pitchFamily="-111" charset="0"/>
              </a:rPr>
              <a:t>S</a:t>
            </a:r>
            <a:r>
              <a:rPr lang="en-US" altLang="en-US" dirty="0">
                <a:sym typeface="Lucida Grande" pitchFamily="-111" charset="0"/>
              </a:rPr>
              <a:t>.</a:t>
            </a:r>
          </a:p>
          <a:p>
            <a:pPr lvl="1"/>
            <a:r>
              <a:rPr lang="en-US" altLang="en-US" dirty="0">
                <a:sym typeface="Lucida Grande" pitchFamily="-111" charset="0"/>
              </a:rPr>
              <a:t>Gather information from scene, patient assessment, and other sources.</a:t>
            </a:r>
          </a:p>
          <a:p>
            <a:pPr lvl="1"/>
            <a:r>
              <a:rPr lang="en-US" altLang="en-US" dirty="0">
                <a:sym typeface="Lucida Grande" pitchFamily="-111" charset="0"/>
              </a:rPr>
              <a:t>Synthesize (interpret) information to make decisions regarding treatment and transport options.</a:t>
            </a:r>
          </a:p>
          <a:p>
            <a:r>
              <a:rPr lang="en-US" altLang="en-US" dirty="0">
                <a:sym typeface="Lucida Grande" pitchFamily="-111" charset="0"/>
              </a:rPr>
              <a:t>When information is not enough</a:t>
            </a:r>
          </a:p>
          <a:p>
            <a:pPr lvl="1"/>
            <a:r>
              <a:rPr lang="en-US" altLang="en-US" dirty="0">
                <a:sym typeface="Lucida Grande" pitchFamily="-111" charset="0"/>
              </a:rPr>
              <a:t>Ask more questions.</a:t>
            </a:r>
          </a:p>
          <a:p>
            <a:pPr lvl="1"/>
            <a:r>
              <a:rPr lang="en-US" altLang="en-US" dirty="0">
                <a:sym typeface="Lucida Grande" pitchFamily="-111" charset="0"/>
              </a:rPr>
              <a:t>Perform additional examinations</a:t>
            </a:r>
            <a:r>
              <a:rPr lang="en-US" altLang="en-US" dirty="0" smtClean="0">
                <a:sym typeface="Lucida Grande" pitchFamily="-111" charset="0"/>
              </a:rPr>
              <a:t>.</a:t>
            </a:r>
            <a:endParaRPr lang="en-US" altLang="en-US" dirty="0">
              <a:sym typeface="Lucida Grande" pitchFamily="-111" charset="0"/>
            </a:endParaRPr>
          </a:p>
        </p:txBody>
      </p:sp>
    </p:spTree>
    <p:extLst>
      <p:ext uri="{BB962C8B-B14F-4D97-AF65-F5344CB8AC3E}">
        <p14:creationId xmlns:p14="http://schemas.microsoft.com/office/powerpoint/2010/main" val="2501924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sym typeface="Lucida Grande" pitchFamily="-111" charset="0"/>
              </a:rPr>
              <a:t>Examples of Critical Decisions</a:t>
            </a:r>
            <a:endParaRPr lang="en-IN" dirty="0"/>
          </a:p>
        </p:txBody>
      </p:sp>
      <p:sp>
        <p:nvSpPr>
          <p:cNvPr id="3" name="Content Placeholder 2"/>
          <p:cNvSpPr>
            <a:spLocks noGrp="1"/>
          </p:cNvSpPr>
          <p:nvPr>
            <p:ph sz="quarter" idx="13"/>
          </p:nvPr>
        </p:nvSpPr>
        <p:spPr/>
        <p:txBody>
          <a:bodyPr/>
          <a:lstStyle/>
          <a:p>
            <a:r>
              <a:rPr lang="en-US" dirty="0"/>
              <a:t>Should you take your patient to the closest hospital or to a more distant specialty hospital?</a:t>
            </a:r>
          </a:p>
          <a:p>
            <a:r>
              <a:rPr lang="en-US" dirty="0"/>
              <a:t>Will this medication help the patient’s current condition? Could it make the condition worse</a:t>
            </a:r>
            <a:r>
              <a:rPr lang="en-US" dirty="0" smtClean="0"/>
              <a:t>?</a:t>
            </a:r>
            <a:endParaRPr lang="en-US" altLang="en-US" dirty="0">
              <a:sym typeface="Lucida Grande" pitchFamily="-111" charset="0"/>
            </a:endParaRPr>
          </a:p>
        </p:txBody>
      </p:sp>
    </p:spTree>
    <p:extLst>
      <p:ext uri="{BB962C8B-B14F-4D97-AF65-F5344CB8AC3E}">
        <p14:creationId xmlns:p14="http://schemas.microsoft.com/office/powerpoint/2010/main" val="1781244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sym typeface="Lucida Grande" pitchFamily="-111" charset="0"/>
              </a:rPr>
              <a:t>Levels of E</a:t>
            </a:r>
            <a:r>
              <a:rPr lang="en-US" altLang="en-US" sz="100" dirty="0">
                <a:cs typeface="Times New Roman" panose="02020603050405020304" pitchFamily="18" charset="0"/>
                <a:sym typeface="Lucida Grande" pitchFamily="-111" charset="0"/>
              </a:rPr>
              <a:t> </a:t>
            </a:r>
            <a:r>
              <a:rPr lang="en-US" altLang="en-US" dirty="0">
                <a:cs typeface="Times New Roman" panose="02020603050405020304" pitchFamily="18" charset="0"/>
                <a:sym typeface="Lucida Grande" pitchFamily="-111" charset="0"/>
              </a:rPr>
              <a:t>M</a:t>
            </a:r>
            <a:r>
              <a:rPr lang="en-US" altLang="en-US" sz="100" dirty="0">
                <a:cs typeface="Times New Roman" panose="02020603050405020304" pitchFamily="18" charset="0"/>
                <a:sym typeface="Lucida Grande" pitchFamily="-111" charset="0"/>
              </a:rPr>
              <a:t> </a:t>
            </a:r>
            <a:r>
              <a:rPr lang="en-US" altLang="en-US" dirty="0">
                <a:cs typeface="Times New Roman" panose="02020603050405020304" pitchFamily="18" charset="0"/>
                <a:sym typeface="Lucida Grande" pitchFamily="-111" charset="0"/>
              </a:rPr>
              <a:t>S Training</a:t>
            </a:r>
            <a:endParaRPr lang="en-IN" dirty="0"/>
          </a:p>
        </p:txBody>
      </p:sp>
      <p:sp>
        <p:nvSpPr>
          <p:cNvPr id="3" name="Content Placeholder 2"/>
          <p:cNvSpPr>
            <a:spLocks noGrp="1"/>
          </p:cNvSpPr>
          <p:nvPr>
            <p:ph sz="quarter" idx="13"/>
          </p:nvPr>
        </p:nvSpPr>
        <p:spPr/>
        <p:txBody>
          <a:bodyPr/>
          <a:lstStyle/>
          <a:p>
            <a:r>
              <a:rPr lang="en-US" altLang="en-US" dirty="0">
                <a:sym typeface="Lucida Grande" pitchFamily="-111" charset="0"/>
              </a:rPr>
              <a:t>Four general levels of </a:t>
            </a:r>
            <a:r>
              <a:rPr lang="en-US" altLang="en-US" dirty="0" smtClean="0">
                <a:sym typeface="Lucida Grande" pitchFamily="-111" charset="0"/>
              </a:rPr>
              <a:t>E</a:t>
            </a:r>
            <a:r>
              <a:rPr lang="en-US" altLang="en-US" sz="100" dirty="0" smtClean="0">
                <a:sym typeface="Lucida Grande" pitchFamily="-111" charset="0"/>
              </a:rPr>
              <a:t> </a:t>
            </a:r>
            <a:r>
              <a:rPr lang="en-US" altLang="en-US" dirty="0" smtClean="0">
                <a:sym typeface="Lucida Grande" pitchFamily="-111" charset="0"/>
              </a:rPr>
              <a:t>M</a:t>
            </a:r>
            <a:r>
              <a:rPr lang="en-US" altLang="en-US" sz="100" dirty="0" smtClean="0">
                <a:sym typeface="Lucida Grande" pitchFamily="-111" charset="0"/>
              </a:rPr>
              <a:t> </a:t>
            </a:r>
            <a:r>
              <a:rPr lang="en-US" altLang="en-US" dirty="0" smtClean="0">
                <a:sym typeface="Lucida Grande" pitchFamily="-111" charset="0"/>
              </a:rPr>
              <a:t>S </a:t>
            </a:r>
            <a:r>
              <a:rPr lang="en-US" altLang="en-US" dirty="0">
                <a:sym typeface="Lucida Grande" pitchFamily="-111" charset="0"/>
              </a:rPr>
              <a:t>training and certification that may vary from place to place</a:t>
            </a:r>
          </a:p>
          <a:p>
            <a:pPr lvl="1"/>
            <a:r>
              <a:rPr lang="en-US" altLang="en-US" dirty="0">
                <a:sym typeface="Lucida Grande" pitchFamily="-111" charset="0"/>
              </a:rPr>
              <a:t>Emergency Medical Responder</a:t>
            </a:r>
          </a:p>
          <a:p>
            <a:pPr lvl="1"/>
            <a:r>
              <a:rPr lang="en-US" altLang="en-US" dirty="0">
                <a:sym typeface="Lucida Grande" pitchFamily="-111" charset="0"/>
              </a:rPr>
              <a:t>Emergency Medical Technician</a:t>
            </a:r>
          </a:p>
          <a:p>
            <a:pPr lvl="1"/>
            <a:r>
              <a:rPr lang="en-US" altLang="en-US" dirty="0">
                <a:sym typeface="Lucida Grande" pitchFamily="-111" charset="0"/>
              </a:rPr>
              <a:t>Advanced Emergency Medical Technician</a:t>
            </a:r>
          </a:p>
          <a:p>
            <a:pPr lvl="1"/>
            <a:r>
              <a:rPr lang="en-US" altLang="en-US" dirty="0" smtClean="0">
                <a:sym typeface="Lucida Grande" pitchFamily="-111" charset="0"/>
              </a:rPr>
              <a:t>Paramedic</a:t>
            </a:r>
            <a:endParaRPr lang="en-US" altLang="en-US" dirty="0">
              <a:sym typeface="Lucida Grande" pitchFamily="-111" charset="0"/>
            </a:endParaRPr>
          </a:p>
        </p:txBody>
      </p:sp>
    </p:spTree>
    <p:extLst>
      <p:ext uri="{BB962C8B-B14F-4D97-AF65-F5344CB8AC3E}">
        <p14:creationId xmlns:p14="http://schemas.microsoft.com/office/powerpoint/2010/main" val="33796419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458456" cy="2838451"/>
          </a:xfrm>
        </p:spPr>
        <p:txBody>
          <a:bodyPr/>
          <a:lstStyle/>
          <a:p>
            <a:r>
              <a:rPr lang="en-US" altLang="en-US" dirty="0"/>
              <a:t>Roles and Responsibilities of the </a:t>
            </a:r>
            <a:r>
              <a:rPr lang="en-US" altLang="en-US" dirty="0" smtClean="0"/>
              <a:t>E</a:t>
            </a:r>
            <a:r>
              <a:rPr lang="en-US" altLang="en-US" sz="100" dirty="0" smtClean="0"/>
              <a:t> </a:t>
            </a:r>
            <a:r>
              <a:rPr lang="en-US" altLang="en-US" dirty="0" smtClean="0"/>
              <a:t>M</a:t>
            </a:r>
            <a:r>
              <a:rPr lang="en-US" altLang="en-US" sz="100" dirty="0" smtClean="0"/>
              <a:t> </a:t>
            </a:r>
            <a:r>
              <a:rPr lang="en-US" altLang="en-US" dirty="0" smtClean="0"/>
              <a:t>T</a:t>
            </a:r>
            <a:endParaRPr lang="en-IN" dirty="0"/>
          </a:p>
        </p:txBody>
      </p:sp>
      <p:sp>
        <p:nvSpPr>
          <p:cNvPr id="3" name="Text Placeholder 2"/>
          <p:cNvSpPr>
            <a:spLocks noGrp="1"/>
          </p:cNvSpPr>
          <p:nvPr>
            <p:ph type="body" sz="quarter" idx="13"/>
          </p:nvPr>
        </p:nvSpPr>
        <p:spPr/>
        <p:txBody>
          <a:bodyPr/>
          <a:lstStyle/>
          <a:p>
            <a:pPr marL="0" indent="0" algn="ctr">
              <a:buNone/>
            </a:pPr>
            <a:r>
              <a:rPr lang="en-US" sz="1600" dirty="0">
                <a:hlinkClick r:id="rId3" action="ppaction://hlinksldjump"/>
              </a:rPr>
              <a:t>Back to </a:t>
            </a:r>
            <a:r>
              <a:rPr lang="en-US" sz="1600" dirty="0" smtClean="0">
                <a:hlinkClick r:id="rId3" action="ppaction://hlinksldjump"/>
              </a:rPr>
              <a:t>Topics</a:t>
            </a:r>
            <a:endParaRPr lang="en-US" sz="1600" dirty="0"/>
          </a:p>
        </p:txBody>
      </p:sp>
    </p:spTree>
    <p:extLst>
      <p:ext uri="{BB962C8B-B14F-4D97-AF65-F5344CB8AC3E}">
        <p14:creationId xmlns:p14="http://schemas.microsoft.com/office/powerpoint/2010/main" val="13143082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sym typeface="Lucida Grande" pitchFamily="-111" charset="0"/>
              </a:rPr>
              <a:t>Roles and Responsibilities of E</a:t>
            </a:r>
            <a:r>
              <a:rPr lang="en-US" altLang="en-US" sz="100" dirty="0">
                <a:cs typeface="Times New Roman" panose="02020603050405020304" pitchFamily="18" charset="0"/>
                <a:sym typeface="Lucida Grande" pitchFamily="-111" charset="0"/>
              </a:rPr>
              <a:t> </a:t>
            </a:r>
            <a:r>
              <a:rPr lang="en-US" altLang="en-US" dirty="0">
                <a:cs typeface="Times New Roman" panose="02020603050405020304" pitchFamily="18" charset="0"/>
                <a:sym typeface="Lucida Grande" pitchFamily="-111" charset="0"/>
              </a:rPr>
              <a:t>M</a:t>
            </a:r>
            <a:r>
              <a:rPr lang="en-US" altLang="en-US" sz="100" dirty="0">
                <a:cs typeface="Times New Roman" panose="02020603050405020304" pitchFamily="18" charset="0"/>
                <a:sym typeface="Lucida Grande" pitchFamily="-111" charset="0"/>
              </a:rPr>
              <a:t> </a:t>
            </a:r>
            <a:r>
              <a:rPr lang="en-US" altLang="en-US" dirty="0" smtClean="0">
                <a:cs typeface="Times New Roman" panose="02020603050405020304" pitchFamily="18" charset="0"/>
                <a:sym typeface="Lucida Grande" pitchFamily="-111" charset="0"/>
              </a:rPr>
              <a:t>T</a:t>
            </a:r>
            <a:r>
              <a:rPr lang="en-US" altLang="en-US" sz="100" dirty="0" smtClean="0">
                <a:cs typeface="Times New Roman" panose="02020603050405020304" pitchFamily="18" charset="0"/>
                <a:sym typeface="Lucida Grande" pitchFamily="-111" charset="0"/>
              </a:rPr>
              <a:t> </a:t>
            </a:r>
            <a:r>
              <a:rPr lang="en-US" altLang="en-US" dirty="0" smtClean="0">
                <a:cs typeface="Times New Roman" panose="02020603050405020304" pitchFamily="18" charset="0"/>
                <a:sym typeface="Lucida Grande" pitchFamily="-111" charset="0"/>
              </a:rPr>
              <a:t>s</a:t>
            </a:r>
            <a:endParaRPr lang="en-IN" dirty="0"/>
          </a:p>
        </p:txBody>
      </p:sp>
      <p:sp>
        <p:nvSpPr>
          <p:cNvPr id="3" name="Content Placeholder 2"/>
          <p:cNvSpPr>
            <a:spLocks noGrp="1"/>
          </p:cNvSpPr>
          <p:nvPr>
            <p:ph sz="quarter" idx="13"/>
          </p:nvPr>
        </p:nvSpPr>
        <p:spPr/>
        <p:txBody>
          <a:bodyPr/>
          <a:lstStyle/>
          <a:p>
            <a:r>
              <a:rPr lang="en-US" altLang="en-US" dirty="0">
                <a:sym typeface="Lucida Grande" pitchFamily="-111" charset="0"/>
              </a:rPr>
              <a:t>Personal safety</a:t>
            </a:r>
          </a:p>
          <a:p>
            <a:r>
              <a:rPr lang="en-US" altLang="en-US" dirty="0">
                <a:sym typeface="Lucida Grande" pitchFamily="-111" charset="0"/>
              </a:rPr>
              <a:t>Safety of crew, patient, and bystanders</a:t>
            </a:r>
          </a:p>
          <a:p>
            <a:r>
              <a:rPr lang="en-US" altLang="en-US" dirty="0">
                <a:sym typeface="Lucida Grande" pitchFamily="-111" charset="0"/>
              </a:rPr>
              <a:t>Working with other public safety professionals</a:t>
            </a:r>
          </a:p>
          <a:p>
            <a:r>
              <a:rPr lang="en-US" altLang="en-US" dirty="0">
                <a:sym typeface="Lucida Grande" pitchFamily="-111" charset="0"/>
              </a:rPr>
              <a:t>Patient assessment and care</a:t>
            </a:r>
          </a:p>
          <a:p>
            <a:r>
              <a:rPr lang="en-US" altLang="en-US" dirty="0">
                <a:sym typeface="Lucida Grande" pitchFamily="-111" charset="0"/>
              </a:rPr>
              <a:t>Lifting and moving</a:t>
            </a:r>
          </a:p>
          <a:p>
            <a:r>
              <a:rPr lang="en-US" altLang="en-US" dirty="0">
                <a:sym typeface="Lucida Grande" pitchFamily="-111" charset="0"/>
              </a:rPr>
              <a:t>Transport</a:t>
            </a:r>
          </a:p>
          <a:p>
            <a:r>
              <a:rPr lang="en-US" altLang="en-US" dirty="0">
                <a:sym typeface="Lucida Grande" pitchFamily="-111" charset="0"/>
              </a:rPr>
              <a:t>Transfer of care</a:t>
            </a:r>
          </a:p>
          <a:p>
            <a:r>
              <a:rPr lang="en-US" altLang="en-US" dirty="0">
                <a:sym typeface="Lucida Grande" pitchFamily="-111" charset="0"/>
              </a:rPr>
              <a:t>Patient </a:t>
            </a:r>
            <a:r>
              <a:rPr lang="en-US" altLang="en-US" dirty="0" smtClean="0">
                <a:sym typeface="Lucida Grande" pitchFamily="-111" charset="0"/>
              </a:rPr>
              <a:t>advocacy</a:t>
            </a:r>
            <a:endParaRPr lang="en-US" altLang="en-US" dirty="0">
              <a:sym typeface="Lucida Grande" pitchFamily="-111" charset="0"/>
            </a:endParaRPr>
          </a:p>
        </p:txBody>
      </p:sp>
    </p:spTree>
    <p:extLst>
      <p:ext uri="{BB962C8B-B14F-4D97-AF65-F5344CB8AC3E}">
        <p14:creationId xmlns:p14="http://schemas.microsoft.com/office/powerpoint/2010/main" val="28385376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sym typeface="Lucida Grande" pitchFamily="-111" charset="0"/>
              </a:rPr>
              <a:t>Think About It 2</a:t>
            </a:r>
            <a:endParaRPr lang="en-IN" dirty="0"/>
          </a:p>
        </p:txBody>
      </p:sp>
      <p:sp>
        <p:nvSpPr>
          <p:cNvPr id="3" name="Content Placeholder 2"/>
          <p:cNvSpPr>
            <a:spLocks noGrp="1"/>
          </p:cNvSpPr>
          <p:nvPr>
            <p:ph sz="quarter" idx="13"/>
          </p:nvPr>
        </p:nvSpPr>
        <p:spPr>
          <a:xfrm>
            <a:off x="457200" y="1556326"/>
            <a:ext cx="8040624" cy="4467955"/>
          </a:xfrm>
        </p:spPr>
        <p:txBody>
          <a:bodyPr/>
          <a:lstStyle/>
          <a:p>
            <a:r>
              <a:rPr lang="en-US" altLang="en-US" dirty="0">
                <a:sym typeface="Lucida Grande" pitchFamily="-111" charset="0"/>
              </a:rPr>
              <a:t>How would it impact an older adult patient if they were transported to the hospital without glasses, hearing aid, or dentures?</a:t>
            </a:r>
          </a:p>
          <a:p>
            <a:r>
              <a:rPr lang="en-US" altLang="en-US" dirty="0">
                <a:sym typeface="Lucida Grande" pitchFamily="-111" charset="0"/>
              </a:rPr>
              <a:t>On a routine call, would taking the time to gather these items have a negative effect on the patient's care?</a:t>
            </a:r>
          </a:p>
          <a:p>
            <a:r>
              <a:rPr lang="en-US" altLang="en-US" dirty="0">
                <a:sym typeface="Lucida Grande" pitchFamily="-111" charset="0"/>
              </a:rPr>
              <a:t>How about ensuring the home is secure and locked before leaving</a:t>
            </a:r>
            <a:r>
              <a:rPr lang="en-US" altLang="en-US" dirty="0" smtClean="0">
                <a:sym typeface="Lucida Grande" pitchFamily="-111" charset="0"/>
              </a:rPr>
              <a:t>?</a:t>
            </a:r>
            <a:endParaRPr lang="en-US" altLang="en-US" dirty="0">
              <a:sym typeface="Lucida Grande" pitchFamily="-111" charset="0"/>
            </a:endParaRPr>
          </a:p>
        </p:txBody>
      </p:sp>
    </p:spTree>
    <p:extLst>
      <p:ext uri="{BB962C8B-B14F-4D97-AF65-F5344CB8AC3E}">
        <p14:creationId xmlns:p14="http://schemas.microsoft.com/office/powerpoint/2010/main" val="3828333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sym typeface="Lucida Grande" pitchFamily="-111" charset="0"/>
              </a:rPr>
              <a:t>Think About It </a:t>
            </a:r>
            <a:r>
              <a:rPr lang="en-US" altLang="en-US" dirty="0" smtClean="0">
                <a:cs typeface="Times New Roman" panose="02020603050405020304" pitchFamily="18" charset="0"/>
                <a:sym typeface="Lucida Grande" pitchFamily="-111" charset="0"/>
              </a:rPr>
              <a:t>3</a:t>
            </a:r>
            <a:endParaRPr lang="en-IN" dirty="0"/>
          </a:p>
        </p:txBody>
      </p:sp>
      <p:sp>
        <p:nvSpPr>
          <p:cNvPr id="3" name="Content Placeholder 2"/>
          <p:cNvSpPr>
            <a:spLocks noGrp="1"/>
          </p:cNvSpPr>
          <p:nvPr>
            <p:ph sz="quarter" idx="13"/>
          </p:nvPr>
        </p:nvSpPr>
        <p:spPr>
          <a:xfrm>
            <a:off x="457200" y="1556326"/>
            <a:ext cx="7845552" cy="4467955"/>
          </a:xfrm>
        </p:spPr>
        <p:txBody>
          <a:bodyPr/>
          <a:lstStyle/>
          <a:p>
            <a:r>
              <a:rPr lang="en-US" altLang="en-US" dirty="0">
                <a:sym typeface="Lucida Grande" pitchFamily="-111" charset="0"/>
              </a:rPr>
              <a:t>Could the concept of patient advocacy also extend to the community (fall prevention programs for the elderly, poisoning awareness, pool and water safety programs for children)?</a:t>
            </a:r>
          </a:p>
        </p:txBody>
      </p:sp>
    </p:spTree>
    <p:extLst>
      <p:ext uri="{BB962C8B-B14F-4D97-AF65-F5344CB8AC3E}">
        <p14:creationId xmlns:p14="http://schemas.microsoft.com/office/powerpoint/2010/main" val="2162158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sym typeface="Lucida Grande" pitchFamily="-111" charset="0"/>
              </a:rPr>
              <a:t>Physical Traits of a Good E</a:t>
            </a:r>
            <a:r>
              <a:rPr lang="en-US" altLang="en-US" sz="100" dirty="0">
                <a:cs typeface="Times New Roman" panose="02020603050405020304" pitchFamily="18" charset="0"/>
                <a:sym typeface="Lucida Grande" pitchFamily="-111" charset="0"/>
              </a:rPr>
              <a:t> </a:t>
            </a:r>
            <a:r>
              <a:rPr lang="en-US" altLang="en-US" dirty="0">
                <a:cs typeface="Times New Roman" panose="02020603050405020304" pitchFamily="18" charset="0"/>
                <a:sym typeface="Lucida Grande" pitchFamily="-111" charset="0"/>
              </a:rPr>
              <a:t>M</a:t>
            </a:r>
            <a:r>
              <a:rPr lang="en-US" altLang="en-US" sz="100" dirty="0">
                <a:cs typeface="Times New Roman" panose="02020603050405020304" pitchFamily="18" charset="0"/>
                <a:sym typeface="Lucida Grande" pitchFamily="-111" charset="0"/>
              </a:rPr>
              <a:t> </a:t>
            </a:r>
            <a:r>
              <a:rPr lang="en-US" altLang="en-US" dirty="0">
                <a:cs typeface="Times New Roman" panose="02020603050405020304" pitchFamily="18" charset="0"/>
                <a:sym typeface="Lucida Grande" pitchFamily="-111" charset="0"/>
              </a:rPr>
              <a:t>T</a:t>
            </a:r>
            <a:endParaRPr lang="en-IN" dirty="0"/>
          </a:p>
        </p:txBody>
      </p:sp>
      <p:sp>
        <p:nvSpPr>
          <p:cNvPr id="3" name="Content Placeholder 2"/>
          <p:cNvSpPr>
            <a:spLocks noGrp="1"/>
          </p:cNvSpPr>
          <p:nvPr>
            <p:ph sz="quarter" idx="13"/>
          </p:nvPr>
        </p:nvSpPr>
        <p:spPr/>
        <p:txBody>
          <a:bodyPr/>
          <a:lstStyle/>
          <a:p>
            <a:r>
              <a:rPr lang="en-US" altLang="en-US" dirty="0">
                <a:sym typeface="Lucida Grande" pitchFamily="-111" charset="0"/>
              </a:rPr>
              <a:t>Ability to lift and carry equipment and patients up to 125 pounds</a:t>
            </a:r>
          </a:p>
          <a:p>
            <a:r>
              <a:rPr lang="en-US" altLang="en-US" dirty="0">
                <a:sym typeface="Lucida Grande" pitchFamily="-111" charset="0"/>
              </a:rPr>
              <a:t>Good eyesight (distance and reading)</a:t>
            </a:r>
          </a:p>
          <a:p>
            <a:r>
              <a:rPr lang="en-US" altLang="en-US" dirty="0">
                <a:sym typeface="Lucida Grande" pitchFamily="-111" charset="0"/>
              </a:rPr>
              <a:t>Awareness of any problems with color vision</a:t>
            </a:r>
          </a:p>
          <a:p>
            <a:r>
              <a:rPr lang="en-US" altLang="en-US" dirty="0">
                <a:sym typeface="Lucida Grande" pitchFamily="-111" charset="0"/>
              </a:rPr>
              <a:t>Good communication skills (oral and written</a:t>
            </a:r>
            <a:r>
              <a:rPr lang="en-US" altLang="en-US" dirty="0" smtClean="0">
                <a:sym typeface="Lucida Grande" pitchFamily="-111" charset="0"/>
              </a:rPr>
              <a:t>)</a:t>
            </a:r>
            <a:endParaRPr lang="en-US" altLang="en-US" dirty="0">
              <a:sym typeface="Lucida Grande" pitchFamily="-111" charset="0"/>
            </a:endParaRPr>
          </a:p>
        </p:txBody>
      </p:sp>
    </p:spTree>
    <p:extLst>
      <p:ext uri="{BB962C8B-B14F-4D97-AF65-F5344CB8AC3E}">
        <p14:creationId xmlns:p14="http://schemas.microsoft.com/office/powerpoint/2010/main" val="1845525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sym typeface="Lucida Grande" pitchFamily="-111" charset="0"/>
              </a:rPr>
              <a:t>Personal Traits of a Good E</a:t>
            </a:r>
            <a:r>
              <a:rPr lang="en-US" altLang="en-US" sz="100" dirty="0">
                <a:cs typeface="Times New Roman" panose="02020603050405020304" pitchFamily="18" charset="0"/>
                <a:sym typeface="Lucida Grande" pitchFamily="-111" charset="0"/>
              </a:rPr>
              <a:t> </a:t>
            </a:r>
            <a:r>
              <a:rPr lang="en-US" altLang="en-US" dirty="0">
                <a:cs typeface="Times New Roman" panose="02020603050405020304" pitchFamily="18" charset="0"/>
                <a:sym typeface="Lucida Grande" pitchFamily="-111" charset="0"/>
              </a:rPr>
              <a:t>M</a:t>
            </a:r>
            <a:r>
              <a:rPr lang="en-US" altLang="en-US" sz="100" dirty="0">
                <a:cs typeface="Times New Roman" panose="02020603050405020304" pitchFamily="18" charset="0"/>
                <a:sym typeface="Lucida Grande" pitchFamily="-111" charset="0"/>
              </a:rPr>
              <a:t> </a:t>
            </a:r>
            <a:r>
              <a:rPr lang="en-US" altLang="en-US" dirty="0">
                <a:cs typeface="Times New Roman" panose="02020603050405020304" pitchFamily="18" charset="0"/>
                <a:sym typeface="Lucida Grande" pitchFamily="-111" charset="0"/>
              </a:rPr>
              <a:t>T </a:t>
            </a:r>
            <a:r>
              <a:rPr lang="en-US" altLang="en-US" sz="2000" b="0" dirty="0">
                <a:cs typeface="Times New Roman" panose="02020603050405020304" pitchFamily="18" charset="0"/>
                <a:sym typeface="Lucida Grande" pitchFamily="-111" charset="0"/>
              </a:rPr>
              <a:t>(1 of 4)</a:t>
            </a:r>
            <a:endParaRPr lang="en-IN" sz="2000" dirty="0"/>
          </a:p>
        </p:txBody>
      </p:sp>
      <p:sp>
        <p:nvSpPr>
          <p:cNvPr id="3" name="Content Placeholder 2"/>
          <p:cNvSpPr>
            <a:spLocks noGrp="1"/>
          </p:cNvSpPr>
          <p:nvPr>
            <p:ph sz="quarter" idx="13"/>
          </p:nvPr>
        </p:nvSpPr>
        <p:spPr/>
        <p:txBody>
          <a:bodyPr/>
          <a:lstStyle/>
          <a:p>
            <a:r>
              <a:rPr lang="en-US" altLang="en-US" dirty="0">
                <a:sym typeface="Lucida Grande" pitchFamily="-111" charset="0"/>
              </a:rPr>
              <a:t>Pleasant</a:t>
            </a:r>
          </a:p>
          <a:p>
            <a:r>
              <a:rPr lang="en-US" altLang="en-US" dirty="0">
                <a:sym typeface="Lucida Grande" pitchFamily="-111" charset="0"/>
              </a:rPr>
              <a:t>Sincere</a:t>
            </a:r>
          </a:p>
          <a:p>
            <a:r>
              <a:rPr lang="en-US" altLang="en-US" dirty="0">
                <a:sym typeface="Lucida Grande" pitchFamily="-111" charset="0"/>
              </a:rPr>
              <a:t>Cooperative</a:t>
            </a:r>
          </a:p>
          <a:p>
            <a:r>
              <a:rPr lang="en-US" altLang="en-US" dirty="0" smtClean="0">
                <a:sym typeface="Lucida Grande" pitchFamily="-111" charset="0"/>
              </a:rPr>
              <a:t>Resourceful</a:t>
            </a:r>
            <a:endParaRPr lang="en-US" altLang="en-US" dirty="0">
              <a:sym typeface="Lucida Grande" pitchFamily="-111" charset="0"/>
            </a:endParaRPr>
          </a:p>
        </p:txBody>
      </p:sp>
    </p:spTree>
    <p:extLst>
      <p:ext uri="{BB962C8B-B14F-4D97-AF65-F5344CB8AC3E}">
        <p14:creationId xmlns:p14="http://schemas.microsoft.com/office/powerpoint/2010/main" val="2638858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The Emergency Medical Services System</a:t>
            </a:r>
            <a:endParaRPr lang="en-IN" dirty="0"/>
          </a:p>
        </p:txBody>
      </p:sp>
      <p:sp>
        <p:nvSpPr>
          <p:cNvPr id="4" name="Text Placeholder 3"/>
          <p:cNvSpPr>
            <a:spLocks noGrp="1"/>
          </p:cNvSpPr>
          <p:nvPr>
            <p:ph type="body" sz="quarter" idx="13"/>
          </p:nvPr>
        </p:nvSpPr>
        <p:spPr/>
        <p:txBody>
          <a:bodyPr/>
          <a:lstStyle/>
          <a:p>
            <a:pPr marL="0" indent="0" algn="ctr">
              <a:buNone/>
            </a:pPr>
            <a:r>
              <a:rPr lang="en-US" sz="1600" dirty="0">
                <a:hlinkClick r:id="rId3" action="ppaction://hlinksldjump"/>
              </a:rPr>
              <a:t>Back to </a:t>
            </a:r>
            <a:r>
              <a:rPr lang="en-US" sz="1600" dirty="0" smtClean="0">
                <a:hlinkClick r:id="rId3" action="ppaction://hlinksldjump"/>
              </a:rPr>
              <a:t>Topics</a:t>
            </a:r>
            <a:endParaRPr lang="en-US" sz="1600" dirty="0"/>
          </a:p>
        </p:txBody>
      </p:sp>
    </p:spTree>
    <p:extLst>
      <p:ext uri="{BB962C8B-B14F-4D97-AF65-F5344CB8AC3E}">
        <p14:creationId xmlns:p14="http://schemas.microsoft.com/office/powerpoint/2010/main" val="28336901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sym typeface="Lucida Grande" pitchFamily="-111" charset="0"/>
              </a:rPr>
              <a:t>Personal Traits of a Good E</a:t>
            </a:r>
            <a:r>
              <a:rPr lang="en-US" altLang="en-US" sz="100" dirty="0">
                <a:cs typeface="Times New Roman" panose="02020603050405020304" pitchFamily="18" charset="0"/>
                <a:sym typeface="Lucida Grande" pitchFamily="-111" charset="0"/>
              </a:rPr>
              <a:t> </a:t>
            </a:r>
            <a:r>
              <a:rPr lang="en-US" altLang="en-US" dirty="0">
                <a:cs typeface="Times New Roman" panose="02020603050405020304" pitchFamily="18" charset="0"/>
                <a:sym typeface="Lucida Grande" pitchFamily="-111" charset="0"/>
              </a:rPr>
              <a:t>M</a:t>
            </a:r>
            <a:r>
              <a:rPr lang="en-US" altLang="en-US" sz="100" dirty="0">
                <a:cs typeface="Times New Roman" panose="02020603050405020304" pitchFamily="18" charset="0"/>
                <a:sym typeface="Lucida Grande" pitchFamily="-111" charset="0"/>
              </a:rPr>
              <a:t> </a:t>
            </a:r>
            <a:r>
              <a:rPr lang="en-US" altLang="en-US" dirty="0">
                <a:cs typeface="Times New Roman" panose="02020603050405020304" pitchFamily="18" charset="0"/>
                <a:sym typeface="Lucida Grande" pitchFamily="-111" charset="0"/>
              </a:rPr>
              <a:t>T </a:t>
            </a:r>
            <a:r>
              <a:rPr lang="en-US" altLang="en-US" sz="2000" b="0" dirty="0" smtClean="0">
                <a:cs typeface="Times New Roman" panose="02020603050405020304" pitchFamily="18" charset="0"/>
                <a:sym typeface="Lucida Grande" pitchFamily="-111" charset="0"/>
              </a:rPr>
              <a:t>(2 </a:t>
            </a:r>
            <a:r>
              <a:rPr lang="en-US" altLang="en-US" sz="2000" b="0" dirty="0">
                <a:cs typeface="Times New Roman" panose="02020603050405020304" pitchFamily="18" charset="0"/>
                <a:sym typeface="Lucida Grande" pitchFamily="-111" charset="0"/>
              </a:rPr>
              <a:t>of 4)</a:t>
            </a:r>
            <a:endParaRPr lang="en-IN" sz="2000" dirty="0"/>
          </a:p>
        </p:txBody>
      </p:sp>
      <p:pic>
        <p:nvPicPr>
          <p:cNvPr id="4" name="Picture 3" descr="A uniformed E M T carries an equipment bag."/>
          <p:cNvPicPr>
            <a:picLocks noChangeAspect="1"/>
          </p:cNvPicPr>
          <p:nvPr/>
        </p:nvPicPr>
        <p:blipFill>
          <a:blip r:embed="rId3"/>
          <a:stretch>
            <a:fillRect/>
          </a:stretch>
        </p:blipFill>
        <p:spPr>
          <a:xfrm>
            <a:off x="3122364" y="1579715"/>
            <a:ext cx="2899271" cy="4368324"/>
          </a:xfrm>
          <a:prstGeom prst="rect">
            <a:avLst/>
          </a:prstGeom>
        </p:spPr>
      </p:pic>
      <p:sp>
        <p:nvSpPr>
          <p:cNvPr id="3" name="Content Placeholder 2"/>
          <p:cNvSpPr>
            <a:spLocks noGrp="1"/>
          </p:cNvSpPr>
          <p:nvPr>
            <p:ph sz="quarter" idx="13"/>
          </p:nvPr>
        </p:nvSpPr>
        <p:spPr>
          <a:xfrm>
            <a:off x="457200" y="6026586"/>
            <a:ext cx="8229600" cy="340610"/>
          </a:xfrm>
        </p:spPr>
        <p:txBody>
          <a:bodyPr/>
          <a:lstStyle/>
          <a:p>
            <a:pPr marL="432" indent="0">
              <a:buNone/>
            </a:pPr>
            <a:r>
              <a:rPr lang="en-US" altLang="en-US" sz="2000" dirty="0"/>
              <a:t>A professional appearance inspires confidence</a:t>
            </a:r>
            <a:r>
              <a:rPr lang="en-US" altLang="en-US" sz="2000" dirty="0" smtClean="0"/>
              <a:t>.</a:t>
            </a:r>
            <a:endParaRPr lang="en-US" altLang="en-US" sz="2000" dirty="0">
              <a:sym typeface="Lucida Grande" pitchFamily="-111" charset="0"/>
            </a:endParaRPr>
          </a:p>
        </p:txBody>
      </p:sp>
    </p:spTree>
    <p:extLst>
      <p:ext uri="{BB962C8B-B14F-4D97-AF65-F5344CB8AC3E}">
        <p14:creationId xmlns:p14="http://schemas.microsoft.com/office/powerpoint/2010/main" val="3611066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sym typeface="Lucida Grande" pitchFamily="-111" charset="0"/>
              </a:rPr>
              <a:t>Personal Traits of a Good E</a:t>
            </a:r>
            <a:r>
              <a:rPr lang="en-US" altLang="en-US" sz="100" dirty="0">
                <a:cs typeface="Times New Roman" panose="02020603050405020304" pitchFamily="18" charset="0"/>
                <a:sym typeface="Lucida Grande" pitchFamily="-111" charset="0"/>
              </a:rPr>
              <a:t> </a:t>
            </a:r>
            <a:r>
              <a:rPr lang="en-US" altLang="en-US" dirty="0">
                <a:cs typeface="Times New Roman" panose="02020603050405020304" pitchFamily="18" charset="0"/>
                <a:sym typeface="Lucida Grande" pitchFamily="-111" charset="0"/>
              </a:rPr>
              <a:t>M</a:t>
            </a:r>
            <a:r>
              <a:rPr lang="en-US" altLang="en-US" sz="100" dirty="0">
                <a:cs typeface="Times New Roman" panose="02020603050405020304" pitchFamily="18" charset="0"/>
                <a:sym typeface="Lucida Grande" pitchFamily="-111" charset="0"/>
              </a:rPr>
              <a:t> </a:t>
            </a:r>
            <a:r>
              <a:rPr lang="en-US" altLang="en-US" dirty="0">
                <a:cs typeface="Times New Roman" panose="02020603050405020304" pitchFamily="18" charset="0"/>
                <a:sym typeface="Lucida Grande" pitchFamily="-111" charset="0"/>
              </a:rPr>
              <a:t>T </a:t>
            </a:r>
            <a:r>
              <a:rPr lang="en-US" altLang="en-US" sz="2000" b="0" dirty="0" smtClean="0">
                <a:cs typeface="Times New Roman" panose="02020603050405020304" pitchFamily="18" charset="0"/>
                <a:sym typeface="Lucida Grande" pitchFamily="-111" charset="0"/>
              </a:rPr>
              <a:t>(3 </a:t>
            </a:r>
            <a:r>
              <a:rPr lang="en-US" altLang="en-US" sz="2000" b="0" dirty="0">
                <a:cs typeface="Times New Roman" panose="02020603050405020304" pitchFamily="18" charset="0"/>
                <a:sym typeface="Lucida Grande" pitchFamily="-111" charset="0"/>
              </a:rPr>
              <a:t>of 4)</a:t>
            </a:r>
            <a:endParaRPr lang="en-IN" sz="2000" dirty="0"/>
          </a:p>
        </p:txBody>
      </p:sp>
      <p:sp>
        <p:nvSpPr>
          <p:cNvPr id="5" name="Content Placeholder 4"/>
          <p:cNvSpPr>
            <a:spLocks noGrp="1"/>
          </p:cNvSpPr>
          <p:nvPr>
            <p:ph sz="quarter" idx="13"/>
          </p:nvPr>
        </p:nvSpPr>
        <p:spPr/>
        <p:txBody>
          <a:bodyPr/>
          <a:lstStyle/>
          <a:p>
            <a:r>
              <a:rPr lang="en-US" altLang="en-US" dirty="0">
                <a:sym typeface="Lucida Grande" pitchFamily="-111" charset="0"/>
              </a:rPr>
              <a:t>Self-starter</a:t>
            </a:r>
          </a:p>
          <a:p>
            <a:r>
              <a:rPr lang="en-US" altLang="en-US" dirty="0">
                <a:sym typeface="Lucida Grande" pitchFamily="-111" charset="0"/>
              </a:rPr>
              <a:t>Emotionally stable</a:t>
            </a:r>
          </a:p>
          <a:p>
            <a:r>
              <a:rPr lang="en-US" altLang="en-US" dirty="0">
                <a:sym typeface="Lucida Grande" pitchFamily="-111" charset="0"/>
              </a:rPr>
              <a:t>Able to lead</a:t>
            </a:r>
          </a:p>
          <a:p>
            <a:r>
              <a:rPr lang="en-US" altLang="en-US" dirty="0">
                <a:sym typeface="Lucida Grande" pitchFamily="-111" charset="0"/>
              </a:rPr>
              <a:t>Neat and clean</a:t>
            </a:r>
          </a:p>
          <a:p>
            <a:r>
              <a:rPr lang="en-US" altLang="en-US" dirty="0">
                <a:sym typeface="Lucida Grande" pitchFamily="-111" charset="0"/>
              </a:rPr>
              <a:t>Of good moral character and respectful of </a:t>
            </a:r>
            <a:r>
              <a:rPr lang="en-US" altLang="en-US" dirty="0" smtClean="0">
                <a:sym typeface="Lucida Grande" pitchFamily="-111" charset="0"/>
              </a:rPr>
              <a:t>others</a:t>
            </a:r>
            <a:endParaRPr lang="en-US" altLang="en-US" dirty="0">
              <a:sym typeface="Lucida Grande" pitchFamily="-111" charset="0"/>
            </a:endParaRPr>
          </a:p>
        </p:txBody>
      </p:sp>
    </p:spTree>
    <p:extLst>
      <p:ext uri="{BB962C8B-B14F-4D97-AF65-F5344CB8AC3E}">
        <p14:creationId xmlns:p14="http://schemas.microsoft.com/office/powerpoint/2010/main" val="33605712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sym typeface="Lucida Grande" pitchFamily="-111" charset="0"/>
              </a:rPr>
              <a:t>Personal Traits of a Good E</a:t>
            </a:r>
            <a:r>
              <a:rPr lang="en-US" altLang="en-US" sz="100" dirty="0">
                <a:cs typeface="Times New Roman" panose="02020603050405020304" pitchFamily="18" charset="0"/>
                <a:sym typeface="Lucida Grande" pitchFamily="-111" charset="0"/>
              </a:rPr>
              <a:t> </a:t>
            </a:r>
            <a:r>
              <a:rPr lang="en-US" altLang="en-US" dirty="0">
                <a:cs typeface="Times New Roman" panose="02020603050405020304" pitchFamily="18" charset="0"/>
                <a:sym typeface="Lucida Grande" pitchFamily="-111" charset="0"/>
              </a:rPr>
              <a:t>M</a:t>
            </a:r>
            <a:r>
              <a:rPr lang="en-US" altLang="en-US" sz="100" dirty="0">
                <a:cs typeface="Times New Roman" panose="02020603050405020304" pitchFamily="18" charset="0"/>
                <a:sym typeface="Lucida Grande" pitchFamily="-111" charset="0"/>
              </a:rPr>
              <a:t> </a:t>
            </a:r>
            <a:r>
              <a:rPr lang="en-US" altLang="en-US" dirty="0">
                <a:cs typeface="Times New Roman" panose="02020603050405020304" pitchFamily="18" charset="0"/>
                <a:sym typeface="Lucida Grande" pitchFamily="-111" charset="0"/>
              </a:rPr>
              <a:t>T </a:t>
            </a:r>
            <a:r>
              <a:rPr lang="en-US" altLang="en-US" sz="2000" b="0" dirty="0" smtClean="0">
                <a:cs typeface="Times New Roman" panose="02020603050405020304" pitchFamily="18" charset="0"/>
                <a:sym typeface="Lucida Grande" pitchFamily="-111" charset="0"/>
              </a:rPr>
              <a:t>(4 </a:t>
            </a:r>
            <a:r>
              <a:rPr lang="en-US" altLang="en-US" sz="2000" b="0" dirty="0">
                <a:cs typeface="Times New Roman" panose="02020603050405020304" pitchFamily="18" charset="0"/>
                <a:sym typeface="Lucida Grande" pitchFamily="-111" charset="0"/>
              </a:rPr>
              <a:t>of 4)</a:t>
            </a:r>
            <a:endParaRPr lang="en-IN" sz="2000" dirty="0"/>
          </a:p>
        </p:txBody>
      </p:sp>
      <p:sp>
        <p:nvSpPr>
          <p:cNvPr id="5" name="Content Placeholder 4"/>
          <p:cNvSpPr>
            <a:spLocks noGrp="1"/>
          </p:cNvSpPr>
          <p:nvPr>
            <p:ph sz="quarter" idx="13"/>
          </p:nvPr>
        </p:nvSpPr>
        <p:spPr/>
        <p:txBody>
          <a:bodyPr/>
          <a:lstStyle/>
          <a:p>
            <a:r>
              <a:rPr lang="en-US" altLang="en-US" dirty="0">
                <a:sym typeface="Lucida Grande" pitchFamily="-111" charset="0"/>
              </a:rPr>
              <a:t>In control of personal habits</a:t>
            </a:r>
          </a:p>
          <a:p>
            <a:r>
              <a:rPr lang="en-US" altLang="en-US" dirty="0">
                <a:sym typeface="Lucida Grande" pitchFamily="-111" charset="0"/>
              </a:rPr>
              <a:t>Controlled in conversation and able to communicate properly</a:t>
            </a:r>
          </a:p>
          <a:p>
            <a:r>
              <a:rPr lang="en-US" altLang="en-US" dirty="0">
                <a:sym typeface="Lucida Grande" pitchFamily="-111" charset="0"/>
              </a:rPr>
              <a:t>Able to listen to others</a:t>
            </a:r>
          </a:p>
          <a:p>
            <a:r>
              <a:rPr lang="en-US" altLang="en-US" dirty="0">
                <a:sym typeface="Lucida Grande" pitchFamily="-111" charset="0"/>
              </a:rPr>
              <a:t>Nonjudgmental and fair</a:t>
            </a:r>
          </a:p>
        </p:txBody>
      </p:sp>
    </p:spTree>
    <p:extLst>
      <p:ext uri="{BB962C8B-B14F-4D97-AF65-F5344CB8AC3E}">
        <p14:creationId xmlns:p14="http://schemas.microsoft.com/office/powerpoint/2010/main" val="3533562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sym typeface="Lucida Grande" pitchFamily="-111" charset="0"/>
              </a:rPr>
              <a:t>Education </a:t>
            </a:r>
            <a:r>
              <a:rPr lang="en-US" altLang="en-US" sz="2000" b="0" dirty="0">
                <a:cs typeface="Times New Roman" panose="02020603050405020304" pitchFamily="18" charset="0"/>
                <a:sym typeface="Lucida Grande" pitchFamily="-111" charset="0"/>
              </a:rPr>
              <a:t>(1 of 2)</a:t>
            </a:r>
            <a:endParaRPr lang="en-IN" sz="2000" dirty="0"/>
          </a:p>
        </p:txBody>
      </p:sp>
      <p:sp>
        <p:nvSpPr>
          <p:cNvPr id="3" name="Content Placeholder 2"/>
          <p:cNvSpPr>
            <a:spLocks noGrp="1"/>
          </p:cNvSpPr>
          <p:nvPr>
            <p:ph sz="quarter" idx="13"/>
          </p:nvPr>
        </p:nvSpPr>
        <p:spPr/>
        <p:txBody>
          <a:bodyPr/>
          <a:lstStyle/>
          <a:p>
            <a:r>
              <a:rPr lang="en-US" altLang="en-US" dirty="0">
                <a:sym typeface="Lucida Grande" pitchFamily="-111" charset="0"/>
              </a:rPr>
              <a:t>Maintain up-to-date knowledge and skills</a:t>
            </a:r>
          </a:p>
          <a:p>
            <a:pPr lvl="1"/>
            <a:r>
              <a:rPr lang="en-US" altLang="en-US" dirty="0">
                <a:sym typeface="Lucida Grande" pitchFamily="-111" charset="0"/>
              </a:rPr>
              <a:t>Refresher courses</a:t>
            </a:r>
          </a:p>
          <a:p>
            <a:pPr lvl="1"/>
            <a:r>
              <a:rPr lang="en-US" altLang="en-US" dirty="0">
                <a:sym typeface="Lucida Grande" pitchFamily="-111" charset="0"/>
              </a:rPr>
              <a:t>Continuing education courses</a:t>
            </a:r>
          </a:p>
          <a:p>
            <a:pPr lvl="1"/>
            <a:r>
              <a:rPr lang="en-US" altLang="en-US" dirty="0">
                <a:sym typeface="Lucida Grande" pitchFamily="-111" charset="0"/>
              </a:rPr>
              <a:t>Conferences, seminars, and </a:t>
            </a:r>
            <a:r>
              <a:rPr lang="en-US" altLang="en-US" dirty="0" smtClean="0">
                <a:sym typeface="Lucida Grande" pitchFamily="-111" charset="0"/>
              </a:rPr>
              <a:t>lectures</a:t>
            </a:r>
            <a:endParaRPr lang="en-US" altLang="en-US" dirty="0">
              <a:sym typeface="Lucida Grande" pitchFamily="-111" charset="0"/>
            </a:endParaRPr>
          </a:p>
        </p:txBody>
      </p:sp>
    </p:spTree>
    <p:extLst>
      <p:ext uri="{BB962C8B-B14F-4D97-AF65-F5344CB8AC3E}">
        <p14:creationId xmlns:p14="http://schemas.microsoft.com/office/powerpoint/2010/main" val="2894258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sym typeface="Lucida Grande" pitchFamily="-111" charset="0"/>
              </a:rPr>
              <a:t>Education </a:t>
            </a:r>
            <a:r>
              <a:rPr lang="en-US" altLang="en-US" sz="2000" b="0" dirty="0" smtClean="0">
                <a:cs typeface="Times New Roman" panose="02020603050405020304" pitchFamily="18" charset="0"/>
                <a:sym typeface="Lucida Grande" pitchFamily="-111" charset="0"/>
              </a:rPr>
              <a:t>(2 </a:t>
            </a:r>
            <a:r>
              <a:rPr lang="en-US" altLang="en-US" sz="2000" b="0" dirty="0">
                <a:cs typeface="Times New Roman" panose="02020603050405020304" pitchFamily="18" charset="0"/>
                <a:sym typeface="Lucida Grande" pitchFamily="-111" charset="0"/>
              </a:rPr>
              <a:t>of 2)</a:t>
            </a:r>
            <a:endParaRPr lang="en-IN" sz="2000" dirty="0"/>
          </a:p>
        </p:txBody>
      </p:sp>
      <p:pic>
        <p:nvPicPr>
          <p:cNvPr id="4" name="Picture 3" descr="Two E M Ts review literature about new procedures and equipment."/>
          <p:cNvPicPr>
            <a:picLocks noChangeAspect="1"/>
          </p:cNvPicPr>
          <p:nvPr/>
        </p:nvPicPr>
        <p:blipFill>
          <a:blip r:embed="rId3"/>
          <a:stretch>
            <a:fillRect/>
          </a:stretch>
        </p:blipFill>
        <p:spPr>
          <a:xfrm>
            <a:off x="1689025" y="1613906"/>
            <a:ext cx="5765950" cy="3838281"/>
          </a:xfrm>
          <a:prstGeom prst="rect">
            <a:avLst/>
          </a:prstGeom>
        </p:spPr>
      </p:pic>
      <p:sp>
        <p:nvSpPr>
          <p:cNvPr id="3" name="Content Placeholder 2"/>
          <p:cNvSpPr>
            <a:spLocks noGrp="1"/>
          </p:cNvSpPr>
          <p:nvPr>
            <p:ph sz="quarter" idx="13"/>
          </p:nvPr>
        </p:nvSpPr>
        <p:spPr>
          <a:xfrm>
            <a:off x="457200" y="5688551"/>
            <a:ext cx="8308848" cy="637770"/>
          </a:xfrm>
        </p:spPr>
        <p:txBody>
          <a:bodyPr/>
          <a:lstStyle/>
          <a:p>
            <a:pPr marL="432" indent="0">
              <a:buNone/>
            </a:pPr>
            <a:r>
              <a:rPr lang="en-US" altLang="en-US" sz="2000" dirty="0"/>
              <a:t>Many E</a:t>
            </a:r>
            <a:r>
              <a:rPr lang="en-US" altLang="en-US" sz="100" dirty="0"/>
              <a:t> </a:t>
            </a:r>
            <a:r>
              <a:rPr lang="en-US" altLang="en-US" sz="2000" dirty="0"/>
              <a:t>M</a:t>
            </a:r>
            <a:r>
              <a:rPr lang="en-US" altLang="en-US" sz="100" dirty="0"/>
              <a:t> </a:t>
            </a:r>
            <a:r>
              <a:rPr lang="en-US" altLang="en-US" sz="2000" dirty="0"/>
              <a:t>S/rescue operations adopt new procedures and equipment </a:t>
            </a:r>
            <a:r>
              <a:rPr lang="en-US" altLang="en-US" sz="2000" dirty="0" smtClean="0"/>
              <a:t>on the </a:t>
            </a:r>
            <a:r>
              <a:rPr lang="en-US" altLang="en-US" sz="2000" dirty="0"/>
              <a:t>basis of research providing evidence that they are effective</a:t>
            </a:r>
            <a:r>
              <a:rPr lang="en-US" altLang="en-US" sz="2000" dirty="0" smtClean="0"/>
              <a:t>.</a:t>
            </a:r>
            <a:endParaRPr lang="en-US" altLang="en-US" sz="2000" dirty="0">
              <a:sym typeface="Lucida Grande" pitchFamily="-111" charset="0"/>
            </a:endParaRPr>
          </a:p>
        </p:txBody>
      </p:sp>
    </p:spTree>
    <p:extLst>
      <p:ext uri="{BB962C8B-B14F-4D97-AF65-F5344CB8AC3E}">
        <p14:creationId xmlns:p14="http://schemas.microsoft.com/office/powerpoint/2010/main" val="534250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rPr>
              <a:t>Think About It 4</a:t>
            </a:r>
            <a:endParaRPr lang="en-IN" dirty="0"/>
          </a:p>
        </p:txBody>
      </p:sp>
      <p:sp>
        <p:nvSpPr>
          <p:cNvPr id="3" name="Content Placeholder 2"/>
          <p:cNvSpPr>
            <a:spLocks noGrp="1"/>
          </p:cNvSpPr>
          <p:nvPr>
            <p:ph sz="quarter" idx="13"/>
          </p:nvPr>
        </p:nvSpPr>
        <p:spPr>
          <a:xfrm>
            <a:off x="457200" y="1556326"/>
            <a:ext cx="8065008" cy="4467955"/>
          </a:xfrm>
        </p:spPr>
        <p:txBody>
          <a:bodyPr/>
          <a:lstStyle/>
          <a:p>
            <a:r>
              <a:rPr lang="en-US" altLang="en-US" dirty="0"/>
              <a:t>How will you refresh your knowledge and stay current once you are out of the classroom</a:t>
            </a:r>
            <a:r>
              <a:rPr lang="en-US" altLang="en-US" dirty="0" smtClean="0"/>
              <a:t>?</a:t>
            </a:r>
            <a:endParaRPr lang="en-US" altLang="en-US" dirty="0"/>
          </a:p>
          <a:p>
            <a:r>
              <a:rPr lang="en-US" altLang="en-US" dirty="0"/>
              <a:t>What qualities would you like to see in an </a:t>
            </a:r>
            <a:r>
              <a:rPr lang="en-US" altLang="en-US" dirty="0" smtClean="0"/>
              <a:t>E</a:t>
            </a:r>
            <a:r>
              <a:rPr lang="en-US" altLang="en-US" sz="100" dirty="0" smtClean="0"/>
              <a:t> </a:t>
            </a:r>
            <a:r>
              <a:rPr lang="en-US" altLang="en-US" dirty="0" smtClean="0"/>
              <a:t>M</a:t>
            </a:r>
            <a:r>
              <a:rPr lang="en-US" altLang="en-US" sz="100" dirty="0" smtClean="0"/>
              <a:t> </a:t>
            </a:r>
            <a:r>
              <a:rPr lang="en-US" altLang="en-US" dirty="0" smtClean="0"/>
              <a:t>T </a:t>
            </a:r>
            <a:r>
              <a:rPr lang="en-US" altLang="en-US" dirty="0"/>
              <a:t>who is caring for you? How can you come closer to being this kind of </a:t>
            </a:r>
            <a:r>
              <a:rPr lang="en-US" altLang="en-US" dirty="0" smtClean="0"/>
              <a:t>E</a:t>
            </a:r>
            <a:r>
              <a:rPr lang="en-US" altLang="en-US" sz="100" dirty="0" smtClean="0"/>
              <a:t> </a:t>
            </a:r>
            <a:r>
              <a:rPr lang="en-US" altLang="en-US" dirty="0" smtClean="0"/>
              <a:t>M</a:t>
            </a:r>
            <a:r>
              <a:rPr lang="en-US" altLang="en-US" sz="100" dirty="0" smtClean="0"/>
              <a:t> </a:t>
            </a:r>
            <a:r>
              <a:rPr lang="en-US" altLang="en-US" dirty="0" smtClean="0"/>
              <a:t>T?</a:t>
            </a:r>
            <a:endParaRPr lang="en-US" altLang="en-US" dirty="0"/>
          </a:p>
        </p:txBody>
      </p:sp>
    </p:spTree>
    <p:extLst>
      <p:ext uri="{BB962C8B-B14F-4D97-AF65-F5344CB8AC3E}">
        <p14:creationId xmlns:p14="http://schemas.microsoft.com/office/powerpoint/2010/main" val="32522490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516112" cy="1097279"/>
          </a:xfrm>
        </p:spPr>
        <p:txBody>
          <a:bodyPr/>
          <a:lstStyle/>
          <a:p>
            <a:r>
              <a:rPr lang="en-US" altLang="en-US" sz="3400" dirty="0">
                <a:cs typeface="Times New Roman" panose="02020603050405020304" pitchFamily="18" charset="0"/>
                <a:sym typeface="Lucida Grande" pitchFamily="-111" charset="0"/>
              </a:rPr>
              <a:t>Where Will You Become a Provider? </a:t>
            </a:r>
            <a:r>
              <a:rPr lang="en-US" altLang="en-US" sz="2000" b="0" dirty="0">
                <a:cs typeface="Times New Roman" panose="02020603050405020304" pitchFamily="18" charset="0"/>
                <a:sym typeface="Lucida Grande" pitchFamily="-111" charset="0"/>
              </a:rPr>
              <a:t>(1 of 2)</a:t>
            </a:r>
            <a:endParaRPr lang="en-IN" sz="2000" dirty="0"/>
          </a:p>
        </p:txBody>
      </p:sp>
      <p:sp>
        <p:nvSpPr>
          <p:cNvPr id="3" name="Content Placeholder 2"/>
          <p:cNvSpPr>
            <a:spLocks noGrp="1"/>
          </p:cNvSpPr>
          <p:nvPr>
            <p:ph sz="quarter" idx="13"/>
          </p:nvPr>
        </p:nvSpPr>
        <p:spPr/>
        <p:txBody>
          <a:bodyPr/>
          <a:lstStyle/>
          <a:p>
            <a:r>
              <a:rPr lang="en-US" altLang="en-US" dirty="0">
                <a:sym typeface="Lucida Grande" pitchFamily="-111" charset="0"/>
              </a:rPr>
              <a:t>Ambulance services</a:t>
            </a:r>
          </a:p>
          <a:p>
            <a:r>
              <a:rPr lang="en-US" altLang="en-US" dirty="0">
                <a:sym typeface="Lucida Grande" pitchFamily="-111" charset="0"/>
              </a:rPr>
              <a:t>Fire departments</a:t>
            </a:r>
          </a:p>
          <a:p>
            <a:r>
              <a:rPr lang="en-US" altLang="en-US" dirty="0">
                <a:sym typeface="Lucida Grande" pitchFamily="-111" charset="0"/>
              </a:rPr>
              <a:t>Rural/wilderness </a:t>
            </a:r>
            <a:r>
              <a:rPr lang="en-US" altLang="en-US" dirty="0" smtClean="0">
                <a:sym typeface="Lucida Grande" pitchFamily="-111" charset="0"/>
              </a:rPr>
              <a:t>teams</a:t>
            </a:r>
            <a:endParaRPr lang="en-US" altLang="en-US" dirty="0">
              <a:sym typeface="Lucida Grande" pitchFamily="-111" charset="0"/>
            </a:endParaRPr>
          </a:p>
          <a:p>
            <a:r>
              <a:rPr lang="en-US" altLang="en-US" dirty="0">
                <a:sym typeface="Lucida Grande" pitchFamily="-111" charset="0"/>
              </a:rPr>
              <a:t>Urban/industrial settings</a:t>
            </a:r>
          </a:p>
          <a:p>
            <a:r>
              <a:rPr lang="en-US" altLang="en-US" dirty="0" smtClean="0">
                <a:sym typeface="Lucida Grande" pitchFamily="-111" charset="0"/>
              </a:rPr>
              <a:t>Volunteering</a:t>
            </a:r>
            <a:endParaRPr lang="en-US" altLang="en-US" dirty="0">
              <a:sym typeface="Lucida Grande" pitchFamily="-111" charset="0"/>
            </a:endParaRPr>
          </a:p>
        </p:txBody>
      </p:sp>
    </p:spTree>
    <p:extLst>
      <p:ext uri="{BB962C8B-B14F-4D97-AF65-F5344CB8AC3E}">
        <p14:creationId xmlns:p14="http://schemas.microsoft.com/office/powerpoint/2010/main" val="11800887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516112" cy="1097279"/>
          </a:xfrm>
        </p:spPr>
        <p:txBody>
          <a:bodyPr/>
          <a:lstStyle/>
          <a:p>
            <a:r>
              <a:rPr lang="en-US" altLang="en-US" sz="3400" dirty="0">
                <a:cs typeface="Times New Roman" panose="02020603050405020304" pitchFamily="18" charset="0"/>
                <a:sym typeface="Lucida Grande" pitchFamily="-111" charset="0"/>
              </a:rPr>
              <a:t>Where Will You Become a Provider? </a:t>
            </a:r>
            <a:r>
              <a:rPr lang="en-US" altLang="en-US" sz="2000" b="0" dirty="0" smtClean="0">
                <a:cs typeface="Times New Roman" panose="02020603050405020304" pitchFamily="18" charset="0"/>
                <a:sym typeface="Lucida Grande" pitchFamily="-111" charset="0"/>
              </a:rPr>
              <a:t>(2 </a:t>
            </a:r>
            <a:r>
              <a:rPr lang="en-US" altLang="en-US" sz="2000" b="0" dirty="0">
                <a:cs typeface="Times New Roman" panose="02020603050405020304" pitchFamily="18" charset="0"/>
                <a:sym typeface="Lucida Grande" pitchFamily="-111" charset="0"/>
              </a:rPr>
              <a:t>of 2)</a:t>
            </a:r>
            <a:endParaRPr lang="en-IN" sz="2000" dirty="0"/>
          </a:p>
        </p:txBody>
      </p:sp>
      <p:pic>
        <p:nvPicPr>
          <p:cNvPr id="4" name="Picture 3" descr="Three E M Ts provide assistance to a vehicle passenger in a rural setting."/>
          <p:cNvPicPr>
            <a:picLocks noChangeAspect="1"/>
          </p:cNvPicPr>
          <p:nvPr/>
        </p:nvPicPr>
        <p:blipFill>
          <a:blip r:embed="rId3"/>
          <a:stretch>
            <a:fillRect/>
          </a:stretch>
        </p:blipFill>
        <p:spPr>
          <a:xfrm>
            <a:off x="1670052" y="1600241"/>
            <a:ext cx="5803895" cy="3877392"/>
          </a:xfrm>
          <a:prstGeom prst="rect">
            <a:avLst/>
          </a:prstGeom>
        </p:spPr>
      </p:pic>
      <p:sp>
        <p:nvSpPr>
          <p:cNvPr id="3" name="Content Placeholder 2"/>
          <p:cNvSpPr>
            <a:spLocks noGrp="1"/>
          </p:cNvSpPr>
          <p:nvPr>
            <p:ph sz="quarter" idx="13"/>
          </p:nvPr>
        </p:nvSpPr>
        <p:spPr>
          <a:xfrm>
            <a:off x="457200" y="5692161"/>
            <a:ext cx="8229600" cy="670303"/>
          </a:xfrm>
        </p:spPr>
        <p:txBody>
          <a:bodyPr/>
          <a:lstStyle/>
          <a:p>
            <a:pPr marL="432" indent="0">
              <a:buNone/>
            </a:pPr>
            <a:r>
              <a:rPr lang="en-US" altLang="en-US" sz="2000" dirty="0"/>
              <a:t>Career opportunities for </a:t>
            </a:r>
            <a:r>
              <a:rPr lang="en-US" altLang="en-US" sz="2000" dirty="0" smtClean="0"/>
              <a:t>E</a:t>
            </a:r>
            <a:r>
              <a:rPr lang="en-US" altLang="en-US" sz="100" dirty="0" smtClean="0"/>
              <a:t> </a:t>
            </a:r>
            <a:r>
              <a:rPr lang="en-US" altLang="en-US" sz="2000" dirty="0" smtClean="0"/>
              <a:t>M</a:t>
            </a:r>
            <a:r>
              <a:rPr lang="en-US" altLang="en-US" sz="100" dirty="0" smtClean="0"/>
              <a:t> </a:t>
            </a:r>
            <a:r>
              <a:rPr lang="en-US" altLang="en-US" sz="2000" dirty="0" smtClean="0"/>
              <a:t>Ts </a:t>
            </a:r>
            <a:r>
              <a:rPr lang="en-US" altLang="en-US" sz="2000" dirty="0"/>
              <a:t>include work </a:t>
            </a:r>
            <a:r>
              <a:rPr lang="en-US" altLang="en-US" sz="2000" dirty="0" smtClean="0"/>
              <a:t>in rural/wilderness </a:t>
            </a:r>
            <a:r>
              <a:rPr lang="en-US" altLang="en-US" sz="2000" dirty="0"/>
              <a:t>settings.</a:t>
            </a:r>
            <a:br>
              <a:rPr lang="en-US" altLang="en-US" sz="2000" dirty="0"/>
            </a:br>
            <a:r>
              <a:rPr lang="en-US" altLang="en-US" sz="2000" b="1" dirty="0"/>
              <a:t>Photo © Edward T. Dickinson, M</a:t>
            </a:r>
            <a:r>
              <a:rPr lang="en-US" altLang="en-US" sz="100" b="1" dirty="0"/>
              <a:t> </a:t>
            </a:r>
            <a:r>
              <a:rPr lang="en-US" altLang="en-US" sz="2000" b="1" dirty="0" smtClean="0"/>
              <a:t>D</a:t>
            </a:r>
            <a:endParaRPr lang="en-US" altLang="en-US" sz="2000" b="1" dirty="0">
              <a:sym typeface="Lucida Grande" pitchFamily="-111" charset="0"/>
            </a:endParaRPr>
          </a:p>
        </p:txBody>
      </p:sp>
    </p:spTree>
    <p:extLst>
      <p:ext uri="{BB962C8B-B14F-4D97-AF65-F5344CB8AC3E}">
        <p14:creationId xmlns:p14="http://schemas.microsoft.com/office/powerpoint/2010/main" val="19541014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400" dirty="0">
                <a:cs typeface="Times New Roman" panose="02020603050405020304" pitchFamily="18" charset="0"/>
                <a:sym typeface="Lucida Grande" pitchFamily="-111" charset="0"/>
              </a:rPr>
              <a:t>National Registry of Emergency Medical Technicians</a:t>
            </a:r>
            <a:endParaRPr lang="en-IN" sz="3400" dirty="0">
              <a:cs typeface="Times New Roman" panose="02020603050405020304" pitchFamily="18" charset="0"/>
            </a:endParaRPr>
          </a:p>
        </p:txBody>
      </p:sp>
      <p:sp>
        <p:nvSpPr>
          <p:cNvPr id="3" name="Content Placeholder 2"/>
          <p:cNvSpPr>
            <a:spLocks noGrp="1"/>
          </p:cNvSpPr>
          <p:nvPr>
            <p:ph sz="quarter" idx="13"/>
          </p:nvPr>
        </p:nvSpPr>
        <p:spPr/>
        <p:txBody>
          <a:bodyPr/>
          <a:lstStyle/>
          <a:p>
            <a:r>
              <a:rPr lang="en-US" altLang="en-US" dirty="0">
                <a:sym typeface="Lucida Grande" pitchFamily="-111" charset="0"/>
              </a:rPr>
              <a:t>Registration for </a:t>
            </a:r>
            <a:r>
              <a:rPr lang="en-US" altLang="en-US" dirty="0" smtClean="0">
                <a:sym typeface="Lucida Grande" pitchFamily="-111" charset="0"/>
              </a:rPr>
              <a:t>E</a:t>
            </a:r>
            <a:r>
              <a:rPr lang="en-US" altLang="en-US" sz="100" dirty="0" smtClean="0">
                <a:sym typeface="Lucida Grande" pitchFamily="-111" charset="0"/>
              </a:rPr>
              <a:t> </a:t>
            </a:r>
            <a:r>
              <a:rPr lang="en-US" altLang="en-US" dirty="0" smtClean="0">
                <a:sym typeface="Lucida Grande" pitchFamily="-111" charset="0"/>
              </a:rPr>
              <a:t>M</a:t>
            </a:r>
            <a:r>
              <a:rPr lang="en-US" altLang="en-US" sz="100" dirty="0" smtClean="0">
                <a:sym typeface="Lucida Grande" pitchFamily="-111" charset="0"/>
              </a:rPr>
              <a:t> </a:t>
            </a:r>
            <a:r>
              <a:rPr lang="en-US" altLang="en-US" dirty="0" smtClean="0">
                <a:sym typeface="Lucida Grande" pitchFamily="-111" charset="0"/>
              </a:rPr>
              <a:t>Rs</a:t>
            </a:r>
            <a:r>
              <a:rPr lang="en-US" altLang="en-US" dirty="0">
                <a:sym typeface="Lucida Grande" pitchFamily="-111" charset="0"/>
              </a:rPr>
              <a:t>, </a:t>
            </a:r>
            <a:r>
              <a:rPr lang="en-US" altLang="en-US" dirty="0" smtClean="0">
                <a:sym typeface="Lucida Grande" pitchFamily="-111" charset="0"/>
              </a:rPr>
              <a:t>E</a:t>
            </a:r>
            <a:r>
              <a:rPr lang="en-US" altLang="en-US" sz="100" dirty="0" smtClean="0">
                <a:sym typeface="Lucida Grande" pitchFamily="-111" charset="0"/>
              </a:rPr>
              <a:t> </a:t>
            </a:r>
            <a:r>
              <a:rPr lang="en-US" altLang="en-US" dirty="0" smtClean="0">
                <a:sym typeface="Lucida Grande" pitchFamily="-111" charset="0"/>
              </a:rPr>
              <a:t>M</a:t>
            </a:r>
            <a:r>
              <a:rPr lang="en-US" altLang="en-US" sz="100" dirty="0" smtClean="0">
                <a:sym typeface="Lucida Grande" pitchFamily="-111" charset="0"/>
              </a:rPr>
              <a:t> </a:t>
            </a:r>
            <a:r>
              <a:rPr lang="en-US" altLang="en-US" dirty="0" smtClean="0">
                <a:sym typeface="Lucida Grande" pitchFamily="-111" charset="0"/>
              </a:rPr>
              <a:t>Ts</a:t>
            </a:r>
            <a:r>
              <a:rPr lang="en-US" altLang="en-US" dirty="0">
                <a:sym typeface="Lucida Grande" pitchFamily="-111" charset="0"/>
              </a:rPr>
              <a:t>, </a:t>
            </a:r>
            <a:r>
              <a:rPr lang="en-US" altLang="en-US" dirty="0" smtClean="0">
                <a:sym typeface="Lucida Grande" pitchFamily="-111" charset="0"/>
              </a:rPr>
              <a:t>A</a:t>
            </a:r>
            <a:r>
              <a:rPr lang="en-US" altLang="en-US" sz="100" dirty="0" smtClean="0">
                <a:sym typeface="Lucida Grande" pitchFamily="-111" charset="0"/>
              </a:rPr>
              <a:t> </a:t>
            </a:r>
            <a:r>
              <a:rPr lang="en-US" altLang="en-US" dirty="0" smtClean="0">
                <a:sym typeface="Lucida Grande" pitchFamily="-111" charset="0"/>
              </a:rPr>
              <a:t>E</a:t>
            </a:r>
            <a:r>
              <a:rPr lang="en-US" altLang="en-US" sz="100" dirty="0" smtClean="0">
                <a:sym typeface="Lucida Grande" pitchFamily="-111" charset="0"/>
              </a:rPr>
              <a:t> </a:t>
            </a:r>
            <a:r>
              <a:rPr lang="en-US" altLang="en-US" dirty="0" smtClean="0">
                <a:sym typeface="Lucida Grande" pitchFamily="-111" charset="0"/>
              </a:rPr>
              <a:t>M</a:t>
            </a:r>
            <a:r>
              <a:rPr lang="en-US" altLang="en-US" sz="100" dirty="0" smtClean="0">
                <a:sym typeface="Lucida Grande" pitchFamily="-111" charset="0"/>
              </a:rPr>
              <a:t> </a:t>
            </a:r>
            <a:r>
              <a:rPr lang="en-US" altLang="en-US" dirty="0" smtClean="0">
                <a:sym typeface="Lucida Grande" pitchFamily="-111" charset="0"/>
              </a:rPr>
              <a:t>Ts</a:t>
            </a:r>
            <a:r>
              <a:rPr lang="en-US" altLang="en-US" dirty="0">
                <a:sym typeface="Lucida Grande" pitchFamily="-111" charset="0"/>
              </a:rPr>
              <a:t>, and paramedics who successfully complete </a:t>
            </a:r>
            <a:r>
              <a:rPr lang="en-US" altLang="en-US" dirty="0" smtClean="0">
                <a:sym typeface="Lucida Grande" pitchFamily="-111" charset="0"/>
              </a:rPr>
              <a:t>N</a:t>
            </a:r>
            <a:r>
              <a:rPr lang="en-US" altLang="en-US" sz="100" dirty="0" smtClean="0">
                <a:sym typeface="Lucida Grande" pitchFamily="-111" charset="0"/>
              </a:rPr>
              <a:t> </a:t>
            </a:r>
            <a:r>
              <a:rPr lang="en-US" altLang="en-US" dirty="0" smtClean="0">
                <a:sym typeface="Lucida Grande" pitchFamily="-111" charset="0"/>
              </a:rPr>
              <a:t>R</a:t>
            </a:r>
            <a:r>
              <a:rPr lang="en-US" altLang="en-US" sz="100" dirty="0" smtClean="0">
                <a:sym typeface="Lucida Grande" pitchFamily="-111" charset="0"/>
              </a:rPr>
              <a:t> </a:t>
            </a:r>
            <a:r>
              <a:rPr lang="en-US" altLang="en-US" dirty="0" smtClean="0">
                <a:sym typeface="Lucida Grande" pitchFamily="-111" charset="0"/>
              </a:rPr>
              <a:t>E</a:t>
            </a:r>
            <a:r>
              <a:rPr lang="en-US" altLang="en-US" sz="100" dirty="0" smtClean="0">
                <a:sym typeface="Lucida Grande" pitchFamily="-111" charset="0"/>
              </a:rPr>
              <a:t> </a:t>
            </a:r>
            <a:r>
              <a:rPr lang="en-US" altLang="en-US" dirty="0" smtClean="0">
                <a:sym typeface="Lucida Grande" pitchFamily="-111" charset="0"/>
              </a:rPr>
              <a:t>M</a:t>
            </a:r>
            <a:r>
              <a:rPr lang="en-US" altLang="en-US" sz="100" dirty="0" smtClean="0">
                <a:sym typeface="Lucida Grande" pitchFamily="-111" charset="0"/>
              </a:rPr>
              <a:t> </a:t>
            </a:r>
            <a:r>
              <a:rPr lang="en-US" altLang="en-US" dirty="0" smtClean="0">
                <a:sym typeface="Lucida Grande" pitchFamily="-111" charset="0"/>
              </a:rPr>
              <a:t>T </a:t>
            </a:r>
            <a:r>
              <a:rPr lang="en-US" altLang="en-US" dirty="0">
                <a:sym typeface="Lucida Grande" pitchFamily="-111" charset="0"/>
              </a:rPr>
              <a:t>examinations</a:t>
            </a:r>
          </a:p>
          <a:p>
            <a:r>
              <a:rPr lang="en-US" altLang="en-US" dirty="0">
                <a:sym typeface="Lucida Grande" pitchFamily="-111" charset="0"/>
              </a:rPr>
              <a:t>May help in reciprocity (transferring to another state or region)</a:t>
            </a:r>
          </a:p>
          <a:p>
            <a:r>
              <a:rPr lang="en-US" altLang="en-US" dirty="0">
                <a:sym typeface="Lucida Grande" pitchFamily="-111" charset="0"/>
              </a:rPr>
              <a:t>Beneficial when applying for </a:t>
            </a:r>
            <a:r>
              <a:rPr lang="en-US" altLang="en-US" dirty="0" smtClean="0">
                <a:sym typeface="Lucida Grande" pitchFamily="-111" charset="0"/>
              </a:rPr>
              <a:t>employment</a:t>
            </a:r>
            <a:endParaRPr lang="en-US" altLang="en-US" dirty="0">
              <a:sym typeface="Lucida Grande" pitchFamily="-111" charset="0"/>
            </a:endParaRPr>
          </a:p>
        </p:txBody>
      </p:sp>
    </p:spTree>
    <p:extLst>
      <p:ext uri="{BB962C8B-B14F-4D97-AF65-F5344CB8AC3E}">
        <p14:creationId xmlns:p14="http://schemas.microsoft.com/office/powerpoint/2010/main" val="31273194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sym typeface="Lucida Grande" pitchFamily="-111" charset="0"/>
              </a:rPr>
              <a:t>Quality Improvement </a:t>
            </a:r>
            <a:r>
              <a:rPr lang="en-US" altLang="en-US" sz="2000" b="0" dirty="0">
                <a:cs typeface="Times New Roman" panose="02020603050405020304" pitchFamily="18" charset="0"/>
                <a:sym typeface="Lucida Grande" pitchFamily="-111" charset="0"/>
              </a:rPr>
              <a:t>(1 of 2)</a:t>
            </a:r>
            <a:endParaRPr lang="en-IN" sz="2000" dirty="0"/>
          </a:p>
        </p:txBody>
      </p:sp>
      <p:sp>
        <p:nvSpPr>
          <p:cNvPr id="3" name="Content Placeholder 2"/>
          <p:cNvSpPr>
            <a:spLocks noGrp="1"/>
          </p:cNvSpPr>
          <p:nvPr>
            <p:ph sz="quarter" idx="13"/>
          </p:nvPr>
        </p:nvSpPr>
        <p:spPr/>
        <p:txBody>
          <a:bodyPr/>
          <a:lstStyle/>
          <a:p>
            <a:r>
              <a:rPr lang="en-US" altLang="en-US" dirty="0">
                <a:sym typeface="Lucida Grande" pitchFamily="-111" charset="0"/>
              </a:rPr>
              <a:t>Continuous self-review with the purpose of identifying aspects of the system that require improvement</a:t>
            </a:r>
          </a:p>
          <a:p>
            <a:r>
              <a:rPr lang="en-US" altLang="en-US" dirty="0">
                <a:sym typeface="Lucida Grande" pitchFamily="-111" charset="0"/>
              </a:rPr>
              <a:t>Develop plans to correct deficiencies and improve performance</a:t>
            </a:r>
            <a:r>
              <a:rPr lang="en-US" altLang="en-US" dirty="0" smtClean="0">
                <a:sym typeface="Lucida Grande" pitchFamily="-111" charset="0"/>
              </a:rPr>
              <a:t>.</a:t>
            </a:r>
            <a:endParaRPr lang="en-US" altLang="en-US" dirty="0">
              <a:sym typeface="Lucida Grande" pitchFamily="-111" charset="0"/>
            </a:endParaRPr>
          </a:p>
        </p:txBody>
      </p:sp>
    </p:spTree>
    <p:extLst>
      <p:ext uri="{BB962C8B-B14F-4D97-AF65-F5344CB8AC3E}">
        <p14:creationId xmlns:p14="http://schemas.microsoft.com/office/powerpoint/2010/main" val="2322008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sym typeface="Lucida Grande" pitchFamily="-111" charset="0"/>
              </a:rPr>
              <a:t>How It Began </a:t>
            </a:r>
            <a:r>
              <a:rPr lang="en-US" altLang="en-US" sz="2000" b="0" dirty="0">
                <a:cs typeface="Times New Roman" panose="02020603050405020304" pitchFamily="18" charset="0"/>
                <a:sym typeface="Lucida Grande" pitchFamily="-111" charset="0"/>
              </a:rPr>
              <a:t>(1 of 3)</a:t>
            </a:r>
            <a:endParaRPr lang="en-IN" sz="2000" dirty="0"/>
          </a:p>
        </p:txBody>
      </p:sp>
      <p:sp>
        <p:nvSpPr>
          <p:cNvPr id="3" name="Content Placeholder 2"/>
          <p:cNvSpPr>
            <a:spLocks noGrp="1"/>
          </p:cNvSpPr>
          <p:nvPr>
            <p:ph sz="quarter" idx="13"/>
          </p:nvPr>
        </p:nvSpPr>
        <p:spPr>
          <a:xfrm>
            <a:off x="457199" y="1567901"/>
            <a:ext cx="8119641" cy="4467955"/>
          </a:xfrm>
        </p:spPr>
        <p:txBody>
          <a:bodyPr/>
          <a:lstStyle/>
          <a:p>
            <a:r>
              <a:rPr lang="en-US" altLang="en-US" dirty="0">
                <a:sym typeface="Lucida Grande" pitchFamily="-111" charset="0"/>
              </a:rPr>
              <a:t>1790s</a:t>
            </a:r>
          </a:p>
          <a:p>
            <a:pPr lvl="1"/>
            <a:r>
              <a:rPr lang="en-US" dirty="0"/>
              <a:t>French began to transport wounded soldiers away from the scene of battle for care by physicians.</a:t>
            </a:r>
          </a:p>
          <a:p>
            <a:pPr lvl="1"/>
            <a:r>
              <a:rPr lang="en-US" altLang="en-US" dirty="0">
                <a:sym typeface="Lucida Grande" pitchFamily="-111" charset="0"/>
              </a:rPr>
              <a:t>Earliest documented Emergency Medical Service</a:t>
            </a:r>
          </a:p>
          <a:p>
            <a:r>
              <a:rPr lang="en-US" altLang="en-US" dirty="0">
                <a:sym typeface="Lucida Grande" pitchFamily="-111" charset="0"/>
              </a:rPr>
              <a:t>Civil War</a:t>
            </a:r>
          </a:p>
          <a:p>
            <a:pPr lvl="1"/>
            <a:r>
              <a:rPr lang="en-US" altLang="en-US" dirty="0">
                <a:sym typeface="Lucida Grande" pitchFamily="-111" charset="0"/>
              </a:rPr>
              <a:t>Clara Barton began emergency service for wounded and later helped establish American Red Cross</a:t>
            </a:r>
            <a:r>
              <a:rPr lang="en-US" altLang="en-US" dirty="0" smtClean="0">
                <a:sym typeface="Lucida Grande" pitchFamily="-111" charset="0"/>
              </a:rPr>
              <a:t>.</a:t>
            </a:r>
            <a:endParaRPr lang="en-US" altLang="en-US" dirty="0">
              <a:sym typeface="Lucida Grande" pitchFamily="-111" charset="0"/>
            </a:endParaRPr>
          </a:p>
        </p:txBody>
      </p:sp>
    </p:spTree>
    <p:extLst>
      <p:ext uri="{BB962C8B-B14F-4D97-AF65-F5344CB8AC3E}">
        <p14:creationId xmlns:p14="http://schemas.microsoft.com/office/powerpoint/2010/main" val="42585745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sym typeface="Lucida Grande" pitchFamily="-111" charset="0"/>
              </a:rPr>
              <a:t>Quality Improvement </a:t>
            </a:r>
            <a:r>
              <a:rPr lang="en-US" altLang="en-US" sz="2000" b="0" dirty="0" smtClean="0">
                <a:cs typeface="Times New Roman" panose="02020603050405020304" pitchFamily="18" charset="0"/>
                <a:sym typeface="Lucida Grande" pitchFamily="-111" charset="0"/>
              </a:rPr>
              <a:t>(2 </a:t>
            </a:r>
            <a:r>
              <a:rPr lang="en-US" altLang="en-US" sz="2000" b="0" dirty="0">
                <a:cs typeface="Times New Roman" panose="02020603050405020304" pitchFamily="18" charset="0"/>
                <a:sym typeface="Lucida Grande" pitchFamily="-111" charset="0"/>
              </a:rPr>
              <a:t>of 2)</a:t>
            </a:r>
            <a:endParaRPr lang="en-IN" sz="2000" dirty="0"/>
          </a:p>
        </p:txBody>
      </p:sp>
      <p:sp>
        <p:nvSpPr>
          <p:cNvPr id="3" name="Content Placeholder 2"/>
          <p:cNvSpPr>
            <a:spLocks noGrp="1"/>
          </p:cNvSpPr>
          <p:nvPr>
            <p:ph sz="quarter" idx="13"/>
          </p:nvPr>
        </p:nvSpPr>
        <p:spPr/>
        <p:txBody>
          <a:bodyPr/>
          <a:lstStyle/>
          <a:p>
            <a:r>
              <a:rPr lang="en-US" altLang="en-US" dirty="0">
                <a:ea typeface="Verdana" panose="020B0604030504040204" pitchFamily="34" charset="0"/>
                <a:cs typeface="Verdana" panose="020B0604030504040204" pitchFamily="34" charset="0"/>
                <a:sym typeface="Lucida Grande" pitchFamily="-111" charset="0"/>
              </a:rPr>
              <a:t>Everyone in organization has a role.</a:t>
            </a:r>
          </a:p>
          <a:p>
            <a:pPr lvl="1"/>
            <a:r>
              <a:rPr lang="en-US" altLang="en-US" dirty="0">
                <a:ea typeface="Verdana" panose="020B0604030504040204" pitchFamily="34" charset="0"/>
                <a:cs typeface="Verdana" panose="020B0604030504040204" pitchFamily="34" charset="0"/>
                <a:sym typeface="Lucida Grande" pitchFamily="-111" charset="0"/>
              </a:rPr>
              <a:t>Preparing carefully written documentation</a:t>
            </a:r>
          </a:p>
          <a:p>
            <a:pPr lvl="1"/>
            <a:r>
              <a:rPr lang="en-US" altLang="en-US" dirty="0">
                <a:ea typeface="Verdana" panose="020B0604030504040204" pitchFamily="34" charset="0"/>
                <a:cs typeface="Verdana" panose="020B0604030504040204" pitchFamily="34" charset="0"/>
                <a:sym typeface="Lucida Grande" pitchFamily="-111" charset="0"/>
              </a:rPr>
              <a:t>Becoming involved in the quality process</a:t>
            </a:r>
          </a:p>
          <a:p>
            <a:pPr lvl="1"/>
            <a:r>
              <a:rPr lang="en-US" altLang="en-US" dirty="0">
                <a:ea typeface="Verdana" panose="020B0604030504040204" pitchFamily="34" charset="0"/>
                <a:cs typeface="Verdana" panose="020B0604030504040204" pitchFamily="34" charset="0"/>
                <a:sym typeface="Lucida Grande" pitchFamily="-111" charset="0"/>
              </a:rPr>
              <a:t>Obtaining feedback from patients and hospital staff</a:t>
            </a:r>
          </a:p>
          <a:p>
            <a:pPr lvl="1"/>
            <a:r>
              <a:rPr lang="en-US" altLang="en-US" dirty="0">
                <a:ea typeface="Verdana" panose="020B0604030504040204" pitchFamily="34" charset="0"/>
                <a:cs typeface="Verdana" panose="020B0604030504040204" pitchFamily="34" charset="0"/>
                <a:sym typeface="Lucida Grande" pitchFamily="-111" charset="0"/>
              </a:rPr>
              <a:t>Maintaining your equipment</a:t>
            </a:r>
          </a:p>
          <a:p>
            <a:pPr lvl="1"/>
            <a:r>
              <a:rPr lang="en-US" altLang="en-US" dirty="0">
                <a:ea typeface="Verdana" panose="020B0604030504040204" pitchFamily="34" charset="0"/>
                <a:cs typeface="Verdana" panose="020B0604030504040204" pitchFamily="34" charset="0"/>
                <a:sym typeface="Lucida Grande" pitchFamily="-111" charset="0"/>
              </a:rPr>
              <a:t>Continuing your education</a:t>
            </a:r>
          </a:p>
        </p:txBody>
      </p:sp>
    </p:spTree>
    <p:extLst>
      <p:ext uri="{BB962C8B-B14F-4D97-AF65-F5344CB8AC3E}">
        <p14:creationId xmlns:p14="http://schemas.microsoft.com/office/powerpoint/2010/main" val="30676796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sym typeface="Lucida Grande" pitchFamily="-111" charset="0"/>
              </a:rPr>
              <a:t>Medical Direction</a:t>
            </a:r>
            <a:endParaRPr lang="en-IN" dirty="0"/>
          </a:p>
        </p:txBody>
      </p:sp>
      <p:sp>
        <p:nvSpPr>
          <p:cNvPr id="3" name="Content Placeholder 2"/>
          <p:cNvSpPr>
            <a:spLocks noGrp="1"/>
          </p:cNvSpPr>
          <p:nvPr>
            <p:ph sz="quarter" idx="13"/>
          </p:nvPr>
        </p:nvSpPr>
        <p:spPr/>
        <p:txBody>
          <a:bodyPr/>
          <a:lstStyle/>
          <a:p>
            <a:r>
              <a:rPr lang="en-US" altLang="en-US" dirty="0">
                <a:sym typeface="Lucida Grande" pitchFamily="-111" charset="0"/>
              </a:rPr>
              <a:t>All patient care performed under direction of Medical Director</a:t>
            </a:r>
          </a:p>
          <a:p>
            <a:pPr lvl="1"/>
            <a:r>
              <a:rPr lang="en-US" altLang="en-US" dirty="0">
                <a:sym typeface="Lucida Grande" pitchFamily="-111" charset="0"/>
              </a:rPr>
              <a:t>Ultimate responsibility for patient </a:t>
            </a:r>
            <a:r>
              <a:rPr lang="en-US" altLang="en-US" dirty="0" smtClean="0">
                <a:sym typeface="Lucida Grande" pitchFamily="-111" charset="0"/>
              </a:rPr>
              <a:t>care</a:t>
            </a:r>
            <a:endParaRPr lang="en-US" altLang="en-US" dirty="0">
              <a:sym typeface="Lucida Grande" pitchFamily="-111" charset="0"/>
            </a:endParaRPr>
          </a:p>
          <a:p>
            <a:pPr lvl="1"/>
            <a:r>
              <a:rPr lang="en-US" altLang="en-US" dirty="0">
                <a:sym typeface="Lucida Grande" pitchFamily="-111" charset="0"/>
              </a:rPr>
              <a:t>Oversees training</a:t>
            </a:r>
          </a:p>
          <a:p>
            <a:pPr lvl="1"/>
            <a:r>
              <a:rPr lang="en-US" altLang="en-US" dirty="0">
                <a:sym typeface="Lucida Grande" pitchFamily="-111" charset="0"/>
              </a:rPr>
              <a:t>Develops treatment protocols</a:t>
            </a:r>
          </a:p>
          <a:p>
            <a:pPr lvl="1"/>
            <a:r>
              <a:rPr lang="en-US" altLang="en-US" dirty="0">
                <a:sym typeface="Lucida Grande" pitchFamily="-111" charset="0"/>
              </a:rPr>
              <a:t>Issues off-line medical direction (standing orders)</a:t>
            </a:r>
          </a:p>
          <a:p>
            <a:pPr lvl="1"/>
            <a:r>
              <a:rPr lang="en-US" altLang="en-US" dirty="0">
                <a:sym typeface="Lucida Grande" pitchFamily="-111" charset="0"/>
              </a:rPr>
              <a:t>Provides on-line medical </a:t>
            </a:r>
            <a:r>
              <a:rPr lang="en-US" altLang="en-US" dirty="0" smtClean="0">
                <a:sym typeface="Lucida Grande" pitchFamily="-111" charset="0"/>
              </a:rPr>
              <a:t>direction</a:t>
            </a:r>
            <a:endParaRPr lang="en-US" altLang="en-US" dirty="0">
              <a:sym typeface="Lucida Grande" pitchFamily="-111" charset="0"/>
            </a:endParaRPr>
          </a:p>
        </p:txBody>
      </p:sp>
    </p:spTree>
    <p:extLst>
      <p:ext uri="{BB962C8B-B14F-4D97-AF65-F5344CB8AC3E}">
        <p14:creationId xmlns:p14="http://schemas.microsoft.com/office/powerpoint/2010/main" val="6843258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458456" cy="2838451"/>
          </a:xfrm>
        </p:spPr>
        <p:txBody>
          <a:bodyPr/>
          <a:lstStyle/>
          <a:p>
            <a:r>
              <a:rPr lang="en-US" altLang="en-US" dirty="0"/>
              <a:t>The </a:t>
            </a:r>
            <a:r>
              <a:rPr lang="en-US" altLang="en-US" dirty="0" smtClean="0"/>
              <a:t>E</a:t>
            </a:r>
            <a:r>
              <a:rPr lang="en-US" altLang="en-US" sz="100" dirty="0" smtClean="0"/>
              <a:t> </a:t>
            </a:r>
            <a:r>
              <a:rPr lang="en-US" altLang="en-US" dirty="0" smtClean="0"/>
              <a:t>M</a:t>
            </a:r>
            <a:r>
              <a:rPr lang="en-US" altLang="en-US" sz="100" dirty="0" smtClean="0"/>
              <a:t> </a:t>
            </a:r>
            <a:r>
              <a:rPr lang="en-US" altLang="en-US" dirty="0" smtClean="0"/>
              <a:t>S </a:t>
            </a:r>
            <a:r>
              <a:rPr lang="en-US" altLang="en-US" dirty="0"/>
              <a:t>Role in Public </a:t>
            </a:r>
            <a:r>
              <a:rPr lang="en-US" altLang="en-US" dirty="0" smtClean="0"/>
              <a:t>Health</a:t>
            </a:r>
            <a:endParaRPr lang="en-IN" dirty="0"/>
          </a:p>
        </p:txBody>
      </p:sp>
      <p:sp>
        <p:nvSpPr>
          <p:cNvPr id="3" name="Text Placeholder 2"/>
          <p:cNvSpPr>
            <a:spLocks noGrp="1"/>
          </p:cNvSpPr>
          <p:nvPr>
            <p:ph type="body" sz="quarter" idx="13"/>
          </p:nvPr>
        </p:nvSpPr>
        <p:spPr/>
        <p:txBody>
          <a:bodyPr/>
          <a:lstStyle/>
          <a:p>
            <a:pPr marL="0" indent="0" algn="ctr">
              <a:buNone/>
            </a:pPr>
            <a:r>
              <a:rPr lang="en-US" sz="1600" dirty="0">
                <a:hlinkClick r:id="rId3" action="ppaction://hlinksldjump"/>
              </a:rPr>
              <a:t>Back to </a:t>
            </a:r>
            <a:r>
              <a:rPr lang="en-US" sz="1600" dirty="0" smtClean="0">
                <a:hlinkClick r:id="rId3" action="ppaction://hlinksldjump"/>
              </a:rPr>
              <a:t>Topics</a:t>
            </a:r>
            <a:endParaRPr lang="en-US" sz="1600" dirty="0"/>
          </a:p>
        </p:txBody>
      </p:sp>
    </p:spTree>
    <p:extLst>
      <p:ext uri="{BB962C8B-B14F-4D97-AF65-F5344CB8AC3E}">
        <p14:creationId xmlns:p14="http://schemas.microsoft.com/office/powerpoint/2010/main" val="27779454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sym typeface="Lucida Grande" pitchFamily="-111" charset="0"/>
              </a:rPr>
              <a:t>EMS Role in Public Health</a:t>
            </a:r>
            <a:endParaRPr lang="en-IN" dirty="0"/>
          </a:p>
        </p:txBody>
      </p:sp>
      <p:sp>
        <p:nvSpPr>
          <p:cNvPr id="3" name="Content Placeholder 2"/>
          <p:cNvSpPr>
            <a:spLocks noGrp="1"/>
          </p:cNvSpPr>
          <p:nvPr>
            <p:ph sz="quarter" idx="13"/>
          </p:nvPr>
        </p:nvSpPr>
        <p:spPr>
          <a:xfrm>
            <a:off x="457200" y="1556327"/>
            <a:ext cx="8229600" cy="1869779"/>
          </a:xfrm>
        </p:spPr>
        <p:txBody>
          <a:bodyPr/>
          <a:lstStyle/>
          <a:p>
            <a:r>
              <a:rPr lang="en-US" altLang="en-US" sz="2000" dirty="0">
                <a:sym typeface="Lucida Grande" pitchFamily="-111" charset="0"/>
              </a:rPr>
              <a:t>Injury prevention for geriatric patients</a:t>
            </a:r>
          </a:p>
          <a:p>
            <a:r>
              <a:rPr lang="en-US" altLang="en-US" sz="2000" dirty="0">
                <a:sym typeface="Lucida Grande" pitchFamily="-111" charset="0"/>
              </a:rPr>
              <a:t>Injury prevention for youth</a:t>
            </a:r>
          </a:p>
          <a:p>
            <a:r>
              <a:rPr lang="en-US" altLang="en-US" sz="2000" dirty="0">
                <a:sym typeface="Lucida Grande" pitchFamily="-111" charset="0"/>
              </a:rPr>
              <a:t>Public vaccination programs</a:t>
            </a:r>
          </a:p>
          <a:p>
            <a:r>
              <a:rPr lang="en-US" altLang="en-US" sz="2000" dirty="0">
                <a:sym typeface="Lucida Grande" pitchFamily="-111" charset="0"/>
              </a:rPr>
              <a:t>Disease </a:t>
            </a:r>
            <a:r>
              <a:rPr lang="en-US" altLang="en-US" sz="2000" dirty="0" smtClean="0">
                <a:sym typeface="Lucida Grande" pitchFamily="-111" charset="0"/>
              </a:rPr>
              <a:t>surveillance</a:t>
            </a:r>
            <a:endParaRPr lang="en-US" altLang="en-US" sz="2000" dirty="0">
              <a:sym typeface="Lucida Grande" pitchFamily="-111" charset="0"/>
            </a:endParaRPr>
          </a:p>
        </p:txBody>
      </p:sp>
      <p:pic>
        <p:nvPicPr>
          <p:cNvPr id="4" name="Picture 3" descr="An E M T explains the potential hazard a rug poses to geriatric patients."/>
          <p:cNvPicPr>
            <a:picLocks noChangeAspect="1"/>
          </p:cNvPicPr>
          <p:nvPr/>
        </p:nvPicPr>
        <p:blipFill rotWithShape="1">
          <a:blip r:embed="rId3"/>
          <a:srcRect t="20734" b="19327"/>
          <a:stretch/>
        </p:blipFill>
        <p:spPr>
          <a:xfrm>
            <a:off x="2437816" y="3518445"/>
            <a:ext cx="4268367" cy="2863171"/>
          </a:xfrm>
          <a:prstGeom prst="rect">
            <a:avLst/>
          </a:prstGeom>
        </p:spPr>
      </p:pic>
    </p:spTree>
    <p:extLst>
      <p:ext uri="{BB962C8B-B14F-4D97-AF65-F5344CB8AC3E}">
        <p14:creationId xmlns:p14="http://schemas.microsoft.com/office/powerpoint/2010/main" val="7819433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458456" cy="2838451"/>
          </a:xfrm>
        </p:spPr>
        <p:txBody>
          <a:bodyPr/>
          <a:lstStyle/>
          <a:p>
            <a:r>
              <a:rPr lang="en-US" altLang="en-US" dirty="0" smtClean="0"/>
              <a:t>Research</a:t>
            </a:r>
            <a:endParaRPr lang="en-IN" dirty="0"/>
          </a:p>
        </p:txBody>
      </p:sp>
      <p:sp>
        <p:nvSpPr>
          <p:cNvPr id="3" name="Text Placeholder 2"/>
          <p:cNvSpPr>
            <a:spLocks noGrp="1"/>
          </p:cNvSpPr>
          <p:nvPr>
            <p:ph type="body" sz="quarter" idx="13"/>
          </p:nvPr>
        </p:nvSpPr>
        <p:spPr/>
        <p:txBody>
          <a:bodyPr/>
          <a:lstStyle/>
          <a:p>
            <a:pPr marL="0" indent="0" algn="ctr">
              <a:buNone/>
            </a:pPr>
            <a:r>
              <a:rPr lang="en-US" sz="1600" dirty="0">
                <a:hlinkClick r:id="rId3" action="ppaction://hlinksldjump"/>
              </a:rPr>
              <a:t>Back to </a:t>
            </a:r>
            <a:r>
              <a:rPr lang="en-US" sz="1600" dirty="0" smtClean="0">
                <a:hlinkClick r:id="rId3" action="ppaction://hlinksldjump"/>
              </a:rPr>
              <a:t>Topics</a:t>
            </a:r>
            <a:endParaRPr lang="en-US" sz="1600" dirty="0"/>
          </a:p>
        </p:txBody>
      </p:sp>
    </p:spTree>
    <p:extLst>
      <p:ext uri="{BB962C8B-B14F-4D97-AF65-F5344CB8AC3E}">
        <p14:creationId xmlns:p14="http://schemas.microsoft.com/office/powerpoint/2010/main" val="15785400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cs typeface="Times New Roman" panose="02020603050405020304" pitchFamily="18" charset="0"/>
                <a:sym typeface="Lucida Grande" pitchFamily="-111" charset="0"/>
              </a:rPr>
              <a:t>Research </a:t>
            </a:r>
            <a:endParaRPr lang="en-IN" dirty="0"/>
          </a:p>
        </p:txBody>
      </p:sp>
      <p:sp>
        <p:nvSpPr>
          <p:cNvPr id="3" name="Content Placeholder 2"/>
          <p:cNvSpPr>
            <a:spLocks noGrp="1"/>
          </p:cNvSpPr>
          <p:nvPr>
            <p:ph sz="quarter" idx="13"/>
          </p:nvPr>
        </p:nvSpPr>
        <p:spPr/>
        <p:txBody>
          <a:bodyPr/>
          <a:lstStyle/>
          <a:p>
            <a:r>
              <a:rPr lang="en-US" altLang="en-US" dirty="0">
                <a:sym typeface="Lucida Grande" pitchFamily="-111" charset="0"/>
              </a:rPr>
              <a:t>Two ways research affects </a:t>
            </a:r>
            <a:r>
              <a:rPr lang="en-US" altLang="en-US" dirty="0" smtClean="0">
                <a:sym typeface="Lucida Grande" pitchFamily="-111" charset="0"/>
              </a:rPr>
              <a:t>E</a:t>
            </a:r>
            <a:r>
              <a:rPr lang="en-US" altLang="en-US" sz="100" dirty="0" smtClean="0">
                <a:sym typeface="Lucida Grande" pitchFamily="-111" charset="0"/>
              </a:rPr>
              <a:t> </a:t>
            </a:r>
            <a:r>
              <a:rPr lang="en-US" altLang="en-US" dirty="0" smtClean="0">
                <a:sym typeface="Lucida Grande" pitchFamily="-111" charset="0"/>
              </a:rPr>
              <a:t>M</a:t>
            </a:r>
            <a:r>
              <a:rPr lang="en-US" altLang="en-US" sz="100" dirty="0" smtClean="0">
                <a:sym typeface="Lucida Grande" pitchFamily="-111" charset="0"/>
              </a:rPr>
              <a:t> </a:t>
            </a:r>
            <a:r>
              <a:rPr lang="en-US" altLang="en-US" dirty="0" smtClean="0">
                <a:sym typeface="Lucida Grande" pitchFamily="-111" charset="0"/>
              </a:rPr>
              <a:t>S</a:t>
            </a:r>
            <a:endParaRPr lang="en-US" altLang="en-US" dirty="0">
              <a:sym typeface="Lucida Grande" pitchFamily="-111" charset="0"/>
            </a:endParaRPr>
          </a:p>
          <a:p>
            <a:pPr lvl="1"/>
            <a:r>
              <a:rPr lang="en-US" altLang="en-US" dirty="0">
                <a:sym typeface="Lucida Grande" pitchFamily="-111" charset="0"/>
              </a:rPr>
              <a:t>Focus on improving patient outcomes</a:t>
            </a:r>
          </a:p>
          <a:p>
            <a:pPr lvl="1"/>
            <a:r>
              <a:rPr lang="en-US" altLang="en-US" dirty="0">
                <a:sym typeface="Lucida Grande" pitchFamily="-111" charset="0"/>
              </a:rPr>
              <a:t>Through evidence-based techniques</a:t>
            </a:r>
          </a:p>
          <a:p>
            <a:r>
              <a:rPr lang="en-US" altLang="en-US" dirty="0">
                <a:sym typeface="Lucida Grande" pitchFamily="-111" charset="0"/>
              </a:rPr>
              <a:t>Evidence-based process</a:t>
            </a:r>
          </a:p>
          <a:p>
            <a:pPr lvl="1"/>
            <a:r>
              <a:rPr lang="en-US" altLang="en-US" dirty="0">
                <a:sym typeface="Lucida Grande" pitchFamily="-111" charset="0"/>
              </a:rPr>
              <a:t>Forming a hypothesis</a:t>
            </a:r>
          </a:p>
          <a:p>
            <a:pPr lvl="1"/>
            <a:r>
              <a:rPr lang="en-US" altLang="en-US" dirty="0">
                <a:sym typeface="Lucida Grande" pitchFamily="-111" charset="0"/>
              </a:rPr>
              <a:t>Reviewing literature</a:t>
            </a:r>
          </a:p>
          <a:p>
            <a:pPr lvl="1"/>
            <a:r>
              <a:rPr lang="en-US" altLang="en-US" dirty="0">
                <a:sym typeface="Lucida Grande" pitchFamily="-111" charset="0"/>
              </a:rPr>
              <a:t>Evaluating the evidence</a:t>
            </a:r>
          </a:p>
          <a:p>
            <a:pPr lvl="1"/>
            <a:r>
              <a:rPr lang="en-US" altLang="en-US" dirty="0">
                <a:sym typeface="Lucida Grande" pitchFamily="-111" charset="0"/>
              </a:rPr>
              <a:t>Adopting the practice if evidence supports </a:t>
            </a:r>
            <a:r>
              <a:rPr lang="en-US" altLang="en-US" dirty="0" smtClean="0">
                <a:sym typeface="Lucida Grande" pitchFamily="-111" charset="0"/>
              </a:rPr>
              <a:t>it</a:t>
            </a:r>
            <a:endParaRPr lang="en-US" altLang="en-US" dirty="0">
              <a:sym typeface="Lucida Grande" pitchFamily="-111" charset="0"/>
            </a:endParaRPr>
          </a:p>
        </p:txBody>
      </p:sp>
    </p:spTree>
    <p:extLst>
      <p:ext uri="{BB962C8B-B14F-4D97-AF65-F5344CB8AC3E}">
        <p14:creationId xmlns:p14="http://schemas.microsoft.com/office/powerpoint/2010/main" val="7178191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rPr>
              <a:t>The Basics of </a:t>
            </a:r>
            <a:r>
              <a:rPr lang="en-US" altLang="en-US" dirty="0" smtClean="0">
                <a:cs typeface="Times New Roman" panose="02020603050405020304" pitchFamily="18" charset="0"/>
              </a:rPr>
              <a:t>E</a:t>
            </a:r>
            <a:r>
              <a:rPr lang="en-US" altLang="en-US" sz="100" dirty="0" smtClean="0">
                <a:cs typeface="Times New Roman" panose="02020603050405020304" pitchFamily="18" charset="0"/>
              </a:rPr>
              <a:t> </a:t>
            </a:r>
            <a:r>
              <a:rPr lang="en-US" altLang="en-US" dirty="0" smtClean="0">
                <a:cs typeface="Times New Roman" panose="02020603050405020304" pitchFamily="18" charset="0"/>
              </a:rPr>
              <a:t>M</a:t>
            </a:r>
            <a:r>
              <a:rPr lang="en-US" altLang="en-US" sz="100" dirty="0" smtClean="0">
                <a:cs typeface="Times New Roman" panose="02020603050405020304" pitchFamily="18" charset="0"/>
              </a:rPr>
              <a:t> </a:t>
            </a:r>
            <a:r>
              <a:rPr lang="en-US" altLang="en-US" dirty="0" smtClean="0">
                <a:cs typeface="Times New Roman" panose="02020603050405020304" pitchFamily="18" charset="0"/>
              </a:rPr>
              <a:t>S </a:t>
            </a:r>
            <a:r>
              <a:rPr lang="en-US" altLang="en-US" dirty="0">
                <a:cs typeface="Times New Roman" panose="02020603050405020304" pitchFamily="18" charset="0"/>
              </a:rPr>
              <a:t>Research </a:t>
            </a:r>
            <a:r>
              <a:rPr lang="en-US" altLang="en-US" sz="2000" b="0" dirty="0">
                <a:cs typeface="Times New Roman" panose="02020603050405020304" pitchFamily="18" charset="0"/>
                <a:sym typeface="Lucida Grande" pitchFamily="-111" charset="0"/>
              </a:rPr>
              <a:t>(1 of 2)</a:t>
            </a:r>
            <a:endParaRPr lang="en-IN" sz="2000" dirty="0"/>
          </a:p>
        </p:txBody>
      </p:sp>
      <p:sp>
        <p:nvSpPr>
          <p:cNvPr id="3" name="Content Placeholder 2"/>
          <p:cNvSpPr>
            <a:spLocks noGrp="1"/>
          </p:cNvSpPr>
          <p:nvPr>
            <p:ph sz="quarter" idx="13"/>
          </p:nvPr>
        </p:nvSpPr>
        <p:spPr/>
        <p:txBody>
          <a:bodyPr/>
          <a:lstStyle/>
          <a:p>
            <a:r>
              <a:rPr lang="en-US" altLang="en-US" dirty="0"/>
              <a:t>Dynamic nature of treatment makes research difficult.</a:t>
            </a:r>
          </a:p>
          <a:p>
            <a:pPr lvl="1"/>
            <a:r>
              <a:rPr lang="en-US" altLang="en-US" dirty="0"/>
              <a:t>Not all research is created equal.</a:t>
            </a:r>
          </a:p>
          <a:p>
            <a:pPr lvl="1"/>
            <a:r>
              <a:rPr lang="en-US" altLang="en-US" dirty="0"/>
              <a:t>Embrace best practices of conducting and evaluating research</a:t>
            </a:r>
          </a:p>
          <a:p>
            <a:r>
              <a:rPr lang="en-US" altLang="en-US" dirty="0"/>
              <a:t>Rely on the scientific method.</a:t>
            </a:r>
          </a:p>
          <a:p>
            <a:pPr lvl="1"/>
            <a:r>
              <a:rPr lang="en-US" altLang="en-US" dirty="0"/>
              <a:t>General observations turned into hypothesis</a:t>
            </a:r>
          </a:p>
          <a:p>
            <a:pPr lvl="1"/>
            <a:r>
              <a:rPr lang="en-US" altLang="en-US" dirty="0"/>
              <a:t>Predictions tested to prove or disprove </a:t>
            </a:r>
            <a:r>
              <a:rPr lang="en-US" altLang="en-US" dirty="0" smtClean="0"/>
              <a:t>hypothesis</a:t>
            </a:r>
            <a:endParaRPr lang="en-US" altLang="en-US" dirty="0"/>
          </a:p>
        </p:txBody>
      </p:sp>
    </p:spTree>
    <p:extLst>
      <p:ext uri="{BB962C8B-B14F-4D97-AF65-F5344CB8AC3E}">
        <p14:creationId xmlns:p14="http://schemas.microsoft.com/office/powerpoint/2010/main" val="2931151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rPr>
              <a:t>The Basics of </a:t>
            </a:r>
            <a:r>
              <a:rPr lang="en-US" altLang="en-US" dirty="0" smtClean="0">
                <a:cs typeface="Times New Roman" panose="02020603050405020304" pitchFamily="18" charset="0"/>
              </a:rPr>
              <a:t>E</a:t>
            </a:r>
            <a:r>
              <a:rPr lang="en-US" altLang="en-US" sz="100" dirty="0" smtClean="0">
                <a:cs typeface="Times New Roman" panose="02020603050405020304" pitchFamily="18" charset="0"/>
              </a:rPr>
              <a:t> </a:t>
            </a:r>
            <a:r>
              <a:rPr lang="en-US" altLang="en-US" dirty="0" smtClean="0">
                <a:cs typeface="Times New Roman" panose="02020603050405020304" pitchFamily="18" charset="0"/>
              </a:rPr>
              <a:t>M</a:t>
            </a:r>
            <a:r>
              <a:rPr lang="en-US" altLang="en-US" sz="100" dirty="0" smtClean="0">
                <a:cs typeface="Times New Roman" panose="02020603050405020304" pitchFamily="18" charset="0"/>
              </a:rPr>
              <a:t> </a:t>
            </a:r>
            <a:r>
              <a:rPr lang="en-US" altLang="en-US" dirty="0" smtClean="0">
                <a:cs typeface="Times New Roman" panose="02020603050405020304" pitchFamily="18" charset="0"/>
              </a:rPr>
              <a:t>S </a:t>
            </a:r>
            <a:r>
              <a:rPr lang="en-US" altLang="en-US" dirty="0">
                <a:cs typeface="Times New Roman" panose="02020603050405020304" pitchFamily="18" charset="0"/>
              </a:rPr>
              <a:t>Research </a:t>
            </a:r>
            <a:r>
              <a:rPr lang="en-US" altLang="en-US" sz="2000" b="0" dirty="0" smtClean="0">
                <a:cs typeface="Times New Roman" panose="02020603050405020304" pitchFamily="18" charset="0"/>
                <a:sym typeface="Lucida Grande" pitchFamily="-111" charset="0"/>
              </a:rPr>
              <a:t>(2 </a:t>
            </a:r>
            <a:r>
              <a:rPr lang="en-US" altLang="en-US" sz="2000" b="0" dirty="0">
                <a:cs typeface="Times New Roman" panose="02020603050405020304" pitchFamily="18" charset="0"/>
                <a:sym typeface="Lucida Grande" pitchFamily="-111" charset="0"/>
              </a:rPr>
              <a:t>of 2)</a:t>
            </a:r>
            <a:endParaRPr lang="en-IN" sz="2000" dirty="0"/>
          </a:p>
        </p:txBody>
      </p:sp>
      <p:sp>
        <p:nvSpPr>
          <p:cNvPr id="3" name="Content Placeholder 2"/>
          <p:cNvSpPr>
            <a:spLocks noGrp="1"/>
          </p:cNvSpPr>
          <p:nvPr>
            <p:ph sz="quarter" idx="13"/>
          </p:nvPr>
        </p:nvSpPr>
        <p:spPr/>
        <p:txBody>
          <a:bodyPr/>
          <a:lstStyle/>
          <a:p>
            <a:r>
              <a:rPr lang="en-US" altLang="en-US" dirty="0"/>
              <a:t>Types of medical </a:t>
            </a:r>
            <a:r>
              <a:rPr lang="en-US" altLang="en-US" dirty="0" smtClean="0"/>
              <a:t>research</a:t>
            </a:r>
            <a:endParaRPr lang="en-US" altLang="en-US" dirty="0"/>
          </a:p>
          <a:p>
            <a:pPr lvl="1"/>
            <a:r>
              <a:rPr lang="en-US" altLang="en-US" dirty="0"/>
              <a:t>Peer-reviewed research in medical journals</a:t>
            </a:r>
          </a:p>
          <a:p>
            <a:pPr lvl="1"/>
            <a:r>
              <a:rPr lang="en-US" altLang="en-US" dirty="0"/>
              <a:t>Articles in </a:t>
            </a:r>
            <a:r>
              <a:rPr lang="en-US" altLang="en-US" dirty="0" smtClean="0"/>
              <a:t>E</a:t>
            </a:r>
            <a:r>
              <a:rPr lang="en-US" altLang="en-US" sz="100" dirty="0" smtClean="0"/>
              <a:t> </a:t>
            </a:r>
            <a:r>
              <a:rPr lang="en-US" altLang="en-US" dirty="0" smtClean="0"/>
              <a:t>M</a:t>
            </a:r>
            <a:r>
              <a:rPr lang="en-US" altLang="en-US" sz="100" dirty="0" smtClean="0"/>
              <a:t> </a:t>
            </a:r>
            <a:r>
              <a:rPr lang="en-US" altLang="en-US" dirty="0" smtClean="0"/>
              <a:t>S </a:t>
            </a:r>
            <a:r>
              <a:rPr lang="en-US" altLang="en-US" dirty="0"/>
              <a:t>magazines</a:t>
            </a:r>
          </a:p>
          <a:p>
            <a:pPr lvl="2"/>
            <a:r>
              <a:rPr lang="en-US" altLang="en-US" dirty="0"/>
              <a:t>Not original research</a:t>
            </a:r>
          </a:p>
          <a:p>
            <a:pPr lvl="2"/>
            <a:r>
              <a:rPr lang="en-US" altLang="en-US" dirty="0"/>
              <a:t>Not peer reviewed</a:t>
            </a:r>
          </a:p>
        </p:txBody>
      </p:sp>
    </p:spTree>
    <p:extLst>
      <p:ext uri="{BB962C8B-B14F-4D97-AF65-F5344CB8AC3E}">
        <p14:creationId xmlns:p14="http://schemas.microsoft.com/office/powerpoint/2010/main" val="630309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458456" cy="2838451"/>
          </a:xfrm>
        </p:spPr>
        <p:txBody>
          <a:bodyPr/>
          <a:lstStyle/>
          <a:p>
            <a:r>
              <a:rPr lang="en-US" altLang="en-US" dirty="0"/>
              <a:t>Special Issues</a:t>
            </a:r>
            <a:endParaRPr lang="en-IN" dirty="0"/>
          </a:p>
        </p:txBody>
      </p:sp>
      <p:sp>
        <p:nvSpPr>
          <p:cNvPr id="3" name="Text Placeholder 2"/>
          <p:cNvSpPr>
            <a:spLocks noGrp="1"/>
          </p:cNvSpPr>
          <p:nvPr>
            <p:ph type="body" sz="quarter" idx="13"/>
          </p:nvPr>
        </p:nvSpPr>
        <p:spPr/>
        <p:txBody>
          <a:bodyPr/>
          <a:lstStyle/>
          <a:p>
            <a:pPr marL="0" indent="0" algn="ctr">
              <a:buNone/>
            </a:pPr>
            <a:r>
              <a:rPr lang="en-US" sz="1600" dirty="0">
                <a:hlinkClick r:id="rId3" action="ppaction://hlinksldjump"/>
              </a:rPr>
              <a:t>Back to </a:t>
            </a:r>
            <a:r>
              <a:rPr lang="en-US" sz="1600" dirty="0" smtClean="0">
                <a:hlinkClick r:id="rId3" action="ppaction://hlinksldjump"/>
              </a:rPr>
              <a:t>Topics</a:t>
            </a:r>
            <a:endParaRPr lang="en-US" sz="1600" dirty="0"/>
          </a:p>
        </p:txBody>
      </p:sp>
    </p:spTree>
    <p:extLst>
      <p:ext uri="{BB962C8B-B14F-4D97-AF65-F5344CB8AC3E}">
        <p14:creationId xmlns:p14="http://schemas.microsoft.com/office/powerpoint/2010/main" val="36044423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rPr>
              <a:t>Special Issues </a:t>
            </a:r>
            <a:r>
              <a:rPr lang="en-US" altLang="en-US" sz="2000" b="0" dirty="0">
                <a:cs typeface="Times New Roman" panose="02020603050405020304" pitchFamily="18" charset="0"/>
                <a:sym typeface="Lucida Grande" pitchFamily="-111" charset="0"/>
              </a:rPr>
              <a:t>(1 of 2)</a:t>
            </a:r>
            <a:endParaRPr lang="en-IN" sz="2000" dirty="0"/>
          </a:p>
        </p:txBody>
      </p:sp>
      <p:sp>
        <p:nvSpPr>
          <p:cNvPr id="3" name="Content Placeholder 2"/>
          <p:cNvSpPr>
            <a:spLocks noGrp="1"/>
          </p:cNvSpPr>
          <p:nvPr>
            <p:ph sz="quarter" idx="13"/>
          </p:nvPr>
        </p:nvSpPr>
        <p:spPr/>
        <p:txBody>
          <a:bodyPr/>
          <a:lstStyle/>
          <a:p>
            <a:r>
              <a:rPr lang="en-US" altLang="en-US" dirty="0"/>
              <a:t>Throughout the course we will discuss:</a:t>
            </a:r>
          </a:p>
          <a:p>
            <a:pPr lvl="1"/>
            <a:r>
              <a:rPr lang="en-US" altLang="en-US" dirty="0"/>
              <a:t>Local issues</a:t>
            </a:r>
          </a:p>
          <a:p>
            <a:pPr lvl="1"/>
            <a:r>
              <a:rPr lang="en-US" altLang="en-US" dirty="0"/>
              <a:t>Administrative matters</a:t>
            </a:r>
          </a:p>
          <a:p>
            <a:pPr lvl="2"/>
            <a:r>
              <a:rPr lang="en-US" altLang="en-US" dirty="0"/>
              <a:t>Course description</a:t>
            </a:r>
          </a:p>
          <a:p>
            <a:pPr lvl="2"/>
            <a:r>
              <a:rPr lang="en-US" altLang="en-US" dirty="0"/>
              <a:t>Class meeting times</a:t>
            </a:r>
          </a:p>
          <a:p>
            <a:pPr lvl="2"/>
            <a:r>
              <a:rPr lang="en-US" altLang="en-US" dirty="0"/>
              <a:t>Requirements for certification as an </a:t>
            </a:r>
            <a:r>
              <a:rPr lang="en-US" altLang="en-US" dirty="0" smtClean="0"/>
              <a:t>E</a:t>
            </a:r>
            <a:r>
              <a:rPr lang="en-US" altLang="en-US" sz="100" dirty="0" smtClean="0"/>
              <a:t> </a:t>
            </a:r>
            <a:r>
              <a:rPr lang="en-US" altLang="en-US" dirty="0" smtClean="0"/>
              <a:t>M</a:t>
            </a:r>
            <a:r>
              <a:rPr lang="en-US" altLang="en-US" sz="100" dirty="0" smtClean="0"/>
              <a:t> </a:t>
            </a:r>
            <a:r>
              <a:rPr lang="en-US" altLang="en-US" dirty="0" smtClean="0"/>
              <a:t>T</a:t>
            </a:r>
            <a:endParaRPr lang="en-US" altLang="en-US" dirty="0"/>
          </a:p>
        </p:txBody>
      </p:sp>
    </p:spTree>
    <p:extLst>
      <p:ext uri="{BB962C8B-B14F-4D97-AF65-F5344CB8AC3E}">
        <p14:creationId xmlns:p14="http://schemas.microsoft.com/office/powerpoint/2010/main" val="2247517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sym typeface="Lucida Grande" pitchFamily="-111" charset="0"/>
              </a:rPr>
              <a:t>How It Began </a:t>
            </a:r>
            <a:r>
              <a:rPr lang="en-US" altLang="en-US" sz="2000" b="0" dirty="0" smtClean="0">
                <a:cs typeface="Times New Roman" panose="02020603050405020304" pitchFamily="18" charset="0"/>
                <a:sym typeface="Lucida Grande" pitchFamily="-111" charset="0"/>
              </a:rPr>
              <a:t>(2 </a:t>
            </a:r>
            <a:r>
              <a:rPr lang="en-US" altLang="en-US" sz="2000" b="0" dirty="0">
                <a:cs typeface="Times New Roman" panose="02020603050405020304" pitchFamily="18" charset="0"/>
                <a:sym typeface="Lucida Grande" pitchFamily="-111" charset="0"/>
              </a:rPr>
              <a:t>of 3)</a:t>
            </a:r>
            <a:endParaRPr lang="en-IN" dirty="0"/>
          </a:p>
        </p:txBody>
      </p:sp>
      <p:sp>
        <p:nvSpPr>
          <p:cNvPr id="3" name="Content Placeholder 2"/>
          <p:cNvSpPr>
            <a:spLocks noGrp="1"/>
          </p:cNvSpPr>
          <p:nvPr>
            <p:ph sz="quarter" idx="16"/>
          </p:nvPr>
        </p:nvSpPr>
        <p:spPr>
          <a:xfrm>
            <a:off x="457200" y="1555749"/>
            <a:ext cx="223838" cy="419101"/>
          </a:xfrm>
        </p:spPr>
        <p:txBody>
          <a:bodyPr/>
          <a:lstStyle/>
          <a:p>
            <a:pPr marL="0" indent="0"/>
            <a:r>
              <a:rPr lang="en-IN" sz="2400" dirty="0" smtClean="0"/>
              <a:t> </a:t>
            </a:r>
            <a:r>
              <a:rPr lang="en-IN" sz="100" dirty="0" smtClean="0"/>
              <a:t> </a:t>
            </a:r>
            <a:endParaRPr lang="en-IN" sz="100" dirty="0"/>
          </a:p>
        </p:txBody>
      </p:sp>
      <p:graphicFrame>
        <p:nvGraphicFramePr>
          <p:cNvPr id="9" name="Object 8" descr="World War One"/>
          <p:cNvGraphicFramePr>
            <a:graphicFrameLocks noChangeAspect="1"/>
          </p:cNvGraphicFramePr>
          <p:nvPr>
            <p:extLst>
              <p:ext uri="{D42A27DB-BD31-4B8C-83A1-F6EECF244321}">
                <p14:modId xmlns:p14="http://schemas.microsoft.com/office/powerpoint/2010/main" val="3705065366"/>
              </p:ext>
            </p:extLst>
          </p:nvPr>
        </p:nvGraphicFramePr>
        <p:xfrm>
          <a:off x="731520" y="1631949"/>
          <a:ext cx="1498600" cy="266700"/>
        </p:xfrm>
        <a:graphic>
          <a:graphicData uri="http://schemas.openxmlformats.org/presentationml/2006/ole">
            <mc:AlternateContent xmlns:mc="http://schemas.openxmlformats.org/markup-compatibility/2006">
              <mc:Choice xmlns:v="urn:schemas-microsoft-com:vml" Requires="v">
                <p:oleObj spid="_x0000_s1167" name="Equation" r:id="rId4" imgW="1498320" imgH="266400" progId="Equation.DSMT4">
                  <p:embed/>
                </p:oleObj>
              </mc:Choice>
              <mc:Fallback>
                <p:oleObj name="Equation" r:id="rId4" imgW="1498320" imgH="266400" progId="Equation.DSMT4">
                  <p:embed/>
                  <p:pic>
                    <p:nvPicPr>
                      <p:cNvPr id="0" name=""/>
                      <p:cNvPicPr/>
                      <p:nvPr/>
                    </p:nvPicPr>
                    <p:blipFill>
                      <a:blip r:embed="rId5"/>
                      <a:stretch>
                        <a:fillRect/>
                      </a:stretch>
                    </p:blipFill>
                    <p:spPr>
                      <a:xfrm>
                        <a:off x="731520" y="1631949"/>
                        <a:ext cx="1498600" cy="266700"/>
                      </a:xfrm>
                      <a:prstGeom prst="rect">
                        <a:avLst/>
                      </a:prstGeom>
                    </p:spPr>
                  </p:pic>
                </p:oleObj>
              </mc:Fallback>
            </mc:AlternateContent>
          </a:graphicData>
        </a:graphic>
      </p:graphicFrame>
      <p:sp>
        <p:nvSpPr>
          <p:cNvPr id="4" name="Content Placeholder 3"/>
          <p:cNvSpPr>
            <a:spLocks noGrp="1"/>
          </p:cNvSpPr>
          <p:nvPr>
            <p:ph sz="quarter" idx="14"/>
          </p:nvPr>
        </p:nvSpPr>
        <p:spPr>
          <a:xfrm>
            <a:off x="457200" y="2057624"/>
            <a:ext cx="8229600" cy="2770407"/>
          </a:xfrm>
        </p:spPr>
        <p:txBody>
          <a:bodyPr/>
          <a:lstStyle/>
          <a:p>
            <a:pPr lvl="1"/>
            <a:r>
              <a:rPr lang="en-US" altLang="en-US" sz="2400" dirty="0">
                <a:sym typeface="Lucida Grande" pitchFamily="-111" charset="0"/>
              </a:rPr>
              <a:t>Volunteer ambulance corps</a:t>
            </a:r>
          </a:p>
          <a:p>
            <a:r>
              <a:rPr lang="en-US" altLang="en-US" sz="2400" dirty="0">
                <a:sym typeface="Lucida Grande" pitchFamily="-111" charset="0"/>
              </a:rPr>
              <a:t>Korea/Vietnam</a:t>
            </a:r>
          </a:p>
          <a:p>
            <a:pPr lvl="1"/>
            <a:r>
              <a:rPr lang="en-US" altLang="en-US" sz="2400" dirty="0">
                <a:sym typeface="Lucida Grande" pitchFamily="-111" charset="0"/>
              </a:rPr>
              <a:t>Medical teams produced advances in field care.</a:t>
            </a:r>
          </a:p>
          <a:p>
            <a:pPr lvl="1"/>
            <a:r>
              <a:rPr lang="en-US" altLang="en-US" sz="2400" dirty="0">
                <a:sym typeface="Lucida Grande" pitchFamily="-111" charset="0"/>
              </a:rPr>
              <a:t>Battlefield advances led to civilian advances such as </a:t>
            </a:r>
            <a:r>
              <a:rPr lang="en-US" sz="2400" dirty="0"/>
              <a:t>specialized emergency medical centers devoted to the treatment of trauma</a:t>
            </a:r>
            <a:r>
              <a:rPr lang="en-US" sz="2400" dirty="0" smtClean="0"/>
              <a:t>.</a:t>
            </a:r>
            <a:endParaRPr lang="en-US" altLang="en-US" sz="2400" dirty="0">
              <a:sym typeface="Lucida Grande" pitchFamily="-111" charset="0"/>
            </a:endParaRPr>
          </a:p>
        </p:txBody>
      </p:sp>
    </p:spTree>
    <p:extLst>
      <p:ext uri="{BB962C8B-B14F-4D97-AF65-F5344CB8AC3E}">
        <p14:creationId xmlns:p14="http://schemas.microsoft.com/office/powerpoint/2010/main" val="15817099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rPr>
              <a:t>Special Issues </a:t>
            </a:r>
            <a:r>
              <a:rPr lang="en-US" altLang="en-US" sz="2000" b="0" dirty="0" smtClean="0">
                <a:cs typeface="Times New Roman" panose="02020603050405020304" pitchFamily="18" charset="0"/>
                <a:sym typeface="Lucida Grande" pitchFamily="-111" charset="0"/>
              </a:rPr>
              <a:t>(2 </a:t>
            </a:r>
            <a:r>
              <a:rPr lang="en-US" altLang="en-US" sz="2000" b="0" dirty="0">
                <a:cs typeface="Times New Roman" panose="02020603050405020304" pitchFamily="18" charset="0"/>
                <a:sym typeface="Lucida Grande" pitchFamily="-111" charset="0"/>
              </a:rPr>
              <a:t>of 2)</a:t>
            </a:r>
            <a:endParaRPr lang="en-IN" sz="2000" dirty="0"/>
          </a:p>
        </p:txBody>
      </p:sp>
      <p:sp>
        <p:nvSpPr>
          <p:cNvPr id="3" name="Content Placeholder 2"/>
          <p:cNvSpPr>
            <a:spLocks noGrp="1"/>
          </p:cNvSpPr>
          <p:nvPr>
            <p:ph sz="quarter" idx="13"/>
          </p:nvPr>
        </p:nvSpPr>
        <p:spPr/>
        <p:txBody>
          <a:bodyPr/>
          <a:lstStyle/>
          <a:p>
            <a:r>
              <a:rPr lang="en-US" altLang="en-US" dirty="0"/>
              <a:t>The Americans with Disabilities Act (</a:t>
            </a:r>
            <a:r>
              <a:rPr lang="en-US" altLang="en-US" dirty="0" smtClean="0"/>
              <a:t>A</a:t>
            </a:r>
            <a:r>
              <a:rPr lang="en-US" altLang="en-US" sz="100" dirty="0" smtClean="0"/>
              <a:t> </a:t>
            </a:r>
            <a:r>
              <a:rPr lang="en-US" altLang="en-US" dirty="0" smtClean="0"/>
              <a:t>D</a:t>
            </a:r>
            <a:r>
              <a:rPr lang="en-US" altLang="en-US" sz="100" dirty="0" smtClean="0"/>
              <a:t> </a:t>
            </a:r>
            <a:r>
              <a:rPr lang="en-US" altLang="en-US" dirty="0" smtClean="0"/>
              <a:t>A</a:t>
            </a:r>
            <a:r>
              <a:rPr lang="en-US" altLang="en-US" dirty="0"/>
              <a:t>) has set strict guidelines preserving the rights of Americans with disabilities.</a:t>
            </a:r>
          </a:p>
        </p:txBody>
      </p:sp>
    </p:spTree>
    <p:extLst>
      <p:ext uri="{BB962C8B-B14F-4D97-AF65-F5344CB8AC3E}">
        <p14:creationId xmlns:p14="http://schemas.microsoft.com/office/powerpoint/2010/main" val="37928329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458456" cy="2838451"/>
          </a:xfrm>
        </p:spPr>
        <p:txBody>
          <a:bodyPr/>
          <a:lstStyle/>
          <a:p>
            <a:r>
              <a:rPr lang="en-US" dirty="0"/>
              <a:t>Chapter Review</a:t>
            </a:r>
            <a:endParaRPr lang="en-IN" dirty="0"/>
          </a:p>
        </p:txBody>
      </p:sp>
    </p:spTree>
    <p:extLst>
      <p:ext uri="{BB962C8B-B14F-4D97-AF65-F5344CB8AC3E}">
        <p14:creationId xmlns:p14="http://schemas.microsoft.com/office/powerpoint/2010/main" val="9650268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rPr>
              <a:t>Chapter Review </a:t>
            </a:r>
            <a:r>
              <a:rPr lang="en-US" altLang="en-US" sz="2000" b="0" dirty="0">
                <a:cs typeface="Times New Roman" panose="02020603050405020304" pitchFamily="18" charset="0"/>
                <a:sym typeface="Lucida Grande" pitchFamily="-111" charset="0"/>
              </a:rPr>
              <a:t>(1 of 3)</a:t>
            </a:r>
            <a:endParaRPr lang="en-IN" sz="2000" dirty="0"/>
          </a:p>
        </p:txBody>
      </p:sp>
      <p:sp>
        <p:nvSpPr>
          <p:cNvPr id="3" name="Content Placeholder 2"/>
          <p:cNvSpPr>
            <a:spLocks noGrp="1"/>
          </p:cNvSpPr>
          <p:nvPr>
            <p:ph sz="quarter" idx="13"/>
          </p:nvPr>
        </p:nvSpPr>
        <p:spPr/>
        <p:txBody>
          <a:bodyPr/>
          <a:lstStyle/>
          <a:p>
            <a:r>
              <a:rPr lang="en-US" altLang="en-US" dirty="0"/>
              <a:t>The E</a:t>
            </a:r>
            <a:r>
              <a:rPr lang="en-US" altLang="en-US" sz="100" dirty="0"/>
              <a:t> </a:t>
            </a:r>
            <a:r>
              <a:rPr lang="en-US" altLang="en-US" dirty="0"/>
              <a:t>M</a:t>
            </a:r>
            <a:r>
              <a:rPr lang="en-US" altLang="en-US" sz="100" dirty="0"/>
              <a:t> </a:t>
            </a:r>
            <a:r>
              <a:rPr lang="en-US" altLang="en-US" dirty="0"/>
              <a:t>S system has been developed to provide prehospital as well as hospital emergency care.</a:t>
            </a:r>
          </a:p>
          <a:p>
            <a:r>
              <a:rPr lang="en-US" altLang="en-US" dirty="0"/>
              <a:t>The E</a:t>
            </a:r>
            <a:r>
              <a:rPr lang="en-US" altLang="en-US" sz="100" dirty="0"/>
              <a:t> </a:t>
            </a:r>
            <a:r>
              <a:rPr lang="en-US" altLang="en-US" dirty="0"/>
              <a:t>M</a:t>
            </a:r>
            <a:r>
              <a:rPr lang="en-US" altLang="en-US" sz="100" dirty="0"/>
              <a:t> </a:t>
            </a:r>
            <a:r>
              <a:rPr lang="en-US" altLang="en-US" dirty="0"/>
              <a:t>S system includes 911 or another emergency access system, dispatchers, E</a:t>
            </a:r>
            <a:r>
              <a:rPr lang="en-US" altLang="en-US" sz="100" dirty="0"/>
              <a:t> </a:t>
            </a:r>
            <a:r>
              <a:rPr lang="en-US" altLang="en-US" dirty="0"/>
              <a:t>M</a:t>
            </a:r>
            <a:r>
              <a:rPr lang="en-US" altLang="en-US" sz="100" dirty="0"/>
              <a:t> </a:t>
            </a:r>
            <a:r>
              <a:rPr lang="en-US" altLang="en-US" dirty="0" smtClean="0"/>
              <a:t>Ts</a:t>
            </a:r>
            <a:r>
              <a:rPr lang="en-US" altLang="en-US" dirty="0"/>
              <a:t>, hospital emergency department, physicians, nurses, physician's assistants, and other health professionals</a:t>
            </a:r>
            <a:r>
              <a:rPr lang="en-US" altLang="en-US" dirty="0" smtClean="0"/>
              <a:t>.</a:t>
            </a:r>
            <a:endParaRPr lang="en-US" altLang="en-US" dirty="0"/>
          </a:p>
        </p:txBody>
      </p:sp>
    </p:spTree>
    <p:extLst>
      <p:ext uri="{BB962C8B-B14F-4D97-AF65-F5344CB8AC3E}">
        <p14:creationId xmlns:p14="http://schemas.microsoft.com/office/powerpoint/2010/main" val="12026545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rPr>
              <a:t>Chapter Review </a:t>
            </a:r>
            <a:r>
              <a:rPr lang="en-US" altLang="en-US" sz="2000" b="0" dirty="0" smtClean="0">
                <a:cs typeface="Times New Roman" panose="02020603050405020304" pitchFamily="18" charset="0"/>
                <a:sym typeface="Lucida Grande" pitchFamily="-111" charset="0"/>
              </a:rPr>
              <a:t>(2 </a:t>
            </a:r>
            <a:r>
              <a:rPr lang="en-US" altLang="en-US" sz="2000" b="0" dirty="0">
                <a:cs typeface="Times New Roman" panose="02020603050405020304" pitchFamily="18" charset="0"/>
                <a:sym typeface="Lucida Grande" pitchFamily="-111" charset="0"/>
              </a:rPr>
              <a:t>of 3)</a:t>
            </a:r>
            <a:endParaRPr lang="en-IN" sz="2000" dirty="0"/>
          </a:p>
        </p:txBody>
      </p:sp>
      <p:sp>
        <p:nvSpPr>
          <p:cNvPr id="3" name="Content Placeholder 2"/>
          <p:cNvSpPr>
            <a:spLocks noGrp="1"/>
          </p:cNvSpPr>
          <p:nvPr>
            <p:ph sz="quarter" idx="13"/>
          </p:nvPr>
        </p:nvSpPr>
        <p:spPr/>
        <p:txBody>
          <a:bodyPr/>
          <a:lstStyle/>
          <a:p>
            <a:r>
              <a:rPr lang="en-US" altLang="en-US" dirty="0"/>
              <a:t>The E</a:t>
            </a:r>
            <a:r>
              <a:rPr lang="en-US" altLang="en-US" sz="100" dirty="0"/>
              <a:t> </a:t>
            </a:r>
            <a:r>
              <a:rPr lang="en-US" altLang="en-US" dirty="0"/>
              <a:t>M</a:t>
            </a:r>
            <a:r>
              <a:rPr lang="en-US" altLang="en-US" sz="100" dirty="0"/>
              <a:t> </a:t>
            </a:r>
            <a:r>
              <a:rPr lang="en-US" altLang="en-US" dirty="0" smtClean="0"/>
              <a:t>T’s </a:t>
            </a:r>
            <a:r>
              <a:rPr lang="en-US" altLang="en-US" dirty="0"/>
              <a:t>responsibilities include safety; patient assessment and care; lifting, moving, and transporting patients; transfer of care; and patient advocacy.</a:t>
            </a:r>
          </a:p>
        </p:txBody>
      </p:sp>
    </p:spTree>
    <p:extLst>
      <p:ext uri="{BB962C8B-B14F-4D97-AF65-F5344CB8AC3E}">
        <p14:creationId xmlns:p14="http://schemas.microsoft.com/office/powerpoint/2010/main" val="22782863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rPr>
              <a:t>Chapter Review </a:t>
            </a:r>
            <a:r>
              <a:rPr lang="en-US" altLang="en-US" sz="2000" b="0" dirty="0" smtClean="0">
                <a:cs typeface="Times New Roman" panose="02020603050405020304" pitchFamily="18" charset="0"/>
                <a:sym typeface="Lucida Grande" pitchFamily="-111" charset="0"/>
              </a:rPr>
              <a:t>(3 </a:t>
            </a:r>
            <a:r>
              <a:rPr lang="en-US" altLang="en-US" sz="2000" b="0" dirty="0">
                <a:cs typeface="Times New Roman" panose="02020603050405020304" pitchFamily="18" charset="0"/>
                <a:sym typeface="Lucida Grande" pitchFamily="-111" charset="0"/>
              </a:rPr>
              <a:t>of 3)</a:t>
            </a:r>
            <a:endParaRPr lang="en-IN" sz="2000" dirty="0"/>
          </a:p>
        </p:txBody>
      </p:sp>
      <p:sp>
        <p:nvSpPr>
          <p:cNvPr id="3" name="Content Placeholder 2"/>
          <p:cNvSpPr>
            <a:spLocks noGrp="1"/>
          </p:cNvSpPr>
          <p:nvPr>
            <p:ph sz="quarter" idx="13"/>
          </p:nvPr>
        </p:nvSpPr>
        <p:spPr/>
        <p:txBody>
          <a:bodyPr/>
          <a:lstStyle/>
          <a:p>
            <a:r>
              <a:rPr lang="en-US" altLang="en-US" dirty="0"/>
              <a:t>An E</a:t>
            </a:r>
            <a:r>
              <a:rPr lang="en-US" altLang="en-US" sz="100" dirty="0"/>
              <a:t> </a:t>
            </a:r>
            <a:r>
              <a:rPr lang="en-US" altLang="en-US" dirty="0"/>
              <a:t>M</a:t>
            </a:r>
            <a:r>
              <a:rPr lang="en-US" altLang="en-US" sz="100" dirty="0"/>
              <a:t> </a:t>
            </a:r>
            <a:r>
              <a:rPr lang="en-US" altLang="en-US" dirty="0"/>
              <a:t>T must have certain personal and physical traits to ensure the ability to do the job.</a:t>
            </a:r>
          </a:p>
          <a:p>
            <a:r>
              <a:rPr lang="en-US" altLang="en-US" dirty="0"/>
              <a:t>Education (including refresher training and continuing education), quality improvement procedures, and medical direction are all essential to maintaining high standards of E</a:t>
            </a:r>
            <a:r>
              <a:rPr lang="en-US" altLang="en-US" sz="100" dirty="0"/>
              <a:t> </a:t>
            </a:r>
            <a:r>
              <a:rPr lang="en-US" altLang="en-US" dirty="0"/>
              <a:t>M</a:t>
            </a:r>
            <a:r>
              <a:rPr lang="en-US" altLang="en-US" sz="100" dirty="0"/>
              <a:t> </a:t>
            </a:r>
            <a:r>
              <a:rPr lang="en-US" altLang="en-US" dirty="0"/>
              <a:t>S care.</a:t>
            </a:r>
          </a:p>
        </p:txBody>
      </p:sp>
    </p:spTree>
    <p:extLst>
      <p:ext uri="{BB962C8B-B14F-4D97-AF65-F5344CB8AC3E}">
        <p14:creationId xmlns:p14="http://schemas.microsoft.com/office/powerpoint/2010/main" val="25707712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rPr>
              <a:t>Remember </a:t>
            </a:r>
            <a:r>
              <a:rPr lang="en-US" altLang="en-US" sz="2000" b="0" dirty="0">
                <a:cs typeface="Times New Roman" panose="02020603050405020304" pitchFamily="18" charset="0"/>
                <a:sym typeface="Lucida Grande" pitchFamily="-111" charset="0"/>
              </a:rPr>
              <a:t>(1 of 2)</a:t>
            </a:r>
            <a:endParaRPr lang="en-IN" sz="2000" dirty="0"/>
          </a:p>
        </p:txBody>
      </p:sp>
      <p:sp>
        <p:nvSpPr>
          <p:cNvPr id="3" name="Content Placeholder 2"/>
          <p:cNvSpPr>
            <a:spLocks noGrp="1"/>
          </p:cNvSpPr>
          <p:nvPr>
            <p:ph sz="quarter" idx="13"/>
          </p:nvPr>
        </p:nvSpPr>
        <p:spPr>
          <a:xfrm>
            <a:off x="457200" y="1556326"/>
            <a:ext cx="7008471" cy="4467955"/>
          </a:xfrm>
        </p:spPr>
        <p:txBody>
          <a:bodyPr/>
          <a:lstStyle/>
          <a:p>
            <a:r>
              <a:rPr lang="en-US" altLang="en-US" dirty="0"/>
              <a:t>E</a:t>
            </a:r>
            <a:r>
              <a:rPr lang="en-US" altLang="en-US" sz="100" dirty="0"/>
              <a:t> </a:t>
            </a:r>
            <a:r>
              <a:rPr lang="en-US" altLang="en-US" dirty="0"/>
              <a:t>M</a:t>
            </a:r>
            <a:r>
              <a:rPr lang="en-US" altLang="en-US" sz="100" dirty="0"/>
              <a:t> </a:t>
            </a:r>
            <a:r>
              <a:rPr lang="en-US" altLang="en-US" dirty="0"/>
              <a:t>S dates back to Napoleonic times</a:t>
            </a:r>
            <a:r>
              <a:rPr lang="en-US" altLang="en-US" dirty="0" smtClean="0"/>
              <a:t>.</a:t>
            </a:r>
            <a:endParaRPr lang="en-US" altLang="en-US" dirty="0"/>
          </a:p>
          <a:p>
            <a:r>
              <a:rPr lang="en-US" altLang="en-US" dirty="0"/>
              <a:t>Modern E</a:t>
            </a:r>
            <a:r>
              <a:rPr lang="en-US" altLang="en-US" sz="100" dirty="0"/>
              <a:t> </a:t>
            </a:r>
            <a:r>
              <a:rPr lang="en-US" altLang="en-US" dirty="0"/>
              <a:t>M</a:t>
            </a:r>
            <a:r>
              <a:rPr lang="en-US" altLang="en-US" sz="100" dirty="0"/>
              <a:t> </a:t>
            </a:r>
            <a:r>
              <a:rPr lang="en-US" altLang="en-US" dirty="0"/>
              <a:t>S standards come from 1960s–1970s and </a:t>
            </a:r>
            <a:r>
              <a:rPr lang="en-US" altLang="en-US" dirty="0">
                <a:sym typeface="Lucida Grande" pitchFamily="-111" charset="0"/>
              </a:rPr>
              <a:t>National Emergency Medical Service Systems Act (N</a:t>
            </a:r>
            <a:r>
              <a:rPr lang="en-US" altLang="en-US" sz="100" dirty="0">
                <a:sym typeface="Lucida Grande" pitchFamily="-111" charset="0"/>
              </a:rPr>
              <a:t> </a:t>
            </a:r>
            <a:r>
              <a:rPr lang="en-US" altLang="en-US" dirty="0">
                <a:sym typeface="Lucida Grande" pitchFamily="-111" charset="0"/>
              </a:rPr>
              <a:t>E</a:t>
            </a:r>
            <a:r>
              <a:rPr lang="en-US" altLang="en-US" sz="100" dirty="0">
                <a:sym typeface="Lucida Grande" pitchFamily="-111" charset="0"/>
              </a:rPr>
              <a:t> </a:t>
            </a:r>
            <a:r>
              <a:rPr lang="en-US" altLang="en-US" dirty="0">
                <a:sym typeface="Lucida Grande" pitchFamily="-111" charset="0"/>
              </a:rPr>
              <a:t>M</a:t>
            </a:r>
            <a:r>
              <a:rPr lang="en-US" altLang="en-US" sz="100" dirty="0">
                <a:sym typeface="Lucida Grande" pitchFamily="-111" charset="0"/>
              </a:rPr>
              <a:t> </a:t>
            </a:r>
            <a:r>
              <a:rPr lang="en-US" altLang="en-US" dirty="0">
                <a:sym typeface="Lucida Grande" pitchFamily="-111" charset="0"/>
              </a:rPr>
              <a:t>S</a:t>
            </a:r>
            <a:r>
              <a:rPr lang="en-US" altLang="en-US" sz="100" dirty="0">
                <a:sym typeface="Lucida Grande" pitchFamily="-111" charset="0"/>
              </a:rPr>
              <a:t> </a:t>
            </a:r>
            <a:r>
              <a:rPr lang="en-US" altLang="en-US" dirty="0">
                <a:sym typeface="Lucida Grande" pitchFamily="-111" charset="0"/>
              </a:rPr>
              <a:t>S</a:t>
            </a:r>
            <a:r>
              <a:rPr lang="en-US" altLang="en-US" sz="100" dirty="0">
                <a:sym typeface="Lucida Grande" pitchFamily="-111" charset="0"/>
              </a:rPr>
              <a:t> </a:t>
            </a:r>
            <a:r>
              <a:rPr lang="en-US" altLang="en-US" dirty="0">
                <a:sym typeface="Lucida Grande" pitchFamily="-111" charset="0"/>
              </a:rPr>
              <a:t>A</a:t>
            </a:r>
            <a:r>
              <a:rPr lang="en-US" altLang="en-US" dirty="0" smtClean="0">
                <a:sym typeface="Lucida Grande" pitchFamily="-111" charset="0"/>
              </a:rPr>
              <a:t>).</a:t>
            </a:r>
            <a:endParaRPr lang="en-US" altLang="en-US" dirty="0" smtClean="0"/>
          </a:p>
          <a:p>
            <a:r>
              <a:rPr lang="en-US" altLang="en-US" dirty="0" smtClean="0"/>
              <a:t>There is a chain of human resources involved in E</a:t>
            </a:r>
            <a:r>
              <a:rPr lang="en-US" altLang="en-US" sz="100" dirty="0" smtClean="0"/>
              <a:t> </a:t>
            </a:r>
            <a:r>
              <a:rPr lang="en-US" altLang="en-US" dirty="0" smtClean="0"/>
              <a:t>M</a:t>
            </a:r>
            <a:r>
              <a:rPr lang="en-US" altLang="en-US" sz="100" dirty="0" smtClean="0"/>
              <a:t> </a:t>
            </a:r>
            <a:r>
              <a:rPr lang="en-US" altLang="en-US" dirty="0" smtClean="0"/>
              <a:t>S.</a:t>
            </a:r>
          </a:p>
          <a:p>
            <a:pPr lvl="1"/>
            <a:r>
              <a:rPr lang="en-US" altLang="en-US" dirty="0" smtClean="0"/>
              <a:t>Critical </a:t>
            </a:r>
            <a:r>
              <a:rPr lang="en-US" altLang="en-US" dirty="0"/>
              <a:t>decisions are made by each member of the chain</a:t>
            </a:r>
            <a:r>
              <a:rPr lang="en-US" altLang="en-US" dirty="0" smtClean="0"/>
              <a:t>.</a:t>
            </a:r>
            <a:endParaRPr lang="en-US" altLang="en-US" dirty="0"/>
          </a:p>
        </p:txBody>
      </p:sp>
    </p:spTree>
    <p:extLst>
      <p:ext uri="{BB962C8B-B14F-4D97-AF65-F5344CB8AC3E}">
        <p14:creationId xmlns:p14="http://schemas.microsoft.com/office/powerpoint/2010/main" val="3489456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rPr>
              <a:t>Remember </a:t>
            </a:r>
            <a:r>
              <a:rPr lang="en-US" altLang="en-US" sz="2000" b="0" dirty="0" smtClean="0">
                <a:cs typeface="Times New Roman" panose="02020603050405020304" pitchFamily="18" charset="0"/>
                <a:sym typeface="Lucida Grande" pitchFamily="-111" charset="0"/>
              </a:rPr>
              <a:t>(2 </a:t>
            </a:r>
            <a:r>
              <a:rPr lang="en-US" altLang="en-US" sz="2000" b="0" dirty="0">
                <a:cs typeface="Times New Roman" panose="02020603050405020304" pitchFamily="18" charset="0"/>
                <a:sym typeface="Lucida Grande" pitchFamily="-111" charset="0"/>
              </a:rPr>
              <a:t>of 2)</a:t>
            </a:r>
            <a:endParaRPr lang="en-IN" sz="2000" dirty="0"/>
          </a:p>
        </p:txBody>
      </p:sp>
      <p:sp>
        <p:nvSpPr>
          <p:cNvPr id="3" name="Content Placeholder 2"/>
          <p:cNvSpPr>
            <a:spLocks noGrp="1"/>
          </p:cNvSpPr>
          <p:nvPr>
            <p:ph sz="quarter" idx="13"/>
          </p:nvPr>
        </p:nvSpPr>
        <p:spPr>
          <a:xfrm>
            <a:off x="457200" y="1556326"/>
            <a:ext cx="8031892" cy="4467955"/>
          </a:xfrm>
        </p:spPr>
        <p:txBody>
          <a:bodyPr/>
          <a:lstStyle/>
          <a:p>
            <a:r>
              <a:rPr lang="en-US" altLang="en-US" dirty="0"/>
              <a:t>There are certain personal and physical traits that help you to be a successful E</a:t>
            </a:r>
            <a:r>
              <a:rPr lang="en-US" altLang="en-US" sz="100" dirty="0"/>
              <a:t> </a:t>
            </a:r>
            <a:r>
              <a:rPr lang="en-US" altLang="en-US" dirty="0"/>
              <a:t>M</a:t>
            </a:r>
            <a:r>
              <a:rPr lang="en-US" altLang="en-US" sz="100" dirty="0"/>
              <a:t> </a:t>
            </a:r>
            <a:r>
              <a:rPr lang="en-US" altLang="en-US" dirty="0"/>
              <a:t>S provider.</a:t>
            </a:r>
          </a:p>
          <a:p>
            <a:r>
              <a:rPr lang="en-US" altLang="en-US" dirty="0"/>
              <a:t>An E</a:t>
            </a:r>
            <a:r>
              <a:rPr lang="en-US" altLang="en-US" sz="100" dirty="0"/>
              <a:t> </a:t>
            </a:r>
            <a:r>
              <a:rPr lang="en-US" altLang="en-US" dirty="0"/>
              <a:t>M</a:t>
            </a:r>
            <a:r>
              <a:rPr lang="en-US" altLang="en-US" sz="100" dirty="0"/>
              <a:t> </a:t>
            </a:r>
            <a:r>
              <a:rPr lang="en-US" altLang="en-US" dirty="0"/>
              <a:t>S provider should actively pursue opportunities to improve personal knowledge and abilities as well as the unit's overall quality.</a:t>
            </a:r>
          </a:p>
        </p:txBody>
      </p:sp>
    </p:spTree>
    <p:extLst>
      <p:ext uri="{BB962C8B-B14F-4D97-AF65-F5344CB8AC3E}">
        <p14:creationId xmlns:p14="http://schemas.microsoft.com/office/powerpoint/2010/main" val="30029485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Questions to Consider</a:t>
            </a:r>
          </a:p>
        </p:txBody>
      </p:sp>
      <p:sp>
        <p:nvSpPr>
          <p:cNvPr id="3" name="Content Placeholder 2"/>
          <p:cNvSpPr>
            <a:spLocks noGrp="1"/>
          </p:cNvSpPr>
          <p:nvPr>
            <p:ph sz="quarter" idx="13"/>
          </p:nvPr>
        </p:nvSpPr>
        <p:spPr>
          <a:xfrm>
            <a:off x="457200" y="1556326"/>
            <a:ext cx="7920681" cy="4467955"/>
          </a:xfrm>
        </p:spPr>
        <p:txBody>
          <a:bodyPr/>
          <a:lstStyle/>
          <a:p>
            <a:r>
              <a:rPr lang="en-US" altLang="en-US" dirty="0">
                <a:sym typeface="Lucida Grande" pitchFamily="-111" charset="0"/>
              </a:rPr>
              <a:t>What innovation was introduced in the Korean and Vietnam wars that is now common in many E</a:t>
            </a:r>
            <a:r>
              <a:rPr lang="en-US" altLang="en-US" sz="100" dirty="0">
                <a:sym typeface="Lucida Grande" pitchFamily="-111" charset="0"/>
              </a:rPr>
              <a:t> </a:t>
            </a:r>
            <a:r>
              <a:rPr lang="en-US" altLang="en-US" dirty="0">
                <a:sym typeface="Lucida Grande" pitchFamily="-111" charset="0"/>
              </a:rPr>
              <a:t>M</a:t>
            </a:r>
            <a:r>
              <a:rPr lang="en-US" altLang="en-US" sz="100" dirty="0">
                <a:sym typeface="Lucida Grande" pitchFamily="-111" charset="0"/>
              </a:rPr>
              <a:t> </a:t>
            </a:r>
            <a:r>
              <a:rPr lang="en-US" altLang="en-US" dirty="0">
                <a:sym typeface="Lucida Grande" pitchFamily="-111" charset="0"/>
              </a:rPr>
              <a:t>S systems?</a:t>
            </a:r>
          </a:p>
          <a:p>
            <a:r>
              <a:rPr lang="en-US" altLang="en-US" dirty="0">
                <a:sym typeface="Lucida Grande" pitchFamily="-111" charset="0"/>
              </a:rPr>
              <a:t>What are the four levels of E</a:t>
            </a:r>
            <a:r>
              <a:rPr lang="en-US" altLang="en-US" sz="100" dirty="0">
                <a:sym typeface="Lucida Grande" pitchFamily="-111" charset="0"/>
              </a:rPr>
              <a:t> </a:t>
            </a:r>
            <a:r>
              <a:rPr lang="en-US" altLang="en-US" dirty="0">
                <a:sym typeface="Lucida Grande" pitchFamily="-111" charset="0"/>
              </a:rPr>
              <a:t>M</a:t>
            </a:r>
            <a:r>
              <a:rPr lang="en-US" altLang="en-US" sz="100" dirty="0">
                <a:sym typeface="Lucida Grande" pitchFamily="-111" charset="0"/>
              </a:rPr>
              <a:t> </a:t>
            </a:r>
            <a:r>
              <a:rPr lang="en-US" altLang="en-US" dirty="0">
                <a:sym typeface="Lucida Grande" pitchFamily="-111" charset="0"/>
              </a:rPr>
              <a:t>S providers?</a:t>
            </a:r>
          </a:p>
          <a:p>
            <a:r>
              <a:rPr lang="en-US" altLang="en-US" dirty="0">
                <a:sym typeface="Lucida Grande" pitchFamily="-111" charset="0"/>
              </a:rPr>
              <a:t>Requesting orders from a physician by radio is an example of what kind of medical control</a:t>
            </a:r>
            <a:r>
              <a:rPr lang="en-US" altLang="en-US" dirty="0" smtClean="0">
                <a:sym typeface="Lucida Grande" pitchFamily="-111" charset="0"/>
              </a:rPr>
              <a:t>?</a:t>
            </a:r>
            <a:endParaRPr lang="en-US" altLang="en-US" dirty="0">
              <a:sym typeface="Lucida Grande" pitchFamily="-111" charset="0"/>
            </a:endParaRPr>
          </a:p>
        </p:txBody>
      </p:sp>
    </p:spTree>
    <p:extLst>
      <p:ext uri="{BB962C8B-B14F-4D97-AF65-F5344CB8AC3E}">
        <p14:creationId xmlns:p14="http://schemas.microsoft.com/office/powerpoint/2010/main" val="33169192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sym typeface="Lucida Grande" pitchFamily="-111" charset="0"/>
              </a:rPr>
              <a:t>Critical Thinking</a:t>
            </a:r>
            <a:endParaRPr lang="en-IN" dirty="0"/>
          </a:p>
        </p:txBody>
      </p:sp>
      <p:sp>
        <p:nvSpPr>
          <p:cNvPr id="3" name="Content Placeholder 2"/>
          <p:cNvSpPr>
            <a:spLocks noGrp="1"/>
          </p:cNvSpPr>
          <p:nvPr>
            <p:ph sz="quarter" idx="13"/>
          </p:nvPr>
        </p:nvSpPr>
        <p:spPr>
          <a:xfrm>
            <a:off x="457199" y="1556326"/>
            <a:ext cx="7436735" cy="4467955"/>
          </a:xfrm>
        </p:spPr>
        <p:txBody>
          <a:bodyPr/>
          <a:lstStyle/>
          <a:p>
            <a:r>
              <a:rPr lang="en-US" altLang="en-US" dirty="0">
                <a:sym typeface="Lucida Grande" pitchFamily="-111" charset="0"/>
              </a:rPr>
              <a:t>Your patient is hesitant to go to the hospital because she is worried about her dog. What can you do to assist in this situation? What part of your role as an E</a:t>
            </a:r>
            <a:r>
              <a:rPr lang="en-US" altLang="en-US" sz="100" dirty="0">
                <a:sym typeface="Lucida Grande" pitchFamily="-111" charset="0"/>
              </a:rPr>
              <a:t> </a:t>
            </a:r>
            <a:r>
              <a:rPr lang="en-US" altLang="en-US" dirty="0">
                <a:sym typeface="Lucida Grande" pitchFamily="-111" charset="0"/>
              </a:rPr>
              <a:t>M</a:t>
            </a:r>
            <a:r>
              <a:rPr lang="en-US" altLang="en-US" sz="100" dirty="0">
                <a:sym typeface="Lucida Grande" pitchFamily="-111" charset="0"/>
              </a:rPr>
              <a:t> </a:t>
            </a:r>
            <a:r>
              <a:rPr lang="en-US" altLang="en-US" dirty="0">
                <a:sym typeface="Lucida Grande" pitchFamily="-111" charset="0"/>
              </a:rPr>
              <a:t>T is this an example of</a:t>
            </a:r>
            <a:r>
              <a:rPr lang="en-US" altLang="en-US" dirty="0" smtClean="0">
                <a:sym typeface="Lucida Grande" pitchFamily="-111" charset="0"/>
              </a:rPr>
              <a:t>?</a:t>
            </a:r>
            <a:endParaRPr lang="en-US" altLang="en-US" dirty="0">
              <a:sym typeface="Lucida Grande" pitchFamily="-111" charset="0"/>
            </a:endParaRPr>
          </a:p>
        </p:txBody>
      </p:sp>
    </p:spTree>
    <p:extLst>
      <p:ext uri="{BB962C8B-B14F-4D97-AF65-F5344CB8AC3E}">
        <p14:creationId xmlns:p14="http://schemas.microsoft.com/office/powerpoint/2010/main" val="23382191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nchor="b"/>
          <a:lstStyle/>
          <a:p>
            <a:r>
              <a:rPr lang="en-US"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sym typeface="Lucida Grande" pitchFamily="-111" charset="0"/>
              </a:rPr>
              <a:t>How It Began </a:t>
            </a:r>
            <a:r>
              <a:rPr lang="en-US" altLang="en-US" sz="2000" b="0" dirty="0" smtClean="0">
                <a:cs typeface="Times New Roman" panose="02020603050405020304" pitchFamily="18" charset="0"/>
                <a:sym typeface="Lucida Grande" pitchFamily="-111" charset="0"/>
              </a:rPr>
              <a:t>(3 </a:t>
            </a:r>
            <a:r>
              <a:rPr lang="en-US" altLang="en-US" sz="2000" b="0" dirty="0">
                <a:cs typeface="Times New Roman" panose="02020603050405020304" pitchFamily="18" charset="0"/>
                <a:sym typeface="Lucida Grande" pitchFamily="-111" charset="0"/>
              </a:rPr>
              <a:t>of </a:t>
            </a:r>
            <a:r>
              <a:rPr lang="en-US" altLang="en-US" sz="2000" b="0" dirty="0" smtClean="0">
                <a:cs typeface="Times New Roman" panose="02020603050405020304" pitchFamily="18" charset="0"/>
                <a:sym typeface="Lucida Grande" pitchFamily="-111" charset="0"/>
              </a:rPr>
              <a:t>3)</a:t>
            </a:r>
            <a:endParaRPr lang="en-IN" sz="2000" dirty="0"/>
          </a:p>
        </p:txBody>
      </p:sp>
      <p:sp>
        <p:nvSpPr>
          <p:cNvPr id="3" name="Content Placeholder 2"/>
          <p:cNvSpPr>
            <a:spLocks noGrp="1"/>
          </p:cNvSpPr>
          <p:nvPr>
            <p:ph sz="quarter" idx="13"/>
          </p:nvPr>
        </p:nvSpPr>
        <p:spPr>
          <a:xfrm>
            <a:off x="457200" y="1556326"/>
            <a:ext cx="8125968" cy="4467955"/>
          </a:xfrm>
        </p:spPr>
        <p:txBody>
          <a:bodyPr/>
          <a:lstStyle/>
          <a:p>
            <a:r>
              <a:rPr lang="en-US" altLang="en-US" dirty="0">
                <a:sym typeface="Lucida Grande" pitchFamily="-111" charset="0"/>
              </a:rPr>
              <a:t>Nonmilitary ambulance services began operating in early 1900s in U.S.</a:t>
            </a:r>
          </a:p>
          <a:p>
            <a:pPr lvl="1"/>
            <a:r>
              <a:rPr lang="en-US" altLang="en-US" dirty="0">
                <a:sym typeface="Lucida Grande" pitchFamily="-111" charset="0"/>
              </a:rPr>
              <a:t>Transport services only with little or no emergency care</a:t>
            </a:r>
          </a:p>
          <a:p>
            <a:pPr lvl="1"/>
            <a:r>
              <a:rPr lang="en-US" altLang="en-US" dirty="0">
                <a:sym typeface="Lucida Grande" pitchFamily="-111" charset="0"/>
              </a:rPr>
              <a:t>Did not develop in smaller communities until late 1940s</a:t>
            </a:r>
          </a:p>
          <a:p>
            <a:pPr lvl="1"/>
            <a:r>
              <a:rPr lang="en-US" altLang="en-US" dirty="0">
                <a:sym typeface="Lucida Grande" pitchFamily="-111" charset="0"/>
              </a:rPr>
              <a:t>Operated by local undertaker or fire service</a:t>
            </a:r>
          </a:p>
          <a:p>
            <a:pPr lvl="1"/>
            <a:r>
              <a:rPr lang="en-US" altLang="en-US" dirty="0">
                <a:sym typeface="Lucida Grande" pitchFamily="-111" charset="0"/>
              </a:rPr>
              <a:t>Need to organize systems for emergency prehospital care and train personnel recognized</a:t>
            </a:r>
          </a:p>
        </p:txBody>
      </p:sp>
    </p:spTree>
    <p:extLst>
      <p:ext uri="{BB962C8B-B14F-4D97-AF65-F5344CB8AC3E}">
        <p14:creationId xmlns:p14="http://schemas.microsoft.com/office/powerpoint/2010/main" val="10227836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a:t>Appendix </a:t>
            </a:r>
            <a:r>
              <a:rPr lang="en-IN" dirty="0" smtClean="0"/>
              <a:t>1</a:t>
            </a:r>
            <a:endParaRPr lang="en-AU" dirty="0"/>
          </a:p>
        </p:txBody>
      </p:sp>
      <p:sp>
        <p:nvSpPr>
          <p:cNvPr id="8" name="Content Placeholder 7"/>
          <p:cNvSpPr>
            <a:spLocks noGrp="1"/>
          </p:cNvSpPr>
          <p:nvPr>
            <p:ph sz="quarter" idx="16"/>
          </p:nvPr>
        </p:nvSpPr>
        <p:spPr>
          <a:xfrm>
            <a:off x="457200" y="1555748"/>
            <a:ext cx="8229600" cy="4132623"/>
          </a:xfrm>
        </p:spPr>
        <p:txBody>
          <a:bodyPr/>
          <a:lstStyle/>
          <a:p>
            <a:pPr marL="432" indent="0">
              <a:buNone/>
            </a:pPr>
            <a:r>
              <a:rPr lang="en-IN" sz="2000" dirty="0"/>
              <a:t>A flowchart displays the following images in order</a:t>
            </a:r>
            <a:r>
              <a:rPr lang="en-IN" sz="2000" dirty="0" smtClean="0"/>
              <a:t>:</a:t>
            </a:r>
            <a:endParaRPr lang="en-IN" sz="2000" dirty="0"/>
          </a:p>
          <a:p>
            <a:pPr lvl="0"/>
            <a:r>
              <a:rPr lang="en-IN" sz="2000" dirty="0"/>
              <a:t>A patient sitting in a motor vehicle, presumably following an accident.</a:t>
            </a:r>
          </a:p>
          <a:p>
            <a:pPr lvl="0"/>
            <a:r>
              <a:rPr lang="en-IN" sz="2000" dirty="0"/>
              <a:t>A concerned citizen calls 911.</a:t>
            </a:r>
          </a:p>
          <a:p>
            <a:pPr lvl="0"/>
            <a:r>
              <a:rPr lang="en-IN" sz="2000" dirty="0"/>
              <a:t>An emergency medical dispatcher takes the call and dispatches the emergency personnel.</a:t>
            </a:r>
          </a:p>
          <a:p>
            <a:pPr lvl="0"/>
            <a:r>
              <a:rPr lang="en-IN" sz="2000" dirty="0"/>
              <a:t>Emergency medical responders stabilize the patient at the scene.</a:t>
            </a:r>
          </a:p>
          <a:p>
            <a:pPr lvl="0"/>
            <a:r>
              <a:rPr lang="en-IN" sz="2000" dirty="0"/>
              <a:t>E</a:t>
            </a:r>
            <a:r>
              <a:rPr lang="en-IN" sz="100" dirty="0"/>
              <a:t> </a:t>
            </a:r>
            <a:r>
              <a:rPr lang="en-IN" sz="2000" dirty="0"/>
              <a:t>M</a:t>
            </a:r>
            <a:r>
              <a:rPr lang="en-IN" sz="100" dirty="0"/>
              <a:t> </a:t>
            </a:r>
            <a:r>
              <a:rPr lang="en-IN" sz="2000" dirty="0"/>
              <a:t>T’s transport the patient to an ambulance.</a:t>
            </a:r>
          </a:p>
          <a:p>
            <a:pPr lvl="0"/>
            <a:r>
              <a:rPr lang="en-IN" sz="2000" dirty="0"/>
              <a:t>Emergency department staff treat the patient in an emergency room.</a:t>
            </a:r>
          </a:p>
          <a:p>
            <a:r>
              <a:rPr lang="en-IN" sz="2000" dirty="0"/>
              <a:t>Allied health staff examine the patient in a treatment room.</a:t>
            </a:r>
            <a:endParaRPr lang="en-AU" sz="2000" dirty="0"/>
          </a:p>
        </p:txBody>
      </p:sp>
      <p:sp>
        <p:nvSpPr>
          <p:cNvPr id="14" name="Text Placeholder 13"/>
          <p:cNvSpPr>
            <a:spLocks noGrp="1"/>
          </p:cNvSpPr>
          <p:nvPr>
            <p:ph type="body" sz="quarter" idx="24"/>
          </p:nvPr>
        </p:nvSpPr>
        <p:spPr>
          <a:xfrm>
            <a:off x="457200" y="5869346"/>
            <a:ext cx="3921956" cy="438150"/>
          </a:xfrm>
        </p:spPr>
        <p:txBody>
          <a:bodyPr/>
          <a:lstStyle/>
          <a:p>
            <a:pPr marL="0" indent="0">
              <a:buNone/>
            </a:pPr>
            <a:r>
              <a:rPr lang="en-US" dirty="0">
                <a:latin typeface="+mn-lt"/>
                <a:hlinkClick r:id="rId2" action="ppaction://hlinksldjump"/>
              </a:rPr>
              <a:t>Return to </a:t>
            </a:r>
            <a:r>
              <a:rPr lang="en-US" dirty="0" smtClean="0">
                <a:latin typeface="+mn-lt"/>
                <a:hlinkClick r:id="rId2" action="ppaction://hlinksldjump"/>
              </a:rPr>
              <a:t>presentation</a:t>
            </a:r>
            <a:endParaRPr lang="en-US" dirty="0">
              <a:latin typeface="+mn-lt"/>
            </a:endParaRPr>
          </a:p>
        </p:txBody>
      </p:sp>
    </p:spTree>
    <p:extLst>
      <p:ext uri="{BB962C8B-B14F-4D97-AF65-F5344CB8AC3E}">
        <p14:creationId xmlns:p14="http://schemas.microsoft.com/office/powerpoint/2010/main" val="2804359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cs typeface="Times New Roman" panose="02020603050405020304" pitchFamily="18" charset="0"/>
                <a:sym typeface="Lucida Grande" pitchFamily="-111" charset="0"/>
              </a:rPr>
              <a:t>E</a:t>
            </a:r>
            <a:r>
              <a:rPr lang="en-US" altLang="en-US" sz="100" dirty="0" smtClean="0">
                <a:cs typeface="Times New Roman" panose="02020603050405020304" pitchFamily="18" charset="0"/>
                <a:sym typeface="Lucida Grande" pitchFamily="-111" charset="0"/>
              </a:rPr>
              <a:t> </a:t>
            </a:r>
            <a:r>
              <a:rPr lang="en-US" altLang="en-US" dirty="0" smtClean="0">
                <a:cs typeface="Times New Roman" panose="02020603050405020304" pitchFamily="18" charset="0"/>
                <a:sym typeface="Lucida Grande" pitchFamily="-111" charset="0"/>
              </a:rPr>
              <a:t>M</a:t>
            </a:r>
            <a:r>
              <a:rPr lang="en-US" altLang="en-US" sz="100" dirty="0" smtClean="0">
                <a:cs typeface="Times New Roman" panose="02020603050405020304" pitchFamily="18" charset="0"/>
                <a:sym typeface="Lucida Grande" pitchFamily="-111" charset="0"/>
              </a:rPr>
              <a:t> </a:t>
            </a:r>
            <a:r>
              <a:rPr lang="en-US" altLang="en-US" dirty="0" smtClean="0">
                <a:cs typeface="Times New Roman" panose="02020603050405020304" pitchFamily="18" charset="0"/>
                <a:sym typeface="Lucida Grande" pitchFamily="-111" charset="0"/>
              </a:rPr>
              <a:t>S </a:t>
            </a:r>
            <a:r>
              <a:rPr lang="en-US" altLang="en-US" dirty="0">
                <a:cs typeface="Times New Roman" panose="02020603050405020304" pitchFamily="18" charset="0"/>
                <a:sym typeface="Lucida Grande" pitchFamily="-111" charset="0"/>
              </a:rPr>
              <a:t>Today</a:t>
            </a:r>
            <a:endParaRPr lang="en-IN" dirty="0"/>
          </a:p>
        </p:txBody>
      </p:sp>
      <p:sp>
        <p:nvSpPr>
          <p:cNvPr id="3" name="Content Placeholder 2"/>
          <p:cNvSpPr>
            <a:spLocks noGrp="1"/>
          </p:cNvSpPr>
          <p:nvPr>
            <p:ph sz="quarter" idx="13"/>
          </p:nvPr>
        </p:nvSpPr>
        <p:spPr/>
        <p:txBody>
          <a:bodyPr/>
          <a:lstStyle/>
          <a:p>
            <a:r>
              <a:rPr lang="en-US" altLang="en-US" dirty="0">
                <a:sym typeface="Lucida Grande" pitchFamily="-111" charset="0"/>
              </a:rPr>
              <a:t>1966</a:t>
            </a:r>
          </a:p>
          <a:p>
            <a:pPr lvl="1"/>
            <a:r>
              <a:rPr lang="en-US" altLang="en-US" dirty="0">
                <a:sym typeface="Lucida Grande" pitchFamily="-111" charset="0"/>
              </a:rPr>
              <a:t>Department of Transportation charged with developing E</a:t>
            </a:r>
            <a:r>
              <a:rPr lang="en-US" altLang="en-US" sz="100" dirty="0">
                <a:sym typeface="Lucida Grande" pitchFamily="-111" charset="0"/>
              </a:rPr>
              <a:t> </a:t>
            </a:r>
            <a:r>
              <a:rPr lang="en-US" altLang="en-US" dirty="0">
                <a:sym typeface="Lucida Grande" pitchFamily="-111" charset="0"/>
              </a:rPr>
              <a:t>M</a:t>
            </a:r>
            <a:r>
              <a:rPr lang="en-US" altLang="en-US" sz="100" dirty="0">
                <a:sym typeface="Lucida Grande" pitchFamily="-111" charset="0"/>
              </a:rPr>
              <a:t> </a:t>
            </a:r>
            <a:r>
              <a:rPr lang="en-US" altLang="en-US" dirty="0">
                <a:sym typeface="Lucida Grande" pitchFamily="-111" charset="0"/>
              </a:rPr>
              <a:t>S standards</a:t>
            </a:r>
          </a:p>
          <a:p>
            <a:r>
              <a:rPr lang="en-US" altLang="en-US" dirty="0">
                <a:sym typeface="Lucida Grande" pitchFamily="-111" charset="0"/>
              </a:rPr>
              <a:t>1970</a:t>
            </a:r>
          </a:p>
          <a:p>
            <a:pPr lvl="1"/>
            <a:r>
              <a:rPr lang="en-US" altLang="en-US" dirty="0">
                <a:sym typeface="Lucida Grande" pitchFamily="-111" charset="0"/>
              </a:rPr>
              <a:t>Founding of the National Registry of </a:t>
            </a:r>
            <a:r>
              <a:rPr lang="en-US" altLang="en-US" dirty="0" smtClean="0">
                <a:sym typeface="Lucida Grande" pitchFamily="-111" charset="0"/>
              </a:rPr>
              <a:t>E</a:t>
            </a:r>
            <a:r>
              <a:rPr lang="en-US" altLang="en-US" sz="100" dirty="0" smtClean="0">
                <a:sym typeface="Lucida Grande" pitchFamily="-111" charset="0"/>
              </a:rPr>
              <a:t> </a:t>
            </a:r>
            <a:r>
              <a:rPr lang="en-US" altLang="en-US" dirty="0" smtClean="0">
                <a:sym typeface="Lucida Grande" pitchFamily="-111" charset="0"/>
              </a:rPr>
              <a:t>M</a:t>
            </a:r>
            <a:r>
              <a:rPr lang="en-US" altLang="en-US" sz="100" dirty="0" smtClean="0">
                <a:sym typeface="Lucida Grande" pitchFamily="-111" charset="0"/>
              </a:rPr>
              <a:t> </a:t>
            </a:r>
            <a:r>
              <a:rPr lang="en-US" altLang="en-US" dirty="0" smtClean="0">
                <a:sym typeface="Lucida Grande" pitchFamily="-111" charset="0"/>
              </a:rPr>
              <a:t>Ts </a:t>
            </a:r>
            <a:r>
              <a:rPr lang="en-US" altLang="en-US" dirty="0">
                <a:sym typeface="Lucida Grande" pitchFamily="-111" charset="0"/>
              </a:rPr>
              <a:t>(</a:t>
            </a:r>
            <a:r>
              <a:rPr lang="en-US" altLang="en-US" dirty="0" smtClean="0">
                <a:sym typeface="Lucida Grande" pitchFamily="-111" charset="0"/>
              </a:rPr>
              <a:t>N</a:t>
            </a:r>
            <a:r>
              <a:rPr lang="en-US" altLang="en-US" sz="100" dirty="0" smtClean="0">
                <a:sym typeface="Lucida Grande" pitchFamily="-111" charset="0"/>
              </a:rPr>
              <a:t> </a:t>
            </a:r>
            <a:r>
              <a:rPr lang="en-US" altLang="en-US" dirty="0" smtClean="0">
                <a:sym typeface="Lucida Grande" pitchFamily="-111" charset="0"/>
              </a:rPr>
              <a:t>R</a:t>
            </a:r>
            <a:r>
              <a:rPr lang="en-US" altLang="en-US" sz="100" dirty="0" smtClean="0">
                <a:sym typeface="Lucida Grande" pitchFamily="-111" charset="0"/>
              </a:rPr>
              <a:t> </a:t>
            </a:r>
            <a:r>
              <a:rPr lang="en-US" altLang="en-US" dirty="0" smtClean="0">
                <a:sym typeface="Lucida Grande" pitchFamily="-111" charset="0"/>
              </a:rPr>
              <a:t>E</a:t>
            </a:r>
            <a:r>
              <a:rPr lang="en-US" altLang="en-US" sz="100" dirty="0" smtClean="0">
                <a:sym typeface="Lucida Grande" pitchFamily="-111" charset="0"/>
              </a:rPr>
              <a:t> </a:t>
            </a:r>
            <a:r>
              <a:rPr lang="en-US" altLang="en-US" dirty="0" smtClean="0">
                <a:sym typeface="Lucida Grande" pitchFamily="-111" charset="0"/>
              </a:rPr>
              <a:t>M</a:t>
            </a:r>
            <a:r>
              <a:rPr lang="en-US" altLang="en-US" sz="100" dirty="0" smtClean="0">
                <a:sym typeface="Lucida Grande" pitchFamily="-111" charset="0"/>
              </a:rPr>
              <a:t> </a:t>
            </a:r>
            <a:r>
              <a:rPr lang="en-US" altLang="en-US" dirty="0" smtClean="0">
                <a:sym typeface="Lucida Grande" pitchFamily="-111" charset="0"/>
              </a:rPr>
              <a:t>T</a:t>
            </a:r>
            <a:r>
              <a:rPr lang="en-US" altLang="en-US" dirty="0">
                <a:sym typeface="Lucida Grande" pitchFamily="-111" charset="0"/>
              </a:rPr>
              <a:t>)</a:t>
            </a:r>
          </a:p>
          <a:p>
            <a:r>
              <a:rPr lang="en-US" altLang="en-US" dirty="0">
                <a:sym typeface="Lucida Grande" pitchFamily="-111" charset="0"/>
              </a:rPr>
              <a:t>1973</a:t>
            </a:r>
          </a:p>
          <a:p>
            <a:pPr lvl="1"/>
            <a:r>
              <a:rPr lang="en-US" altLang="en-US" dirty="0">
                <a:sym typeface="Lucida Grande" pitchFamily="-111" charset="0"/>
              </a:rPr>
              <a:t>National Emergency Medical Service Systems Act passed by </a:t>
            </a:r>
            <a:r>
              <a:rPr lang="en-US" altLang="en-US" dirty="0" smtClean="0">
                <a:sym typeface="Lucida Grande" pitchFamily="-111" charset="0"/>
              </a:rPr>
              <a:t>Congress</a:t>
            </a:r>
            <a:endParaRPr lang="en-US" altLang="en-US" dirty="0">
              <a:sym typeface="Lucida Grande" pitchFamily="-111" charset="0"/>
            </a:endParaRPr>
          </a:p>
        </p:txBody>
      </p:sp>
    </p:spTree>
    <p:extLst>
      <p:ext uri="{BB962C8B-B14F-4D97-AF65-F5344CB8AC3E}">
        <p14:creationId xmlns:p14="http://schemas.microsoft.com/office/powerpoint/2010/main" val="2462033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503920" cy="1097279"/>
          </a:xfrm>
        </p:spPr>
        <p:txBody>
          <a:bodyPr/>
          <a:lstStyle/>
          <a:p>
            <a:r>
              <a:rPr lang="en-US" altLang="en-US" sz="3400" dirty="0">
                <a:cs typeface="Times New Roman" panose="02020603050405020304" pitchFamily="18" charset="0"/>
                <a:sym typeface="Lucida Grande" pitchFamily="-111" charset="0"/>
              </a:rPr>
              <a:t>N</a:t>
            </a:r>
            <a:r>
              <a:rPr lang="en-US" altLang="en-US" sz="100" dirty="0">
                <a:cs typeface="Times New Roman" panose="02020603050405020304" pitchFamily="18" charset="0"/>
                <a:sym typeface="Lucida Grande" pitchFamily="-111" charset="0"/>
              </a:rPr>
              <a:t> </a:t>
            </a:r>
            <a:r>
              <a:rPr lang="en-US" altLang="en-US" sz="3400" dirty="0">
                <a:cs typeface="Times New Roman" panose="02020603050405020304" pitchFamily="18" charset="0"/>
                <a:sym typeface="Lucida Grande" pitchFamily="-111" charset="0"/>
              </a:rPr>
              <a:t>H</a:t>
            </a:r>
            <a:r>
              <a:rPr lang="en-US" altLang="en-US" sz="100" dirty="0">
                <a:cs typeface="Times New Roman" panose="02020603050405020304" pitchFamily="18" charset="0"/>
                <a:sym typeface="Lucida Grande" pitchFamily="-111" charset="0"/>
              </a:rPr>
              <a:t> </a:t>
            </a:r>
            <a:r>
              <a:rPr lang="en-US" altLang="en-US" sz="3400" dirty="0">
                <a:cs typeface="Times New Roman" panose="02020603050405020304" pitchFamily="18" charset="0"/>
                <a:sym typeface="Lucida Grande" pitchFamily="-111" charset="0"/>
              </a:rPr>
              <a:t>T</a:t>
            </a:r>
            <a:r>
              <a:rPr lang="en-US" altLang="en-US" sz="100" dirty="0">
                <a:cs typeface="Times New Roman" panose="02020603050405020304" pitchFamily="18" charset="0"/>
                <a:sym typeface="Lucida Grande" pitchFamily="-111" charset="0"/>
              </a:rPr>
              <a:t> </a:t>
            </a:r>
            <a:r>
              <a:rPr lang="en-US" altLang="en-US" sz="3400" dirty="0">
                <a:cs typeface="Times New Roman" panose="02020603050405020304" pitchFamily="18" charset="0"/>
                <a:sym typeface="Lucida Grande" pitchFamily="-111" charset="0"/>
              </a:rPr>
              <a:t>S</a:t>
            </a:r>
            <a:r>
              <a:rPr lang="en-US" altLang="en-US" sz="100" dirty="0">
                <a:cs typeface="Times New Roman" panose="02020603050405020304" pitchFamily="18" charset="0"/>
                <a:sym typeface="Lucida Grande" pitchFamily="-111" charset="0"/>
              </a:rPr>
              <a:t> </a:t>
            </a:r>
            <a:r>
              <a:rPr lang="en-US" altLang="en-US" sz="3400" dirty="0">
                <a:cs typeface="Times New Roman" panose="02020603050405020304" pitchFamily="18" charset="0"/>
                <a:sym typeface="Lucida Grande" pitchFamily="-111" charset="0"/>
              </a:rPr>
              <a:t>A Standards for E</a:t>
            </a:r>
            <a:r>
              <a:rPr lang="en-US" altLang="en-US" sz="100" dirty="0">
                <a:cs typeface="Times New Roman" panose="02020603050405020304" pitchFamily="18" charset="0"/>
                <a:sym typeface="Lucida Grande" pitchFamily="-111" charset="0"/>
              </a:rPr>
              <a:t> </a:t>
            </a:r>
            <a:r>
              <a:rPr lang="en-US" altLang="en-US" sz="3400" dirty="0">
                <a:cs typeface="Times New Roman" panose="02020603050405020304" pitchFamily="18" charset="0"/>
                <a:sym typeface="Lucida Grande" pitchFamily="-111" charset="0"/>
              </a:rPr>
              <a:t>M</a:t>
            </a:r>
            <a:r>
              <a:rPr lang="en-US" altLang="en-US" sz="100" dirty="0">
                <a:cs typeface="Times New Roman" panose="02020603050405020304" pitchFamily="18" charset="0"/>
                <a:sym typeface="Lucida Grande" pitchFamily="-111" charset="0"/>
              </a:rPr>
              <a:t> </a:t>
            </a:r>
            <a:r>
              <a:rPr lang="en-US" altLang="en-US" sz="3400" dirty="0">
                <a:cs typeface="Times New Roman" panose="02020603050405020304" pitchFamily="18" charset="0"/>
                <a:sym typeface="Lucida Grande" pitchFamily="-111" charset="0"/>
              </a:rPr>
              <a:t>S Systems </a:t>
            </a:r>
            <a:r>
              <a:rPr lang="en-US" altLang="en-US" sz="2000" b="0" dirty="0">
                <a:cs typeface="Times New Roman" panose="02020603050405020304" pitchFamily="18" charset="0"/>
                <a:sym typeface="Lucida Grande" pitchFamily="-111" charset="0"/>
              </a:rPr>
              <a:t>(1 of 5)</a:t>
            </a:r>
            <a:endParaRPr lang="en-IN" sz="2000" dirty="0"/>
          </a:p>
        </p:txBody>
      </p:sp>
      <p:sp>
        <p:nvSpPr>
          <p:cNvPr id="6" name="Content Placeholder 5"/>
          <p:cNvSpPr>
            <a:spLocks noGrp="1"/>
          </p:cNvSpPr>
          <p:nvPr>
            <p:ph sz="quarter" idx="16"/>
          </p:nvPr>
        </p:nvSpPr>
        <p:spPr>
          <a:xfrm>
            <a:off x="457200" y="1555749"/>
            <a:ext cx="3614928" cy="468124"/>
          </a:xfrm>
        </p:spPr>
        <p:txBody>
          <a:bodyPr/>
          <a:lstStyle/>
          <a:p>
            <a:pPr marL="432000" indent="-432000">
              <a:buFont typeface="+mj-lt"/>
              <a:buAutoNum type="arabicPeriod"/>
            </a:pPr>
            <a:r>
              <a:rPr lang="en-US" altLang="en-US" dirty="0">
                <a:sym typeface="Lucida Grande" pitchFamily="-111" charset="0"/>
              </a:rPr>
              <a:t>Regulation and </a:t>
            </a:r>
            <a:r>
              <a:rPr lang="en-US" altLang="en-US" dirty="0" smtClean="0">
                <a:sym typeface="Lucida Grande" pitchFamily="-111" charset="0"/>
              </a:rPr>
              <a:t>policy</a:t>
            </a:r>
            <a:endParaRPr lang="en-US" altLang="en-US" dirty="0">
              <a:sym typeface="Lucida Grande" pitchFamily="-111" charset="0"/>
            </a:endParaRPr>
          </a:p>
        </p:txBody>
      </p:sp>
      <p:sp>
        <p:nvSpPr>
          <p:cNvPr id="4" name="Content Placeholder 3"/>
          <p:cNvSpPr>
            <a:spLocks noGrp="1"/>
          </p:cNvSpPr>
          <p:nvPr>
            <p:ph sz="quarter" idx="14"/>
          </p:nvPr>
        </p:nvSpPr>
        <p:spPr>
          <a:xfrm>
            <a:off x="457200" y="2102579"/>
            <a:ext cx="8229600" cy="1182626"/>
          </a:xfrm>
        </p:spPr>
        <p:txBody>
          <a:bodyPr/>
          <a:lstStyle/>
          <a:p>
            <a:pPr lvl="1"/>
            <a:r>
              <a:rPr lang="en-US" altLang="en-US" dirty="0">
                <a:sym typeface="Lucida Grande" pitchFamily="-111" charset="0"/>
              </a:rPr>
              <a:t>Each state establishes laws, a lead </a:t>
            </a:r>
            <a:r>
              <a:rPr lang="en-US" altLang="en-US" dirty="0" smtClean="0">
                <a:sym typeface="Lucida Grande" pitchFamily="-111" charset="0"/>
              </a:rPr>
              <a:t>E</a:t>
            </a:r>
            <a:r>
              <a:rPr lang="en-US" altLang="en-US" sz="100" dirty="0" smtClean="0">
                <a:sym typeface="Lucida Grande" pitchFamily="-111" charset="0"/>
              </a:rPr>
              <a:t> </a:t>
            </a:r>
            <a:r>
              <a:rPr lang="en-US" altLang="en-US" dirty="0" smtClean="0">
                <a:sym typeface="Lucida Grande" pitchFamily="-111" charset="0"/>
              </a:rPr>
              <a:t>M</a:t>
            </a:r>
            <a:r>
              <a:rPr lang="en-US" altLang="en-US" sz="100" dirty="0" smtClean="0">
                <a:sym typeface="Lucida Grande" pitchFamily="-111" charset="0"/>
              </a:rPr>
              <a:t> </a:t>
            </a:r>
            <a:r>
              <a:rPr lang="en-US" altLang="en-US" dirty="0" smtClean="0">
                <a:sym typeface="Lucida Grande" pitchFamily="-111" charset="0"/>
              </a:rPr>
              <a:t>S </a:t>
            </a:r>
            <a:r>
              <a:rPr lang="en-US" altLang="en-US" dirty="0">
                <a:sym typeface="Lucida Grande" pitchFamily="-111" charset="0"/>
              </a:rPr>
              <a:t>agency, a funding mechanism, policies, procedures, and regulations</a:t>
            </a:r>
            <a:r>
              <a:rPr lang="en-US" altLang="en-US" dirty="0" smtClean="0">
                <a:sym typeface="Lucida Grande" pitchFamily="-111" charset="0"/>
              </a:rPr>
              <a:t>.</a:t>
            </a:r>
            <a:endParaRPr lang="en-US" altLang="en-US" dirty="0">
              <a:sym typeface="Lucida Grande" pitchFamily="-111" charset="0"/>
            </a:endParaRPr>
          </a:p>
        </p:txBody>
      </p:sp>
      <p:sp>
        <p:nvSpPr>
          <p:cNvPr id="5" name="Content Placeholder 4"/>
          <p:cNvSpPr>
            <a:spLocks noGrp="1"/>
          </p:cNvSpPr>
          <p:nvPr>
            <p:ph sz="quarter" idx="15"/>
          </p:nvPr>
        </p:nvSpPr>
        <p:spPr>
          <a:xfrm>
            <a:off x="454672" y="3445353"/>
            <a:ext cx="3873488" cy="474452"/>
          </a:xfrm>
        </p:spPr>
        <p:txBody>
          <a:bodyPr/>
          <a:lstStyle/>
          <a:p>
            <a:pPr marL="432000" indent="-432000">
              <a:buFont typeface="+mj-lt"/>
              <a:buAutoNum type="arabicPeriod" startAt="2"/>
            </a:pPr>
            <a:r>
              <a:rPr lang="en-US" altLang="en-US" dirty="0">
                <a:sym typeface="Lucida Grande" pitchFamily="-111" charset="0"/>
              </a:rPr>
              <a:t>Resource </a:t>
            </a:r>
            <a:r>
              <a:rPr lang="en-US" altLang="en-US" dirty="0" smtClean="0">
                <a:sym typeface="Lucida Grande" pitchFamily="-111" charset="0"/>
              </a:rPr>
              <a:t>management</a:t>
            </a:r>
            <a:endParaRPr lang="en-US" altLang="en-US" dirty="0">
              <a:sym typeface="Lucida Grande" pitchFamily="-111" charset="0"/>
            </a:endParaRPr>
          </a:p>
        </p:txBody>
      </p:sp>
      <p:sp>
        <p:nvSpPr>
          <p:cNvPr id="7" name="Content Placeholder 6"/>
          <p:cNvSpPr>
            <a:spLocks noGrp="1"/>
          </p:cNvSpPr>
          <p:nvPr>
            <p:ph sz="quarter" idx="17"/>
          </p:nvPr>
        </p:nvSpPr>
        <p:spPr>
          <a:xfrm>
            <a:off x="454672" y="4015930"/>
            <a:ext cx="8232128" cy="915328"/>
          </a:xfrm>
        </p:spPr>
        <p:txBody>
          <a:bodyPr/>
          <a:lstStyle/>
          <a:p>
            <a:pPr lvl="1"/>
            <a:r>
              <a:rPr lang="en-US" altLang="en-US" dirty="0">
                <a:sym typeface="Lucida Grande" pitchFamily="-111" charset="0"/>
              </a:rPr>
              <a:t>Centralized coordination of emergency treatment and transport </a:t>
            </a:r>
            <a:r>
              <a:rPr lang="en-US" altLang="en-US" dirty="0" smtClean="0">
                <a:sym typeface="Lucida Grande" pitchFamily="-111" charset="0"/>
              </a:rPr>
              <a:t>resources</a:t>
            </a:r>
            <a:endParaRPr lang="en-US" altLang="en-US" dirty="0">
              <a:sym typeface="Lucida Grande" pitchFamily="-111" charset="0"/>
            </a:endParaRPr>
          </a:p>
        </p:txBody>
      </p:sp>
    </p:spTree>
    <p:extLst>
      <p:ext uri="{BB962C8B-B14F-4D97-AF65-F5344CB8AC3E}">
        <p14:creationId xmlns:p14="http://schemas.microsoft.com/office/powerpoint/2010/main" val="4062414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503920" cy="1097279"/>
          </a:xfrm>
        </p:spPr>
        <p:txBody>
          <a:bodyPr/>
          <a:lstStyle/>
          <a:p>
            <a:r>
              <a:rPr lang="en-US" altLang="en-US" sz="3400" dirty="0">
                <a:cs typeface="Times New Roman" panose="02020603050405020304" pitchFamily="18" charset="0"/>
                <a:sym typeface="Lucida Grande" pitchFamily="-111" charset="0"/>
              </a:rPr>
              <a:t>N</a:t>
            </a:r>
            <a:r>
              <a:rPr lang="en-US" altLang="en-US" sz="100" dirty="0">
                <a:cs typeface="Times New Roman" panose="02020603050405020304" pitchFamily="18" charset="0"/>
                <a:sym typeface="Lucida Grande" pitchFamily="-111" charset="0"/>
              </a:rPr>
              <a:t> </a:t>
            </a:r>
            <a:r>
              <a:rPr lang="en-US" altLang="en-US" sz="3400" dirty="0">
                <a:cs typeface="Times New Roman" panose="02020603050405020304" pitchFamily="18" charset="0"/>
                <a:sym typeface="Lucida Grande" pitchFamily="-111" charset="0"/>
              </a:rPr>
              <a:t>H</a:t>
            </a:r>
            <a:r>
              <a:rPr lang="en-US" altLang="en-US" sz="100" dirty="0">
                <a:cs typeface="Times New Roman" panose="02020603050405020304" pitchFamily="18" charset="0"/>
                <a:sym typeface="Lucida Grande" pitchFamily="-111" charset="0"/>
              </a:rPr>
              <a:t> </a:t>
            </a:r>
            <a:r>
              <a:rPr lang="en-US" altLang="en-US" sz="3400" dirty="0">
                <a:cs typeface="Times New Roman" panose="02020603050405020304" pitchFamily="18" charset="0"/>
                <a:sym typeface="Lucida Grande" pitchFamily="-111" charset="0"/>
              </a:rPr>
              <a:t>T</a:t>
            </a:r>
            <a:r>
              <a:rPr lang="en-US" altLang="en-US" sz="100" dirty="0">
                <a:cs typeface="Times New Roman" panose="02020603050405020304" pitchFamily="18" charset="0"/>
                <a:sym typeface="Lucida Grande" pitchFamily="-111" charset="0"/>
              </a:rPr>
              <a:t> </a:t>
            </a:r>
            <a:r>
              <a:rPr lang="en-US" altLang="en-US" sz="3400" dirty="0">
                <a:cs typeface="Times New Roman" panose="02020603050405020304" pitchFamily="18" charset="0"/>
                <a:sym typeface="Lucida Grande" pitchFamily="-111" charset="0"/>
              </a:rPr>
              <a:t>S</a:t>
            </a:r>
            <a:r>
              <a:rPr lang="en-US" altLang="en-US" sz="100" dirty="0">
                <a:cs typeface="Times New Roman" panose="02020603050405020304" pitchFamily="18" charset="0"/>
                <a:sym typeface="Lucida Grande" pitchFamily="-111" charset="0"/>
              </a:rPr>
              <a:t> </a:t>
            </a:r>
            <a:r>
              <a:rPr lang="en-US" altLang="en-US" sz="3400" dirty="0">
                <a:cs typeface="Times New Roman" panose="02020603050405020304" pitchFamily="18" charset="0"/>
                <a:sym typeface="Lucida Grande" pitchFamily="-111" charset="0"/>
              </a:rPr>
              <a:t>A Standards for E</a:t>
            </a:r>
            <a:r>
              <a:rPr lang="en-US" altLang="en-US" sz="100" dirty="0">
                <a:cs typeface="Times New Roman" panose="02020603050405020304" pitchFamily="18" charset="0"/>
                <a:sym typeface="Lucida Grande" pitchFamily="-111" charset="0"/>
              </a:rPr>
              <a:t> </a:t>
            </a:r>
            <a:r>
              <a:rPr lang="en-US" altLang="en-US" sz="3400" dirty="0">
                <a:cs typeface="Times New Roman" panose="02020603050405020304" pitchFamily="18" charset="0"/>
                <a:sym typeface="Lucida Grande" pitchFamily="-111" charset="0"/>
              </a:rPr>
              <a:t>M</a:t>
            </a:r>
            <a:r>
              <a:rPr lang="en-US" altLang="en-US" sz="100" dirty="0">
                <a:cs typeface="Times New Roman" panose="02020603050405020304" pitchFamily="18" charset="0"/>
                <a:sym typeface="Lucida Grande" pitchFamily="-111" charset="0"/>
              </a:rPr>
              <a:t> </a:t>
            </a:r>
            <a:r>
              <a:rPr lang="en-US" altLang="en-US" sz="3400" dirty="0">
                <a:cs typeface="Times New Roman" panose="02020603050405020304" pitchFamily="18" charset="0"/>
                <a:sym typeface="Lucida Grande" pitchFamily="-111" charset="0"/>
              </a:rPr>
              <a:t>S Systems </a:t>
            </a:r>
            <a:r>
              <a:rPr lang="en-US" altLang="en-US" sz="2000" b="0" dirty="0" smtClean="0">
                <a:cs typeface="Times New Roman" panose="02020603050405020304" pitchFamily="18" charset="0"/>
                <a:sym typeface="Lucida Grande" pitchFamily="-111" charset="0"/>
              </a:rPr>
              <a:t>(2 </a:t>
            </a:r>
            <a:r>
              <a:rPr lang="en-US" altLang="en-US" sz="2000" b="0" dirty="0">
                <a:cs typeface="Times New Roman" panose="02020603050405020304" pitchFamily="18" charset="0"/>
                <a:sym typeface="Lucida Grande" pitchFamily="-111" charset="0"/>
              </a:rPr>
              <a:t>of 5)</a:t>
            </a:r>
            <a:endParaRPr lang="en-IN" sz="2000" dirty="0"/>
          </a:p>
        </p:txBody>
      </p:sp>
      <p:sp>
        <p:nvSpPr>
          <p:cNvPr id="6" name="Content Placeholder 5"/>
          <p:cNvSpPr>
            <a:spLocks noGrp="1"/>
          </p:cNvSpPr>
          <p:nvPr>
            <p:ph sz="quarter" idx="16"/>
          </p:nvPr>
        </p:nvSpPr>
        <p:spPr>
          <a:xfrm>
            <a:off x="457200" y="1555749"/>
            <a:ext cx="5504688" cy="468124"/>
          </a:xfrm>
        </p:spPr>
        <p:txBody>
          <a:bodyPr/>
          <a:lstStyle/>
          <a:p>
            <a:pPr marL="432000" indent="-432000">
              <a:buFont typeface="Arial" panose="020B0604020202020204" pitchFamily="34" charset="0"/>
              <a:buAutoNum type="arabicPeriod" startAt="3"/>
            </a:pPr>
            <a:r>
              <a:rPr lang="en-US" altLang="en-US" dirty="0">
                <a:sym typeface="Lucida Grande" pitchFamily="-111" charset="0"/>
              </a:rPr>
              <a:t>Human resources and training</a:t>
            </a:r>
          </a:p>
        </p:txBody>
      </p:sp>
      <p:sp>
        <p:nvSpPr>
          <p:cNvPr id="4" name="Content Placeholder 3"/>
          <p:cNvSpPr>
            <a:spLocks noGrp="1"/>
          </p:cNvSpPr>
          <p:nvPr>
            <p:ph sz="quarter" idx="14"/>
          </p:nvPr>
        </p:nvSpPr>
        <p:spPr>
          <a:xfrm>
            <a:off x="457200" y="2099490"/>
            <a:ext cx="8229600" cy="853442"/>
          </a:xfrm>
        </p:spPr>
        <p:txBody>
          <a:bodyPr/>
          <a:lstStyle/>
          <a:p>
            <a:pPr lvl="1"/>
            <a:r>
              <a:rPr lang="en-US" altLang="en-US" dirty="0">
                <a:sym typeface="Lucida Grande" pitchFamily="-111" charset="0"/>
              </a:rPr>
              <a:t>Assure E</a:t>
            </a:r>
            <a:r>
              <a:rPr lang="en-US" altLang="en-US" sz="100" dirty="0">
                <a:sym typeface="Lucida Grande" pitchFamily="-111" charset="0"/>
              </a:rPr>
              <a:t> </a:t>
            </a:r>
            <a:r>
              <a:rPr lang="en-US" altLang="en-US" dirty="0">
                <a:sym typeface="Lucida Grande" pitchFamily="-111" charset="0"/>
              </a:rPr>
              <a:t>M</a:t>
            </a:r>
            <a:r>
              <a:rPr lang="en-US" altLang="en-US" sz="100" dirty="0">
                <a:sym typeface="Lucida Grande" pitchFamily="-111" charset="0"/>
              </a:rPr>
              <a:t> </a:t>
            </a:r>
            <a:r>
              <a:rPr lang="en-US" altLang="en-US" dirty="0">
                <a:sym typeface="Lucida Grande" pitchFamily="-111" charset="0"/>
              </a:rPr>
              <a:t>S personnel are trained and certified to minimum standards.</a:t>
            </a:r>
          </a:p>
        </p:txBody>
      </p:sp>
      <p:sp>
        <p:nvSpPr>
          <p:cNvPr id="5" name="Content Placeholder 4"/>
          <p:cNvSpPr>
            <a:spLocks noGrp="1"/>
          </p:cNvSpPr>
          <p:nvPr>
            <p:ph sz="quarter" idx="15"/>
          </p:nvPr>
        </p:nvSpPr>
        <p:spPr>
          <a:xfrm>
            <a:off x="454672" y="3073420"/>
            <a:ext cx="3873488" cy="474452"/>
          </a:xfrm>
        </p:spPr>
        <p:txBody>
          <a:bodyPr/>
          <a:lstStyle/>
          <a:p>
            <a:pPr marL="432000" indent="-432000">
              <a:buFont typeface="+mj-lt"/>
              <a:buAutoNum type="arabicPeriod" startAt="4"/>
            </a:pPr>
            <a:r>
              <a:rPr lang="en-US" altLang="en-US" dirty="0">
                <a:sym typeface="Lucida Grande" pitchFamily="-111" charset="0"/>
              </a:rPr>
              <a:t>Transportation</a:t>
            </a:r>
          </a:p>
        </p:txBody>
      </p:sp>
      <p:sp>
        <p:nvSpPr>
          <p:cNvPr id="7" name="Content Placeholder 6"/>
          <p:cNvSpPr>
            <a:spLocks noGrp="1"/>
          </p:cNvSpPr>
          <p:nvPr>
            <p:ph sz="quarter" idx="17"/>
          </p:nvPr>
        </p:nvSpPr>
        <p:spPr>
          <a:xfrm>
            <a:off x="457200" y="3629953"/>
            <a:ext cx="7638288" cy="915328"/>
          </a:xfrm>
        </p:spPr>
        <p:txBody>
          <a:bodyPr/>
          <a:lstStyle/>
          <a:p>
            <a:pPr lvl="1"/>
            <a:r>
              <a:rPr lang="en-US" altLang="en-US" dirty="0">
                <a:sym typeface="Lucida Grande" pitchFamily="-111" charset="0"/>
              </a:rPr>
              <a:t>Provide safe, reliable transportation.</a:t>
            </a:r>
          </a:p>
        </p:txBody>
      </p:sp>
    </p:spTree>
    <p:extLst>
      <p:ext uri="{BB962C8B-B14F-4D97-AF65-F5344CB8AC3E}">
        <p14:creationId xmlns:p14="http://schemas.microsoft.com/office/powerpoint/2010/main" val="2187755999"/>
      </p:ext>
    </p:extLst>
  </p:cSld>
  <p:clrMapOvr>
    <a:masterClrMapping/>
  </p:clrMapOvr>
</p:sld>
</file>

<file path=ppt/theme/theme1.xml><?xml version="1.0" encoding="utf-8"?>
<a:theme xmlns:a="http://schemas.openxmlformats.org/drawingml/2006/main" name="508 Lecture">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36223</TotalTime>
  <Words>3828</Words>
  <Application>Microsoft Office PowerPoint</Application>
  <PresentationFormat>On-screen Show (4:3)</PresentationFormat>
  <Paragraphs>458</Paragraphs>
  <Slides>60</Slides>
  <Notes>54</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60</vt:i4>
      </vt:variant>
    </vt:vector>
  </HeadingPairs>
  <TitlesOfParts>
    <vt:vector size="70" baseType="lpstr">
      <vt:lpstr>ＭＳ Ｐゴシック</vt:lpstr>
      <vt:lpstr>Arial</vt:lpstr>
      <vt:lpstr>Gill Sans</vt:lpstr>
      <vt:lpstr>Lucida Grande</vt:lpstr>
      <vt:lpstr>Noto Sans Symbols</vt:lpstr>
      <vt:lpstr>Times New Roman</vt:lpstr>
      <vt:lpstr>Verdana</vt:lpstr>
      <vt:lpstr>508 Lecture</vt:lpstr>
      <vt:lpstr>2_508 Lecture</vt:lpstr>
      <vt:lpstr>Equation</vt:lpstr>
      <vt:lpstr>Emergency Care</vt:lpstr>
      <vt:lpstr>Topics</vt:lpstr>
      <vt:lpstr>The Emergency Medical Services System</vt:lpstr>
      <vt:lpstr>How It Began (1 of 3)</vt:lpstr>
      <vt:lpstr>How It Began (2 of 3)</vt:lpstr>
      <vt:lpstr>How It Began (3 of 3)</vt:lpstr>
      <vt:lpstr>E M S Today</vt:lpstr>
      <vt:lpstr>N H T S A Standards for E M S Systems (1 of 5)</vt:lpstr>
      <vt:lpstr>N H T S A Standards for E M S Systems (2 of 5)</vt:lpstr>
      <vt:lpstr>N H T S A Standards for E M S Systems (3 of 5)</vt:lpstr>
      <vt:lpstr>N H T S A Standards for E M S Systems (4 of 5)</vt:lpstr>
      <vt:lpstr>N H T S A Standards for E M S Systems (5 of 5)</vt:lpstr>
      <vt:lpstr>Components of the E M S System</vt:lpstr>
      <vt:lpstr>Components of the E M S System (1 of 2)</vt:lpstr>
      <vt:lpstr>Components of the E M S System (2 of 2)</vt:lpstr>
      <vt:lpstr>Think About It 1</vt:lpstr>
      <vt:lpstr>Accessing the E M S System (1 of 4)</vt:lpstr>
      <vt:lpstr>Accessing the E M S System (2 of 4)</vt:lpstr>
      <vt:lpstr>Accessing the E M S System (3 of 4)</vt:lpstr>
      <vt:lpstr>Accessing the E M S System (4 of 4)</vt:lpstr>
      <vt:lpstr>Critical Decision Making</vt:lpstr>
      <vt:lpstr>Examples of Critical Decisions</vt:lpstr>
      <vt:lpstr>Levels of E M S Training</vt:lpstr>
      <vt:lpstr>Roles and Responsibilities of the E M T</vt:lpstr>
      <vt:lpstr>Roles and Responsibilities of E M T s</vt:lpstr>
      <vt:lpstr>Think About It 2</vt:lpstr>
      <vt:lpstr>Think About It 3</vt:lpstr>
      <vt:lpstr>Physical Traits of a Good E M T</vt:lpstr>
      <vt:lpstr>Personal Traits of a Good E M T (1 of 4)</vt:lpstr>
      <vt:lpstr>Personal Traits of a Good E M T (2 of 4)</vt:lpstr>
      <vt:lpstr>Personal Traits of a Good E M T (3 of 4)</vt:lpstr>
      <vt:lpstr>Personal Traits of a Good E M T (4 of 4)</vt:lpstr>
      <vt:lpstr>Education (1 of 2)</vt:lpstr>
      <vt:lpstr>Education (2 of 2)</vt:lpstr>
      <vt:lpstr>Think About It 4</vt:lpstr>
      <vt:lpstr>Where Will You Become a Provider? (1 of 2)</vt:lpstr>
      <vt:lpstr>Where Will You Become a Provider? (2 of 2)</vt:lpstr>
      <vt:lpstr>National Registry of Emergency Medical Technicians</vt:lpstr>
      <vt:lpstr>Quality Improvement (1 of 2)</vt:lpstr>
      <vt:lpstr>Quality Improvement (2 of 2)</vt:lpstr>
      <vt:lpstr>Medical Direction</vt:lpstr>
      <vt:lpstr>The E M S Role in Public Health</vt:lpstr>
      <vt:lpstr>EMS Role in Public Health</vt:lpstr>
      <vt:lpstr>Research</vt:lpstr>
      <vt:lpstr>Research </vt:lpstr>
      <vt:lpstr>The Basics of E M S Research (1 of 2)</vt:lpstr>
      <vt:lpstr>The Basics of E M S Research (2 of 2)</vt:lpstr>
      <vt:lpstr>Special Issues</vt:lpstr>
      <vt:lpstr>Special Issues (1 of 2)</vt:lpstr>
      <vt:lpstr>Special Issues (2 of 2)</vt:lpstr>
      <vt:lpstr>Chapter Review</vt:lpstr>
      <vt:lpstr>Chapter Review (1 of 3)</vt:lpstr>
      <vt:lpstr>Chapter Review (2 of 3)</vt:lpstr>
      <vt:lpstr>Chapter Review (3 of 3)</vt:lpstr>
      <vt:lpstr>Remember (1 of 2)</vt:lpstr>
      <vt:lpstr>Remember (2 of 2)</vt:lpstr>
      <vt:lpstr>Questions to Consider</vt:lpstr>
      <vt:lpstr>Critical Thinking</vt:lpstr>
      <vt:lpstr>Copyright</vt:lpstr>
      <vt:lpstr>Appendix 1</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Care, Fourteenth Edition, Chapter 1, Introduction to Emergency Medical Services</dc:title>
  <dc:subject>Health</dc:subject>
  <dc:creator>Limmer/O'Keefe</dc:creator>
  <cp:keywords>Emergency Care</cp:keywords>
  <dc:description/>
  <cp:lastModifiedBy>Radhakrishnan, Rajendran</cp:lastModifiedBy>
  <cp:revision>727</cp:revision>
  <dcterms:modified xsi:type="dcterms:W3CDTF">2020-01-14T05:15:39Z</dcterms:modified>
  <cp:category/>
</cp:coreProperties>
</file>