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9" r:id="rId1"/>
    <p:sldMasterId id="2147483684" r:id="rId2"/>
  </p:sldMasterIdLst>
  <p:notesMasterIdLst>
    <p:notesMasterId r:id="rId91"/>
  </p:notesMasterIdLst>
  <p:handoutMasterIdLst>
    <p:handoutMasterId r:id="rId92"/>
  </p:handoutMasterIdLst>
  <p:sldIdLst>
    <p:sldId id="354" r:id="rId3"/>
    <p:sldId id="355" r:id="rId4"/>
    <p:sldId id="356" r:id="rId5"/>
    <p:sldId id="574" r:id="rId6"/>
    <p:sldId id="575" r:id="rId7"/>
    <p:sldId id="577" r:id="rId8"/>
    <p:sldId id="578" r:id="rId9"/>
    <p:sldId id="579" r:id="rId10"/>
    <p:sldId id="580" r:id="rId11"/>
    <p:sldId id="581" r:id="rId12"/>
    <p:sldId id="573" r:id="rId13"/>
    <p:sldId id="584" r:id="rId14"/>
    <p:sldId id="585" r:id="rId15"/>
    <p:sldId id="586" r:id="rId16"/>
    <p:sldId id="587" r:id="rId17"/>
    <p:sldId id="588" r:id="rId18"/>
    <p:sldId id="589" r:id="rId19"/>
    <p:sldId id="590" r:id="rId20"/>
    <p:sldId id="591" r:id="rId21"/>
    <p:sldId id="583" r:id="rId22"/>
    <p:sldId id="593" r:id="rId23"/>
    <p:sldId id="594" r:id="rId24"/>
    <p:sldId id="595" r:id="rId25"/>
    <p:sldId id="596" r:id="rId26"/>
    <p:sldId id="597" r:id="rId27"/>
    <p:sldId id="598" r:id="rId28"/>
    <p:sldId id="599" r:id="rId29"/>
    <p:sldId id="600" r:id="rId30"/>
    <p:sldId id="601" r:id="rId31"/>
    <p:sldId id="602" r:id="rId32"/>
    <p:sldId id="592" r:id="rId33"/>
    <p:sldId id="604" r:id="rId34"/>
    <p:sldId id="605" r:id="rId35"/>
    <p:sldId id="606" r:id="rId36"/>
    <p:sldId id="607" r:id="rId37"/>
    <p:sldId id="603" r:id="rId38"/>
    <p:sldId id="609" r:id="rId39"/>
    <p:sldId id="610" r:id="rId40"/>
    <p:sldId id="611" r:id="rId41"/>
    <p:sldId id="612" r:id="rId42"/>
    <p:sldId id="613" r:id="rId43"/>
    <p:sldId id="614" r:id="rId44"/>
    <p:sldId id="615" r:id="rId45"/>
    <p:sldId id="616" r:id="rId46"/>
    <p:sldId id="617" r:id="rId47"/>
    <p:sldId id="618" r:id="rId48"/>
    <p:sldId id="619" r:id="rId49"/>
    <p:sldId id="620" r:id="rId50"/>
    <p:sldId id="621" r:id="rId51"/>
    <p:sldId id="622" r:id="rId52"/>
    <p:sldId id="623" r:id="rId53"/>
    <p:sldId id="624" r:id="rId54"/>
    <p:sldId id="625" r:id="rId55"/>
    <p:sldId id="626" r:id="rId56"/>
    <p:sldId id="627" r:id="rId57"/>
    <p:sldId id="628" r:id="rId58"/>
    <p:sldId id="629" r:id="rId59"/>
    <p:sldId id="608" r:id="rId60"/>
    <p:sldId id="631" r:id="rId61"/>
    <p:sldId id="632" r:id="rId62"/>
    <p:sldId id="633" r:id="rId63"/>
    <p:sldId id="634" r:id="rId64"/>
    <p:sldId id="635" r:id="rId65"/>
    <p:sldId id="636" r:id="rId66"/>
    <p:sldId id="637" r:id="rId67"/>
    <p:sldId id="638" r:id="rId68"/>
    <p:sldId id="639" r:id="rId69"/>
    <p:sldId id="640" r:id="rId70"/>
    <p:sldId id="641" r:id="rId71"/>
    <p:sldId id="630" r:id="rId72"/>
    <p:sldId id="643" r:id="rId73"/>
    <p:sldId id="642" r:id="rId74"/>
    <p:sldId id="645" r:id="rId75"/>
    <p:sldId id="646" r:id="rId76"/>
    <p:sldId id="644" r:id="rId77"/>
    <p:sldId id="648" r:id="rId78"/>
    <p:sldId id="649" r:id="rId79"/>
    <p:sldId id="650" r:id="rId80"/>
    <p:sldId id="651" r:id="rId81"/>
    <p:sldId id="652" r:id="rId82"/>
    <p:sldId id="653" r:id="rId83"/>
    <p:sldId id="654" r:id="rId84"/>
    <p:sldId id="655" r:id="rId85"/>
    <p:sldId id="298" r:id="rId86"/>
    <p:sldId id="576" r:id="rId87"/>
    <p:sldId id="656" r:id="rId88"/>
    <p:sldId id="582" r:id="rId89"/>
    <p:sldId id="658" r:id="rId90"/>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777" userDrawn="1">
          <p15:clr>
            <a:srgbClr val="A4A3A4"/>
          </p15:clr>
        </p15:guide>
        <p15:guide id="2" pos="295" userDrawn="1">
          <p15:clr>
            <a:srgbClr val="A4A3A4"/>
          </p15:clr>
        </p15:guide>
        <p15:guide id="3" orient="horz" pos="981"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Jeffrey Holcomb" initials="" lastIdx="3" clrIdx="0"/>
  <p:cmAuthor id="1" name="Ruchi Sachdev" initials="" lastIdx="8" clrIdx="1"/>
  <p:cmAuthor id="2" name="Sarah Reusché" initials="" lastIdx="13" clrIdx="2"/>
  <p:cmAuthor id="3" name="Nitin Shankar" initials="" lastIdx="6" clrIdx="3"/>
  <p:cmAuthor id="4" name="Kristen Flathman" initials="" lastIdx="1" clrIdx="4"/>
  <p:cmAuthor id="5" name="Ben Schroeter" initials=""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0F9630F-82C1-40B7-BC3A-925EFCFF5E92}">
  <a:tblStyle styleId="{40F9630F-82C1-40B7-BC3A-925EFCFF5E92}" styleName="Table_0">
    <a:wholeTbl>
      <a:tcTxStyle b="off" i="off">
        <a:font>
          <a:latin typeface="Arial"/>
          <a:ea typeface="Arial"/>
          <a:cs typeface="Arial"/>
        </a:font>
        <a:schemeClr val="dk1"/>
      </a:tcTxStyle>
      <a:tcStyle>
        <a:tcBdr>
          <a:left>
            <a:ln w="9525" cap="flat" cmpd="sng">
              <a:solidFill>
                <a:srgbClr val="000000">
                  <a:alpha val="0"/>
                </a:srgbClr>
              </a:solidFill>
              <a:prstDash val="solid"/>
              <a:round/>
              <a:headEnd type="none" w="med" len="med"/>
              <a:tailEnd type="none" w="med" len="med"/>
            </a:ln>
          </a:left>
          <a:right>
            <a:ln w="9525" cap="flat" cmpd="sng">
              <a:solidFill>
                <a:srgbClr val="000000">
                  <a:alpha val="0"/>
                </a:srgbClr>
              </a:solidFill>
              <a:prstDash val="solid"/>
              <a:round/>
              <a:headEnd type="none" w="med" len="med"/>
              <a:tailEnd type="none" w="med" len="med"/>
            </a:ln>
          </a:right>
          <a:top>
            <a:ln w="12700" cap="flat" cmpd="sng">
              <a:solidFill>
                <a:schemeClr val="accent1"/>
              </a:solidFill>
              <a:prstDash val="solid"/>
              <a:round/>
              <a:headEnd type="none" w="med" len="med"/>
              <a:tailEnd type="none" w="med" len="med"/>
            </a:ln>
          </a:top>
          <a:bottom>
            <a:ln w="12700" cap="flat" cmpd="sng">
              <a:solidFill>
                <a:schemeClr val="accent1"/>
              </a:solidFill>
              <a:prstDash val="solid"/>
              <a:round/>
              <a:headEnd type="none" w="med" len="med"/>
              <a:tailEnd type="none" w="med" len="med"/>
            </a:ln>
          </a:bottom>
          <a:insideH>
            <a:ln w="9525" cap="flat" cmpd="sng">
              <a:solidFill>
                <a:srgbClr val="000000">
                  <a:alpha val="0"/>
                </a:srgbClr>
              </a:solidFill>
              <a:prstDash val="solid"/>
              <a:round/>
              <a:headEnd type="none" w="med" len="med"/>
              <a:tailEnd type="none" w="med" len="med"/>
            </a:ln>
          </a:insideH>
          <a:insideV>
            <a:ln w="9525" cap="flat" cmpd="sng">
              <a:solidFill>
                <a:srgbClr val="000000">
                  <a:alpha val="0"/>
                </a:srgbClr>
              </a:solidFill>
              <a:prstDash val="solid"/>
              <a:round/>
              <a:headEnd type="none" w="med" len="med"/>
              <a:tailEnd type="none" w="med" len="med"/>
            </a:ln>
          </a:insideV>
        </a:tcBdr>
        <a:fill>
          <a:solidFill>
            <a:srgbClr val="FFFFFF">
              <a:alpha val="0"/>
            </a:srgbClr>
          </a:solid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i="off"/>
      <a:tcStyle>
        <a:tcBdr/>
      </a:tcStyle>
    </a:lastCol>
    <a:firstCol>
      <a:tcTxStyle b="on" i="off"/>
      <a:tcStyle>
        <a:tcBdr/>
      </a:tcStyle>
    </a:firstCol>
    <a:lastRow>
      <a:tcTxStyle b="on" i="off"/>
      <a:tcStyle>
        <a:tcBdr>
          <a:top>
            <a:ln w="12700" cap="flat" cmpd="sng">
              <a:solidFill>
                <a:schemeClr val="accent1"/>
              </a:solidFill>
              <a:prstDash val="solid"/>
              <a:round/>
              <a:headEnd type="none" w="med" len="med"/>
              <a:tailEnd type="none" w="med" len="med"/>
            </a:ln>
          </a:top>
        </a:tcBdr>
        <a:fill>
          <a:solidFill>
            <a:srgbClr val="FFFFFF">
              <a:alpha val="0"/>
            </a:srgbClr>
          </a:solidFill>
        </a:fill>
      </a:tcStyle>
    </a:lastRow>
    <a:firstRow>
      <a:tcTxStyle b="on" i="off"/>
      <a:tcStyle>
        <a:tcBdr>
          <a:bottom>
            <a:ln w="12700" cap="flat" cmpd="sng">
              <a:solidFill>
                <a:schemeClr val="accent1"/>
              </a:solidFill>
              <a:prstDash val="solid"/>
              <a:round/>
              <a:headEnd type="none" w="med" len="med"/>
              <a:tailEnd type="none" w="med" len="med"/>
            </a:ln>
          </a:bottom>
        </a:tcBdr>
        <a:fill>
          <a:solidFill>
            <a:srgbClr val="FFFFFF">
              <a:alpha val="0"/>
            </a:srgb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169" autoAdjust="0"/>
    <p:restoredTop sz="96076" autoAdjust="0"/>
  </p:normalViewPr>
  <p:slideViewPr>
    <p:cSldViewPr snapToGrid="0" snapToObjects="1">
      <p:cViewPr varScale="1">
        <p:scale>
          <a:sx n="106" d="100"/>
          <a:sy n="106" d="100"/>
        </p:scale>
        <p:origin x="1938" y="102"/>
      </p:cViewPr>
      <p:guideLst>
        <p:guide orient="horz" pos="777"/>
        <p:guide pos="295"/>
        <p:guide orient="horz" pos="981"/>
      </p:guideLst>
    </p:cSldViewPr>
  </p:slideViewPr>
  <p:outlineViewPr>
    <p:cViewPr>
      <p:scale>
        <a:sx n="33" d="100"/>
        <a:sy n="33" d="100"/>
      </p:scale>
      <p:origin x="0" y="-570"/>
    </p:cViewPr>
  </p:outlineViewPr>
  <p:notesTextViewPr>
    <p:cViewPr>
      <p:scale>
        <a:sx n="100" d="100"/>
        <a:sy n="100" d="100"/>
      </p:scale>
      <p:origin x="0" y="0"/>
    </p:cViewPr>
  </p:notesTextViewPr>
  <p:sorterViewPr>
    <p:cViewPr>
      <p:scale>
        <a:sx n="100" d="100"/>
        <a:sy n="100" d="100"/>
      </p:scale>
      <p:origin x="0" y="-3346"/>
    </p:cViewPr>
  </p:sorterViewPr>
  <p:notesViewPr>
    <p:cSldViewPr snapToGrid="0" snapToObjects="1">
      <p:cViewPr varScale="1">
        <p:scale>
          <a:sx n="53" d="100"/>
          <a:sy n="53" d="100"/>
        </p:scale>
        <p:origin x="2094"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viewProps" Target="view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ableStyles" Target="tableStyle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handoutMaster" Target="handoutMasters/handoutMaster1.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885CB01-6679-D646-ACB3-8B04B786C15F}" type="datetimeFigureOut">
              <a:rPr lang="en-US" smtClean="0"/>
              <a:t>2/9/2022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2AC0F4D-8A6F-1C4A-B6BF-1558431E4F79}" type="slidenum">
              <a:rPr lang="en-US" smtClean="0"/>
              <a:t>‹#›</a:t>
            </a:fld>
            <a:endParaRPr lang="en-US" dirty="0"/>
          </a:p>
        </p:txBody>
      </p:sp>
    </p:spTree>
    <p:extLst>
      <p:ext uri="{BB962C8B-B14F-4D97-AF65-F5344CB8AC3E}">
        <p14:creationId xmlns:p14="http://schemas.microsoft.com/office/powerpoint/2010/main" val="35540630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Shape 3"/>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 name="Shape 4"/>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lvl="0" indent="0" algn="r"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 name="Shape 5"/>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6" name="Shape 6"/>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200" b="0" i="0" u="none" strike="noStrike" cap="none">
                <a:solidFill>
                  <a:schemeClr val="dk1"/>
                </a:solidFill>
                <a:latin typeface="Arial"/>
                <a:ea typeface="Arial"/>
                <a:cs typeface="Arial"/>
                <a:sym typeface="Arial"/>
              </a:defRPr>
            </a:lvl2pPr>
            <a:lvl3pPr marL="914400" marR="0" lvl="2" indent="0" algn="l" rtl="0">
              <a:spcBef>
                <a:spcPts val="0"/>
              </a:spcBef>
              <a:buNone/>
              <a:defRPr sz="1200" b="0" i="0" u="none" strike="noStrike" cap="none">
                <a:solidFill>
                  <a:schemeClr val="dk1"/>
                </a:solidFill>
                <a:latin typeface="Arial"/>
                <a:ea typeface="Arial"/>
                <a:cs typeface="Arial"/>
                <a:sym typeface="Arial"/>
              </a:defRPr>
            </a:lvl3pPr>
            <a:lvl4pPr marL="1371600" marR="0" lvl="3" indent="0" algn="l" rtl="0">
              <a:spcBef>
                <a:spcPts val="0"/>
              </a:spcBef>
              <a:buNone/>
              <a:defRPr sz="1200" b="0" i="0" u="none" strike="noStrike" cap="none">
                <a:solidFill>
                  <a:schemeClr val="dk1"/>
                </a:solidFill>
                <a:latin typeface="Arial"/>
                <a:ea typeface="Arial"/>
                <a:cs typeface="Arial"/>
                <a:sym typeface="Arial"/>
              </a:defRPr>
            </a:lvl4pPr>
            <a:lvl5pPr marL="1828800" marR="0" lvl="4" indent="0" algn="l" rtl="0">
              <a:spcBef>
                <a:spcPts val="0"/>
              </a:spcBef>
              <a:buNone/>
              <a:defRPr sz="1200" b="0" i="0" u="none" strike="noStrike" cap="none">
                <a:solidFill>
                  <a:schemeClr val="dk1"/>
                </a:solidFill>
                <a:latin typeface="Arial"/>
                <a:ea typeface="Arial"/>
                <a:cs typeface="Arial"/>
                <a:sym typeface="Arial"/>
              </a:defRPr>
            </a:lvl5pPr>
            <a:lvl6pPr marL="2286000" marR="0" lvl="5" indent="0" algn="l" rtl="0">
              <a:spcBef>
                <a:spcPts val="0"/>
              </a:spcBef>
              <a:buNone/>
              <a:defRPr sz="1200" b="0" i="0" u="none" strike="noStrike" cap="none">
                <a:solidFill>
                  <a:schemeClr val="dk1"/>
                </a:solidFill>
                <a:latin typeface="Arial"/>
                <a:ea typeface="Arial"/>
                <a:cs typeface="Arial"/>
                <a:sym typeface="Arial"/>
              </a:defRPr>
            </a:lvl6pPr>
            <a:lvl7pPr marL="2743200" marR="0" lvl="6" indent="0" algn="l" rtl="0">
              <a:spcBef>
                <a:spcPts val="0"/>
              </a:spcBef>
              <a:buNone/>
              <a:defRPr sz="1200" b="0" i="0" u="none" strike="noStrike" cap="none">
                <a:solidFill>
                  <a:schemeClr val="dk1"/>
                </a:solidFill>
                <a:latin typeface="Arial"/>
                <a:ea typeface="Arial"/>
                <a:cs typeface="Arial"/>
                <a:sym typeface="Arial"/>
              </a:defRPr>
            </a:lvl7pPr>
            <a:lvl8pPr marL="3200400" marR="0" lvl="7" indent="0" algn="l" rtl="0">
              <a:spcBef>
                <a:spcPts val="0"/>
              </a:spcBef>
              <a:buNone/>
              <a:defRPr sz="1200" b="0" i="0" u="none" strike="noStrike" cap="none">
                <a:solidFill>
                  <a:schemeClr val="dk1"/>
                </a:solidFill>
                <a:latin typeface="Arial"/>
                <a:ea typeface="Arial"/>
                <a:cs typeface="Arial"/>
                <a:sym typeface="Arial"/>
              </a:defRPr>
            </a:lvl8pPr>
            <a:lvl9pPr marL="3657600" marR="0" lvl="8" indent="0" algn="l" rtl="0">
              <a:spcBef>
                <a:spcPts val="0"/>
              </a:spcBef>
              <a:buNone/>
              <a:defRPr sz="1200" b="0" i="0" u="none" strike="noStrike" cap="none">
                <a:solidFill>
                  <a:schemeClr val="dk1"/>
                </a:solidFill>
                <a:latin typeface="Arial"/>
                <a:ea typeface="Arial"/>
                <a:cs typeface="Arial"/>
                <a:sym typeface="Arial"/>
              </a:defRPr>
            </a:lvl9pPr>
          </a:lstStyle>
          <a:p>
            <a:endParaRPr/>
          </a:p>
        </p:txBody>
      </p:sp>
      <p:sp>
        <p:nvSpPr>
          <p:cNvPr id="7" name="Shape 7"/>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lvl="0" indent="0" algn="l" rtl="0">
              <a:spcBef>
                <a:spcPts val="0"/>
              </a:spcBef>
              <a:buNone/>
              <a:defRPr sz="12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8" name="Shape 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a:solidFill>
                  <a:schemeClr val="dk1"/>
                </a:solidFill>
                <a:latin typeface="Arial"/>
                <a:ea typeface="Arial"/>
                <a:cs typeface="Arial"/>
                <a:sym typeface="Arial"/>
              </a:rPr>
              <a:t>‹#›</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57102709"/>
      </p:ext>
    </p:extLst>
  </p:cSld>
  <p:clrMap bg1="lt1" tx1="dk1" bg2="dk2" tx2="lt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cap="none" dirty="0">
                <a:solidFill>
                  <a:schemeClr val="dk1"/>
                </a:solidFill>
                <a:latin typeface="Arial"/>
                <a:ea typeface="Arial"/>
                <a:cs typeface="Arial"/>
                <a:sym typeface="Arial"/>
              </a:rPr>
              <a:t>If this PowerPoint presentation contains mathematical equations, you may need to check that your computer has the following installed:</a:t>
            </a:r>
          </a:p>
          <a:p>
            <a:r>
              <a:rPr lang="en-US" sz="1200" b="0" i="0" u="none" strike="noStrike" kern="1200" cap="none" dirty="0">
                <a:solidFill>
                  <a:schemeClr val="dk1"/>
                </a:solidFill>
                <a:latin typeface="Arial"/>
                <a:ea typeface="Arial"/>
                <a:cs typeface="Arial"/>
                <a:sym typeface="Arial"/>
              </a:rPr>
              <a:t>1) MathType Plugin</a:t>
            </a:r>
          </a:p>
          <a:p>
            <a:r>
              <a:rPr lang="en-US" sz="1200" b="0" i="0" u="none" strike="noStrike" kern="1200" cap="none" dirty="0">
                <a:solidFill>
                  <a:schemeClr val="dk1"/>
                </a:solidFill>
                <a:latin typeface="Arial"/>
                <a:ea typeface="Arial"/>
                <a:cs typeface="Arial"/>
                <a:sym typeface="Arial"/>
              </a:rPr>
              <a:t>2) Math Player (free versions available)</a:t>
            </a:r>
          </a:p>
          <a:p>
            <a:r>
              <a:rPr lang="en-US" sz="1200" b="0" i="0" u="none" strike="noStrike" kern="1200" cap="none" dirty="0">
                <a:solidFill>
                  <a:schemeClr val="dk1"/>
                </a:solidFill>
                <a:latin typeface="Arial"/>
                <a:ea typeface="Arial"/>
                <a:cs typeface="Arial"/>
                <a:sym typeface="Arial"/>
              </a:rPr>
              <a:t>3) NVDA Reader (free versions available)</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836363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9.1</a:t>
            </a:r>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526755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50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dk1"/>
                </a:solidFill>
                <a:effectLst/>
                <a:latin typeface="Arial"/>
                <a:ea typeface="Arial"/>
                <a:cs typeface="Arial"/>
                <a:sym typeface="Arial"/>
              </a:rPr>
              <a:t>Teaching Tip: </a:t>
            </a:r>
            <a:r>
              <a:rPr lang="en-US" sz="1200" b="0" i="0" u="none" strike="noStrike" kern="1200" cap="none" dirty="0">
                <a:solidFill>
                  <a:schemeClr val="dk1"/>
                </a:solidFill>
                <a:effectLst/>
                <a:latin typeface="Arial"/>
                <a:ea typeface="Arial"/>
                <a:cs typeface="Arial"/>
                <a:sym typeface="Arial"/>
              </a:rPr>
              <a:t>Relate pathologies to real world examples to help</a:t>
            </a:r>
            <a:r>
              <a:rPr lang="en-US" sz="1200" b="0" i="0" u="none" strike="noStrike" kern="1200" cap="none" baseline="0" dirty="0">
                <a:solidFill>
                  <a:schemeClr val="dk1"/>
                </a:solidFill>
                <a:effectLst/>
                <a:latin typeface="Arial"/>
                <a:ea typeface="Arial"/>
                <a:cs typeface="Arial"/>
                <a:sym typeface="Arial"/>
              </a:rPr>
              <a:t> improve understanding</a:t>
            </a:r>
            <a:r>
              <a:rPr lang="en-US" sz="1200" b="0" i="0" u="none" strike="noStrike" kern="1200" cap="none" dirty="0">
                <a:solidFill>
                  <a:schemeClr val="dk1"/>
                </a:solidFill>
                <a:effectLst/>
                <a:latin typeface="Arial"/>
                <a:ea typeface="Arial"/>
                <a:cs typeface="Arial"/>
                <a:sym typeface="Arial"/>
              </a:rPr>
              <a:t>.</a:t>
            </a:r>
            <a:endParaRPr lang="en-US" altLang="en-US" b="1" dirty="0">
              <a:solidFill>
                <a:srgbClr val="000000"/>
              </a:solidFill>
              <a:latin typeface="Arial" panose="020B0604020202020204" pitchFamily="34" charset="0"/>
              <a:sym typeface="Lucida Grande" pitchFamily="-111" charset="0"/>
            </a:endParaRP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32678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9.2</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Airway obstructions can be caused by foreign bodies, loss of muscle tone, or swelling in the airway.</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Describe the mechanisms by which the airway can be obstructed. Discuss specific examples. Compare and contrast upper airway obstructions and lower airway obstructions.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367672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9.2</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Class Activities: </a:t>
            </a:r>
            <a:r>
              <a:rPr lang="en-US" sz="1200" b="0" i="0" u="none" strike="noStrike" kern="1200" cap="none" dirty="0">
                <a:solidFill>
                  <a:schemeClr val="tx1"/>
                </a:solidFill>
                <a:effectLst/>
                <a:latin typeface="Arial"/>
                <a:ea typeface="ＭＳ Ｐゴシック" charset="-128"/>
                <a:cs typeface="ＭＳ Ｐゴシック" charset="-128"/>
                <a:sym typeface="Arial"/>
              </a:rPr>
              <a:t>Have students work in groups. Assign common airway pathologies and have students research and report back to the class on what areas of the airway these pathologies effect and the mechanism by which they disrupt air flow.</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Critical Thinking Discussion: </a:t>
            </a:r>
            <a:r>
              <a:rPr lang="en-US" altLang="en-US" dirty="0">
                <a:latin typeface="Arial" panose="020B0604020202020204" pitchFamily="34" charset="0"/>
                <a:cs typeface="Arial" panose="020B0604020202020204" pitchFamily="34" charset="0"/>
              </a:rPr>
              <a:t>What types of infectious diseases might present a threat to the airway? Give specific examples.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775402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9.2</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Play recordings of stridor, hoarseness, snoring, and gurgling for students and discuss their differences in class.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0768952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9.2</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Teaching Tip: </a:t>
            </a:r>
            <a:r>
              <a:rPr lang="en-US" altLang="en-US" dirty="0">
                <a:latin typeface="Arial" panose="020B0604020202020204" pitchFamily="34" charset="0"/>
                <a:cs typeface="Arial" panose="020B0604020202020204" pitchFamily="34" charset="0"/>
              </a:rPr>
              <a:t>Airway assessment is a key point. Spend time on this topic to assure comprehension before moving on to airway skills. </a:t>
            </a:r>
            <a:r>
              <a:rPr lang="en-US" sz="1200" b="0" i="0" u="none" strike="noStrike" kern="1200" cap="none" dirty="0">
                <a:solidFill>
                  <a:schemeClr val="tx1"/>
                </a:solidFill>
                <a:effectLst/>
                <a:latin typeface="Arial"/>
                <a:ea typeface="ＭＳ Ｐゴシック" charset="-128"/>
                <a:cs typeface="ＭＳ Ｐゴシック" charset="-128"/>
                <a:sym typeface="Arial"/>
              </a:rPr>
              <a:t>Although this concept is critical, it is largely intuitive and should be taught as such.</a:t>
            </a:r>
            <a:endParaRPr lang="en-US" altLang="en-US"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Assessment of the airway must consider both immediate and long-term patency.</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Talking Points: </a:t>
            </a:r>
            <a:r>
              <a:rPr lang="en-US" altLang="en-US" dirty="0">
                <a:latin typeface="Arial" panose="020B0604020202020204" pitchFamily="34" charset="0"/>
                <a:cs typeface="Arial" panose="020B0604020202020204" pitchFamily="34" charset="0"/>
              </a:rPr>
              <a:t>Airway assessment is a high priority for, without the ability to move air, the patient will die. In most cases, airway is the first area checked during the primary assessment.</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91950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Topics: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how you would assure a patent airway in your primary assessment. List the common indicators of a non-patent airway.</a:t>
            </a:r>
          </a:p>
          <a:p>
            <a:r>
              <a:rPr lang="en-US" sz="1200" b="1" i="0" u="none" strike="noStrike" kern="1200" cap="none" dirty="0">
                <a:solidFill>
                  <a:schemeClr val="tx1"/>
                </a:solidFill>
                <a:effectLst/>
                <a:latin typeface="Arial"/>
                <a:ea typeface="ＭＳ Ｐゴシック" charset="-128"/>
                <a:cs typeface="ＭＳ Ｐゴシック" charset="-128"/>
                <a:sym typeface="Arial"/>
              </a:rPr>
              <a:t> </a:t>
            </a:r>
            <a:endParaRPr lang="en-US" sz="1200" b="0" i="0" u="none" strike="noStrike" kern="1200" cap="none" dirty="0">
              <a:solidFill>
                <a:schemeClr val="tx1"/>
              </a:solidFill>
              <a:effectLst/>
              <a:latin typeface="Arial"/>
              <a:ea typeface="ＭＳ Ｐゴシック" charset="-128"/>
              <a:cs typeface="ＭＳ Ｐゴシック" charset="-128"/>
              <a:sym typeface="Arial"/>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a medical and trauma situation that would cause failure of an airway.</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70520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9.2</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Recognizing ongoing threats to an airway is an important compliment to recognizing a non-patent airway. These two steps go hand in hand in the context of the primary assessment. Teach assessment in the context of decision making—for example, “As an EMT, you will use these findings to identify an inadequate airway.”  Practice decision making. Make decision making part of every use of airway management and artificial ventilation.</a:t>
            </a:r>
          </a:p>
          <a:p>
            <a:r>
              <a:rPr lang="en-US" sz="1200" b="0" i="0" u="none" strike="noStrike" kern="1200" cap="none" dirty="0">
                <a:solidFill>
                  <a:schemeClr val="tx1"/>
                </a:solidFill>
                <a:effectLst/>
                <a:latin typeface="Arial"/>
                <a:ea typeface="ＭＳ Ｐゴシック" charset="-128"/>
                <a:cs typeface="ＭＳ Ｐゴシック" charset="-128"/>
                <a:sym typeface="Arial"/>
              </a:rPr>
              <a:t> </a:t>
            </a: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Topics: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ongoing assessment of a patient’s airway. List potential long-term airway threats.</a:t>
            </a:r>
          </a:p>
          <a:p>
            <a:r>
              <a:rPr lang="en-US" sz="1200" b="0" i="0" u="none" strike="noStrike" kern="1200" cap="none" dirty="0">
                <a:solidFill>
                  <a:schemeClr val="tx1"/>
                </a:solidFill>
                <a:effectLst/>
                <a:latin typeface="Arial"/>
                <a:ea typeface="ＭＳ Ｐゴシック" charset="-128"/>
                <a:cs typeface="ＭＳ Ｐゴシック" charset="-128"/>
                <a:sym typeface="Arial"/>
              </a:rPr>
              <a:t> </a:t>
            </a:r>
          </a:p>
          <a:p>
            <a:r>
              <a:rPr lang="en-US" sz="1200" b="0" i="0" u="none" strike="noStrike" kern="1200" cap="none" dirty="0">
                <a:solidFill>
                  <a:schemeClr val="tx1"/>
                </a:solidFill>
                <a:effectLst/>
                <a:latin typeface="Arial"/>
                <a:ea typeface="ＭＳ Ｐゴシック" charset="-128"/>
                <a:cs typeface="ＭＳ Ｐゴシック" charset="-128"/>
                <a:sym typeface="Arial"/>
              </a:rPr>
              <a:t> </a:t>
            </a:r>
          </a:p>
          <a:p>
            <a:r>
              <a:rPr lang="en-US" sz="1200" b="1" i="0" u="none" strike="noStrike" kern="1200" cap="none" dirty="0">
                <a:solidFill>
                  <a:schemeClr val="tx1"/>
                </a:solidFill>
                <a:effectLst/>
                <a:latin typeface="Arial"/>
                <a:ea typeface="ＭＳ Ｐゴシック" charset="-128"/>
                <a:cs typeface="ＭＳ Ｐゴシック" charset="-128"/>
                <a:sym typeface="Arial"/>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How might changes in mental status affect the patency of an airway over time?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6658916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9.2</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Describe the signs of an inadequate airway.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96581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Objectives: 9.2</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Class Activity: </a:t>
            </a:r>
            <a:r>
              <a:rPr lang="en-US" altLang="en-US" dirty="0">
                <a:latin typeface="Arial" panose="020B0604020202020204" pitchFamily="34" charset="0"/>
                <a:cs typeface="Arial" panose="020B0604020202020204" pitchFamily="34" charset="0"/>
              </a:rPr>
              <a:t>Use a programmed patients and conduct scenarios that ask students to make airway evaluations.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19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4610854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Planning Your Time: </a:t>
            </a:r>
            <a:r>
              <a:rPr lang="en-US" altLang="en-US" dirty="0">
                <a:latin typeface="Arial" panose="020B0604020202020204" pitchFamily="34" charset="0"/>
                <a:cs typeface="Arial" panose="020B0604020202020204" pitchFamily="34" charset="0"/>
              </a:rPr>
              <a:t>Plan 220 to 230 minutes for this chapter.</a:t>
            </a:r>
          </a:p>
          <a:p>
            <a:pPr>
              <a:buFontTx/>
              <a:buChar char="•"/>
            </a:pPr>
            <a:r>
              <a:rPr lang="en-US" altLang="en-US" dirty="0">
                <a:latin typeface="Arial" panose="020B0604020202020204" pitchFamily="34" charset="0"/>
                <a:cs typeface="Arial" panose="020B0604020202020204" pitchFamily="34" charset="0"/>
              </a:rPr>
              <a:t>Introduction (5 minutes) </a:t>
            </a:r>
          </a:p>
          <a:p>
            <a:pPr>
              <a:buFontTx/>
              <a:buChar char="•"/>
            </a:pPr>
            <a:r>
              <a:rPr lang="en-US" altLang="en-US" dirty="0">
                <a:latin typeface="Arial" panose="020B0604020202020204" pitchFamily="34" charset="0"/>
                <a:cs typeface="Arial" panose="020B0604020202020204" pitchFamily="34" charset="0"/>
              </a:rPr>
              <a:t>Airway Physiology (20 minutes)</a:t>
            </a:r>
          </a:p>
          <a:p>
            <a:pPr>
              <a:buFontTx/>
              <a:buChar char="•"/>
            </a:pPr>
            <a:r>
              <a:rPr lang="en-US" altLang="en-US" dirty="0">
                <a:latin typeface="Arial" panose="020B0604020202020204" pitchFamily="34" charset="0"/>
                <a:cs typeface="Arial" panose="020B0604020202020204" pitchFamily="34" charset="0"/>
              </a:rPr>
              <a:t> Airway Pathophysiology  (50 minutes)</a:t>
            </a:r>
          </a:p>
          <a:p>
            <a:pPr>
              <a:buFontTx/>
              <a:buChar char="•"/>
            </a:pPr>
            <a:r>
              <a:rPr lang="en-US" altLang="en-US" dirty="0">
                <a:latin typeface="Arial" panose="020B0604020202020204" pitchFamily="34" charset="0"/>
                <a:cs typeface="Arial" panose="020B0604020202020204" pitchFamily="34" charset="0"/>
              </a:rPr>
              <a:t> Opening the Airway (30 minutes)</a:t>
            </a:r>
          </a:p>
          <a:p>
            <a:pPr>
              <a:buFontTx/>
              <a:buChar char="•"/>
            </a:pPr>
            <a:r>
              <a:rPr lang="en-US" altLang="en-US" dirty="0">
                <a:latin typeface="Arial" panose="020B0604020202020204" pitchFamily="34" charset="0"/>
                <a:cs typeface="Arial" panose="020B0604020202020204" pitchFamily="34" charset="0"/>
              </a:rPr>
              <a:t> Obstructed Airways (20 minutes)</a:t>
            </a:r>
          </a:p>
          <a:p>
            <a:pPr>
              <a:buFontTx/>
              <a:buChar char="•"/>
            </a:pPr>
            <a:r>
              <a:rPr lang="en-US" altLang="en-US" dirty="0">
                <a:latin typeface="Arial" panose="020B0604020202020204" pitchFamily="34" charset="0"/>
                <a:cs typeface="Arial" panose="020B0604020202020204" pitchFamily="34" charset="0"/>
              </a:rPr>
              <a:t>Airway Adjuncts (45 minutes)</a:t>
            </a:r>
          </a:p>
          <a:p>
            <a:pPr>
              <a:buFontTx/>
              <a:buChar char="•"/>
            </a:pPr>
            <a:r>
              <a:rPr lang="en-US" altLang="en-US" dirty="0">
                <a:latin typeface="Arial" panose="020B0604020202020204" pitchFamily="34" charset="0"/>
                <a:cs typeface="Arial" panose="020B0604020202020204" pitchFamily="34" charset="0"/>
              </a:rPr>
              <a:t> Suctioning (40 minutes)</a:t>
            </a:r>
          </a:p>
          <a:p>
            <a:pPr>
              <a:buFontTx/>
              <a:buChar char="•"/>
            </a:pPr>
            <a:r>
              <a:rPr lang="en-US" altLang="en-US" dirty="0">
                <a:latin typeface="Arial" panose="020B0604020202020204" pitchFamily="34" charset="0"/>
                <a:cs typeface="Arial" panose="020B0604020202020204" pitchFamily="34" charset="0"/>
              </a:rPr>
              <a:t> Keeping an Airway Open: Definitive Care (5 minutes)</a:t>
            </a:r>
          </a:p>
          <a:p>
            <a:pPr>
              <a:buFontTx/>
              <a:buChar char="•"/>
            </a:pPr>
            <a:r>
              <a:rPr lang="en-US" altLang="en-US" dirty="0">
                <a:latin typeface="Arial" panose="020B0604020202020204" pitchFamily="34" charset="0"/>
                <a:cs typeface="Arial" panose="020B0604020202020204" pitchFamily="34" charset="0"/>
              </a:rPr>
              <a:t> Special Considerations (5 minutes)</a:t>
            </a:r>
          </a:p>
          <a:p>
            <a:pPr>
              <a:buFontTx/>
              <a:buNone/>
            </a:pPr>
            <a:endParaRPr lang="en-US" altLang="en-US" dirty="0">
              <a:latin typeface="Arial" panose="020B0604020202020204" pitchFamily="34" charset="0"/>
              <a:cs typeface="Arial" panose="020B0604020202020204" pitchFamily="34" charset="0"/>
            </a:endParaRPr>
          </a:p>
          <a:p>
            <a:pPr>
              <a:buFontTx/>
              <a:buNone/>
            </a:pPr>
            <a:r>
              <a:rPr lang="en-US" altLang="en-US" dirty="0">
                <a:latin typeface="Arial" panose="020B0604020202020204" pitchFamily="34" charset="0"/>
                <a:cs typeface="Arial" panose="020B0604020202020204" pitchFamily="34" charset="0"/>
              </a:rPr>
              <a:t>Note: The total teaching time recommended is only a guideline.</a:t>
            </a:r>
          </a:p>
          <a:p>
            <a:pPr>
              <a:buFontTx/>
              <a:buNone/>
            </a:pPr>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Teaching Tips</a:t>
            </a:r>
          </a:p>
          <a:p>
            <a:r>
              <a:rPr lang="en-US" sz="1200" b="0" i="0" u="none" strike="noStrike" kern="1200" cap="none" dirty="0">
                <a:solidFill>
                  <a:schemeClr val="tx1"/>
                </a:solidFill>
                <a:effectLst/>
                <a:latin typeface="Arial"/>
                <a:ea typeface="ＭＳ Ｐゴシック" charset="-128"/>
                <a:cs typeface="ＭＳ Ｐゴシック" charset="-128"/>
                <a:sym typeface="Arial"/>
              </a:rPr>
              <a:t>This lesson lends itself well to multimedia presentations and real-life examples. </a:t>
            </a:r>
            <a:r>
              <a:rPr lang="en-US" altLang="en-US" dirty="0">
                <a:latin typeface="Arial" panose="020B0604020202020204" pitchFamily="34" charset="0"/>
                <a:cs typeface="Arial" panose="020B0604020202020204" pitchFamily="34" charset="0"/>
              </a:rPr>
              <a:t>Anatomical models and web graphics will enhance your presentation on physiology and pathophysiology</a:t>
            </a:r>
            <a:endParaRPr lang="en-US" altLang="en-US"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ea typeface="ＭＳ Ｐゴシック" panose="020B0600070205080204" pitchFamily="34" charset="-128"/>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976701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30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solidFill>
                  <a:srgbClr val="000000"/>
                </a:solidFill>
                <a:latin typeface="Arial" panose="020B0604020202020204" pitchFamily="34" charset="0"/>
                <a:sym typeface="Lucida Grande" pitchFamily="-111" charset="0"/>
              </a:rPr>
              <a:t>Teaching Tips: </a:t>
            </a:r>
            <a:r>
              <a:rPr lang="en-US" altLang="en-US" dirty="0">
                <a:latin typeface="Arial" panose="020B0604020202020204" pitchFamily="34" charset="0"/>
                <a:cs typeface="Arial" panose="020B0604020202020204" pitchFamily="34" charset="0"/>
              </a:rPr>
              <a:t>Attempt to keep this lesson grounded in reality. Use programmed patients and not just manikins to teach key techniques. Link psychomotor skills to assessment. Demonstrate that the use of skills is guided by assessment and critical decision making. Assure proper supervision in practical skill stations. Imprint correct techniques early.</a:t>
            </a:r>
            <a:endParaRPr lang="en-US" altLang="en-US" b="1" dirty="0">
              <a:solidFill>
                <a:srgbClr val="000000"/>
              </a:solidFill>
              <a:latin typeface="Arial" panose="020B0604020202020204" pitchFamily="34" charset="0"/>
              <a:sym typeface="Lucida Grande" pitchFamily="-111" charset="0"/>
            </a:endParaRP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6017766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Describe how evaluating airway patency might be different for a conscious person from what it would be for an unconscious person.</a:t>
            </a:r>
          </a:p>
          <a:p>
            <a:endParaRPr lang="en-US" altLang="en-US" dirty="0"/>
          </a:p>
          <a:p>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832907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EMTs must evaluate the potential for spinal injury in order to choose the most appropriate method for opening an airway.</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Assure the laboratory session has adequate supervision and appropriate equipment and manikins. Allocate the appropriate amount of time, to conduct an efficient psychomotor session. Closely monitor and frequently correct students. Use standardized skill sheets to assess competency when practicing the various methods of opening an airway.</a:t>
            </a: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105013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Class Activity: </a:t>
            </a:r>
            <a:r>
              <a:rPr lang="en-US" sz="1200" b="0" i="0" u="none" strike="noStrike" kern="1200" cap="none" dirty="0">
                <a:solidFill>
                  <a:schemeClr val="tx1"/>
                </a:solidFill>
                <a:effectLst/>
                <a:latin typeface="Arial"/>
                <a:ea typeface="ＭＳ Ｐゴシック" charset="-128"/>
                <a:cs typeface="ＭＳ Ｐゴシック" charset="-128"/>
                <a:sym typeface="Arial"/>
              </a:rPr>
              <a:t>Have students choose a partner and practice airway maneuvers on one another.</a:t>
            </a: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36268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158312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Class Activity: </a:t>
            </a:r>
            <a:r>
              <a:rPr lang="en-US" sz="1200" b="0" i="0" u="none" strike="noStrike" kern="1200" cap="none" dirty="0">
                <a:solidFill>
                  <a:schemeClr val="tx1"/>
                </a:solidFill>
                <a:effectLst/>
                <a:latin typeface="Arial"/>
                <a:ea typeface="ＭＳ Ｐゴシック" charset="-128"/>
                <a:cs typeface="ＭＳ Ｐゴシック" charset="-128"/>
                <a:sym typeface="Arial"/>
              </a:rPr>
              <a:t>(Skill Demonstration) Referring to a standardized skill competency sheet, and using an airway manikin, demonstrate the proper procedure for opening an airway using both the head-tilt, chin lift and the jaw-thrust maneuvers.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957435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Talking Points: </a:t>
            </a:r>
            <a:r>
              <a:rPr lang="en-US" altLang="en-US" dirty="0">
                <a:latin typeface="Arial" panose="020B0604020202020204" pitchFamily="34" charset="0"/>
                <a:cs typeface="Arial" panose="020B0604020202020204" pitchFamily="34" charset="0"/>
              </a:rPr>
              <a:t>Do not apply pressure to the soft tissue of the lower jaw. Do not allow the mouth to close, but do not put your fingers in the mouth.</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Describe the technique for opening an airway using a head-tilt, chin-lift technique.</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65823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The head-tilt, chin-lift maneuver is used to open the airway of a patient who does not have a spinal injury.</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488656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Topics: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procedure used to open an airway using the head-tilt, chin-lift maneuver. Describe how the two common maneuvers actually open an airway</a:t>
            </a:r>
          </a:p>
          <a:p>
            <a:pPr lvl="0"/>
            <a:endParaRPr lang="en-US" sz="1200" b="0" i="0" u="none" strike="noStrike" kern="1200" cap="none" dirty="0">
              <a:solidFill>
                <a:schemeClr val="tx1"/>
              </a:solidFill>
              <a:effectLst/>
              <a:latin typeface="Arial"/>
              <a:ea typeface="ＭＳ Ｐゴシック" charset="-128"/>
              <a:cs typeface="ＭＳ Ｐゴシック" charset="-128"/>
              <a:sym typeface="Arial"/>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41702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dirty="0"/>
          </a:p>
          <a:p>
            <a:r>
              <a:rPr lang="en-US" sz="1200" b="1" i="0" u="none" strike="noStrike" kern="1200" cap="none" dirty="0">
                <a:solidFill>
                  <a:schemeClr val="tx1"/>
                </a:solidFill>
                <a:effectLst/>
                <a:latin typeface="Arial"/>
                <a:ea typeface="ＭＳ Ｐゴシック" charset="-128"/>
                <a:cs typeface="ＭＳ Ｐゴシック" charset="-128"/>
                <a:sym typeface="Arial"/>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why a jaw-thrust maneuver might be preferred over a head-tilt, chin-lift maneuver.</a:t>
            </a: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29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363214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20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9010780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The jaw-thrust maneuver is used to open the airway of a patient who has a potential spinal cord injury.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6542825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20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dk1"/>
                </a:solidFill>
                <a:effectLst/>
                <a:latin typeface="Arial"/>
                <a:ea typeface="Arial"/>
                <a:cs typeface="Arial"/>
                <a:sym typeface="Arial"/>
              </a:rPr>
              <a:t>Teaching Tip: </a:t>
            </a:r>
            <a:r>
              <a:rPr lang="en-US" sz="1200" b="0" i="0" u="none" strike="noStrike" kern="1200" cap="none" dirty="0">
                <a:solidFill>
                  <a:schemeClr val="dk1"/>
                </a:solidFill>
                <a:effectLst/>
                <a:latin typeface="Arial"/>
                <a:ea typeface="Arial"/>
                <a:cs typeface="Arial"/>
                <a:sym typeface="Arial"/>
              </a:rPr>
              <a:t>Remind students that a conscious, severely choking</a:t>
            </a:r>
            <a:r>
              <a:rPr lang="en-US" sz="1200" b="0" i="0" u="none" strike="noStrike" kern="1200" cap="none" baseline="0" dirty="0">
                <a:solidFill>
                  <a:schemeClr val="dk1"/>
                </a:solidFill>
                <a:effectLst/>
                <a:latin typeface="Arial"/>
                <a:ea typeface="Arial"/>
                <a:cs typeface="Arial"/>
                <a:sym typeface="Arial"/>
              </a:rPr>
              <a:t> patient may be able to walk, grab, and indicate fear, but there will be no signs of air movement</a:t>
            </a:r>
            <a:r>
              <a:rPr lang="en-US" sz="1200" b="0" i="0" u="none" strike="noStrike" kern="1200" cap="none" dirty="0">
                <a:solidFill>
                  <a:schemeClr val="dk1"/>
                </a:solidFill>
                <a:effectLst/>
                <a:latin typeface="Arial"/>
                <a:ea typeface="Arial"/>
                <a:cs typeface="Arial"/>
                <a:sym typeface="Arial"/>
              </a:rPr>
              <a:t>.</a:t>
            </a:r>
            <a:endParaRPr lang="en-US" altLang="en-US" b="1" dirty="0">
              <a:solidFill>
                <a:srgbClr val="000000"/>
              </a:solidFill>
              <a:latin typeface="Arial" panose="020B0604020202020204" pitchFamily="34" charset="0"/>
              <a:sym typeface="Lucida Grande" pitchFamily="-111" charset="0"/>
            </a:endParaRP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020682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dirty="0">
              <a:latin typeface="Arial" panose="020B0604020202020204" pitchFamily="34" charset="0"/>
              <a:cs typeface="Arial" panose="020B0604020202020204" pitchFamily="34" charset="0"/>
            </a:endParaRPr>
          </a:p>
          <a:p>
            <a:endParaRPr lang="en-US" sz="1200" b="0" i="0" u="none" strike="noStrike" kern="1200" cap="none" dirty="0">
              <a:solidFill>
                <a:schemeClr val="tx1"/>
              </a:solidFill>
              <a:effectLst/>
              <a:latin typeface="Arial"/>
              <a:ea typeface="ＭＳ Ｐゴシック" charset="-128"/>
              <a:cs typeface="ＭＳ Ｐゴシック" charset="-128"/>
              <a:sym typeface="Arial"/>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341095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0516042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dirty="0">
              <a:latin typeface="Arial" panose="020B0604020202020204" pitchFamily="34" charset="0"/>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Topics: </a:t>
            </a:r>
            <a:r>
              <a:rPr lang="en-US" sz="1200" b="0" i="0" u="none" strike="noStrike" kern="1200" cap="none" dirty="0">
                <a:solidFill>
                  <a:schemeClr val="tx1"/>
                </a:solidFill>
                <a:effectLst/>
                <a:latin typeface="Arial"/>
                <a:ea typeface="ＭＳ Ｐゴシック" charset="-128"/>
                <a:cs typeface="ＭＳ Ｐゴシック" charset="-128"/>
                <a:sym typeface="Arial"/>
              </a:rPr>
              <a:t>Why is the procedure for severe choking in an adult different than that for severe choking in an infant? Be sure to consider the differences in physiology between these two patient groups.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309921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9.3</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7475813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45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rPr>
              <a:t>Teaching Tips: </a:t>
            </a:r>
            <a:r>
              <a:rPr lang="en-US" altLang="en-US" dirty="0">
                <a:latin typeface="Arial" panose="020B0604020202020204" pitchFamily="34" charset="0"/>
                <a:ea typeface="ＭＳ Ｐゴシック" panose="020B0600070205080204" pitchFamily="34" charset="-128"/>
                <a:cs typeface="Arial" panose="020B0604020202020204" pitchFamily="34" charset="0"/>
              </a:rPr>
              <a:t>This lesson is more than just practical skills. Teach the value of airway adjunct use. Assure proper supervision in practical skill stations. Imprint correct techniques early. Utilize the whole-part-whole technique of demonstrating practical skills. First, demonstrate the skill in its entirety. Next, break down the skill, discussing each step. Finally, demonstrate the skill in its entirety again. </a:t>
            </a:r>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972082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Airway adjuncts may be used to assist initially in the opening of an airway and then used continually to help keep an airway open.</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Discuss when it might be appropriate to use an airway adjunct.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how an airway adjunct will assist with maintaining a patent airway.</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696751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In adults, rotate the oral airway while inserting the airway adjunct so as to move the tongue out of the path of the adjunct.</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0155593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9.4</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 </a:t>
            </a:r>
            <a:r>
              <a:rPr lang="en-US" sz="1200" b="0" i="0" u="none" strike="noStrike" kern="1200" cap="none" dirty="0">
                <a:solidFill>
                  <a:schemeClr val="tx1"/>
                </a:solidFill>
                <a:effectLst/>
                <a:latin typeface="Arial"/>
                <a:ea typeface="ＭＳ Ｐゴシック" charset="-128"/>
                <a:cs typeface="ＭＳ Ｐゴシック" charset="-128"/>
                <a:sym typeface="Arial"/>
              </a:rPr>
              <a:t>What type of infection control practices should be used when maintaining a patient’s airway? Remember to consider the likelihood of a patient’s body fluids coming in contact with your face and eyes.</a:t>
            </a:r>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39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40377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9.1</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The airway begins at the mouth and nose and terminates at the alveoli.</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Knowledge Application: </a:t>
            </a:r>
            <a:r>
              <a:rPr lang="en-US" altLang="en-US" dirty="0">
                <a:latin typeface="Arial" panose="020B0604020202020204" pitchFamily="34" charset="0"/>
                <a:cs typeface="Arial" panose="020B0604020202020204" pitchFamily="34" charset="0"/>
              </a:rPr>
              <a:t>Assign a homework assignment that has students label a blank diagram of the upper and lower airway.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96184661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Knowledge Application: </a:t>
            </a:r>
            <a:r>
              <a:rPr lang="en-US" altLang="en-US" dirty="0">
                <a:latin typeface="Arial" panose="020B0604020202020204" pitchFamily="34" charset="0"/>
                <a:cs typeface="Arial" panose="020B0604020202020204" pitchFamily="34" charset="0"/>
              </a:rPr>
              <a:t>Present a variety of airway scenarios. Ask students if they would utilize an adjunct and, if so, what type they would use. Discuss their choices.</a:t>
            </a: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75509862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861446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procedure used to measure and insert an oropharyngeal airway.</a:t>
            </a: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0973028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Sizing of airway adjuncts is important. The principles are important, but so is the value of sizing adjuncts.</a:t>
            </a:r>
            <a:endParaRPr lang="en-US" altLang="en-US"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Describe the technique for sizing an oropharyngeal airway. </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25090823"/>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Knowledge Application: </a:t>
            </a:r>
            <a:r>
              <a:rPr lang="en-US" altLang="en-US" dirty="0">
                <a:latin typeface="Arial" panose="020B0604020202020204" pitchFamily="34" charset="0"/>
                <a:cs typeface="Arial" panose="020B0604020202020204" pitchFamily="34" charset="0"/>
              </a:rPr>
              <a:t>Ask students why sizing an airway adjunct is important. Discuss their answers.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763997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Assure the laboratory session has adequate supervision and appropriate equipment and manikins. Allocate the appropriate amount of time, to conduct an efficient psychomotor session. Closely monitor and frequently correct students. Use standardized skill sheets to assess competency when practicing the various methods of measuring and inserting airway adjuncts.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92756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01855991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17300136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0250688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ea typeface="ＭＳ Ｐゴシック" panose="020B0600070205080204" pitchFamily="34" charset="-128"/>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In what type of situation would a nasopharyngeal airway be more appropriate than an oropharyngeal airway?</a:t>
            </a: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49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9793219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9.1</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Knowledge Application: </a:t>
            </a:r>
            <a:r>
              <a:rPr lang="en-US" sz="1200" b="0" i="0" u="none" strike="noStrike" kern="1200" cap="none" dirty="0">
                <a:solidFill>
                  <a:schemeClr val="tx1"/>
                </a:solidFill>
                <a:effectLst/>
                <a:latin typeface="Arial"/>
                <a:ea typeface="ＭＳ Ｐゴシック" charset="-128"/>
                <a:cs typeface="ＭＳ Ｐゴシック" charset="-128"/>
                <a:sym typeface="Arial"/>
              </a:rPr>
              <a:t>Instructors have traditionally “traced the flow of a drop of blood through the heart.” Consider tracing the flow of a molecule of oxygen through the respiratory system. Discuss the various factors that influence the ability of oxygen to reach the alveoli.</a:t>
            </a:r>
          </a:p>
          <a:p>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57933056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cs typeface="Arial" panose="020B0604020202020204" pitchFamily="34" charset="0"/>
            </a:endParaRP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6652893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Critical Thinking Discussion: </a:t>
            </a:r>
            <a:r>
              <a:rPr lang="en-US" altLang="en-US" dirty="0">
                <a:latin typeface="Arial" panose="020B0604020202020204" pitchFamily="34" charset="0"/>
                <a:cs typeface="Arial" panose="020B0604020202020204" pitchFamily="34" charset="0"/>
              </a:rPr>
              <a:t>What are the limitations of airway adjuncts? Describe a scenario in which the adjuncts might not protect the airway enough.</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1277978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2564987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Describe the procedure for inserting a nasopharyngeal airway.</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Class Activity: </a:t>
            </a:r>
            <a:r>
              <a:rPr lang="en-US" altLang="en-US" dirty="0">
                <a:latin typeface="Arial" panose="020B0604020202020204" pitchFamily="34" charset="0"/>
                <a:cs typeface="Arial" panose="020B0604020202020204" pitchFamily="34" charset="0"/>
              </a:rPr>
              <a:t>Using an airway manikin, demonstrate the proper sizing and insertion technique for both an oropharyngeal and a nasopharyngeal airway.</a:t>
            </a:r>
          </a:p>
          <a:p>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9699843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4277093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ea typeface="ＭＳ Ｐゴシック" panose="020B0600070205080204" pitchFamily="34" charset="-128"/>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Explain to students that many systems now allow EMTs to insert supraglottic airways, but these devices are not universally allowed in all EMT scopes of practices. Local protocols should be consulted to determine availability. Point out that there are many types of supraglottic airways and students should always be trained to the manufacturer’s specific standards before attempting to use one. Remind students that an advanced airway—like the supraglottic airway—is not the answer to all airway problems. It is essential for the EMT to use their assessment skills to identify situations where these airways </a:t>
            </a:r>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9804073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502770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89595673"/>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b="0" dirty="0">
                <a:latin typeface="Arial" panose="020B0604020202020204" pitchFamily="34" charset="0"/>
                <a:ea typeface="ＭＳ Ｐゴシック" panose="020B0600070205080204" pitchFamily="34" charset="-128"/>
                <a:cs typeface="Arial" panose="020B0604020202020204" pitchFamily="34" charset="0"/>
              </a:rPr>
              <a:t>4</a:t>
            </a:r>
            <a:r>
              <a:rPr lang="en-US" altLang="en-US" dirty="0">
                <a:latin typeface="Arial" panose="020B0604020202020204" pitchFamily="34" charset="0"/>
                <a:ea typeface="ＭＳ Ｐゴシック" panose="020B0600070205080204" pitchFamily="34" charset="-128"/>
                <a:cs typeface="Arial" panose="020B0604020202020204" pitchFamily="34" charset="0"/>
              </a:rPr>
              <a:t>0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dk1"/>
                </a:solidFill>
                <a:effectLst/>
                <a:latin typeface="Arial"/>
                <a:ea typeface="Arial"/>
                <a:cs typeface="Arial"/>
                <a:sym typeface="Arial"/>
              </a:rPr>
              <a:t>Teaching Tip: </a:t>
            </a:r>
            <a:r>
              <a:rPr lang="en-US" altLang="en-US" dirty="0">
                <a:latin typeface="Arial" panose="020B0604020202020204" pitchFamily="34" charset="0"/>
                <a:cs typeface="Arial" panose="020B0604020202020204" pitchFamily="34" charset="0"/>
              </a:rPr>
              <a:t>Link the decision to suction to assessment findings. Attempt to create reality-based decisions. Assure proper supervision in practical skill stations. Imprint correct techniques early.</a:t>
            </a:r>
          </a:p>
          <a:p>
            <a:endParaRPr lang="en-US" altLang="en-US" b="1" dirty="0">
              <a:solidFill>
                <a:srgbClr val="000000"/>
              </a:solidFill>
              <a:latin typeface="Arial" panose="020B0604020202020204" pitchFamily="34" charset="0"/>
              <a:sym typeface="Lucida Grande" pitchFamily="-111" charset="0"/>
            </a:endParaRP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8452350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b="1" dirty="0">
              <a:latin typeface="Arial" panose="020B0604020202020204" pitchFamily="34" charset="0"/>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Explain to students that the lateral recumbent position and gravity may also enhance the capability of suction devices. Point out that in the case of high-volume liquid obstruction, it may be reasonable to turn the patient to one side while utilizing a suction device.</a:t>
            </a:r>
          </a:p>
          <a:p>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59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752272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9.1</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The larynx is the boundary between the upper airway and lower airway, but the glottic opening is the true point at which air moves from one into the other.</a:t>
            </a:r>
            <a:endParaRPr lang="en-US" altLang="en-US" b="1" dirty="0">
              <a:latin typeface="Arial" panose="020B0604020202020204" pitchFamily="34" charset="0"/>
              <a:cs typeface="Arial" panose="020B0604020202020204" pitchFamily="34" charset="0"/>
            </a:endParaRP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Describe how the airway is protected. Specifically discuss the role of cartilage and the epiglottis.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90710679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Assure the laboratory session has adequate supervision and appropriate equipment and manikins. Allocate the appropriate amount of time, to conduct an efficient psychomotor session. Closely monitor and frequently correct students. Use standardized skill sheets to assess competency when practicing the various methods of suctioning.</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3942289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Point to Emphasize: </a:t>
            </a:r>
            <a:r>
              <a:rPr lang="en-US" altLang="en-US" dirty="0">
                <a:latin typeface="Arial" panose="020B0604020202020204" pitchFamily="34" charset="0"/>
                <a:cs typeface="Arial" panose="020B0604020202020204" pitchFamily="34" charset="0"/>
              </a:rPr>
              <a:t>Both portable and mounted suction devices exist. Various types of tips and catheters enable suctioning under different circumstances. </a:t>
            </a:r>
            <a:endParaRPr lang="en-US" altLang="en-US" b="1"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Knowledge Application: </a:t>
            </a:r>
            <a:r>
              <a:rPr lang="en-US" altLang="en-US" dirty="0">
                <a:latin typeface="Arial" panose="020B0604020202020204" pitchFamily="34" charset="0"/>
                <a:cs typeface="Arial" panose="020B0604020202020204" pitchFamily="34" charset="0"/>
              </a:rPr>
              <a:t>Tour an ambulance or a hospital. Identify the various types of suction devices.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64095360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Discussion Topic: </a:t>
            </a:r>
            <a:r>
              <a:rPr lang="en-US" altLang="en-US" dirty="0">
                <a:latin typeface="Arial" panose="020B0604020202020204" pitchFamily="34" charset="0"/>
                <a:cs typeface="Arial" panose="020B0604020202020204" pitchFamily="34" charset="0"/>
              </a:rPr>
              <a:t>Compare and contrast the capabilities and limitations of portable suction devices compared to wall-mounted units.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22991405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9.4</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38053900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07169362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In what type of situation would a suction catheter be more appropriate than a rigid tip suction device?</a:t>
            </a:r>
          </a:p>
          <a:p>
            <a:endParaRPr lang="en-US" sz="1200" b="1" i="0" u="none" strike="noStrike" kern="1200" cap="none" dirty="0">
              <a:solidFill>
                <a:schemeClr val="tx1"/>
              </a:solidFill>
              <a:effectLst/>
              <a:latin typeface="Arial"/>
              <a:ea typeface="ＭＳ Ｐゴシック" charset="-128"/>
              <a:cs typeface="ＭＳ Ｐゴシック" charset="-128"/>
              <a:sym typeface="Arial"/>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Topics: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requirements of the suction procedure. Compare and contrast the two different types of suction catheters. Describe the procedure used to suction an airway.</a:t>
            </a:r>
          </a:p>
          <a:p>
            <a:r>
              <a:rPr lang="en-US" sz="1200" b="0" i="0" u="none" strike="noStrike" kern="1200" cap="none" dirty="0">
                <a:solidFill>
                  <a:schemeClr val="tx1"/>
                </a:solidFill>
                <a:effectLst/>
                <a:latin typeface="Arial"/>
                <a:ea typeface="ＭＳ Ｐゴシック" charset="-128"/>
                <a:cs typeface="ＭＳ Ｐゴシック" charset="-128"/>
                <a:sym typeface="Arial"/>
              </a:rPr>
              <a:t> </a:t>
            </a:r>
          </a:p>
          <a:p>
            <a:r>
              <a:rPr lang="en-US" sz="1200" b="1" i="0" u="none" strike="noStrike" kern="1200" cap="none" dirty="0">
                <a:solidFill>
                  <a:schemeClr val="tx1"/>
                </a:solidFill>
                <a:effectLst/>
                <a:latin typeface="Arial"/>
                <a:ea typeface="ＭＳ Ｐゴシック" charset="-128"/>
                <a:cs typeface="ＭＳ Ｐゴシック" charset="-128"/>
                <a:sym typeface="Arial"/>
              </a:rPr>
              <a:t>Class Activities: </a:t>
            </a:r>
            <a:r>
              <a:rPr lang="en-US" sz="1200" b="0" i="0" u="none" strike="noStrike" kern="1200" cap="none" dirty="0">
                <a:solidFill>
                  <a:schemeClr val="tx1"/>
                </a:solidFill>
                <a:effectLst/>
                <a:latin typeface="Arial"/>
                <a:ea typeface="ＭＳ Ｐゴシック" charset="-128"/>
                <a:cs typeface="ＭＳ Ｐゴシック" charset="-128"/>
                <a:sym typeface="Arial"/>
              </a:rPr>
              <a:t>(Skill Demonstration) Referring to a standardized skill competency sheet, and using an airway manikin, demonstrate the proper procedure for suctioning an airway.</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1146355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66</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760393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altLang="en-US" b="1" dirty="0">
                <a:latin typeface="Arial" panose="020B0604020202020204" pitchFamily="34" charset="0"/>
                <a:cs typeface="Arial" panose="020B0604020202020204" pitchFamily="34" charset="0"/>
              </a:rPr>
              <a:t>Covers Objective: 9.4</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 </a:t>
            </a:r>
            <a:r>
              <a:rPr lang="en-US" sz="1200" b="0" i="0" u="none" strike="noStrike" kern="1200" cap="none" dirty="0">
                <a:solidFill>
                  <a:schemeClr val="tx1"/>
                </a:solidFill>
                <a:effectLst/>
                <a:latin typeface="Arial"/>
                <a:ea typeface="ＭＳ Ｐゴシック" charset="-128"/>
                <a:cs typeface="ＭＳ Ｐゴシック" charset="-128"/>
                <a:sym typeface="Arial"/>
              </a:rPr>
              <a:t>Remind students that, for the most part, suctioning in pediatrics is not very different than suctioning for adults. Point out that both rigid and flexible suction catheters come in pediatric sizes.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12856509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9.4</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Tips: </a:t>
            </a:r>
            <a:r>
              <a:rPr lang="en-US" sz="1200" b="0" i="0" u="none" strike="noStrike" kern="1200" cap="none" dirty="0">
                <a:solidFill>
                  <a:schemeClr val="tx1"/>
                </a:solidFill>
                <a:effectLst/>
                <a:latin typeface="Arial"/>
                <a:ea typeface="ＭＳ Ｐゴシック" charset="-128"/>
                <a:cs typeface="ＭＳ Ｐゴシック" charset="-128"/>
                <a:sym typeface="Arial"/>
              </a:rPr>
              <a:t>Assure the laboratory session has adequate supervision and appropriate equipment and manikins. Allocate the appropriate amount of time, to conduct an efficient psychomotor session. Closely monitor and frequently correct students. Use standardized skill sheets to assess competency when practicing the various methods of suctioning.</a:t>
            </a:r>
          </a:p>
          <a:p>
            <a:pPr marL="0" indent="0">
              <a:buFont typeface="Arial" panose="020B0604020202020204" pitchFamily="34" charset="0"/>
              <a:buNone/>
            </a:pPr>
            <a:endParaRPr lang="en-US" sz="1200" b="0" i="0" u="none" strike="noStrike" kern="1200" cap="none" dirty="0">
              <a:solidFill>
                <a:schemeClr val="tx1"/>
              </a:solidFill>
              <a:effectLst/>
              <a:latin typeface="Arial"/>
              <a:ea typeface="ＭＳ Ｐゴシック" charset="-128"/>
              <a:cs typeface="ＭＳ Ｐゴシック" charset="-128"/>
              <a:sym typeface="Arial"/>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Topics: </a:t>
            </a:r>
            <a:r>
              <a:rPr lang="en-US" sz="1200" b="0" i="0" u="none" strike="noStrike" kern="1200" cap="none" dirty="0">
                <a:solidFill>
                  <a:schemeClr val="tx1"/>
                </a:solidFill>
                <a:effectLst/>
                <a:latin typeface="Arial"/>
                <a:ea typeface="ＭＳ Ｐゴシック" charset="-128"/>
                <a:cs typeface="ＭＳ Ｐゴシック" charset="-128"/>
                <a:sym typeface="Arial"/>
              </a:rPr>
              <a:t>Describe the requirements of the suction procedure. Describe the procedure used to suction an airway.</a:t>
            </a:r>
          </a:p>
          <a:p>
            <a:r>
              <a:rPr lang="en-US" sz="1200" b="0" i="0" u="none" strike="noStrike" kern="1200" cap="none" dirty="0">
                <a:solidFill>
                  <a:schemeClr val="tx1"/>
                </a:solidFill>
                <a:effectLst/>
                <a:latin typeface="Arial"/>
                <a:ea typeface="ＭＳ Ｐゴシック" charset="-128"/>
                <a:cs typeface="ＭＳ Ｐゴシック" charset="-128"/>
                <a:sym typeface="Arial"/>
              </a:rPr>
              <a:t> </a:t>
            </a:r>
          </a:p>
          <a:p>
            <a:r>
              <a:rPr lang="en-US" sz="1200" b="1" i="0" u="none" strike="noStrike" kern="1200" cap="none" dirty="0">
                <a:solidFill>
                  <a:schemeClr val="tx1"/>
                </a:solidFill>
                <a:effectLst/>
                <a:latin typeface="Arial"/>
                <a:ea typeface="ＭＳ Ｐゴシック" charset="-128"/>
                <a:cs typeface="ＭＳ Ｐゴシック" charset="-128"/>
                <a:sym typeface="Arial"/>
              </a:rPr>
              <a:t>Class Activity: </a:t>
            </a:r>
            <a:r>
              <a:rPr lang="en-US" sz="1200" b="0" i="0" u="none" strike="noStrike" kern="1200" cap="none" dirty="0">
                <a:solidFill>
                  <a:schemeClr val="tx1"/>
                </a:solidFill>
                <a:effectLst/>
                <a:latin typeface="Arial"/>
                <a:ea typeface="ＭＳ Ｐゴシック" charset="-128"/>
                <a:cs typeface="ＭＳ Ｐゴシック" charset="-128"/>
                <a:sym typeface="Arial"/>
              </a:rPr>
              <a:t>(Skill Demonstration) Referring to a standardized skill competency sheet, and using an airway manikin, demonstrate the proper procedure for suctioning an airway.</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687455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9.4</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69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3292841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9.1 </a:t>
            </a:r>
          </a:p>
          <a:p>
            <a:endParaRPr lang="en-US" altLang="en-US"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Knowledge Application: </a:t>
            </a:r>
            <a:r>
              <a:rPr lang="en-US" altLang="en-US" dirty="0">
                <a:latin typeface="Arial" panose="020B0604020202020204" pitchFamily="34" charset="0"/>
                <a:cs typeface="Arial" panose="020B0604020202020204" pitchFamily="34" charset="0"/>
              </a:rPr>
              <a:t>Using an anatomical model, have students or groups of students point out specific airway structures.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6083795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5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dk1"/>
                </a:solidFill>
                <a:effectLst/>
                <a:latin typeface="Arial"/>
                <a:ea typeface="Arial"/>
                <a:cs typeface="Arial"/>
                <a:sym typeface="Arial"/>
              </a:rPr>
              <a:t>Teaching Tip: </a:t>
            </a:r>
            <a:r>
              <a:rPr lang="en-US" altLang="en-US" dirty="0">
                <a:latin typeface="Arial" panose="020B0604020202020204" pitchFamily="34" charset="0"/>
                <a:ea typeface="ＭＳ Ｐゴシック" panose="020B0600070205080204" pitchFamily="34" charset="-128"/>
                <a:cs typeface="Arial" panose="020B0604020202020204" pitchFamily="34" charset="0"/>
              </a:rPr>
              <a:t>This section teaches humility. Encourage providers to recognize when they need help. Use a scenario-based approach. Keep this decision making process steeped in reality.</a:t>
            </a:r>
          </a:p>
          <a:p>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247025683"/>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9.4</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Teaching Tip: </a:t>
            </a:r>
            <a:r>
              <a:rPr lang="en-US" sz="1200" b="0" i="0" u="none" strike="noStrike" kern="1200" cap="none" dirty="0">
                <a:solidFill>
                  <a:schemeClr val="tx1"/>
                </a:solidFill>
                <a:effectLst/>
                <a:latin typeface="Arial"/>
                <a:ea typeface="ＭＳ Ｐゴシック" charset="-128"/>
                <a:cs typeface="ＭＳ Ｐゴシック" charset="-128"/>
                <a:sym typeface="Arial"/>
              </a:rPr>
              <a:t>Discuss the EMT’s role within the larger system. This is a good time to open the discussion on tiered response.</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An EMT must understand his limitations, constantly evaluate for the need of further intervention, and know the availability of advanced resources.</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Discussion Topics: </a:t>
            </a:r>
            <a:r>
              <a:rPr lang="en-US" altLang="en-US" dirty="0">
                <a:latin typeface="Arial" panose="020B0604020202020204" pitchFamily="34" charset="0"/>
                <a:ea typeface="ＭＳ Ｐゴシック" panose="020B0600070205080204" pitchFamily="34" charset="-128"/>
                <a:cs typeface="Arial" panose="020B0604020202020204" pitchFamily="34" charset="0"/>
              </a:rPr>
              <a:t>Describe airway-related circumstances in which advanced intervention is necessary. </a:t>
            </a:r>
            <a:r>
              <a:rPr lang="en-US" sz="1200" b="0" i="0" u="none" strike="noStrike" kern="1200" cap="none" dirty="0">
                <a:solidFill>
                  <a:schemeClr val="tx1"/>
                </a:solidFill>
                <a:effectLst/>
                <a:latin typeface="Arial"/>
                <a:ea typeface="ＭＳ Ｐゴシック" charset="-128"/>
                <a:cs typeface="ＭＳ Ｐゴシック" charset="-128"/>
                <a:sym typeface="Arial"/>
              </a:rPr>
              <a:t>Discuss the indications for requesting advanced life support in the context of an airway problem.</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4085759155"/>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Teaching Time: </a:t>
            </a:r>
            <a:r>
              <a:rPr lang="en-US" altLang="en-US" dirty="0">
                <a:latin typeface="Arial" panose="020B0604020202020204" pitchFamily="34" charset="0"/>
                <a:ea typeface="ＭＳ Ｐゴシック" panose="020B0600070205080204" pitchFamily="34" charset="-128"/>
                <a:cs typeface="Arial" panose="020B0604020202020204" pitchFamily="34" charset="0"/>
              </a:rPr>
              <a:t>5 minutes</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dk1"/>
                </a:solidFill>
                <a:effectLst/>
                <a:latin typeface="Arial"/>
                <a:ea typeface="Arial"/>
                <a:cs typeface="Arial"/>
                <a:sym typeface="Arial"/>
              </a:rPr>
              <a:t>Teaching Tip: </a:t>
            </a:r>
            <a:r>
              <a:rPr lang="en-US" altLang="en-US" dirty="0">
                <a:latin typeface="Arial" panose="020B0604020202020204" pitchFamily="34" charset="0"/>
                <a:ea typeface="ＭＳ Ｐゴシック" panose="020B0600070205080204" pitchFamily="34" charset="-128"/>
                <a:cs typeface="Arial" panose="020B0604020202020204" pitchFamily="34" charset="0"/>
              </a:rPr>
              <a:t>Multimedia graphics of facial injuries may enhance comprehension of special ventilatory circumstances. </a:t>
            </a:r>
            <a:endParaRPr lang="en-US" altLang="en-US" b="1" dirty="0">
              <a:solidFill>
                <a:srgbClr val="000000"/>
              </a:solidFill>
              <a:latin typeface="Arial" panose="020B0604020202020204" pitchFamily="34" charset="0"/>
              <a:ea typeface="ＭＳ Ｐゴシック" panose="020B0600070205080204" pitchFamily="34" charset="-128"/>
              <a:sym typeface="Lucida Grande" pitchFamily="-111" charset="0"/>
            </a:endParaRP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8397750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1"/>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9.4</a:t>
            </a:r>
          </a:p>
          <a:p>
            <a:pPr marL="0" lvl="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lvl="1"/>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Facial injuries may impair breathing and alter the procedure for opening the airway.</a:t>
            </a:r>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pPr marL="0" lvl="1"/>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Discussion Topic: </a:t>
            </a:r>
            <a:r>
              <a:rPr lang="en-US" sz="1200" b="0" i="0" u="none" strike="noStrike" kern="1200" cap="none" dirty="0">
                <a:solidFill>
                  <a:schemeClr val="tx1"/>
                </a:solidFill>
                <a:effectLst/>
                <a:latin typeface="Arial"/>
                <a:ea typeface="ＭＳ Ｐゴシック" charset="-128"/>
                <a:cs typeface="ＭＳ Ｐゴシック" charset="-128"/>
                <a:sym typeface="Arial"/>
              </a:rPr>
              <a:t>Discuss how a facial injury or airway obstruction might interfere with your ability to provide artificial ventilation.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Knowledge Application: </a:t>
            </a:r>
            <a:r>
              <a:rPr lang="en-US" altLang="en-US" dirty="0">
                <a:latin typeface="Arial" panose="020B0604020202020204" pitchFamily="34" charset="0"/>
                <a:ea typeface="ＭＳ Ｐゴシック" panose="020B0600070205080204" pitchFamily="34" charset="-128"/>
                <a:cs typeface="Arial" panose="020B0604020202020204" pitchFamily="34" charset="0"/>
              </a:rPr>
              <a:t>Provide examples of facial injuries (and/or show graphics) and discuss methods to properly assess and manage the airway. Specifically highlight how such injuries might alter normal procedures. </a:t>
            </a:r>
            <a:r>
              <a:rPr lang="en-US" sz="1200" b="0" i="0" u="none" strike="noStrike" kern="1200" cap="none" dirty="0">
                <a:solidFill>
                  <a:schemeClr val="tx1"/>
                </a:solidFill>
                <a:effectLst/>
                <a:latin typeface="Arial"/>
                <a:ea typeface="ＭＳ Ｐゴシック" charset="-128"/>
                <a:cs typeface="ＭＳ Ｐゴシック" charset="-128"/>
                <a:sym typeface="Arial"/>
              </a:rPr>
              <a:t>Divide the class into small groups. Assign each group a special consideration such as a facial injury, a pediatric patient, dentures, and so on. Have each group discuss the potential challenges, improvise a solution, and present its findings to the class.</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96134311"/>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Covers Objective: 9.4</a:t>
            </a:r>
          </a:p>
          <a:p>
            <a:endParaRPr lang="en-US" altLang="en-US" b="1"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b="1" dirty="0">
                <a:latin typeface="Arial" panose="020B0604020202020204" pitchFamily="34" charset="0"/>
                <a:ea typeface="ＭＳ Ｐゴシック" panose="020B0600070205080204" pitchFamily="34" charset="-128"/>
                <a:cs typeface="Arial" panose="020B0604020202020204" pitchFamily="34" charset="0"/>
              </a:rPr>
              <a:t>Point to Emphasize: </a:t>
            </a:r>
            <a:r>
              <a:rPr lang="en-US" altLang="en-US" dirty="0">
                <a:latin typeface="Arial" panose="020B0604020202020204" pitchFamily="34" charset="0"/>
                <a:ea typeface="ＭＳ Ｐゴシック" panose="020B0600070205080204" pitchFamily="34" charset="-128"/>
                <a:cs typeface="Arial" panose="020B0604020202020204" pitchFamily="34" charset="0"/>
              </a:rPr>
              <a:t>Dental appliances should be left in place, but they potentially can threaten airway management. If they interfere with the airway, they should be removed.</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sz="1200" b="1" i="0" u="none" strike="noStrike" kern="1200" cap="none" dirty="0">
                <a:solidFill>
                  <a:schemeClr val="tx1"/>
                </a:solidFill>
                <a:effectLst/>
                <a:latin typeface="Arial"/>
                <a:ea typeface="ＭＳ Ｐゴシック" charset="-128"/>
                <a:cs typeface="ＭＳ Ｐゴシック" charset="-128"/>
                <a:sym typeface="Arial"/>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In this section we highlighted some specific circumstances that might make artificial ventilations and supplemental oxygen delivery more difficult. There are many other difficult situations. What others can you think of? Discuss.</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74</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249232812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75</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63958101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airway begins at the nose and mouth, continues through the oropharynx, nasopharynx, and hypopharynx, and then enters the lower airway via the glottic opening and travels through the lungs through the right and left bronchi and bronchiole tubes. The airway terminates at the alveoli.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The airway is the first priority of care because without oxygen, death is assured.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Signs of an inadequate airway include inability to speak, stridor, no air movement, and gurgling.</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79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2700685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The head-tilt, chin-lift causes the neck and c-spine to move. The jaw-thrust minimizes neck movement. </a:t>
            </a:r>
          </a:p>
          <a:p>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r>
              <a:rPr lang="en-US" altLang="en-US" dirty="0">
                <a:latin typeface="Arial" panose="020B0604020202020204" pitchFamily="34" charset="0"/>
                <a:ea typeface="ＭＳ Ｐゴシック" panose="020B0600070205080204" pitchFamily="34" charset="-128"/>
                <a:cs typeface="Arial" panose="020B0604020202020204" pitchFamily="34" charset="0"/>
              </a:rPr>
              <a:t>Adjuncts help create a channel for air into the lungs. They help direct air to the proper place. Suctioning clears liquids out of the path of air and prevents aspiration of those liquids into the lungs.</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80</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81944808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Gurgling indicates suctioning. Other necessary treatments include position, insertion of an airway adjunct, and positive pressure ventilation.</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81</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600992277"/>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Stridor indicates a partially obstructed airway. Immediate concerns include the fact that this airway is threatened and could become completely obstructed.</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82</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4852401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9.1</a:t>
            </a:r>
          </a:p>
          <a:p>
            <a:endParaRPr lang="en-US" altLang="en-US" dirty="0"/>
          </a:p>
          <a:p>
            <a:endParaRPr lang="en-US" altLang="en-US" dirty="0">
              <a:ea typeface="ＭＳ Ｐゴシック" panose="020B0600070205080204" pitchFamily="34" charset="-128"/>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9410946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altLang="en-US" b="1" dirty="0">
                <a:latin typeface="Arial" panose="020B0604020202020204" pitchFamily="34" charset="0"/>
                <a:ea typeface="ＭＳ Ｐゴシック" panose="020B0600070205080204" pitchFamily="34" charset="-128"/>
                <a:cs typeface="Arial" panose="020B0604020202020204" pitchFamily="34" charset="0"/>
              </a:rPr>
              <a:t>Talking Points: </a:t>
            </a:r>
            <a:r>
              <a:rPr lang="en-US" altLang="en-US" dirty="0">
                <a:latin typeface="Arial" panose="020B0604020202020204" pitchFamily="34" charset="0"/>
                <a:ea typeface="ＭＳ Ｐゴシック" panose="020B0600070205080204" pitchFamily="34" charset="-128"/>
                <a:cs typeface="Arial" panose="020B0604020202020204" pitchFamily="34" charset="0"/>
              </a:rPr>
              <a:t>Snoring indicates at least airway impedance, and at worst poor muscle control of the airway. Typically, better positioning and/or insertion of an airway adjunct will resolve this problem.</a:t>
            </a: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83</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779081015"/>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0"/>
        <p:cNvGrpSpPr/>
        <p:nvPr/>
      </p:nvGrpSpPr>
      <p:grpSpPr>
        <a:xfrm>
          <a:off x="0" y="0"/>
          <a:ext cx="0" cy="0"/>
          <a:chOff x="0" y="0"/>
          <a:chExt cx="0" cy="0"/>
        </a:xfrm>
      </p:grpSpPr>
      <p:sp>
        <p:nvSpPr>
          <p:cNvPr id="381" name="Shape 381"/>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382" name="Shape 38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
        <p:nvSpPr>
          <p:cNvPr id="383" name="Shape 383"/>
          <p:cNvSpPr txBox="1">
            <a:spLocks noGrp="1"/>
          </p:cNvSpPr>
          <p:nvPr>
            <p:ph type="sldNum" idx="12"/>
          </p:nvPr>
        </p:nvSpPr>
        <p:spPr>
          <a:xfrm>
            <a:off x="3884612" y="8685213"/>
            <a:ext cx="2971800" cy="457200"/>
          </a:xfrm>
          <a:prstGeom prst="rect">
            <a:avLst/>
          </a:prstGeom>
        </p:spPr>
        <p:txBody>
          <a:bodyPr lIns="91425" tIns="45700" rIns="91425" bIns="45700" anchor="b" anchorCtr="0">
            <a:noAutofit/>
          </a:bodyPr>
          <a:lstStyle/>
          <a:p>
            <a:pPr lvl="0">
              <a:spcBef>
                <a:spcPts val="0"/>
              </a:spcBef>
              <a:buClr>
                <a:srgbClr val="000000"/>
              </a:buClr>
              <a:buSzPct val="25000"/>
              <a:buFont typeface="Arial"/>
              <a:buNone/>
            </a:pPr>
            <a:fld id="{00000000-1234-1234-1234-123412341234}" type="slidenum">
              <a:rPr lang="en-US"/>
              <a:t>84</a:t>
            </a:fld>
            <a:endParaRPr lang="en-US" dirty="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b="1" dirty="0">
                <a:latin typeface="Arial" panose="020B0604020202020204" pitchFamily="34" charset="0"/>
                <a:cs typeface="Arial" panose="020B0604020202020204" pitchFamily="34" charset="0"/>
              </a:rPr>
              <a:t>Covers Objective: 9.1 </a:t>
            </a:r>
          </a:p>
          <a:p>
            <a:endParaRPr lang="en-US" altLang="en-US" b="1" dirty="0">
              <a:latin typeface="Arial" panose="020B0604020202020204" pitchFamily="34" charset="0"/>
              <a:cs typeface="Arial" panose="020B0604020202020204" pitchFamily="34" charset="0"/>
            </a:endParaRPr>
          </a:p>
          <a:p>
            <a:r>
              <a:rPr lang="en-US" altLang="en-US" b="1" dirty="0">
                <a:latin typeface="Arial" panose="020B0604020202020204" pitchFamily="34" charset="0"/>
                <a:cs typeface="Arial" panose="020B0604020202020204" pitchFamily="34" charset="0"/>
              </a:rPr>
              <a:t>Critical Thinking Discussion: </a:t>
            </a:r>
            <a:r>
              <a:rPr lang="en-US" sz="1200" b="0" i="0" u="none" strike="noStrike" kern="1200" cap="none" dirty="0">
                <a:solidFill>
                  <a:schemeClr val="tx1"/>
                </a:solidFill>
                <a:effectLst/>
                <a:latin typeface="Arial"/>
                <a:ea typeface="ＭＳ Ｐゴシック" charset="-128"/>
                <a:cs typeface="ＭＳ Ｐゴシック" charset="-128"/>
                <a:sym typeface="Arial"/>
              </a:rPr>
              <a:t>How would changes in the airway, such as narrowing or obstruction, effect the movement of air? </a:t>
            </a:r>
            <a:endParaRPr lang="en-US" altLang="en-US" dirty="0">
              <a:latin typeface="Arial" panose="020B0604020202020204" pitchFamily="34" charset="0"/>
              <a:ea typeface="ＭＳ Ｐゴシック" panose="020B0600070205080204" pitchFamily="34" charset="-128"/>
              <a:cs typeface="Arial" panose="020B0604020202020204" pitchFamily="34" charset="0"/>
            </a:endParaRPr>
          </a:p>
          <a:p>
            <a:endParaRPr lang="en-IN"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smtClean="0">
                <a:solidFill>
                  <a:schemeClr val="dk1"/>
                </a:solidFill>
                <a:latin typeface="Arial"/>
                <a:ea typeface="Arial"/>
                <a:cs typeface="Arial"/>
                <a:sym typeface="Arial"/>
              </a:rPr>
              <a:t>9</a:t>
            </a:fld>
            <a:endParaRPr lang="en-US" sz="12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1325418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Shape 24"/>
        <p:cNvGrpSpPr/>
        <p:nvPr/>
      </p:nvGrpSpPr>
      <p:grpSpPr>
        <a:xfrm>
          <a:off x="0" y="0"/>
          <a:ext cx="0" cy="0"/>
          <a:chOff x="0" y="0"/>
          <a:chExt cx="0" cy="0"/>
        </a:xfrm>
      </p:grpSpPr>
      <p:sp>
        <p:nvSpPr>
          <p:cNvPr id="25" name="Title 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 name="Content Placeholder 2"/>
          <p:cNvSpPr>
            <a:spLocks noGrp="1"/>
          </p:cNvSpPr>
          <p:nvPr>
            <p:ph sz="quarter" idx="10"/>
          </p:nvPr>
        </p:nvSpPr>
        <p:spPr>
          <a:xfrm>
            <a:off x="457200" y="1600200"/>
            <a:ext cx="8229600" cy="4525963"/>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46963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Five Content_Link">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3" name="Text Placeholder 12"/>
          <p:cNvSpPr>
            <a:spLocks noGrp="1"/>
          </p:cNvSpPr>
          <p:nvPr>
            <p:ph type="body" sz="quarter" idx="24"/>
          </p:nvPr>
        </p:nvSpPr>
        <p:spPr>
          <a:xfrm>
            <a:off x="4854576" y="4174123"/>
            <a:ext cx="3921956" cy="4381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7" name="Text Placeholder 16"/>
          <p:cNvSpPr>
            <a:spLocks noGrp="1"/>
          </p:cNvSpPr>
          <p:nvPr>
            <p:ph type="body" sz="quarter" idx="25"/>
          </p:nvPr>
        </p:nvSpPr>
        <p:spPr>
          <a:xfrm>
            <a:off x="4854575" y="4683125"/>
            <a:ext cx="3922713" cy="64135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9" name="Text Placeholder 18"/>
          <p:cNvSpPr>
            <a:spLocks noGrp="1"/>
          </p:cNvSpPr>
          <p:nvPr>
            <p:ph type="body" sz="quarter" idx="26"/>
          </p:nvPr>
        </p:nvSpPr>
        <p:spPr>
          <a:xfrm>
            <a:off x="4854575" y="5503863"/>
            <a:ext cx="3922713" cy="60642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21" name="Text Placeholder 20"/>
          <p:cNvSpPr>
            <a:spLocks noGrp="1"/>
          </p:cNvSpPr>
          <p:nvPr>
            <p:ph type="body" sz="quarter" idx="27"/>
          </p:nvPr>
        </p:nvSpPr>
        <p:spPr>
          <a:xfrm>
            <a:off x="4452938" y="6110289"/>
            <a:ext cx="4443412" cy="297374"/>
          </a:xfrm>
        </p:spPr>
        <p:txBody>
          <a:bodyPr/>
          <a:lstStyle>
            <a:lvl1pPr marL="0" indent="0">
              <a:defRPr>
                <a:latin typeface="+mn-lt"/>
              </a:defRPr>
            </a:lvl1pPr>
            <a:lvl2pPr>
              <a:defRPr>
                <a:latin typeface="+mn-lt"/>
              </a:defRPr>
            </a:lvl2pPr>
            <a:lvl3pPr>
              <a:defRPr>
                <a:latin typeface="+mn-lt"/>
              </a:defRPr>
            </a:lvl3pPr>
            <a:lvl4pPr>
              <a:defRPr>
                <a:latin typeface="+mn-lt"/>
              </a:defRPr>
            </a:lvl4pPr>
            <a:lvl5pPr>
              <a:defRPr>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23" name="Text Placeholder 22"/>
          <p:cNvSpPr>
            <a:spLocks noGrp="1"/>
          </p:cNvSpPr>
          <p:nvPr>
            <p:ph type="body" sz="quarter" idx="28"/>
          </p:nvPr>
        </p:nvSpPr>
        <p:spPr>
          <a:xfrm>
            <a:off x="457200" y="5784850"/>
            <a:ext cx="3730625" cy="8207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6039257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Figure + Caption">
    <p:spTree>
      <p:nvGrpSpPr>
        <p:cNvPr id="1" name="Shape 53"/>
        <p:cNvGrpSpPr/>
        <p:nvPr/>
      </p:nvGrpSpPr>
      <p:grpSpPr>
        <a:xfrm>
          <a:off x="0" y="0"/>
          <a:ext cx="0" cy="0"/>
          <a:chOff x="0" y="0"/>
          <a:chExt cx="0" cy="0"/>
        </a:xfrm>
      </p:grpSpPr>
      <p:sp>
        <p:nvSpPr>
          <p:cNvPr id="54" name="Shape 54"/>
          <p:cNvSpPr txBox="1">
            <a:spLocks noGrp="1"/>
          </p:cNvSpPr>
          <p:nvPr>
            <p:ph type="title"/>
          </p:nvPr>
        </p:nvSpPr>
        <p:spPr>
          <a:xfrm>
            <a:off x="457200" y="215153"/>
            <a:ext cx="8229600" cy="110265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55" name="Shape 55"/>
          <p:cNvSpPr txBox="1">
            <a:spLocks noGrp="1"/>
          </p:cNvSpPr>
          <p:nvPr>
            <p:ph type="body" idx="1"/>
          </p:nvPr>
        </p:nvSpPr>
        <p:spPr>
          <a:xfrm>
            <a:off x="457200" y="5368160"/>
            <a:ext cx="8229600" cy="916856"/>
          </a:xfrm>
          <a:prstGeom prst="rect">
            <a:avLst/>
          </a:prstGeom>
          <a:noFill/>
          <a:ln>
            <a:noFill/>
          </a:ln>
        </p:spPr>
        <p:txBody>
          <a:bodyPr lIns="0" tIns="0" rIns="0" bIns="0" anchor="b" anchorCtr="0"/>
          <a:lstStyle>
            <a:lvl1pPr marL="0" marR="0" lvl="0" indent="0" algn="l" rtl="0">
              <a:spcBef>
                <a:spcPts val="0"/>
              </a:spcBef>
              <a:buClr>
                <a:srgbClr val="007FA3"/>
              </a:buClr>
              <a:buFont typeface="Arial"/>
              <a:buNone/>
              <a:defRPr sz="1200" b="0" i="0" u="none" strike="noStrike" cap="none">
                <a:solidFill>
                  <a:schemeClr val="dk1"/>
                </a:solidFill>
                <a:latin typeface="+mn-lt"/>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35393726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Figure + Caption">
    <p:spTree>
      <p:nvGrpSpPr>
        <p:cNvPr id="1" name="Shape 53"/>
        <p:cNvGrpSpPr/>
        <p:nvPr/>
      </p:nvGrpSpPr>
      <p:grpSpPr>
        <a:xfrm>
          <a:off x="0" y="0"/>
          <a:ext cx="0" cy="0"/>
          <a:chOff x="0" y="0"/>
          <a:chExt cx="0" cy="0"/>
        </a:xfrm>
      </p:grpSpPr>
      <p:sp>
        <p:nvSpPr>
          <p:cNvPr id="54" name="Shape 54"/>
          <p:cNvSpPr txBox="1">
            <a:spLocks noGrp="1"/>
          </p:cNvSpPr>
          <p:nvPr>
            <p:ph type="title" hasCustomPrompt="1"/>
          </p:nvPr>
        </p:nvSpPr>
        <p:spPr>
          <a:xfrm>
            <a:off x="457200" y="228600"/>
            <a:ext cx="8229600" cy="106679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dirty="0"/>
              <a:t>Click to add figure number and title</a:t>
            </a:r>
            <a:endParaRPr dirty="0"/>
          </a:p>
        </p:txBody>
      </p:sp>
      <p:sp>
        <p:nvSpPr>
          <p:cNvPr id="55" name="Shape 55"/>
          <p:cNvSpPr txBox="1">
            <a:spLocks noGrp="1"/>
          </p:cNvSpPr>
          <p:nvPr>
            <p:ph type="body" idx="1" hasCustomPrompt="1"/>
          </p:nvPr>
        </p:nvSpPr>
        <p:spPr>
          <a:xfrm>
            <a:off x="457200" y="5050971"/>
            <a:ext cx="8229600" cy="1018367"/>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1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r>
              <a:rPr lang="en-US" dirty="0"/>
              <a:t>Click to add caption</a:t>
            </a:r>
            <a:endParaRPr dirty="0"/>
          </a:p>
        </p:txBody>
      </p:sp>
      <p:sp>
        <p:nvSpPr>
          <p:cNvPr id="56" name="Shape 5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7" name="Shape 5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58" name="Shape 5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dk1"/>
                </a:solidFill>
                <a:latin typeface="Arial"/>
                <a:ea typeface="Arial"/>
                <a:cs typeface="Arial"/>
                <a:sym typeface="Arial"/>
              </a:rPr>
              <a:t>‹#›</a:t>
            </a:fld>
            <a:endParaRPr lang="en-US" sz="900" b="0" i="0" u="none" strike="noStrike" cap="none" dirty="0">
              <a:solidFill>
                <a:schemeClr val="dk1"/>
              </a:solidFill>
              <a:latin typeface="Arial"/>
              <a:ea typeface="Arial"/>
              <a:cs typeface="Arial"/>
              <a:sym typeface="Arial"/>
            </a:endParaRPr>
          </a:p>
        </p:txBody>
      </p:sp>
      <p:sp>
        <p:nvSpPr>
          <p:cNvPr id="3" name="Picture Placeholder 2">
            <a:extLst>
              <a:ext uri="{FF2B5EF4-FFF2-40B4-BE49-F238E27FC236}">
                <a16:creationId xmlns:a16="http://schemas.microsoft.com/office/drawing/2014/main" id="{AD3CB993-AC2C-41C5-BFB7-F2499EC1A14C}"/>
              </a:ext>
            </a:extLst>
          </p:cNvPr>
          <p:cNvSpPr>
            <a:spLocks noGrp="1"/>
          </p:cNvSpPr>
          <p:nvPr>
            <p:ph type="pic" sz="quarter" idx="13"/>
          </p:nvPr>
        </p:nvSpPr>
        <p:spPr>
          <a:xfrm>
            <a:off x="457200" y="1512888"/>
            <a:ext cx="8232775" cy="3417887"/>
          </a:xfrm>
        </p:spPr>
        <p:txBody>
          <a:bodyPr/>
          <a:lstStyle/>
          <a:p>
            <a:endParaRPr lang="en-US" dirty="0"/>
          </a:p>
        </p:txBody>
      </p:sp>
    </p:spTree>
    <p:extLst>
      <p:ext uri="{BB962C8B-B14F-4D97-AF65-F5344CB8AC3E}">
        <p14:creationId xmlns:p14="http://schemas.microsoft.com/office/powerpoint/2010/main" val="18850975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91425" tIns="91425" rIns="91425" bIns="91425"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0" name="Shape 20"/>
          <p:cNvSpPr txBox="1">
            <a:spLocks noGrp="1"/>
          </p:cNvSpPr>
          <p:nvPr>
            <p:ph type="subTitle" idx="1"/>
          </p:nvPr>
        </p:nvSpPr>
        <p:spPr>
          <a:xfrm>
            <a:off x="674687" y="3962400"/>
            <a:ext cx="7794625" cy="175260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400" b="0" i="0" u="none" strike="noStrike" cap="none">
                <a:solidFill>
                  <a:schemeClr val="dk1"/>
                </a:solidFill>
                <a:latin typeface="Arial"/>
                <a:ea typeface="Arial"/>
                <a:cs typeface="Arial"/>
                <a:sym typeface="Arial"/>
              </a:defRPr>
            </a:lvl1pPr>
            <a:lvl2pPr marL="457200" marR="0" lvl="1"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2pPr>
            <a:lvl3pPr marL="914400" marR="0" lvl="2" indent="0" algn="ctr" rtl="0">
              <a:spcBef>
                <a:spcPts val="600"/>
              </a:spcBef>
              <a:buClr>
                <a:srgbClr val="007FA3"/>
              </a:buClr>
              <a:buFont typeface="Noto Sans Symbols"/>
              <a:buNone/>
              <a:defRPr sz="1600" b="0" i="0" u="none" strike="noStrike" cap="none">
                <a:solidFill>
                  <a:srgbClr val="888888"/>
                </a:solidFill>
                <a:latin typeface="Arial"/>
                <a:ea typeface="Arial"/>
                <a:cs typeface="Arial"/>
                <a:sym typeface="Arial"/>
              </a:defRPr>
            </a:lvl3pPr>
            <a:lvl4pPr marL="1371600" marR="0" lvl="3"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4pPr>
            <a:lvl5pPr marL="1828800" marR="0" lvl="4" indent="0" algn="ctr" rtl="0">
              <a:spcBef>
                <a:spcPts val="600"/>
              </a:spcBef>
              <a:buClr>
                <a:srgbClr val="007FA3"/>
              </a:buClr>
              <a:buFont typeface="Arial"/>
              <a:buNone/>
              <a:defRPr sz="1600" b="0" i="0" u="none" strike="noStrike" cap="none">
                <a:solidFill>
                  <a:srgbClr val="888888"/>
                </a:solidFill>
                <a:latin typeface="Arial"/>
                <a:ea typeface="Arial"/>
                <a:cs typeface="Arial"/>
                <a:sym typeface="Arial"/>
              </a:defRPr>
            </a:lvl5pPr>
            <a:lvl6pPr marL="2286000" marR="0" lvl="5"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6pPr>
            <a:lvl7pPr marL="2743200" marR="0" lvl="6"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7pPr>
            <a:lvl8pPr marL="3200400" marR="0" lvl="7"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8pPr>
            <a:lvl9pPr marL="3657600" marR="0" lvl="8" indent="0" algn="ctr" rtl="0">
              <a:spcBef>
                <a:spcPts val="300"/>
              </a:spcBef>
              <a:buClr>
                <a:srgbClr val="007FA3"/>
              </a:buClr>
              <a:buFont typeface="Arial"/>
              <a:buNone/>
              <a:defRPr sz="1600" b="0" i="0" u="none" strike="noStrike" cap="none">
                <a:solidFill>
                  <a:srgbClr val="888888"/>
                </a:solidFill>
                <a:latin typeface="Arial"/>
                <a:ea typeface="Arial"/>
                <a:cs typeface="Arial"/>
                <a:sym typeface="Arial"/>
              </a:defRPr>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Tree>
    <p:extLst>
      <p:ext uri="{BB962C8B-B14F-4D97-AF65-F5344CB8AC3E}">
        <p14:creationId xmlns:p14="http://schemas.microsoft.com/office/powerpoint/2010/main" val="28616086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Title Slide and Link">
    <p:spTree>
      <p:nvGrpSpPr>
        <p:cNvPr id="1" name="Shape 17"/>
        <p:cNvGrpSpPr/>
        <p:nvPr/>
      </p:nvGrpSpPr>
      <p:grpSpPr>
        <a:xfrm>
          <a:off x="0" y="0"/>
          <a:ext cx="0" cy="0"/>
          <a:chOff x="0" y="0"/>
          <a:chExt cx="0" cy="0"/>
        </a:xfrm>
      </p:grpSpPr>
      <p:sp>
        <p:nvSpPr>
          <p:cNvPr id="18" name="Shape 18"/>
          <p:cNvSpPr/>
          <p:nvPr/>
        </p:nvSpPr>
        <p:spPr>
          <a:xfrm>
            <a:off x="0" y="0"/>
            <a:ext cx="9144000" cy="3886200"/>
          </a:xfrm>
          <a:prstGeom prst="rect">
            <a:avLst/>
          </a:prstGeom>
          <a:solidFill>
            <a:srgbClr val="007FA3"/>
          </a:solidFill>
          <a:ln w="25400" cap="flat" cmpd="sng">
            <a:solidFill>
              <a:srgbClr val="007FA3"/>
            </a:solidFill>
            <a:prstDash val="solid"/>
            <a:round/>
            <a:headEnd type="none" w="med" len="med"/>
            <a:tailEnd type="none" w="med" len="med"/>
          </a:ln>
        </p:spPr>
        <p:txBody>
          <a:bodyPr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19" name="Shape 19"/>
          <p:cNvSpPr txBox="1">
            <a:spLocks noGrp="1"/>
          </p:cNvSpPr>
          <p:nvPr>
            <p:ph type="ctrTitle"/>
          </p:nvPr>
        </p:nvSpPr>
        <p:spPr>
          <a:xfrm>
            <a:off x="685800" y="762000"/>
            <a:ext cx="7772400" cy="2838451"/>
          </a:xfrm>
          <a:prstGeom prst="rect">
            <a:avLst/>
          </a:prstGeom>
          <a:noFill/>
          <a:ln>
            <a:noFill/>
          </a:ln>
        </p:spPr>
        <p:txBody>
          <a:bodyPr lIns="0" tIns="0" rIns="0" bIns="0" anchor="b" anchorCtr="0"/>
          <a:lstStyle>
            <a:lvl1pPr marL="0" marR="0" lvl="0" indent="0" algn="l" rtl="0">
              <a:lnSpc>
                <a:spcPct val="100000"/>
              </a:lnSpc>
              <a:spcBef>
                <a:spcPts val="0"/>
              </a:spcBef>
              <a:buClr>
                <a:schemeClr val="lt1"/>
              </a:buClr>
              <a:buFont typeface="Times New Roman"/>
              <a:buNone/>
              <a:defRPr sz="3600" b="1" i="0" u="none" strike="noStrike" cap="none">
                <a:solidFill>
                  <a:schemeClr val="lt1"/>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21" name="Shape 21"/>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100" b="0" i="0" u="none" strike="noStrike" kern="0" cap="none" spc="0" normalizeH="0" baseline="0" noProof="0" dirty="0">
              <a:ln>
                <a:noFill/>
              </a:ln>
              <a:solidFill>
                <a:srgbClr val="000000"/>
              </a:solidFill>
              <a:effectLst/>
              <a:uLnTx/>
              <a:uFillTx/>
              <a:latin typeface="Arial"/>
              <a:cs typeface="Arial"/>
              <a:sym typeface="Arial"/>
            </a:endParaRPr>
          </a:p>
        </p:txBody>
      </p:sp>
      <p:sp>
        <p:nvSpPr>
          <p:cNvPr id="22" name="Shape 22"/>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sz="900" b="0" i="0" u="none" strike="noStrike" kern="0" cap="none" spc="0" normalizeH="0" baseline="0" noProof="0" dirty="0">
              <a:ln>
                <a:noFill/>
              </a:ln>
              <a:solidFill>
                <a:srgbClr val="FFFFFF"/>
              </a:solidFill>
              <a:effectLst/>
              <a:uLnTx/>
              <a:uFillTx/>
              <a:latin typeface="Arial"/>
              <a:cs typeface="Arial"/>
              <a:sym typeface="Arial"/>
            </a:endParaRPr>
          </a:p>
        </p:txBody>
      </p:sp>
      <p:sp>
        <p:nvSpPr>
          <p:cNvPr id="23" name="Shape 23"/>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Tx/>
              <a:buSzPct val="25000"/>
              <a:buFontTx/>
              <a:buNone/>
              <a:tabLst/>
              <a:defRPr/>
            </a:pPr>
            <a:fld id="{00000000-1234-1234-1234-123412341234}" type="slidenum">
              <a:rPr kumimoji="0" lang="en-US" sz="900" b="0" i="0" u="none" strike="noStrike" kern="0" cap="none" spc="0" normalizeH="0" baseline="0" noProof="0">
                <a:ln>
                  <a:noFill/>
                </a:ln>
                <a:solidFill>
                  <a:srgbClr val="FFFFFF"/>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Tx/>
                <a:buSzPct val="25000"/>
                <a:buFontTx/>
                <a:buNone/>
                <a:tabLst/>
                <a:defRPr/>
              </a:pPr>
              <a:t>‹#›</a:t>
            </a:fld>
            <a:endParaRPr kumimoji="0" lang="en-US" sz="900" b="0" i="0" u="none" strike="noStrike" kern="0" cap="none" spc="0" normalizeH="0" baseline="0" noProof="0" dirty="0">
              <a:ln>
                <a:noFill/>
              </a:ln>
              <a:solidFill>
                <a:srgbClr val="FFFFFF"/>
              </a:solidFill>
              <a:effectLst/>
              <a:uLnTx/>
              <a:uFillTx/>
              <a:latin typeface="Arial"/>
              <a:ea typeface="Arial"/>
              <a:cs typeface="Arial"/>
              <a:sym typeface="Arial"/>
            </a:endParaRPr>
          </a:p>
        </p:txBody>
      </p:sp>
      <p:sp>
        <p:nvSpPr>
          <p:cNvPr id="3" name="Text Placeholder 2"/>
          <p:cNvSpPr>
            <a:spLocks noGrp="1"/>
          </p:cNvSpPr>
          <p:nvPr>
            <p:ph type="body" sz="quarter" idx="13"/>
          </p:nvPr>
        </p:nvSpPr>
        <p:spPr>
          <a:xfrm>
            <a:off x="674688" y="3962400"/>
            <a:ext cx="7783512" cy="1752600"/>
          </a:xfrm>
        </p:spPr>
        <p:txBody>
          <a:bodyPr/>
          <a:lstStyle>
            <a:lvl1pPr>
              <a:defRPr sz="2000">
                <a:latin typeface="+mn-lt"/>
              </a:defRPr>
            </a:lvl1pPr>
            <a:lvl2pPr>
              <a:defRPr sz="2000">
                <a:latin typeface="+mn-lt"/>
              </a:defRPr>
            </a:lvl2pPr>
            <a:lvl3pPr>
              <a:defRPr sz="2000">
                <a:latin typeface="+mn-lt"/>
              </a:defRPr>
            </a:lvl3pPr>
            <a:lvl4pPr>
              <a:defRPr sz="2000">
                <a:latin typeface="+mn-lt"/>
              </a:defRPr>
            </a:lvl4pPr>
            <a:lvl5pPr>
              <a:defRPr sz="20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2496903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Only">
    <p:spTree>
      <p:nvGrpSpPr>
        <p:cNvPr id="1" name="Shape 74"/>
        <p:cNvGrpSpPr/>
        <p:nvPr/>
      </p:nvGrpSpPr>
      <p:grpSpPr>
        <a:xfrm>
          <a:off x="0" y="0"/>
          <a:ext cx="0" cy="0"/>
          <a:chOff x="0" y="0"/>
          <a:chExt cx="0" cy="0"/>
        </a:xfrm>
      </p:grpSpPr>
      <p:sp>
        <p:nvSpPr>
          <p:cNvPr id="75" name="Shape 75"/>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76" name="Shape 76"/>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7" name="Shape 77"/>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78" name="Shape 78"/>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48875223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Shape 37"/>
        <p:cNvGrpSpPr/>
        <p:nvPr/>
      </p:nvGrpSpPr>
      <p:grpSpPr>
        <a:xfrm>
          <a:off x="0" y="0"/>
          <a:ext cx="0" cy="0"/>
          <a:chOff x="0" y="0"/>
          <a:chExt cx="0" cy="0"/>
        </a:xfrm>
      </p:grpSpPr>
      <p:sp>
        <p:nvSpPr>
          <p:cNvPr id="38" name="Shape 38"/>
          <p:cNvSpPr txBox="1">
            <a:spLocks noGrp="1"/>
          </p:cNvSpPr>
          <p:nvPr>
            <p:ph type="title"/>
          </p:nvPr>
        </p:nvSpPr>
        <p:spPr>
          <a:xfrm>
            <a:off x="457200" y="215371"/>
            <a:ext cx="8229600" cy="622828"/>
          </a:xfrm>
          <a:prstGeom prst="rect">
            <a:avLst/>
          </a:prstGeom>
          <a:noFill/>
          <a:ln>
            <a:noFill/>
          </a:ln>
        </p:spPr>
        <p:txBody>
          <a:bodyPr lIns="91425" tIns="91425" rIns="91425" bIns="91425" anchor="t"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9" name="Shape 39"/>
          <p:cNvSpPr txBox="1">
            <a:spLocks noGrp="1"/>
          </p:cNvSpPr>
          <p:nvPr>
            <p:ph type="body" idx="1"/>
          </p:nvPr>
        </p:nvSpPr>
        <p:spPr>
          <a:xfrm>
            <a:off x="457200" y="816429"/>
            <a:ext cx="8229600" cy="478970"/>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
        <p:nvSpPr>
          <p:cNvPr id="40" name="Shape 40"/>
          <p:cNvSpPr txBox="1">
            <a:spLocks noGrp="1"/>
          </p:cNvSpPr>
          <p:nvPr>
            <p:ph type="body" idx="2"/>
          </p:nvPr>
        </p:nvSpPr>
        <p:spPr>
          <a:xfrm>
            <a:off x="5029200" y="1600200"/>
            <a:ext cx="3657600" cy="1600198"/>
          </a:xfrm>
          <a:prstGeom prst="rect">
            <a:avLst/>
          </a:prstGeom>
          <a:noFill/>
          <a:ln>
            <a:noFill/>
          </a:ln>
        </p:spPr>
        <p:txBody>
          <a:bodyPr lIns="91425" tIns="91425" rIns="91425" bIns="91425" anchor="b" anchorCtr="0"/>
          <a:lstStyle>
            <a:lvl1pPr marL="0" marR="0" lvl="0" indent="0" algn="l" rtl="0">
              <a:spcBef>
                <a:spcPts val="0"/>
              </a:spcBef>
              <a:buClr>
                <a:srgbClr val="007FA3"/>
              </a:buClr>
              <a:buFont typeface="Arial"/>
              <a:buNone/>
              <a:defRPr sz="30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44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4400" b="0" i="0" u="none" strike="noStrike" cap="none">
                <a:solidFill>
                  <a:schemeClr val="dk1"/>
                </a:solidFill>
                <a:latin typeface="Arial"/>
                <a:ea typeface="Arial"/>
                <a:cs typeface="Arial"/>
                <a:sym typeface="Arial"/>
              </a:defRPr>
            </a:lvl9pPr>
          </a:lstStyle>
          <a:p>
            <a:endParaRPr/>
          </a:p>
        </p:txBody>
      </p:sp>
      <p:sp>
        <p:nvSpPr>
          <p:cNvPr id="41" name="Shape 41"/>
          <p:cNvSpPr txBox="1">
            <a:spLocks noGrp="1"/>
          </p:cNvSpPr>
          <p:nvPr>
            <p:ph type="body" idx="3"/>
          </p:nvPr>
        </p:nvSpPr>
        <p:spPr>
          <a:xfrm>
            <a:off x="5029200" y="3200400"/>
            <a:ext cx="3657600" cy="292576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200" b="0" i="0" u="none" strike="noStrike" cap="none">
                <a:solidFill>
                  <a:schemeClr val="dk1"/>
                </a:solidFill>
                <a:latin typeface="Arial"/>
                <a:ea typeface="Arial"/>
                <a:cs typeface="Arial"/>
                <a:sym typeface="Arial"/>
              </a:defRPr>
            </a:lvl1pPr>
            <a:lvl2pPr marL="0" marR="0" lvl="1"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2pPr>
            <a:lvl3pPr marL="0" marR="0" lvl="2" indent="0" algn="l" rtl="0">
              <a:spcBef>
                <a:spcPts val="0"/>
              </a:spcBef>
              <a:buClr>
                <a:srgbClr val="007FA3"/>
              </a:buClr>
              <a:buFont typeface="Noto Sans Symbols"/>
              <a:buNone/>
              <a:defRPr sz="1600" b="0" i="0" u="none" strike="noStrike" cap="none">
                <a:solidFill>
                  <a:schemeClr val="dk1"/>
                </a:solidFill>
                <a:latin typeface="Arial"/>
                <a:ea typeface="Arial"/>
                <a:cs typeface="Arial"/>
                <a:sym typeface="Arial"/>
              </a:defRPr>
            </a:lvl3pPr>
            <a:lvl4pPr marL="0" marR="0" lvl="3"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4pPr>
            <a:lvl5pPr marL="0" marR="0" lvl="4"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5pPr>
            <a:lvl6pPr marL="0" marR="0" lvl="5"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6pPr>
            <a:lvl7pPr marL="0" marR="0" lvl="6"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7pPr>
            <a:lvl8pPr marL="0" marR="0" lvl="7"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8pPr>
            <a:lvl9pPr marL="0" marR="0" lvl="8" indent="0" algn="l" rtl="0">
              <a:spcBef>
                <a:spcPts val="0"/>
              </a:spcBef>
              <a:buClr>
                <a:srgbClr val="007FA3"/>
              </a:buClr>
              <a:buFont typeface="Arial"/>
              <a:buNone/>
              <a:defRPr sz="1600" b="0" i="0" u="none" strike="noStrike" cap="none">
                <a:solidFill>
                  <a:schemeClr val="dk1"/>
                </a:solidFill>
                <a:latin typeface="Arial"/>
                <a:ea typeface="Arial"/>
                <a:cs typeface="Arial"/>
                <a:sym typeface="Arial"/>
              </a:defRPr>
            </a:lvl9pPr>
          </a:lstStyle>
          <a:p>
            <a:endParaRPr/>
          </a:p>
        </p:txBody>
      </p:sp>
      <p:sp>
        <p:nvSpPr>
          <p:cNvPr id="42" name="Shape 42"/>
          <p:cNvSpPr txBox="1">
            <a:spLocks noGrp="1"/>
          </p:cNvSpPr>
          <p:nvPr>
            <p:ph type="ftr" idx="11"/>
          </p:nvPr>
        </p:nvSpPr>
        <p:spPr>
          <a:xfrm>
            <a:off x="93969" y="6165337"/>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3" name="Shape 4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44" name="Shape 4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9" name="Shape 39"/>
          <p:cNvSpPr txBox="1">
            <a:spLocks noGrp="1"/>
          </p:cNvSpPr>
          <p:nvPr>
            <p:ph type="body" idx="13"/>
          </p:nvPr>
        </p:nvSpPr>
        <p:spPr>
          <a:xfrm>
            <a:off x="474779" y="1500547"/>
            <a:ext cx="8229600" cy="205153"/>
          </a:xfrm>
          <a:prstGeom prst="rect">
            <a:avLst/>
          </a:prstGeom>
          <a:noFill/>
          <a:ln>
            <a:noFill/>
          </a:ln>
        </p:spPr>
        <p:txBody>
          <a:bodyPr lIns="91425" tIns="91425" rIns="91425" bIns="91425" anchor="t" anchorCtr="0"/>
          <a:lstStyle>
            <a:lvl1pPr marL="0" marR="0" lvl="0" indent="0" algn="l" rtl="0">
              <a:spcBef>
                <a:spcPts val="0"/>
              </a:spcBef>
              <a:buClr>
                <a:srgbClr val="007FA3"/>
              </a:buClr>
              <a:buFont typeface="Arial"/>
              <a:buNone/>
              <a:defRPr sz="2000" b="0" i="0" u="none" strike="noStrike" cap="none">
                <a:solidFill>
                  <a:srgbClr val="007FA3"/>
                </a:solidFill>
                <a:latin typeface="Arial"/>
                <a:ea typeface="Arial"/>
                <a:cs typeface="Arial"/>
                <a:sym typeface="Arial"/>
              </a:defRPr>
            </a:lvl1pPr>
            <a:lvl2pPr marL="0" marR="0" lvl="1"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2pPr>
            <a:lvl3pPr marL="0" marR="0" lvl="2" indent="0" algn="l" rtl="0">
              <a:spcBef>
                <a:spcPts val="0"/>
              </a:spcBef>
              <a:buClr>
                <a:srgbClr val="007FA3"/>
              </a:buClr>
              <a:buFont typeface="Noto Sans Symbols"/>
              <a:buNone/>
              <a:defRPr sz="2400" b="0" i="0" u="none" strike="noStrike" cap="none">
                <a:solidFill>
                  <a:schemeClr val="lt1"/>
                </a:solidFill>
                <a:latin typeface="Arial"/>
                <a:ea typeface="Arial"/>
                <a:cs typeface="Arial"/>
                <a:sym typeface="Arial"/>
              </a:defRPr>
            </a:lvl3pPr>
            <a:lvl4pPr marL="0" marR="0" lvl="3"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4pPr>
            <a:lvl5pPr marL="0" marR="0" lvl="4"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5pPr>
            <a:lvl6pPr marL="0" marR="0" lvl="5"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6pPr>
            <a:lvl7pPr marL="0" marR="0" lvl="6"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7pPr>
            <a:lvl8pPr marL="0" marR="0" lvl="7"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8pPr>
            <a:lvl9pPr marL="0" marR="0" lvl="8" indent="0" algn="l" rtl="0">
              <a:spcBef>
                <a:spcPts val="0"/>
              </a:spcBef>
              <a:buClr>
                <a:srgbClr val="007FA3"/>
              </a:buClr>
              <a:buFont typeface="Arial"/>
              <a:buNone/>
              <a:defRPr sz="2400" b="0" i="0" u="none" strike="noStrike" cap="none">
                <a:solidFill>
                  <a:schemeClr val="lt1"/>
                </a:solidFill>
                <a:latin typeface="Arial"/>
                <a:ea typeface="Arial"/>
                <a:cs typeface="Arial"/>
                <a:sym typeface="Arial"/>
              </a:defRPr>
            </a:lvl9pPr>
          </a:lstStyle>
          <a:p>
            <a:endParaRPr/>
          </a:p>
        </p:txBody>
      </p:sp>
    </p:spTree>
    <p:extLst>
      <p:ext uri="{BB962C8B-B14F-4D97-AF65-F5344CB8AC3E}">
        <p14:creationId xmlns:p14="http://schemas.microsoft.com/office/powerpoint/2010/main" val="240159463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6"/>
            <a:ext cx="8229600" cy="4467955"/>
          </a:xfrm>
        </p:spPr>
        <p:txBody>
          <a:bodyPr/>
          <a:lstStyle>
            <a:lvl1pPr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Tree>
    <p:extLst>
      <p:ext uri="{BB962C8B-B14F-4D97-AF65-F5344CB8AC3E}">
        <p14:creationId xmlns:p14="http://schemas.microsoft.com/office/powerpoint/2010/main" val="28627188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Link On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3" name="Text Placeholder 2"/>
          <p:cNvSpPr>
            <a:spLocks noGrp="1"/>
          </p:cNvSpPr>
          <p:nvPr>
            <p:ph type="body" sz="quarter" idx="14"/>
          </p:nvPr>
        </p:nvSpPr>
        <p:spPr>
          <a:xfrm>
            <a:off x="457200" y="1555750"/>
            <a:ext cx="8232775" cy="4468813"/>
          </a:xfrm>
        </p:spPr>
        <p:txBody>
          <a:bodyPr/>
          <a:lstStyle>
            <a:lvl1pPr marL="255600" indent="-255600">
              <a:defRPr sz="2400">
                <a:latin typeface="+mn-lt"/>
              </a:defRPr>
            </a:lvl1pPr>
            <a:lvl2pPr indent="-284400">
              <a:defRPr sz="2400">
                <a:latin typeface="+mn-lt"/>
              </a:defRPr>
            </a:lvl2pPr>
            <a:lvl3pPr indent="-230400">
              <a:defRPr sz="2400">
                <a:latin typeface="+mn-lt"/>
              </a:defRPr>
            </a:lvl3pPr>
            <a:lvl4pPr indent="-230400">
              <a:defRPr sz="2400">
                <a:latin typeface="+mn-lt"/>
              </a:defRPr>
            </a:lvl4pPr>
            <a:lvl5pPr indent="-230400">
              <a:defRPr sz="24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1535615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1_ Title and Two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4" name="Content Placeholder 3">
            <a:extLst>
              <a:ext uri="{FF2B5EF4-FFF2-40B4-BE49-F238E27FC236}">
                <a16:creationId xmlns:a16="http://schemas.microsoft.com/office/drawing/2014/main" id="{211BB07C-705F-4113-A2C5-779D6EA64D97}"/>
              </a:ext>
            </a:extLst>
          </p:cNvPr>
          <p:cNvSpPr>
            <a:spLocks noGrp="1"/>
          </p:cNvSpPr>
          <p:nvPr>
            <p:ph sz="quarter" idx="13"/>
          </p:nvPr>
        </p:nvSpPr>
        <p:spPr>
          <a:xfrm>
            <a:off x="457200" y="1556327"/>
            <a:ext cx="8229600" cy="2267528"/>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 </a:t>
            </a:r>
          </a:p>
          <a:p>
            <a:pPr lvl="2"/>
            <a:r>
              <a:rPr lang="en-US" dirty="0"/>
              <a:t> </a:t>
            </a:r>
          </a:p>
          <a:p>
            <a:pPr lvl="3"/>
            <a:r>
              <a:rPr lang="en-US" dirty="0"/>
              <a:t> </a:t>
            </a:r>
          </a:p>
          <a:p>
            <a:pPr lvl="4"/>
            <a:r>
              <a:rPr lang="en-US" dirty="0"/>
              <a:t> </a:t>
            </a:r>
          </a:p>
        </p:txBody>
      </p:sp>
      <p:sp>
        <p:nvSpPr>
          <p:cNvPr id="7" name="Content Placeholder 6">
            <a:extLst>
              <a:ext uri="{FF2B5EF4-FFF2-40B4-BE49-F238E27FC236}">
                <a16:creationId xmlns:a16="http://schemas.microsoft.com/office/drawing/2014/main" id="{820D01C0-4FD2-4065-9EC3-96A308398288}"/>
              </a:ext>
            </a:extLst>
          </p:cNvPr>
          <p:cNvSpPr>
            <a:spLocks noGrp="1"/>
          </p:cNvSpPr>
          <p:nvPr>
            <p:ph sz="quarter" idx="14"/>
          </p:nvPr>
        </p:nvSpPr>
        <p:spPr>
          <a:xfrm>
            <a:off x="457200" y="3971925"/>
            <a:ext cx="8229600" cy="2105025"/>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indent="-230400" algn="l" rtl="0">
              <a:lnSpc>
                <a:spcPct val="100000"/>
              </a:lnSpc>
              <a:spcAft>
                <a:spcPts val="0"/>
              </a:spcAft>
              <a:buClr>
                <a:srgbClr val="007FA3"/>
              </a:buClr>
              <a:buSzPct val="100000"/>
              <a:defRPr lang="en-US" sz="2000" b="0" i="0" u="none" strike="noStrike" cap="none" dirty="0">
                <a:solidFill>
                  <a:schemeClr val="dk1"/>
                </a:solidFill>
                <a:latin typeface="+mn-lt"/>
                <a:ea typeface="Arial"/>
                <a:cs typeface="Arial"/>
                <a:sym typeface="Arial"/>
              </a:defRPr>
            </a:lvl5pPr>
          </a:lstStyle>
          <a:p>
            <a:pPr lvl="0"/>
            <a:r>
              <a:rPr lang="en-US" dirty="0"/>
              <a:t>Edit Master text styles</a:t>
            </a:r>
            <a:endParaRPr lang="en-US" sz="2400" b="0" i="0" u="none" strike="noStrike" cap="none" dirty="0">
              <a:solidFill>
                <a:schemeClr val="dk1"/>
              </a:solidFill>
              <a:latin typeface="+mn-lt"/>
              <a:cs typeface="Arial"/>
              <a:sym typeface="Arial"/>
            </a:endParaRPr>
          </a:p>
          <a:p>
            <a:pPr lvl="1"/>
            <a:r>
              <a:rPr lang="en-US" b="0" i="0" u="none" strike="noStrike" cap="none" dirty="0">
                <a:solidFill>
                  <a:schemeClr val="dk1"/>
                </a:solidFill>
                <a:latin typeface="+mn-lt"/>
                <a:cs typeface="Arial"/>
                <a:sym typeface="Arial"/>
              </a:rPr>
              <a:t> </a:t>
            </a:r>
          </a:p>
          <a:p>
            <a:pPr lvl="2"/>
            <a:r>
              <a:rPr lang="en-US" dirty="0"/>
              <a:t> </a:t>
            </a:r>
          </a:p>
          <a:p>
            <a:pPr lvl="3"/>
            <a:r>
              <a:rPr lang="en-US" dirty="0"/>
              <a:t> </a:t>
            </a:r>
          </a:p>
          <a:p>
            <a:pPr lvl="4"/>
            <a:r>
              <a:rPr lang="en-US" dirty="0"/>
              <a:t> </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and Thre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50"/>
            <a:ext cx="8232128" cy="982352"/>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939753"/>
            <a:ext cx="8229600" cy="1196411"/>
          </a:xfrm>
        </p:spPr>
        <p:txBody>
          <a:bodyPr/>
          <a:lstStyle>
            <a:lvl1pPr marR="0" indent="-2556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7200" y="4665662"/>
            <a:ext cx="8232128" cy="1251043"/>
          </a:xfrm>
        </p:spPr>
        <p:txBody>
          <a:bodyPr/>
          <a:lstStyle>
            <a:lvl1pPr marR="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1pPr>
            <a:lvl2pPr marR="0" indent="-284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2pPr>
            <a:lvl3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3pPr>
            <a:lvl4pPr marR="0" indent="-230400" algn="l" rtl="0">
              <a:lnSpc>
                <a:spcPct val="100000"/>
              </a:lnSpc>
              <a:spcAft>
                <a:spcPts val="0"/>
              </a:spcAft>
              <a:buClr>
                <a:srgbClr val="007FA3"/>
              </a:buClr>
              <a:buSzPct val="100000"/>
              <a:defRPr lang="en-US" sz="2000" b="0" i="0" u="none" strike="noStrike" cap="none" dirty="0" smtClean="0">
                <a:solidFill>
                  <a:schemeClr val="dk1"/>
                </a:solidFill>
                <a:latin typeface="+mn-lt"/>
                <a:ea typeface="Arial"/>
                <a:cs typeface="Arial"/>
                <a:sym typeface="Arial"/>
              </a:defRPr>
            </a:lvl4pPr>
            <a:lvl5pPr marR="0" algn="l" rtl="0">
              <a:lnSpc>
                <a:spcPct val="100000"/>
              </a:lnSpc>
              <a:spcAft>
                <a:spcPts val="0"/>
              </a:spcAft>
              <a:buClr>
                <a:srgbClr val="007FA3"/>
              </a:buClr>
              <a:buSzPct val="100000"/>
              <a:defRPr lang="en-IN" sz="2000" b="0" i="0" u="none" strike="noStrike" cap="none" dirty="0">
                <a:solidFill>
                  <a:schemeClr val="dk1"/>
                </a:solidFill>
                <a:latin typeface="+mn-lt"/>
                <a:ea typeface="Arial"/>
                <a:cs typeface="Arial"/>
                <a:sym typeface="Aria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33629300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le and Four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8"/>
            <a:ext cx="8232128" cy="98480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743198"/>
            <a:ext cx="8229600" cy="1021037"/>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939052"/>
            <a:ext cx="8232128" cy="969122"/>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5068609"/>
            <a:ext cx="8232128" cy="915328"/>
          </a:xfrm>
        </p:spPr>
        <p:txBody>
          <a:bodyPr/>
          <a:lstStyle>
            <a:lvl1pPr indent="-255600">
              <a:defRPr sz="2400" baseline="0">
                <a:latin typeface="+mn-lt"/>
              </a:defRPr>
            </a:lvl1pPr>
            <a:lvl2pPr indent="-284400">
              <a:defRPr sz="2400" baseline="0">
                <a:latin typeface="+mn-lt"/>
              </a:defRPr>
            </a:lvl2pPr>
            <a:lvl3pPr indent="-230400">
              <a:defRPr sz="2400" baseline="0">
                <a:latin typeface="+mn-lt"/>
              </a:defRPr>
            </a:lvl3pPr>
            <a:lvl4pPr>
              <a:defRPr sz="2400" baseline="0">
                <a:latin typeface="+mn-lt"/>
              </a:defRPr>
            </a:lvl4pPr>
            <a:lvl5pPr>
              <a:defRPr sz="2400" baseline="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10623930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495242"/>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264889"/>
            <a:ext cx="8229600" cy="572316"/>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051103"/>
            <a:ext cx="8232128" cy="573499"/>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3837317"/>
            <a:ext cx="8232128" cy="57984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623532"/>
            <a:ext cx="8232128" cy="5723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54672" y="5424490"/>
            <a:ext cx="8234655" cy="591750"/>
          </a:xfrm>
        </p:spPr>
        <p:txBody>
          <a:bodyPr/>
          <a:lstStyle>
            <a:lvl1pPr indent="-255600">
              <a:defRPr sz="1800"/>
            </a:lvl1pPr>
            <a:lvl2pPr indent="-284400">
              <a:defRPr sz="1800"/>
            </a:lvl2pPr>
            <a:lvl3pPr indent="-230400">
              <a:defRPr sz="1800"/>
            </a:lvl3pPr>
            <a:lvl4pPr indent="-230400">
              <a:defRPr sz="1800"/>
            </a:lvl4pPr>
            <a:lvl5pPr indent="-230400">
              <a:defRPr sz="18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23431259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8232128"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8229600" cy="739698"/>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335803"/>
            <a:ext cx="8232128" cy="813243"/>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7200" y="4362943"/>
            <a:ext cx="8232128" cy="69315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5297488"/>
            <a:ext cx="8232128" cy="659559"/>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5538759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Five Content">
    <p:spTree>
      <p:nvGrpSpPr>
        <p:cNvPr id="1" name="Shape 30"/>
        <p:cNvGrpSpPr/>
        <p:nvPr/>
      </p:nvGrpSpPr>
      <p:grpSpPr>
        <a:xfrm>
          <a:off x="0" y="0"/>
          <a:ext cx="0" cy="0"/>
          <a:chOff x="0" y="0"/>
          <a:chExt cx="0" cy="0"/>
        </a:xfrm>
      </p:grpSpPr>
      <p:sp>
        <p:nvSpPr>
          <p:cNvPr id="31" name="Shape 31"/>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6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34" name="Shape 34"/>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5" name="Shape 35"/>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36" name="Shape 36"/>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sp>
        <p:nvSpPr>
          <p:cNvPr id="8" name="Content Placeholder 7"/>
          <p:cNvSpPr>
            <a:spLocks noGrp="1"/>
          </p:cNvSpPr>
          <p:nvPr>
            <p:ph sz="quarter" idx="16"/>
          </p:nvPr>
        </p:nvSpPr>
        <p:spPr>
          <a:xfrm>
            <a:off x="457200" y="1555749"/>
            <a:ext cx="3730239" cy="676464"/>
          </a:xfrm>
        </p:spPr>
        <p:txBody>
          <a:bodyPr/>
          <a:lstStyle>
            <a:lvl1pPr indent="-255600">
              <a:defRPr sz="1800">
                <a:latin typeface="+mn-lt"/>
              </a:defRPr>
            </a:lvl1pPr>
            <a:lvl2pPr indent="-284400">
              <a:defRPr sz="1800">
                <a:latin typeface="+mn-lt"/>
              </a:defRPr>
            </a:lvl2pPr>
            <a:lvl3pPr indent="-230400">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3" name="Content Placeholder 2"/>
          <p:cNvSpPr>
            <a:spLocks noGrp="1"/>
          </p:cNvSpPr>
          <p:nvPr>
            <p:ph sz="quarter" idx="14"/>
          </p:nvPr>
        </p:nvSpPr>
        <p:spPr>
          <a:xfrm>
            <a:off x="457200" y="2392649"/>
            <a:ext cx="3730239" cy="701761"/>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6" name="Content Placeholder 5"/>
          <p:cNvSpPr>
            <a:spLocks noGrp="1"/>
          </p:cNvSpPr>
          <p:nvPr>
            <p:ph sz="quarter" idx="15"/>
          </p:nvPr>
        </p:nvSpPr>
        <p:spPr>
          <a:xfrm>
            <a:off x="454672" y="3254847"/>
            <a:ext cx="3732767" cy="710402"/>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4" name="Content Placeholder 3"/>
          <p:cNvSpPr>
            <a:spLocks noGrp="1"/>
          </p:cNvSpPr>
          <p:nvPr>
            <p:ph sz="quarter" idx="17"/>
          </p:nvPr>
        </p:nvSpPr>
        <p:spPr>
          <a:xfrm>
            <a:off x="454672" y="4125687"/>
            <a:ext cx="3732767" cy="711234"/>
          </a:xfrm>
        </p:spPr>
        <p:txBody>
          <a:bodyPr/>
          <a:lstStyle>
            <a:lvl1pPr indent="-255600">
              <a:defRPr sz="1800">
                <a:latin typeface="+mn-lt"/>
              </a:defRPr>
            </a:lvl1pPr>
            <a:lvl2pPr indent="-284400">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5" name="Content Placeholder 4"/>
          <p:cNvSpPr>
            <a:spLocks noGrp="1"/>
          </p:cNvSpPr>
          <p:nvPr>
            <p:ph sz="quarter" idx="18"/>
          </p:nvPr>
        </p:nvSpPr>
        <p:spPr>
          <a:xfrm>
            <a:off x="457200" y="4997360"/>
            <a:ext cx="3730239" cy="659956"/>
          </a:xfrm>
        </p:spPr>
        <p:txBody>
          <a:bodyPr/>
          <a:lstStyle>
            <a:lvl1pPr indent="-255600">
              <a:defRPr sz="1800">
                <a:latin typeface="+mn-lt"/>
              </a:defRPr>
            </a:lvl1pPr>
            <a:lvl2pPr>
              <a:defRPr sz="1800">
                <a:latin typeface="+mn-lt"/>
              </a:defRPr>
            </a:lvl2pPr>
            <a:lvl3pPr>
              <a:defRPr sz="1800">
                <a:latin typeface="+mn-lt"/>
              </a:defRPr>
            </a:lvl3pPr>
            <a:lvl4pPr>
              <a:defRPr sz="1800">
                <a:latin typeface="+mn-lt"/>
              </a:defRPr>
            </a:lvl4pPr>
            <a:lvl5pPr>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7" name="Content Placeholder 6"/>
          <p:cNvSpPr>
            <a:spLocks noGrp="1"/>
          </p:cNvSpPr>
          <p:nvPr>
            <p:ph sz="quarter" idx="19"/>
          </p:nvPr>
        </p:nvSpPr>
        <p:spPr>
          <a:xfrm>
            <a:off x="4956561" y="1555750"/>
            <a:ext cx="3730239" cy="676463"/>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0" name="Content Placeholder 9"/>
          <p:cNvSpPr>
            <a:spLocks noGrp="1"/>
          </p:cNvSpPr>
          <p:nvPr>
            <p:ph sz="quarter" idx="20"/>
          </p:nvPr>
        </p:nvSpPr>
        <p:spPr>
          <a:xfrm>
            <a:off x="4956561" y="2392363"/>
            <a:ext cx="3733414" cy="702047"/>
          </a:xfrm>
        </p:spPr>
        <p:txBody>
          <a:bodyPr/>
          <a:lstStyle>
            <a:lvl1pPr>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2" name="Content Placeholder 11"/>
          <p:cNvSpPr>
            <a:spLocks noGrp="1"/>
          </p:cNvSpPr>
          <p:nvPr>
            <p:ph sz="quarter" idx="21"/>
          </p:nvPr>
        </p:nvSpPr>
        <p:spPr>
          <a:xfrm>
            <a:off x="4956561" y="3254848"/>
            <a:ext cx="3730239" cy="710402"/>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4" name="Content Placeholder 13"/>
          <p:cNvSpPr>
            <a:spLocks noGrp="1"/>
          </p:cNvSpPr>
          <p:nvPr>
            <p:ph sz="quarter" idx="22"/>
          </p:nvPr>
        </p:nvSpPr>
        <p:spPr>
          <a:xfrm>
            <a:off x="4956561" y="4125688"/>
            <a:ext cx="3730239" cy="711233"/>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
        <p:nvSpPr>
          <p:cNvPr id="16" name="Content Placeholder 15"/>
          <p:cNvSpPr>
            <a:spLocks noGrp="1"/>
          </p:cNvSpPr>
          <p:nvPr>
            <p:ph sz="quarter" idx="23"/>
          </p:nvPr>
        </p:nvSpPr>
        <p:spPr>
          <a:xfrm>
            <a:off x="4956562" y="4997359"/>
            <a:ext cx="3733414" cy="736869"/>
          </a:xfrm>
        </p:spPr>
        <p:txBody>
          <a:bodyPr/>
          <a:lstStyle>
            <a:lvl1pPr indent="-255600">
              <a:defRPr sz="1800">
                <a:latin typeface="+mn-lt"/>
              </a:defRPr>
            </a:lvl1pPr>
            <a:lvl2pPr indent="-284400">
              <a:defRPr sz="1800">
                <a:latin typeface="+mn-lt"/>
              </a:defRPr>
            </a:lvl2pPr>
            <a:lvl3pPr indent="-230400">
              <a:defRPr sz="1800">
                <a:latin typeface="+mn-lt"/>
              </a:defRPr>
            </a:lvl3pPr>
            <a:lvl4pPr indent="-230400">
              <a:defRPr sz="1800">
                <a:latin typeface="+mn-lt"/>
              </a:defRPr>
            </a:lvl4pPr>
            <a:lvl5pPr indent="-230400">
              <a:defRPr sz="1800">
                <a:latin typeface="+mn-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IN" dirty="0"/>
          </a:p>
        </p:txBody>
      </p:sp>
    </p:spTree>
    <p:extLst>
      <p:ext uri="{BB962C8B-B14F-4D97-AF65-F5344CB8AC3E}">
        <p14:creationId xmlns:p14="http://schemas.microsoft.com/office/powerpoint/2010/main" val="403634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0" tIns="0" rIns="0" bIns="0"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r>
              <a:rPr lang="en-US" sz="3600" dirty="0">
                <a:latin typeface="+mj-lt"/>
              </a:rPr>
              <a:t>Click to add title</a:t>
            </a:r>
            <a:endParaRPr dirty="0"/>
          </a:p>
        </p:txBody>
      </p:sp>
      <p:sp>
        <p:nvSpPr>
          <p:cNvPr id="11" name="Shape 11"/>
          <p:cNvSpPr txBox="1">
            <a:spLocks noGrp="1"/>
          </p:cNvSpPr>
          <p:nvPr>
            <p:ph type="body" idx="1"/>
          </p:nvPr>
        </p:nvSpPr>
        <p:spPr>
          <a:xfrm>
            <a:off x="457200" y="1574562"/>
            <a:ext cx="8229600" cy="4428411"/>
          </a:xfrm>
          <a:prstGeom prst="rect">
            <a:avLst/>
          </a:prstGeom>
          <a:noFill/>
          <a:ln>
            <a:noFill/>
          </a:ln>
        </p:spPr>
        <p:txBody>
          <a:bodyPr lIns="0" tIns="0" rIns="0" bIns="0"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18">
            <a:alphaModFix/>
          </a:blip>
          <a:srcRect/>
          <a:stretch/>
        </p:blipFill>
        <p:spPr>
          <a:xfrm>
            <a:off x="443972" y="6429709"/>
            <a:ext cx="917999" cy="279914"/>
          </a:xfrm>
          <a:prstGeom prst="rect">
            <a:avLst/>
          </a:prstGeom>
          <a:noFill/>
          <a:ln>
            <a:noFill/>
          </a:ln>
        </p:spPr>
      </p:pic>
      <p:sp>
        <p:nvSpPr>
          <p:cNvPr id="2" name="Footer Placeholder 1">
            <a:extLst>
              <a:ext uri="{FF2B5EF4-FFF2-40B4-BE49-F238E27FC236}">
                <a16:creationId xmlns:a16="http://schemas.microsoft.com/office/drawing/2014/main" id="{7B8A108E-B0AF-4869-B5B8-3D3BB7BC725E}"/>
              </a:ext>
            </a:extLst>
          </p:cNvPr>
          <p:cNvSpPr>
            <a:spLocks noGrp="1"/>
          </p:cNvSpPr>
          <p:nvPr>
            <p:ph type="ftr" sz="quarter" idx="3"/>
          </p:nvPr>
        </p:nvSpPr>
        <p:spPr>
          <a:xfrm>
            <a:off x="457200" y="6028611"/>
            <a:ext cx="8229600" cy="200549"/>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9" name="Text Placeholder 5"/>
          <p:cNvSpPr txBox="1">
            <a:spLocks/>
          </p:cNvSpPr>
          <p:nvPr userDrawn="1"/>
        </p:nvSpPr>
        <p:spPr>
          <a:xfrm>
            <a:off x="2650837" y="6438783"/>
            <a:ext cx="6035070" cy="419217"/>
          </a:xfrm>
          <a:prstGeom prst="rect">
            <a:avLst/>
          </a:prstGeom>
        </p:spPr>
        <p:txBody>
          <a:bodyPr anchor="ctr"/>
          <a:ls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Tree>
  </p:cSld>
  <p:clrMap bg1="lt1" tx1="dk1" bg2="dk2" tx2="lt2" accent1="accent1" accent2="accent2" accent3="accent3" accent4="accent4" accent5="accent5" accent6="accent6" hlink="hlink" folHlink="folHlink"/>
  <p:sldLayoutIdLst>
    <p:sldLayoutId id="2147483682" r:id="rId1"/>
    <p:sldLayoutId id="2147483675" r:id="rId2"/>
    <p:sldLayoutId id="2147483689" r:id="rId3"/>
    <p:sldLayoutId id="2147483650" r:id="rId4"/>
    <p:sldLayoutId id="2147483679" r:id="rId5"/>
    <p:sldLayoutId id="2147483677" r:id="rId6"/>
    <p:sldLayoutId id="2147483678" r:id="rId7"/>
    <p:sldLayoutId id="2147483687" r:id="rId8"/>
    <p:sldLayoutId id="2147483686" r:id="rId9"/>
    <p:sldLayoutId id="2147483688" r:id="rId10"/>
    <p:sldLayoutId id="2147483681" r:id="rId11"/>
    <p:sldLayoutId id="2147483671" r:id="rId12"/>
    <p:sldLayoutId id="2147483680" r:id="rId13"/>
    <p:sldLayoutId id="2147483690" r:id="rId14"/>
    <p:sldLayoutId id="2147483656" r:id="rId15"/>
    <p:sldLayoutId id="2147483683" r:id="rId1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R="0" lvl="0" algn="l" rtl="0">
        <a:lnSpc>
          <a:spcPct val="100000"/>
        </a:lnSpc>
        <a:spcBef>
          <a:spcPts val="0"/>
        </a:spcBef>
        <a:spcAft>
          <a:spcPts val="0"/>
        </a:spcAft>
        <a:buNone/>
        <a:defRPr sz="2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9"/>
        <p:cNvGrpSpPr/>
        <p:nvPr/>
      </p:nvGrpSpPr>
      <p:grpSpPr>
        <a:xfrm>
          <a:off x="0" y="0"/>
          <a:ext cx="0" cy="0"/>
          <a:chOff x="0" y="0"/>
          <a:chExt cx="0" cy="0"/>
        </a:xfrm>
      </p:grpSpPr>
      <p:sp>
        <p:nvSpPr>
          <p:cNvPr id="10" name="Shape 10"/>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11" name="Shape 11"/>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256032" marR="0" lvl="0" indent="-154432" algn="l" rtl="0">
              <a:spcBef>
                <a:spcPts val="1500"/>
              </a:spcBef>
              <a:buClr>
                <a:srgbClr val="007FA3"/>
              </a:buClr>
              <a:buSzPct val="100000"/>
              <a:buFont typeface="Arial"/>
              <a:buChar char="•"/>
              <a:defRPr sz="1600" b="0" i="0" u="none" strike="noStrike" cap="none">
                <a:solidFill>
                  <a:schemeClr val="dk1"/>
                </a:solidFill>
                <a:latin typeface="Arial"/>
                <a:ea typeface="Arial"/>
                <a:cs typeface="Arial"/>
                <a:sym typeface="Arial"/>
              </a:defRPr>
            </a:lvl1pPr>
            <a:lvl2pPr marL="742950" marR="0" lvl="1" indent="-18415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12" name="Shape 12"/>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3" name="Shape 13"/>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
                <a:ea typeface="Arial"/>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dirty="0"/>
          </a:p>
        </p:txBody>
      </p:sp>
      <p:sp>
        <p:nvSpPr>
          <p:cNvPr id="14" name="Shape 14"/>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900" b="0" i="0" u="none" strike="noStrike" cap="none">
                <a:solidFill>
                  <a:schemeClr val="lt1"/>
                </a:solidFill>
                <a:latin typeface="Arial"/>
                <a:ea typeface="Arial"/>
                <a:cs typeface="Arial"/>
                <a:sym typeface="Arial"/>
              </a:rPr>
              <a:t>‹#›</a:t>
            </a:fld>
            <a:endParaRPr lang="en-US" sz="900" b="0" i="0" u="none" strike="noStrike" cap="none" dirty="0">
              <a:solidFill>
                <a:schemeClr val="lt1"/>
              </a:solidFill>
              <a:latin typeface="Arial"/>
              <a:ea typeface="Arial"/>
              <a:cs typeface="Arial"/>
              <a:sym typeface="Arial"/>
            </a:endParaRPr>
          </a:p>
        </p:txBody>
      </p:sp>
      <p:pic>
        <p:nvPicPr>
          <p:cNvPr id="15" name="Shape 15" descr="Pearson Logo"/>
          <p:cNvPicPr preferRelativeResize="0"/>
          <p:nvPr/>
        </p:nvPicPr>
        <p:blipFill rotWithShape="1">
          <a:blip r:embed="rId3">
            <a:alphaModFix/>
          </a:blip>
          <a:srcRect/>
          <a:stretch/>
        </p:blipFill>
        <p:spPr>
          <a:xfrm>
            <a:off x="443972" y="6429709"/>
            <a:ext cx="917999" cy="279914"/>
          </a:xfrm>
          <a:prstGeom prst="rect">
            <a:avLst/>
          </a:prstGeom>
          <a:noFill/>
          <a:ln>
            <a:noFill/>
          </a:ln>
        </p:spPr>
      </p:pic>
    </p:spTree>
    <p:extLst>
      <p:ext uri="{BB962C8B-B14F-4D97-AF65-F5344CB8AC3E}">
        <p14:creationId xmlns:p14="http://schemas.microsoft.com/office/powerpoint/2010/main" val="1575987149"/>
      </p:ext>
    </p:extLst>
  </p:cSld>
  <p:clrMap bg1="lt1" tx1="dk1" bg2="dk2" tx2="lt2" accent1="accent1" accent2="accent2" accent3="accent3" accent4="accent4" accent5="accent5" accent6="accent6" hlink="hlink" folHlink="folHlink"/>
  <p:sldLayoutIdLst>
    <p:sldLayoutId id="2147483685"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None/>
        <a:defRPr sz="3600" b="0" i="0" u="none" strike="noStrike" cap="none">
          <a:solidFill>
            <a:srgbClr val="000000"/>
          </a:solidFill>
          <a:latin typeface="+mj-lt"/>
          <a:ea typeface="Arial"/>
          <a:cs typeface="Arial"/>
          <a:sym typeface="Arial"/>
        </a:defRPr>
      </a:lvl1pPr>
    </p:titleStyle>
    <p:bodyStyle>
      <a:defPPr marR="0" lvl="0" algn="l" rtl="0">
        <a:lnSpc>
          <a:spcPct val="100000"/>
        </a:lnSpc>
        <a:spcBef>
          <a:spcPts val="0"/>
        </a:spcBef>
        <a:spcAft>
          <a:spcPts val="0"/>
        </a:spcAft>
      </a:defPPr>
      <a:lvl1pPr marL="255588" marR="0" lvl="0" indent="-25603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slide" Target="slide87.xml"/></Relationships>
</file>

<file path=ppt/slides/_rels/slide1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58.xml"/><Relationship Id="rId3" Type="http://schemas.openxmlformats.org/officeDocument/2006/relationships/slide" Target="slide3.xml"/><Relationship Id="rId7" Type="http://schemas.openxmlformats.org/officeDocument/2006/relationships/slide" Target="slide36.xml"/><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slide" Target="slide31.xml"/><Relationship Id="rId5" Type="http://schemas.openxmlformats.org/officeDocument/2006/relationships/slide" Target="slide20.xml"/><Relationship Id="rId10" Type="http://schemas.openxmlformats.org/officeDocument/2006/relationships/slide" Target="slide72.xml"/><Relationship Id="rId4" Type="http://schemas.openxmlformats.org/officeDocument/2006/relationships/slide" Target="slide11.xml"/><Relationship Id="rId9" Type="http://schemas.openxmlformats.org/officeDocument/2006/relationships/slide" Target="slide70.xml"/></Relationships>
</file>

<file path=ppt/slides/_rels/slide2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20.xml"/><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1.xml"/><Relationship Id="rId1" Type="http://schemas.openxmlformats.org/officeDocument/2006/relationships/slideLayout" Target="../slideLayouts/slideLayout1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3.xml"/><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4.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46.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10.xml"/><Relationship Id="rId4" Type="http://schemas.openxmlformats.org/officeDocument/2006/relationships/slide" Target="slide85.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1.xml"/><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3.xml"/><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58.xml"/><Relationship Id="rId1" Type="http://schemas.openxmlformats.org/officeDocument/2006/relationships/slideLayout" Target="../slideLayouts/slideLayout1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9.xml"/><Relationship Id="rId1" Type="http://schemas.openxmlformats.org/officeDocument/2006/relationships/slideLayout" Target="../slideLayouts/slideLayout10.xml"/><Relationship Id="rId4" Type="http://schemas.openxmlformats.org/officeDocument/2006/relationships/slide" Target="slide88.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10.xml"/><Relationship Id="rId4" Type="http://schemas.openxmlformats.org/officeDocument/2006/relationships/slide" Target="slide86.xml"/></Relationships>
</file>

<file path=ppt/slides/_rels/slide7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0.xml"/><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72.xml"/><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1.xml"/><Relationship Id="rId1" Type="http://schemas.openxmlformats.org/officeDocument/2006/relationships/slideLayout" Target="../slideLayouts/slideLayout4.xml"/><Relationship Id="rId4" Type="http://schemas.openxmlformats.org/officeDocument/2006/relationships/image" Target="../media/image20.svg"/></Relationships>
</file>

<file path=ppt/slides/_rels/slide85.xml.rels><?xml version="1.0" encoding="UTF-8" standalone="yes"?>
<Relationships xmlns="http://schemas.openxmlformats.org/package/2006/relationships"><Relationship Id="rId2" Type="http://schemas.openxmlformats.org/officeDocument/2006/relationships/slide" Target="slide5.xml"/><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2" Type="http://schemas.openxmlformats.org/officeDocument/2006/relationships/slide" Target="slide7.xml"/><Relationship Id="rId1" Type="http://schemas.openxmlformats.org/officeDocument/2006/relationships/slideLayout" Target="../slideLayouts/slideLayout10.xml"/></Relationships>
</file>

<file path=ppt/slides/_rels/slide87.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slide" Target="slide6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15371"/>
            <a:ext cx="8228707" cy="984808"/>
          </a:xfrm>
        </p:spPr>
        <p:txBody>
          <a:bodyPr anchor="ctr"/>
          <a:lstStyle/>
          <a:p>
            <a:r>
              <a:rPr lang="en-US" dirty="0"/>
              <a:t>Emergency Care</a:t>
            </a:r>
            <a:endParaRPr lang="en-US" dirty="0">
              <a:cs typeface="Times New Roman" panose="02020603050405020304" pitchFamily="18" charset="0"/>
            </a:endParaRPr>
          </a:p>
        </p:txBody>
      </p:sp>
      <p:sp>
        <p:nvSpPr>
          <p:cNvPr id="3" name="Text Placeholder 2"/>
          <p:cNvSpPr>
            <a:spLocks noGrp="1"/>
          </p:cNvSpPr>
          <p:nvPr>
            <p:ph type="body" idx="1"/>
          </p:nvPr>
        </p:nvSpPr>
        <p:spPr>
          <a:xfrm>
            <a:off x="457200" y="1307640"/>
            <a:ext cx="8229600" cy="369870"/>
          </a:xfrm>
        </p:spPr>
        <p:txBody>
          <a:bodyPr anchor="ctr"/>
          <a:lstStyle/>
          <a:p>
            <a:r>
              <a:rPr lang="en-US" dirty="0">
                <a:solidFill>
                  <a:schemeClr val="tx2"/>
                </a:solidFill>
                <a:latin typeface="+mn-lt"/>
              </a:rPr>
              <a:t>Fourteenth Edition</a:t>
            </a:r>
          </a:p>
        </p:txBody>
      </p:sp>
      <p:sp>
        <p:nvSpPr>
          <p:cNvPr id="4" name="Text Placeholder 3"/>
          <p:cNvSpPr>
            <a:spLocks noGrp="1"/>
          </p:cNvSpPr>
          <p:nvPr>
            <p:ph type="body" idx="2"/>
          </p:nvPr>
        </p:nvSpPr>
        <p:spPr>
          <a:xfrm>
            <a:off x="5029200" y="2346384"/>
            <a:ext cx="3657600" cy="905769"/>
          </a:xfrm>
        </p:spPr>
        <p:txBody>
          <a:bodyPr/>
          <a:lstStyle/>
          <a:p>
            <a:pPr lvl="0" algn="ctr"/>
            <a:r>
              <a:rPr lang="en-US" b="1" dirty="0">
                <a:latin typeface="+mn-lt"/>
              </a:rPr>
              <a:t>Chapter 9</a:t>
            </a:r>
          </a:p>
        </p:txBody>
      </p:sp>
      <p:sp>
        <p:nvSpPr>
          <p:cNvPr id="5" name="Text Placeholder 4"/>
          <p:cNvSpPr>
            <a:spLocks noGrp="1"/>
          </p:cNvSpPr>
          <p:nvPr>
            <p:ph type="body" idx="3"/>
          </p:nvPr>
        </p:nvSpPr>
        <p:spPr>
          <a:xfrm>
            <a:off x="5029199" y="3409979"/>
            <a:ext cx="3657601" cy="950360"/>
          </a:xfrm>
        </p:spPr>
        <p:txBody>
          <a:bodyPr/>
          <a:lstStyle/>
          <a:p>
            <a:pPr algn="ctr"/>
            <a:r>
              <a:rPr lang="en-US" dirty="0">
                <a:latin typeface="+mn-lt"/>
              </a:rPr>
              <a:t>Airway Management</a:t>
            </a:r>
          </a:p>
        </p:txBody>
      </p:sp>
      <p:pic>
        <p:nvPicPr>
          <p:cNvPr id="7" name="Picture 6" descr="Front Cover: Emergency Care Fourteenth Edition by Limmer and O'Keefe."/>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4275" y="1725354"/>
            <a:ext cx="3625448" cy="4637728"/>
          </a:xfrm>
          <a:prstGeom prst="rect">
            <a:avLst/>
          </a:prstGeom>
          <a:ln w="9525">
            <a:solidFill>
              <a:schemeClr val="tx1"/>
            </a:solidFill>
          </a:ln>
        </p:spPr>
      </p:pic>
      <p:sp>
        <p:nvSpPr>
          <p:cNvPr id="6" name="Text Placeholder 5"/>
          <p:cNvSpPr>
            <a:spLocks noGrp="1"/>
          </p:cNvSpPr>
          <p:nvPr>
            <p:ph type="body" idx="13"/>
          </p:nvPr>
        </p:nvSpPr>
        <p:spPr>
          <a:xfrm>
            <a:off x="2650837" y="6438783"/>
            <a:ext cx="6035070" cy="419217"/>
          </a:xfrm>
        </p:spPr>
        <p:txBody>
          <a:bodyPr anchor="ctr"/>
          <a:lstStyle/>
          <a:p>
            <a:pPr algn="r"/>
            <a:r>
              <a:rPr lang="en-IN" altLang="en-US" sz="1200" dirty="0">
                <a:solidFill>
                  <a:schemeClr val="tx1"/>
                </a:solidFill>
                <a:latin typeface="Verdana"/>
                <a:ea typeface="Verdana" panose="020B0604030504040204" pitchFamily="34" charset="0"/>
                <a:cs typeface="Verdana" panose="020B0604030504040204" pitchFamily="34" charset="0"/>
              </a:rPr>
              <a:t>Copyright © 2021, 2016, 2012 Pearson Education, Inc. All Rights Reserved</a:t>
            </a:r>
          </a:p>
        </p:txBody>
      </p:sp>
      <p:sp>
        <p:nvSpPr>
          <p:cNvPr id="8" name="TextBox 7"/>
          <p:cNvSpPr txBox="1"/>
          <p:nvPr/>
        </p:nvSpPr>
        <p:spPr>
          <a:xfrm>
            <a:off x="5593067" y="4564004"/>
            <a:ext cx="2529865" cy="830997"/>
          </a:xfrm>
          <a:prstGeom prst="rect">
            <a:avLst/>
          </a:prstGeom>
          <a:noFill/>
        </p:spPr>
        <p:txBody>
          <a:bodyPr wrap="square" rtlCol="0">
            <a:spAutoFit/>
          </a:bodyPr>
          <a:lstStyle/>
          <a:p>
            <a:r>
              <a:rPr lang="en-US" sz="1200" dirty="0">
                <a:solidFill>
                  <a:schemeClr val="bg1"/>
                </a:solidFill>
                <a:latin typeface="+mn-lt"/>
              </a:rPr>
              <a:t>Slides in this presentation contain hyperlinks. JAWS users should be able to get a list of links by using INSERT+F7</a:t>
            </a:r>
          </a:p>
        </p:txBody>
      </p:sp>
    </p:spTree>
    <p:extLst>
      <p:ext uri="{BB962C8B-B14F-4D97-AF65-F5344CB8AC3E}">
        <p14:creationId xmlns:p14="http://schemas.microsoft.com/office/powerpoint/2010/main" val="4074576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CFF0-94C7-4CCA-8A9F-FF07F8626465}"/>
              </a:ext>
            </a:extLst>
          </p:cNvPr>
          <p:cNvSpPr>
            <a:spLocks noGrp="1"/>
          </p:cNvSpPr>
          <p:nvPr>
            <p:ph type="title"/>
          </p:nvPr>
        </p:nvSpPr>
        <p:spPr/>
        <p:txBody>
          <a:bodyPr/>
          <a:lstStyle/>
          <a:p>
            <a:r>
              <a:rPr lang="en-US" dirty="0"/>
              <a:t>Pediatric Anatomical Considerations</a:t>
            </a:r>
            <a:endParaRPr lang="en-IN" sz="2000" b="0" dirty="0"/>
          </a:p>
        </p:txBody>
      </p:sp>
      <p:pic>
        <p:nvPicPr>
          <p:cNvPr id="6" name="Picture 5" descr="An illustration compares child and adult respiratory passages. For long description, see slide 87: Appendix 3&#10;">
            <a:extLst>
              <a:ext uri="{FF2B5EF4-FFF2-40B4-BE49-F238E27FC236}">
                <a16:creationId xmlns:a16="http://schemas.microsoft.com/office/drawing/2014/main" id="{C3A8E15A-3636-41A6-BB73-5FA7E22817A6}"/>
              </a:ext>
            </a:extLst>
          </p:cNvPr>
          <p:cNvPicPr>
            <a:picLocks noChangeAspect="1"/>
          </p:cNvPicPr>
          <p:nvPr/>
        </p:nvPicPr>
        <p:blipFill>
          <a:blip r:embed="rId3"/>
          <a:stretch>
            <a:fillRect/>
          </a:stretch>
        </p:blipFill>
        <p:spPr>
          <a:xfrm>
            <a:off x="1287501" y="1567684"/>
            <a:ext cx="6568999" cy="3667555"/>
          </a:xfrm>
          <a:prstGeom prst="rect">
            <a:avLst/>
          </a:prstGeom>
        </p:spPr>
      </p:pic>
      <p:sp>
        <p:nvSpPr>
          <p:cNvPr id="15" name="Text Placeholder 14">
            <a:extLst>
              <a:ext uri="{FF2B5EF4-FFF2-40B4-BE49-F238E27FC236}">
                <a16:creationId xmlns:a16="http://schemas.microsoft.com/office/drawing/2014/main" id="{E5E83FD6-5982-4FC2-84F0-BD48FAC85A9F}"/>
              </a:ext>
            </a:extLst>
          </p:cNvPr>
          <p:cNvSpPr>
            <a:spLocks noGrp="1"/>
          </p:cNvSpPr>
          <p:nvPr>
            <p:ph type="body" sz="quarter" idx="27"/>
          </p:nvPr>
        </p:nvSpPr>
        <p:spPr>
          <a:xfrm>
            <a:off x="2350294" y="5348289"/>
            <a:ext cx="4443412" cy="297374"/>
          </a:xfrm>
        </p:spPr>
        <p:txBody>
          <a:bodyPr/>
          <a:lstStyle/>
          <a:p>
            <a:pPr>
              <a:buNone/>
            </a:pPr>
            <a:r>
              <a:rPr lang="en-US" dirty="0">
                <a:hlinkClick r:id="rId4" action="ppaction://hlinksldjump"/>
              </a:rPr>
              <a:t>For long description, see slide 87: Appendix 3</a:t>
            </a:r>
            <a:endParaRPr lang="en-US" dirty="0"/>
          </a:p>
        </p:txBody>
      </p:sp>
      <p:sp>
        <p:nvSpPr>
          <p:cNvPr id="3" name="Content Placeholder 2">
            <a:extLst>
              <a:ext uri="{FF2B5EF4-FFF2-40B4-BE49-F238E27FC236}">
                <a16:creationId xmlns:a16="http://schemas.microsoft.com/office/drawing/2014/main" id="{F7CF31EC-1E3D-49BE-B504-431B1D190D55}"/>
              </a:ext>
            </a:extLst>
          </p:cNvPr>
          <p:cNvSpPr>
            <a:spLocks noGrp="1"/>
          </p:cNvSpPr>
          <p:nvPr>
            <p:ph sz="quarter" idx="14"/>
          </p:nvPr>
        </p:nvSpPr>
        <p:spPr>
          <a:xfrm>
            <a:off x="457200" y="5898943"/>
            <a:ext cx="6962775" cy="389747"/>
          </a:xfrm>
        </p:spPr>
        <p:txBody>
          <a:bodyPr/>
          <a:lstStyle/>
          <a:p>
            <a:pPr marL="432" indent="0">
              <a:buNone/>
            </a:pPr>
            <a:r>
              <a:rPr lang="en-US" dirty="0"/>
              <a:t>Comparison of child and adult respiratory passages.</a:t>
            </a:r>
          </a:p>
        </p:txBody>
      </p:sp>
    </p:spTree>
    <p:extLst>
      <p:ext uri="{BB962C8B-B14F-4D97-AF65-F5344CB8AC3E}">
        <p14:creationId xmlns:p14="http://schemas.microsoft.com/office/powerpoint/2010/main" val="236911684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Airway Pathophysiology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3004558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D483-9519-4A7C-AA3D-FEDBFFBBEFB0}"/>
              </a:ext>
            </a:extLst>
          </p:cNvPr>
          <p:cNvSpPr>
            <a:spLocks noGrp="1"/>
          </p:cNvSpPr>
          <p:nvPr>
            <p:ph type="title"/>
          </p:nvPr>
        </p:nvSpPr>
        <p:spPr/>
        <p:txBody>
          <a:bodyPr/>
          <a:lstStyle/>
          <a:p>
            <a:r>
              <a:rPr lang="en-US" dirty="0"/>
              <a:t>Airway Pathophysiology </a:t>
            </a:r>
            <a:r>
              <a:rPr lang="en-US" sz="2000" b="0" dirty="0"/>
              <a:t>(1 of 2)</a:t>
            </a:r>
            <a:endParaRPr lang="en-IN" sz="2000" b="0" dirty="0"/>
          </a:p>
        </p:txBody>
      </p:sp>
      <p:sp>
        <p:nvSpPr>
          <p:cNvPr id="3" name="Content Placeholder 2">
            <a:extLst>
              <a:ext uri="{FF2B5EF4-FFF2-40B4-BE49-F238E27FC236}">
                <a16:creationId xmlns:a16="http://schemas.microsoft.com/office/drawing/2014/main" id="{AF050BE8-E59C-4314-B7F4-EE341482DB18}"/>
              </a:ext>
            </a:extLst>
          </p:cNvPr>
          <p:cNvSpPr>
            <a:spLocks noGrp="1"/>
          </p:cNvSpPr>
          <p:nvPr>
            <p:ph sz="quarter" idx="13"/>
          </p:nvPr>
        </p:nvSpPr>
        <p:spPr/>
        <p:txBody>
          <a:bodyPr/>
          <a:lstStyle/>
          <a:p>
            <a:r>
              <a:rPr lang="en-US" altLang="en-US" dirty="0"/>
              <a:t>A variety of obstructions interfere with air flow</a:t>
            </a:r>
          </a:p>
          <a:p>
            <a:pPr lvl="1"/>
            <a:r>
              <a:rPr lang="en-US" altLang="en-US" dirty="0"/>
              <a:t>Foreign bodies, including food and small toys</a:t>
            </a:r>
          </a:p>
          <a:p>
            <a:pPr lvl="1"/>
            <a:r>
              <a:rPr lang="en-US" altLang="en-US" dirty="0"/>
              <a:t>Liquids, including blood and vomit</a:t>
            </a:r>
          </a:p>
          <a:p>
            <a:pPr lvl="1"/>
            <a:r>
              <a:rPr lang="en-US" altLang="en-US" dirty="0"/>
              <a:t>Loss of muscle tone, as with altered mental status</a:t>
            </a:r>
          </a:p>
          <a:p>
            <a:pPr marL="255600"/>
            <a:r>
              <a:rPr lang="en-US" altLang="en-US" dirty="0"/>
              <a:t>Obstructions can be acute or chronic</a:t>
            </a:r>
          </a:p>
          <a:p>
            <a:pPr marL="255600"/>
            <a:r>
              <a:rPr lang="en-US" altLang="en-US" dirty="0"/>
              <a:t>The airway must be initially evaluated and monitored for patency over time</a:t>
            </a:r>
          </a:p>
        </p:txBody>
      </p:sp>
    </p:spTree>
    <p:extLst>
      <p:ext uri="{BB962C8B-B14F-4D97-AF65-F5344CB8AC3E}">
        <p14:creationId xmlns:p14="http://schemas.microsoft.com/office/powerpoint/2010/main" val="543334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ED483-9519-4A7C-AA3D-FEDBFFBBEFB0}"/>
              </a:ext>
            </a:extLst>
          </p:cNvPr>
          <p:cNvSpPr>
            <a:spLocks noGrp="1"/>
          </p:cNvSpPr>
          <p:nvPr>
            <p:ph type="title"/>
          </p:nvPr>
        </p:nvSpPr>
        <p:spPr/>
        <p:txBody>
          <a:bodyPr/>
          <a:lstStyle/>
          <a:p>
            <a:r>
              <a:rPr lang="en-US" dirty="0"/>
              <a:t>Airway Pathophysiology </a:t>
            </a:r>
            <a:r>
              <a:rPr lang="en-US" sz="2000" b="0" dirty="0"/>
              <a:t>(2 of 2)</a:t>
            </a:r>
            <a:endParaRPr lang="en-IN" sz="2000" b="0" dirty="0"/>
          </a:p>
        </p:txBody>
      </p:sp>
      <p:sp>
        <p:nvSpPr>
          <p:cNvPr id="3" name="Content Placeholder 2">
            <a:extLst>
              <a:ext uri="{FF2B5EF4-FFF2-40B4-BE49-F238E27FC236}">
                <a16:creationId xmlns:a16="http://schemas.microsoft.com/office/drawing/2014/main" id="{AF050BE8-E59C-4314-B7F4-EE341482DB18}"/>
              </a:ext>
            </a:extLst>
          </p:cNvPr>
          <p:cNvSpPr>
            <a:spLocks noGrp="1"/>
          </p:cNvSpPr>
          <p:nvPr>
            <p:ph sz="quarter" idx="13"/>
          </p:nvPr>
        </p:nvSpPr>
        <p:spPr>
          <a:xfrm>
            <a:off x="457200" y="1556326"/>
            <a:ext cx="8109284" cy="4467955"/>
          </a:xfrm>
        </p:spPr>
        <p:txBody>
          <a:bodyPr/>
          <a:lstStyle/>
          <a:p>
            <a:r>
              <a:rPr lang="en-US" altLang="en-US" dirty="0"/>
              <a:t>Severe allergic reaction (anaphylaxis) causes rapid airway tissue swelling</a:t>
            </a:r>
          </a:p>
          <a:p>
            <a:r>
              <a:rPr lang="en-US" altLang="en-US" dirty="0"/>
              <a:t>Burns, blunt force trauma, and certain infections cause swelling of the issues in and around the glottic opening</a:t>
            </a:r>
          </a:p>
          <a:p>
            <a:r>
              <a:rPr lang="en-US" altLang="en-US" dirty="0"/>
              <a:t>Smooth muscle constriction of the lower airway changes the airway diameter and creates resistance.</a:t>
            </a:r>
          </a:p>
        </p:txBody>
      </p:sp>
    </p:spTree>
    <p:extLst>
      <p:ext uri="{BB962C8B-B14F-4D97-AF65-F5344CB8AC3E}">
        <p14:creationId xmlns:p14="http://schemas.microsoft.com/office/powerpoint/2010/main" val="868921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602CAD-2522-4B4B-A9B3-A2A3CD9F8E98}"/>
              </a:ext>
            </a:extLst>
          </p:cNvPr>
          <p:cNvSpPr>
            <a:spLocks noGrp="1"/>
          </p:cNvSpPr>
          <p:nvPr>
            <p:ph type="title"/>
          </p:nvPr>
        </p:nvSpPr>
        <p:spPr/>
        <p:txBody>
          <a:bodyPr/>
          <a:lstStyle/>
          <a:p>
            <a:r>
              <a:rPr lang="en-US" sz="3400" dirty="0"/>
              <a:t>Airway Pathophysiology—Sounds of a Partially Obstructed Airway</a:t>
            </a:r>
            <a:endParaRPr lang="en-IN" sz="3400" dirty="0"/>
          </a:p>
        </p:txBody>
      </p:sp>
      <p:sp>
        <p:nvSpPr>
          <p:cNvPr id="3" name="Content Placeholder 2">
            <a:extLst>
              <a:ext uri="{FF2B5EF4-FFF2-40B4-BE49-F238E27FC236}">
                <a16:creationId xmlns:a16="http://schemas.microsoft.com/office/drawing/2014/main" id="{CD4697BE-0F8E-4EC2-95EB-B9AEE13CBFB8}"/>
              </a:ext>
            </a:extLst>
          </p:cNvPr>
          <p:cNvSpPr>
            <a:spLocks noGrp="1"/>
          </p:cNvSpPr>
          <p:nvPr>
            <p:ph sz="quarter" idx="13"/>
          </p:nvPr>
        </p:nvSpPr>
        <p:spPr/>
        <p:txBody>
          <a:bodyPr/>
          <a:lstStyle/>
          <a:p>
            <a:r>
              <a:rPr lang="en-US" dirty="0"/>
              <a:t>Four sounds can be indicative of limited air movement</a:t>
            </a:r>
          </a:p>
          <a:p>
            <a:pPr lvl="1"/>
            <a:r>
              <a:rPr lang="en-US" dirty="0"/>
              <a:t>Stridor—High-pitched whistling sound; indicative of a severely narrowed air passage</a:t>
            </a:r>
          </a:p>
          <a:p>
            <a:pPr lvl="1"/>
            <a:r>
              <a:rPr lang="en-US" dirty="0"/>
              <a:t>Hoarseness—Raspy change in voice; indicative of swelling around the vocal cords</a:t>
            </a:r>
          </a:p>
          <a:p>
            <a:pPr lvl="1"/>
            <a:r>
              <a:rPr lang="en-US" dirty="0"/>
              <a:t>Snoring—Similar to a snore during sleep; indicative of diminished muscle tone</a:t>
            </a:r>
          </a:p>
          <a:p>
            <a:pPr lvl="1"/>
            <a:r>
              <a:rPr lang="en-US" dirty="0"/>
              <a:t>Gurgling—Bubbling sound; indicative of vomit, blood, or secretions in the airway</a:t>
            </a:r>
          </a:p>
        </p:txBody>
      </p:sp>
    </p:spTree>
    <p:extLst>
      <p:ext uri="{BB962C8B-B14F-4D97-AF65-F5344CB8AC3E}">
        <p14:creationId xmlns:p14="http://schemas.microsoft.com/office/powerpoint/2010/main" val="1973837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3968-DF16-42E5-97FD-2762E1511074}"/>
              </a:ext>
            </a:extLst>
          </p:cNvPr>
          <p:cNvSpPr>
            <a:spLocks noGrp="1"/>
          </p:cNvSpPr>
          <p:nvPr>
            <p:ph type="title"/>
          </p:nvPr>
        </p:nvSpPr>
        <p:spPr/>
        <p:txBody>
          <a:bodyPr/>
          <a:lstStyle/>
          <a:p>
            <a:r>
              <a:rPr lang="en-US" sz="3400" dirty="0"/>
              <a:t>Patient Assessment—Is the Airway Open? </a:t>
            </a:r>
            <a:r>
              <a:rPr lang="en-US" sz="2000" b="0" dirty="0"/>
              <a:t>(1 of 2)</a:t>
            </a:r>
            <a:endParaRPr lang="en-IN" sz="2000" b="0" dirty="0"/>
          </a:p>
        </p:txBody>
      </p:sp>
      <p:sp>
        <p:nvSpPr>
          <p:cNvPr id="3" name="Content Placeholder 2">
            <a:extLst>
              <a:ext uri="{FF2B5EF4-FFF2-40B4-BE49-F238E27FC236}">
                <a16:creationId xmlns:a16="http://schemas.microsoft.com/office/drawing/2014/main" id="{6F7F593F-3021-4052-8DED-2B5481C8B401}"/>
              </a:ext>
            </a:extLst>
          </p:cNvPr>
          <p:cNvSpPr>
            <a:spLocks noGrp="1"/>
          </p:cNvSpPr>
          <p:nvPr>
            <p:ph sz="quarter" idx="13"/>
          </p:nvPr>
        </p:nvSpPr>
        <p:spPr/>
        <p:txBody>
          <a:bodyPr/>
          <a:lstStyle/>
          <a:p>
            <a:r>
              <a:rPr lang="en-US" dirty="0"/>
              <a:t>Two questions must be answered when assessing the airway</a:t>
            </a:r>
          </a:p>
          <a:p>
            <a:pPr lvl="1"/>
            <a:r>
              <a:rPr lang="en-US" dirty="0"/>
              <a:t>Is airway open?</a:t>
            </a:r>
          </a:p>
          <a:p>
            <a:pPr lvl="1"/>
            <a:r>
              <a:rPr lang="en-US" dirty="0"/>
              <a:t>Will airway stay open?</a:t>
            </a:r>
          </a:p>
          <a:p>
            <a:r>
              <a:rPr lang="en-US" dirty="0"/>
              <a:t>The ability to speak is an immediate indicator that the patient is capable of moving air</a:t>
            </a:r>
          </a:p>
          <a:p>
            <a:r>
              <a:rPr lang="en-US" dirty="0"/>
              <a:t>Stridor may be present on inhalation, exhalation, or both and is an ominous sign</a:t>
            </a:r>
          </a:p>
        </p:txBody>
      </p:sp>
    </p:spTree>
    <p:extLst>
      <p:ext uri="{BB962C8B-B14F-4D97-AF65-F5344CB8AC3E}">
        <p14:creationId xmlns:p14="http://schemas.microsoft.com/office/powerpoint/2010/main" val="27303546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783968-DF16-42E5-97FD-2762E1511074}"/>
              </a:ext>
            </a:extLst>
          </p:cNvPr>
          <p:cNvSpPr>
            <a:spLocks noGrp="1"/>
          </p:cNvSpPr>
          <p:nvPr>
            <p:ph type="title"/>
          </p:nvPr>
        </p:nvSpPr>
        <p:spPr/>
        <p:txBody>
          <a:bodyPr/>
          <a:lstStyle/>
          <a:p>
            <a:r>
              <a:rPr lang="en-US" sz="3400" dirty="0"/>
              <a:t>Patient Assessment—Is the Airway Open? </a:t>
            </a:r>
            <a:r>
              <a:rPr lang="en-US" sz="2000" b="0" dirty="0"/>
              <a:t>(2 of 2)</a:t>
            </a:r>
            <a:endParaRPr lang="en-IN" sz="2000" b="0" dirty="0"/>
          </a:p>
        </p:txBody>
      </p:sp>
      <p:sp>
        <p:nvSpPr>
          <p:cNvPr id="3" name="Content Placeholder 2">
            <a:extLst>
              <a:ext uri="{FF2B5EF4-FFF2-40B4-BE49-F238E27FC236}">
                <a16:creationId xmlns:a16="http://schemas.microsoft.com/office/drawing/2014/main" id="{6F7F593F-3021-4052-8DED-2B5481C8B401}"/>
              </a:ext>
            </a:extLst>
          </p:cNvPr>
          <p:cNvSpPr>
            <a:spLocks noGrp="1"/>
          </p:cNvSpPr>
          <p:nvPr>
            <p:ph sz="quarter" idx="13"/>
          </p:nvPr>
        </p:nvSpPr>
        <p:spPr>
          <a:xfrm>
            <a:off x="457199" y="1556326"/>
            <a:ext cx="8502073" cy="4467955"/>
          </a:xfrm>
        </p:spPr>
        <p:txBody>
          <a:bodyPr/>
          <a:lstStyle/>
          <a:p>
            <a:r>
              <a:rPr lang="en-US" dirty="0"/>
              <a:t>Breathing sounds from the nose an mouth should be free of sounds associated with obstruction</a:t>
            </a:r>
          </a:p>
          <a:p>
            <a:pPr lvl="1"/>
            <a:r>
              <a:rPr lang="en-US" dirty="0"/>
              <a:t>Gurgling</a:t>
            </a:r>
          </a:p>
          <a:p>
            <a:pPr lvl="1"/>
            <a:r>
              <a:rPr lang="en-US" dirty="0"/>
              <a:t>Gasping</a:t>
            </a:r>
          </a:p>
          <a:p>
            <a:pPr lvl="1"/>
            <a:r>
              <a:rPr lang="en-US" dirty="0"/>
              <a:t>Crowing</a:t>
            </a:r>
          </a:p>
          <a:p>
            <a:pPr lvl="1"/>
            <a:r>
              <a:rPr lang="en-US" dirty="0"/>
              <a:t>Wheezing</a:t>
            </a:r>
          </a:p>
          <a:p>
            <a:pPr lvl="1"/>
            <a:r>
              <a:rPr lang="en-US" dirty="0"/>
              <a:t>Snoring</a:t>
            </a:r>
          </a:p>
          <a:p>
            <a:r>
              <a:rPr lang="en-US" dirty="0"/>
              <a:t>Some patients use body position to keep the airway open</a:t>
            </a:r>
          </a:p>
          <a:p>
            <a:r>
              <a:rPr lang="en-US" dirty="0"/>
              <a:t>Assess the airway in the primary assessment and stop and fix problems immediately</a:t>
            </a:r>
          </a:p>
        </p:txBody>
      </p:sp>
    </p:spTree>
    <p:extLst>
      <p:ext uri="{BB962C8B-B14F-4D97-AF65-F5344CB8AC3E}">
        <p14:creationId xmlns:p14="http://schemas.microsoft.com/office/powerpoint/2010/main" val="2075915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213CEA-90B4-410F-A7C3-87B6848C2338}"/>
              </a:ext>
            </a:extLst>
          </p:cNvPr>
          <p:cNvSpPr>
            <a:spLocks noGrp="1"/>
          </p:cNvSpPr>
          <p:nvPr>
            <p:ph type="title"/>
          </p:nvPr>
        </p:nvSpPr>
        <p:spPr/>
        <p:txBody>
          <a:bodyPr/>
          <a:lstStyle/>
          <a:p>
            <a:r>
              <a:rPr lang="en-US" sz="3400" dirty="0"/>
              <a:t>Patient Assessment—Will the Airway Stay Open?</a:t>
            </a:r>
            <a:endParaRPr lang="en-IN" sz="3400" dirty="0"/>
          </a:p>
        </p:txBody>
      </p:sp>
      <p:sp>
        <p:nvSpPr>
          <p:cNvPr id="3" name="Content Placeholder 2">
            <a:extLst>
              <a:ext uri="{FF2B5EF4-FFF2-40B4-BE49-F238E27FC236}">
                <a16:creationId xmlns:a16="http://schemas.microsoft.com/office/drawing/2014/main" id="{D7F3ACE1-6B89-4ECB-BD2D-648E447DC846}"/>
              </a:ext>
            </a:extLst>
          </p:cNvPr>
          <p:cNvSpPr>
            <a:spLocks noGrp="1"/>
          </p:cNvSpPr>
          <p:nvPr>
            <p:ph sz="quarter" idx="13"/>
          </p:nvPr>
        </p:nvSpPr>
        <p:spPr>
          <a:xfrm>
            <a:off x="457199" y="1556326"/>
            <a:ext cx="8363527" cy="4467955"/>
          </a:xfrm>
        </p:spPr>
        <p:txBody>
          <a:bodyPr/>
          <a:lstStyle/>
          <a:p>
            <a:r>
              <a:rPr lang="en-US" altLang="en-US" dirty="0"/>
              <a:t>Airway assessment is not just a moment in time, but a constant consideration</a:t>
            </a:r>
          </a:p>
          <a:p>
            <a:pPr lvl="1"/>
            <a:r>
              <a:rPr lang="en-US" altLang="en-US" dirty="0"/>
              <a:t>This is especially true in critical care patients</a:t>
            </a:r>
          </a:p>
          <a:p>
            <a:pPr lvl="1"/>
            <a:r>
              <a:rPr lang="en-US" altLang="en-US" dirty="0"/>
              <a:t>You may need to consider how to keep an airway open immediately after establishing it</a:t>
            </a:r>
          </a:p>
          <a:p>
            <a:r>
              <a:rPr lang="en-US" altLang="en-US" dirty="0"/>
              <a:t>When the airway is partially obstructed, you must consider how long until it will be completely obstructed</a:t>
            </a:r>
          </a:p>
          <a:p>
            <a:r>
              <a:rPr lang="en-US" altLang="en-US" dirty="0"/>
              <a:t>The ability to maintain an airway can change over time</a:t>
            </a:r>
          </a:p>
          <a:p>
            <a:pPr lvl="1"/>
            <a:r>
              <a:rPr lang="en-US" altLang="en-US" dirty="0"/>
              <a:t>Mental status affects the ability to maintain an airway</a:t>
            </a:r>
          </a:p>
          <a:p>
            <a:pPr lvl="1"/>
            <a:r>
              <a:rPr lang="en-US" altLang="en-US" dirty="0"/>
              <a:t>There is no guarantee an airway will remain open</a:t>
            </a:r>
          </a:p>
        </p:txBody>
      </p:sp>
    </p:spTree>
    <p:extLst>
      <p:ext uri="{BB962C8B-B14F-4D97-AF65-F5344CB8AC3E}">
        <p14:creationId xmlns:p14="http://schemas.microsoft.com/office/powerpoint/2010/main" val="47053391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81A7-9F46-41E0-BF3C-599B5909796C}"/>
              </a:ext>
            </a:extLst>
          </p:cNvPr>
          <p:cNvSpPr>
            <a:spLocks noGrp="1"/>
          </p:cNvSpPr>
          <p:nvPr>
            <p:ph type="title"/>
          </p:nvPr>
        </p:nvSpPr>
        <p:spPr/>
        <p:txBody>
          <a:bodyPr/>
          <a:lstStyle/>
          <a:p>
            <a:r>
              <a:rPr lang="en-US" sz="3400" dirty="0"/>
              <a:t>Patient Assessment—Signs of an Inadequate Airway </a:t>
            </a:r>
            <a:r>
              <a:rPr lang="en-US" sz="2000" b="0" dirty="0"/>
              <a:t>(1 of 2)</a:t>
            </a:r>
            <a:endParaRPr lang="en-IN" sz="2000" b="0" dirty="0"/>
          </a:p>
        </p:txBody>
      </p:sp>
      <p:sp>
        <p:nvSpPr>
          <p:cNvPr id="3" name="Content Placeholder 2">
            <a:extLst>
              <a:ext uri="{FF2B5EF4-FFF2-40B4-BE49-F238E27FC236}">
                <a16:creationId xmlns:a16="http://schemas.microsoft.com/office/drawing/2014/main" id="{F548A565-A433-45C8-B59A-9561EECD9F86}"/>
              </a:ext>
            </a:extLst>
          </p:cNvPr>
          <p:cNvSpPr>
            <a:spLocks noGrp="1"/>
          </p:cNvSpPr>
          <p:nvPr>
            <p:ph sz="quarter" idx="13"/>
          </p:nvPr>
        </p:nvSpPr>
        <p:spPr/>
        <p:txBody>
          <a:bodyPr/>
          <a:lstStyle/>
          <a:p>
            <a:r>
              <a:rPr lang="en-US" dirty="0"/>
              <a:t>No signs of breathing or air movement</a:t>
            </a:r>
          </a:p>
          <a:p>
            <a:r>
              <a:rPr lang="en-US" dirty="0"/>
              <a:t>Evidence of foreign bodies in the airway</a:t>
            </a:r>
          </a:p>
          <a:p>
            <a:r>
              <a:rPr lang="en-US" dirty="0"/>
              <a:t>No air felt or heard at the nose or mouth</a:t>
            </a:r>
          </a:p>
          <a:p>
            <a:r>
              <a:rPr lang="en-US" dirty="0"/>
              <a:t>Inability to speak or difficulty speaking</a:t>
            </a:r>
          </a:p>
          <a:p>
            <a:r>
              <a:rPr lang="en-US" dirty="0"/>
              <a:t>Unusual hoarse or raspy quality to the voice</a:t>
            </a:r>
          </a:p>
          <a:p>
            <a:r>
              <a:rPr lang="en-US" dirty="0"/>
              <a:t>Absent, minimal, or uneven chest movement</a:t>
            </a:r>
          </a:p>
        </p:txBody>
      </p:sp>
    </p:spTree>
    <p:extLst>
      <p:ext uri="{BB962C8B-B14F-4D97-AF65-F5344CB8AC3E}">
        <p14:creationId xmlns:p14="http://schemas.microsoft.com/office/powerpoint/2010/main" val="3402200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2B81A7-9F46-41E0-BF3C-599B5909796C}"/>
              </a:ext>
            </a:extLst>
          </p:cNvPr>
          <p:cNvSpPr>
            <a:spLocks noGrp="1"/>
          </p:cNvSpPr>
          <p:nvPr>
            <p:ph type="title"/>
          </p:nvPr>
        </p:nvSpPr>
        <p:spPr/>
        <p:txBody>
          <a:bodyPr/>
          <a:lstStyle/>
          <a:p>
            <a:r>
              <a:rPr lang="en-US" sz="3400" dirty="0"/>
              <a:t>Patient Assessment—Signs of an Inadequate Airway </a:t>
            </a:r>
            <a:r>
              <a:rPr lang="en-US" sz="2000" b="0" dirty="0"/>
              <a:t>(2 of 2)</a:t>
            </a:r>
            <a:endParaRPr lang="en-IN" sz="2000" b="0" dirty="0"/>
          </a:p>
        </p:txBody>
      </p:sp>
      <p:sp>
        <p:nvSpPr>
          <p:cNvPr id="3" name="Content Placeholder 2">
            <a:extLst>
              <a:ext uri="{FF2B5EF4-FFF2-40B4-BE49-F238E27FC236}">
                <a16:creationId xmlns:a16="http://schemas.microsoft.com/office/drawing/2014/main" id="{F548A565-A433-45C8-B59A-9561EECD9F86}"/>
              </a:ext>
            </a:extLst>
          </p:cNvPr>
          <p:cNvSpPr>
            <a:spLocks noGrp="1"/>
          </p:cNvSpPr>
          <p:nvPr>
            <p:ph sz="quarter" idx="13"/>
          </p:nvPr>
        </p:nvSpPr>
        <p:spPr/>
        <p:txBody>
          <a:bodyPr/>
          <a:lstStyle/>
          <a:p>
            <a:r>
              <a:rPr lang="en-US" dirty="0"/>
              <a:t>Breathing movement limited to the abdomen</a:t>
            </a:r>
          </a:p>
          <a:p>
            <a:r>
              <a:rPr lang="en-US" dirty="0"/>
              <a:t>Diminished or absent breath sounds</a:t>
            </a:r>
          </a:p>
          <a:p>
            <a:r>
              <a:rPr lang="en-US" dirty="0"/>
              <a:t>Abnormal noises such as wheezing, crowing, stridor, snoring, gurgling, or gasping during breathing</a:t>
            </a:r>
          </a:p>
          <a:p>
            <a:r>
              <a:rPr lang="en-US" dirty="0"/>
              <a:t>In children, retractions above the clavicles and between and below the ribs</a:t>
            </a:r>
          </a:p>
          <a:p>
            <a:r>
              <a:rPr lang="en-US" dirty="0"/>
              <a:t>In children and infants, nasal flaring</a:t>
            </a:r>
          </a:p>
        </p:txBody>
      </p:sp>
    </p:spTree>
    <p:extLst>
      <p:ext uri="{BB962C8B-B14F-4D97-AF65-F5344CB8AC3E}">
        <p14:creationId xmlns:p14="http://schemas.microsoft.com/office/powerpoint/2010/main" val="24435197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cs typeface="Times New Roman" panose="02020603050405020304" pitchFamily="18" charset="0"/>
              </a:rPr>
              <a:t>Topics</a:t>
            </a:r>
            <a:endParaRPr lang="en-IN" dirty="0"/>
          </a:p>
        </p:txBody>
      </p:sp>
      <p:sp>
        <p:nvSpPr>
          <p:cNvPr id="4" name="Text Placeholder 3"/>
          <p:cNvSpPr>
            <a:spLocks noGrp="1"/>
          </p:cNvSpPr>
          <p:nvPr>
            <p:ph type="body" sz="quarter" idx="14"/>
          </p:nvPr>
        </p:nvSpPr>
        <p:spPr/>
        <p:txBody>
          <a:bodyPr/>
          <a:lstStyle/>
          <a:p>
            <a:r>
              <a:rPr lang="en-US" altLang="en-US" dirty="0">
                <a:hlinkClick r:id="rId3" action="ppaction://hlinksldjump"/>
              </a:rPr>
              <a:t>Airway Physiology</a:t>
            </a:r>
            <a:endParaRPr lang="en-US" altLang="en-US" dirty="0"/>
          </a:p>
          <a:p>
            <a:r>
              <a:rPr lang="en-US" altLang="en-US" dirty="0">
                <a:hlinkClick r:id="rId4" action="ppaction://hlinksldjump"/>
              </a:rPr>
              <a:t>Airway Pathophysiology</a:t>
            </a:r>
            <a:endParaRPr lang="en-US" altLang="en-US" dirty="0"/>
          </a:p>
          <a:p>
            <a:r>
              <a:rPr lang="en-US" altLang="en-US" dirty="0">
                <a:hlinkClick r:id="rId5" action="ppaction://hlinksldjump"/>
              </a:rPr>
              <a:t>Opening the Airway</a:t>
            </a:r>
            <a:endParaRPr lang="en-US" altLang="en-US" dirty="0"/>
          </a:p>
          <a:p>
            <a:r>
              <a:rPr lang="en-US" altLang="en-US" dirty="0">
                <a:hlinkClick r:id="rId6" action="ppaction://hlinksldjump"/>
              </a:rPr>
              <a:t>Obstructed Airways</a:t>
            </a:r>
            <a:endParaRPr lang="en-US" altLang="en-US" dirty="0"/>
          </a:p>
          <a:p>
            <a:r>
              <a:rPr lang="en-US" altLang="en-US" dirty="0">
                <a:hlinkClick r:id="rId7" action="ppaction://hlinksldjump"/>
              </a:rPr>
              <a:t>Airway Adjuncts</a:t>
            </a:r>
            <a:endParaRPr lang="en-US" altLang="en-US" dirty="0"/>
          </a:p>
          <a:p>
            <a:r>
              <a:rPr lang="en-US" altLang="en-US" dirty="0">
                <a:hlinkClick r:id="rId8" action="ppaction://hlinksldjump"/>
              </a:rPr>
              <a:t>Suctioning</a:t>
            </a:r>
            <a:endParaRPr lang="en-US" altLang="en-US" dirty="0"/>
          </a:p>
          <a:p>
            <a:r>
              <a:rPr lang="en-US" altLang="en-US" dirty="0">
                <a:hlinkClick r:id="rId9" action="ppaction://hlinksldjump"/>
              </a:rPr>
              <a:t>Keeping an Airway Open: Definitive Care</a:t>
            </a:r>
            <a:endParaRPr lang="en-US" altLang="en-US" dirty="0"/>
          </a:p>
          <a:p>
            <a:r>
              <a:rPr lang="en-US" altLang="en-US" dirty="0">
                <a:hlinkClick r:id="rId10" action="ppaction://hlinksldjump"/>
              </a:rPr>
              <a:t>Special Considerations</a:t>
            </a:r>
            <a:endParaRPr lang="en-US" altLang="en-US" dirty="0"/>
          </a:p>
        </p:txBody>
      </p:sp>
    </p:spTree>
    <p:extLst>
      <p:ext uri="{BB962C8B-B14F-4D97-AF65-F5344CB8AC3E}">
        <p14:creationId xmlns:p14="http://schemas.microsoft.com/office/powerpoint/2010/main" val="15561007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Opening the Airway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0595064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39E9-FEEA-4DDE-8D64-28733D828F89}"/>
              </a:ext>
            </a:extLst>
          </p:cNvPr>
          <p:cNvSpPr>
            <a:spLocks noGrp="1"/>
          </p:cNvSpPr>
          <p:nvPr>
            <p:ph type="title"/>
          </p:nvPr>
        </p:nvSpPr>
        <p:spPr/>
        <p:txBody>
          <a:bodyPr/>
          <a:lstStyle/>
          <a:p>
            <a:r>
              <a:rPr lang="en-US" dirty="0"/>
              <a:t>Opening the Airway </a:t>
            </a:r>
            <a:r>
              <a:rPr lang="en-US" sz="2000" b="0" dirty="0"/>
              <a:t>(1 of 2)</a:t>
            </a:r>
            <a:endParaRPr lang="en-IN" sz="2000" b="0" dirty="0"/>
          </a:p>
        </p:txBody>
      </p:sp>
      <p:sp>
        <p:nvSpPr>
          <p:cNvPr id="3" name="Content Placeholder 2">
            <a:extLst>
              <a:ext uri="{FF2B5EF4-FFF2-40B4-BE49-F238E27FC236}">
                <a16:creationId xmlns:a16="http://schemas.microsoft.com/office/drawing/2014/main" id="{1BD7215D-D216-4169-9843-A405184F6CF6}"/>
              </a:ext>
            </a:extLst>
          </p:cNvPr>
          <p:cNvSpPr>
            <a:spLocks noGrp="1"/>
          </p:cNvSpPr>
          <p:nvPr>
            <p:ph sz="quarter" idx="13"/>
          </p:nvPr>
        </p:nvSpPr>
        <p:spPr/>
        <p:txBody>
          <a:bodyPr/>
          <a:lstStyle/>
          <a:p>
            <a:r>
              <a:rPr lang="en-US" dirty="0"/>
              <a:t>Airway problems must be dealt with immediately</a:t>
            </a:r>
          </a:p>
          <a:p>
            <a:r>
              <a:rPr lang="en-US" dirty="0"/>
              <a:t>Open and maintain the airway in any patient who cannot do so for himself</a:t>
            </a:r>
          </a:p>
          <a:p>
            <a:r>
              <a:rPr lang="en-US" dirty="0"/>
              <a:t>In a patient with diminished mental status, airway procedures are best done with the patient supine</a:t>
            </a:r>
          </a:p>
          <a:p>
            <a:r>
              <a:rPr lang="en-US" dirty="0"/>
              <a:t>If you suspect spinal trauma, protect the head and neck</a:t>
            </a:r>
          </a:p>
          <a:p>
            <a:pPr lvl="1"/>
            <a:r>
              <a:rPr lang="en-US" dirty="0"/>
              <a:t>Airway has priority over spine protection</a:t>
            </a:r>
          </a:p>
          <a:p>
            <a:pPr lvl="1"/>
            <a:r>
              <a:rPr lang="en-US" dirty="0"/>
              <a:t>Provide manual stabilization if time does not allow for spinal precautions</a:t>
            </a:r>
          </a:p>
        </p:txBody>
      </p:sp>
    </p:spTree>
    <p:extLst>
      <p:ext uri="{BB962C8B-B14F-4D97-AF65-F5344CB8AC3E}">
        <p14:creationId xmlns:p14="http://schemas.microsoft.com/office/powerpoint/2010/main" val="5662233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B839E9-FEEA-4DDE-8D64-28733D828F89}"/>
              </a:ext>
            </a:extLst>
          </p:cNvPr>
          <p:cNvSpPr>
            <a:spLocks noGrp="1"/>
          </p:cNvSpPr>
          <p:nvPr>
            <p:ph type="title"/>
          </p:nvPr>
        </p:nvSpPr>
        <p:spPr/>
        <p:txBody>
          <a:bodyPr/>
          <a:lstStyle/>
          <a:p>
            <a:r>
              <a:rPr lang="en-US" dirty="0"/>
              <a:t>Opening the Airway </a:t>
            </a:r>
            <a:r>
              <a:rPr lang="en-US" sz="2000" b="0" dirty="0"/>
              <a:t>(2 of 2)</a:t>
            </a:r>
            <a:endParaRPr lang="en-IN" sz="2000" b="0" dirty="0"/>
          </a:p>
        </p:txBody>
      </p:sp>
      <p:sp>
        <p:nvSpPr>
          <p:cNvPr id="3" name="Content Placeholder 2">
            <a:extLst>
              <a:ext uri="{FF2B5EF4-FFF2-40B4-BE49-F238E27FC236}">
                <a16:creationId xmlns:a16="http://schemas.microsoft.com/office/drawing/2014/main" id="{1BD7215D-D216-4169-9843-A405184F6CF6}"/>
              </a:ext>
            </a:extLst>
          </p:cNvPr>
          <p:cNvSpPr>
            <a:spLocks noGrp="1"/>
          </p:cNvSpPr>
          <p:nvPr>
            <p:ph sz="quarter" idx="13"/>
          </p:nvPr>
        </p:nvSpPr>
        <p:spPr/>
        <p:txBody>
          <a:bodyPr/>
          <a:lstStyle/>
          <a:p>
            <a:r>
              <a:rPr lang="en-US" dirty="0"/>
              <a:t>In unconscious patients, watch for indications of head, neck, and spinal injury:</a:t>
            </a:r>
          </a:p>
          <a:p>
            <a:pPr lvl="1"/>
            <a:r>
              <a:rPr lang="en-US" dirty="0"/>
              <a:t>The mechanism of injury causes such injuries</a:t>
            </a:r>
          </a:p>
          <a:p>
            <a:pPr lvl="1"/>
            <a:r>
              <a:rPr lang="en-US" dirty="0"/>
              <a:t>The injury is at or above the level of the shoulders</a:t>
            </a:r>
          </a:p>
          <a:p>
            <a:pPr lvl="1"/>
            <a:r>
              <a:rPr lang="en-US" dirty="0"/>
              <a:t>Family or bystanders indicate such injuries occurred</a:t>
            </a:r>
          </a:p>
          <a:p>
            <a:r>
              <a:rPr lang="en-US" dirty="0"/>
              <a:t>Some patients have open but threatened airways</a:t>
            </a:r>
          </a:p>
          <a:p>
            <a:pPr lvl="1"/>
            <a:r>
              <a:rPr lang="en-US" dirty="0"/>
              <a:t>Conscious patients should be helped into a comfortable position</a:t>
            </a:r>
          </a:p>
          <a:p>
            <a:pPr lvl="1"/>
            <a:r>
              <a:rPr lang="en-US" dirty="0"/>
              <a:t>Unconscious patients should be placed in a head-elevated, sniffing position</a:t>
            </a:r>
          </a:p>
        </p:txBody>
      </p:sp>
    </p:spTree>
    <p:extLst>
      <p:ext uri="{BB962C8B-B14F-4D97-AF65-F5344CB8AC3E}">
        <p14:creationId xmlns:p14="http://schemas.microsoft.com/office/powerpoint/2010/main" val="3225011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41B9-5C28-4782-8CB1-AA17C9B66667}"/>
              </a:ext>
            </a:extLst>
          </p:cNvPr>
          <p:cNvSpPr>
            <a:spLocks noGrp="1"/>
          </p:cNvSpPr>
          <p:nvPr>
            <p:ph type="title"/>
          </p:nvPr>
        </p:nvSpPr>
        <p:spPr/>
        <p:txBody>
          <a:bodyPr/>
          <a:lstStyle/>
          <a:p>
            <a:r>
              <a:rPr lang="en-US" sz="3400" dirty="0"/>
              <a:t>Opening the Airway—Head-Elevated, Sniffing Position </a:t>
            </a:r>
            <a:r>
              <a:rPr lang="en-US" sz="2000" b="0" dirty="0"/>
              <a:t>(1 of 2)</a:t>
            </a:r>
            <a:endParaRPr lang="en-IN" sz="2000" b="0" dirty="0"/>
          </a:p>
        </p:txBody>
      </p:sp>
      <p:sp>
        <p:nvSpPr>
          <p:cNvPr id="3" name="Content Placeholder 2">
            <a:extLst>
              <a:ext uri="{FF2B5EF4-FFF2-40B4-BE49-F238E27FC236}">
                <a16:creationId xmlns:a16="http://schemas.microsoft.com/office/drawing/2014/main" id="{B724CA4A-FF2D-4E0D-A3A5-DD1316CAB930}"/>
              </a:ext>
            </a:extLst>
          </p:cNvPr>
          <p:cNvSpPr>
            <a:spLocks noGrp="1"/>
          </p:cNvSpPr>
          <p:nvPr>
            <p:ph sz="quarter" idx="13"/>
          </p:nvPr>
        </p:nvSpPr>
        <p:spPr>
          <a:xfrm>
            <a:off x="457199" y="1556326"/>
            <a:ext cx="8502074" cy="4467955"/>
          </a:xfrm>
        </p:spPr>
        <p:txBody>
          <a:bodyPr/>
          <a:lstStyle/>
          <a:p>
            <a:r>
              <a:rPr lang="en-US" dirty="0"/>
              <a:t>The slight elevation and anterior positioning of the head aligns airway structures for improved patency</a:t>
            </a:r>
          </a:p>
          <a:p>
            <a:r>
              <a:rPr lang="en-US" dirty="0"/>
              <a:t>The head is moved in an anterior fashion similar to the posture used to sniff flowers</a:t>
            </a:r>
          </a:p>
          <a:p>
            <a:pPr lvl="1"/>
            <a:r>
              <a:rPr lang="en-US" dirty="0"/>
              <a:t>In supine patients, this may be achieved with 1.5 to 2.0 inches of padding behind the head</a:t>
            </a:r>
          </a:p>
          <a:p>
            <a:pPr lvl="1"/>
            <a:r>
              <a:rPr lang="en-US" dirty="0"/>
              <a:t>Anatomy and head size can create unique positioning needs</a:t>
            </a:r>
          </a:p>
          <a:p>
            <a:pPr lvl="1"/>
            <a:r>
              <a:rPr lang="en-US" dirty="0"/>
              <a:t>In pediatric patients, padding may be needed behind the shoulders</a:t>
            </a:r>
          </a:p>
        </p:txBody>
      </p:sp>
    </p:spTree>
    <p:extLst>
      <p:ext uri="{BB962C8B-B14F-4D97-AF65-F5344CB8AC3E}">
        <p14:creationId xmlns:p14="http://schemas.microsoft.com/office/powerpoint/2010/main" val="10969053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BF41B9-5C28-4782-8CB1-AA17C9B66667}"/>
              </a:ext>
            </a:extLst>
          </p:cNvPr>
          <p:cNvSpPr>
            <a:spLocks noGrp="1"/>
          </p:cNvSpPr>
          <p:nvPr>
            <p:ph type="title"/>
          </p:nvPr>
        </p:nvSpPr>
        <p:spPr/>
        <p:txBody>
          <a:bodyPr/>
          <a:lstStyle/>
          <a:p>
            <a:r>
              <a:rPr lang="en-US" sz="3400" dirty="0"/>
              <a:t>Opening the Airway—Head-Elevated, Sniffing Position </a:t>
            </a:r>
            <a:r>
              <a:rPr lang="en-US" sz="2000" b="0" dirty="0"/>
              <a:t>(2 of 2)</a:t>
            </a:r>
            <a:endParaRPr lang="en-IN" sz="2000" b="0" dirty="0"/>
          </a:p>
        </p:txBody>
      </p:sp>
      <p:sp>
        <p:nvSpPr>
          <p:cNvPr id="3" name="Content Placeholder 2">
            <a:extLst>
              <a:ext uri="{FF2B5EF4-FFF2-40B4-BE49-F238E27FC236}">
                <a16:creationId xmlns:a16="http://schemas.microsoft.com/office/drawing/2014/main" id="{B724CA4A-FF2D-4E0D-A3A5-DD1316CAB930}"/>
              </a:ext>
            </a:extLst>
          </p:cNvPr>
          <p:cNvSpPr>
            <a:spLocks noGrp="1"/>
          </p:cNvSpPr>
          <p:nvPr>
            <p:ph sz="quarter" idx="13"/>
          </p:nvPr>
        </p:nvSpPr>
        <p:spPr>
          <a:xfrm>
            <a:off x="457199" y="1556326"/>
            <a:ext cx="8502074" cy="4467955"/>
          </a:xfrm>
        </p:spPr>
        <p:txBody>
          <a:bodyPr/>
          <a:lstStyle/>
          <a:p>
            <a:r>
              <a:rPr lang="en-US" dirty="0"/>
              <a:t>Optimal position is achieved when the patient’s ear is at the same level as the suprasternal notch</a:t>
            </a:r>
          </a:p>
          <a:p>
            <a:r>
              <a:rPr lang="en-US" dirty="0"/>
              <a:t>The position may be contraindicated when there is risk of spinal injury</a:t>
            </a:r>
          </a:p>
        </p:txBody>
      </p:sp>
    </p:spTree>
    <p:extLst>
      <p:ext uri="{BB962C8B-B14F-4D97-AF65-F5344CB8AC3E}">
        <p14:creationId xmlns:p14="http://schemas.microsoft.com/office/powerpoint/2010/main" val="25266210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Opening the Airway—Providing an Airway: Manual Maneuvers </a:t>
            </a:r>
            <a:r>
              <a:rPr lang="en-US" sz="2000" b="0" dirty="0"/>
              <a:t>(1 of 4)</a:t>
            </a:r>
            <a:endParaRPr lang="en-IN" sz="2000" b="0" dirty="0"/>
          </a:p>
        </p:txBody>
      </p:sp>
      <p:sp>
        <p:nvSpPr>
          <p:cNvPr id="3" name="Content Placeholder 2">
            <a:extLst>
              <a:ext uri="{FF2B5EF4-FFF2-40B4-BE49-F238E27FC236}">
                <a16:creationId xmlns:a16="http://schemas.microsoft.com/office/drawing/2014/main" id="{BF6EB519-BF22-4E49-AD29-90F98132F83E}"/>
              </a:ext>
            </a:extLst>
          </p:cNvPr>
          <p:cNvSpPr>
            <a:spLocks noGrp="1"/>
          </p:cNvSpPr>
          <p:nvPr>
            <p:ph sz="quarter" idx="13"/>
          </p:nvPr>
        </p:nvSpPr>
        <p:spPr>
          <a:xfrm>
            <a:off x="457199" y="1556326"/>
            <a:ext cx="8363527" cy="4467955"/>
          </a:xfrm>
        </p:spPr>
        <p:txBody>
          <a:bodyPr/>
          <a:lstStyle/>
          <a:p>
            <a:r>
              <a:rPr lang="en-US" dirty="0"/>
              <a:t>Patients without an intact airway require manual airway opening and ongoing interventions to support patency</a:t>
            </a:r>
          </a:p>
          <a:p>
            <a:r>
              <a:rPr lang="en-US" dirty="0"/>
              <a:t>Airway problems are often caused by diminished control of muscles in the airway</a:t>
            </a:r>
          </a:p>
          <a:p>
            <a:r>
              <a:rPr lang="en-US" dirty="0"/>
              <a:t>Basic procedures keep the tongue in position and prevent the epiglottis from covering the glottic opening.</a:t>
            </a:r>
          </a:p>
          <a:p>
            <a:r>
              <a:rPr lang="en-US" dirty="0"/>
              <a:t>The head-tilt chin lift maneuver and the jaw-thrust maneuver are commonly used.</a:t>
            </a:r>
          </a:p>
        </p:txBody>
      </p:sp>
    </p:spTree>
    <p:extLst>
      <p:ext uri="{BB962C8B-B14F-4D97-AF65-F5344CB8AC3E}">
        <p14:creationId xmlns:p14="http://schemas.microsoft.com/office/powerpoint/2010/main" val="36605606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Opening the Airway—Providing an Airway: Manual Maneuvers </a:t>
            </a:r>
            <a:r>
              <a:rPr lang="en-US" sz="2000" b="0" dirty="0"/>
              <a:t>(2 of 4)</a:t>
            </a:r>
            <a:endParaRPr lang="en-IN" sz="2000" b="0" dirty="0"/>
          </a:p>
        </p:txBody>
      </p:sp>
      <p:sp>
        <p:nvSpPr>
          <p:cNvPr id="3" name="Content Placeholder 2">
            <a:extLst>
              <a:ext uri="{FF2B5EF4-FFF2-40B4-BE49-F238E27FC236}">
                <a16:creationId xmlns:a16="http://schemas.microsoft.com/office/drawing/2014/main" id="{BF6EB519-BF22-4E49-AD29-90F98132F83E}"/>
              </a:ext>
            </a:extLst>
          </p:cNvPr>
          <p:cNvSpPr>
            <a:spLocks noGrp="1"/>
          </p:cNvSpPr>
          <p:nvPr>
            <p:ph sz="quarter" idx="13"/>
          </p:nvPr>
        </p:nvSpPr>
        <p:spPr>
          <a:xfrm>
            <a:off x="457200" y="1556326"/>
            <a:ext cx="8229600" cy="818573"/>
          </a:xfrm>
        </p:spPr>
        <p:txBody>
          <a:bodyPr/>
          <a:lstStyle/>
          <a:p>
            <a:r>
              <a:rPr lang="en-US" sz="2400" dirty="0"/>
              <a:t>The head-tilt, chin-lift maneuver aligns the airway structures to provide for free passage of air</a:t>
            </a:r>
          </a:p>
        </p:txBody>
      </p:sp>
      <p:sp>
        <p:nvSpPr>
          <p:cNvPr id="4" name="Content Placeholder 3">
            <a:extLst>
              <a:ext uri="{FF2B5EF4-FFF2-40B4-BE49-F238E27FC236}">
                <a16:creationId xmlns:a16="http://schemas.microsoft.com/office/drawing/2014/main" id="{71CE4898-FADC-41F9-ADA5-CB7EDBB115A8}"/>
              </a:ext>
            </a:extLst>
          </p:cNvPr>
          <p:cNvSpPr>
            <a:spLocks noGrp="1"/>
          </p:cNvSpPr>
          <p:nvPr>
            <p:ph sz="quarter" idx="14"/>
          </p:nvPr>
        </p:nvSpPr>
        <p:spPr>
          <a:xfrm>
            <a:off x="457200" y="2447636"/>
            <a:ext cx="8229600" cy="3555027"/>
          </a:xfrm>
        </p:spPr>
        <p:txBody>
          <a:bodyPr/>
          <a:lstStyle/>
          <a:p>
            <a:pPr marL="741600" lvl="1" indent="-428400">
              <a:buFont typeface="+mj-lt"/>
              <a:buAutoNum type="arabicPeriod"/>
            </a:pPr>
            <a:r>
              <a:rPr lang="en-US" sz="2400" dirty="0"/>
              <a:t>Place one hand on the forehead and the fingertips of other hand at the center of the lower jaw</a:t>
            </a:r>
          </a:p>
          <a:p>
            <a:pPr marL="741600" lvl="1" indent="-428400">
              <a:buFont typeface="+mj-lt"/>
              <a:buAutoNum type="arabicPeriod"/>
            </a:pPr>
            <a:r>
              <a:rPr lang="en-US" sz="2400" dirty="0"/>
              <a:t>Tilt the head by applying pressure to the forehead</a:t>
            </a:r>
          </a:p>
          <a:p>
            <a:pPr marL="741600" lvl="1" indent="-428400">
              <a:buFont typeface="+mj-lt"/>
              <a:buAutoNum type="arabicPeriod"/>
            </a:pPr>
            <a:r>
              <a:rPr lang="en-US" sz="2400" dirty="0"/>
              <a:t>Lift the chin and support the lower jaw</a:t>
            </a:r>
          </a:p>
          <a:p>
            <a:pPr marL="741600" lvl="1" indent="-428400">
              <a:buFont typeface="+mj-lt"/>
              <a:buAutoNum type="arabicPeriod"/>
            </a:pPr>
            <a:r>
              <a:rPr lang="en-US" sz="2400" dirty="0"/>
              <a:t>Move the jaw forward</a:t>
            </a:r>
          </a:p>
          <a:p>
            <a:pPr marL="741600" lvl="1" indent="-428400">
              <a:buFont typeface="+mj-lt"/>
              <a:buAutoNum type="arabicPeriod"/>
            </a:pPr>
            <a:r>
              <a:rPr lang="en-US" sz="2400" dirty="0"/>
              <a:t>Do not allow mouth to close</a:t>
            </a:r>
          </a:p>
        </p:txBody>
      </p:sp>
    </p:spTree>
    <p:extLst>
      <p:ext uri="{BB962C8B-B14F-4D97-AF65-F5344CB8AC3E}">
        <p14:creationId xmlns:p14="http://schemas.microsoft.com/office/powerpoint/2010/main" val="3346502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5C76-E1A5-4919-9849-C600C012E1F8}"/>
              </a:ext>
            </a:extLst>
          </p:cNvPr>
          <p:cNvSpPr>
            <a:spLocks noGrp="1"/>
          </p:cNvSpPr>
          <p:nvPr>
            <p:ph type="title"/>
          </p:nvPr>
        </p:nvSpPr>
        <p:spPr/>
        <p:txBody>
          <a:bodyPr/>
          <a:lstStyle/>
          <a:p>
            <a:r>
              <a:rPr lang="en-IN" dirty="0"/>
              <a:t>Head-Tilt, Chin-Lift Maneuver</a:t>
            </a:r>
          </a:p>
        </p:txBody>
      </p:sp>
      <p:pic>
        <p:nvPicPr>
          <p:cNvPr id="4" name="Picture 3" descr="A side view and front view of an E M T performing the head tilt, chin lift maneuver on a patient by placing his hand on the patient's head and fingertips beneath the bony area at the center of a patient’s lower jaw.">
            <a:extLst>
              <a:ext uri="{FF2B5EF4-FFF2-40B4-BE49-F238E27FC236}">
                <a16:creationId xmlns:a16="http://schemas.microsoft.com/office/drawing/2014/main" id="{57D9C323-D37E-4368-96E5-04B6368532AE}"/>
              </a:ext>
            </a:extLst>
          </p:cNvPr>
          <p:cNvPicPr>
            <a:picLocks noChangeAspect="1"/>
          </p:cNvPicPr>
          <p:nvPr/>
        </p:nvPicPr>
        <p:blipFill>
          <a:blip r:embed="rId3"/>
          <a:stretch>
            <a:fillRect/>
          </a:stretch>
        </p:blipFill>
        <p:spPr>
          <a:xfrm>
            <a:off x="497532" y="1844870"/>
            <a:ext cx="8148936" cy="3112842"/>
          </a:xfrm>
          <a:prstGeom prst="rect">
            <a:avLst/>
          </a:prstGeom>
        </p:spPr>
      </p:pic>
      <p:sp>
        <p:nvSpPr>
          <p:cNvPr id="3" name="Content Placeholder 2">
            <a:extLst>
              <a:ext uri="{FF2B5EF4-FFF2-40B4-BE49-F238E27FC236}">
                <a16:creationId xmlns:a16="http://schemas.microsoft.com/office/drawing/2014/main" id="{FBE2F646-F825-40FE-BAAC-A07CC9A206A3}"/>
              </a:ext>
            </a:extLst>
          </p:cNvPr>
          <p:cNvSpPr>
            <a:spLocks noGrp="1"/>
          </p:cNvSpPr>
          <p:nvPr>
            <p:ph sz="quarter" idx="13"/>
          </p:nvPr>
        </p:nvSpPr>
        <p:spPr>
          <a:xfrm>
            <a:off x="457200" y="5514107"/>
            <a:ext cx="8229600" cy="694899"/>
          </a:xfrm>
        </p:spPr>
        <p:txBody>
          <a:bodyPr/>
          <a:lstStyle/>
          <a:p>
            <a:pPr marL="432" indent="0">
              <a:buNone/>
            </a:pPr>
            <a:r>
              <a:rPr lang="en-US" sz="2000" dirty="0"/>
              <a:t>Head-tilt, chin-lift maneuver, side view. Right image shows E</a:t>
            </a:r>
            <a:r>
              <a:rPr lang="en-US" sz="100" dirty="0"/>
              <a:t> </a:t>
            </a:r>
            <a:r>
              <a:rPr lang="en-US" sz="2000" dirty="0"/>
              <a:t>M</a:t>
            </a:r>
            <a:r>
              <a:rPr lang="en-US" sz="100" dirty="0"/>
              <a:t> </a:t>
            </a:r>
            <a:r>
              <a:rPr lang="en-US" sz="2000" dirty="0"/>
              <a:t>T’s fingertips under the bony area at the center of the patient’s lower jaw.</a:t>
            </a:r>
          </a:p>
        </p:txBody>
      </p:sp>
    </p:spTree>
    <p:extLst>
      <p:ext uri="{BB962C8B-B14F-4D97-AF65-F5344CB8AC3E}">
        <p14:creationId xmlns:p14="http://schemas.microsoft.com/office/powerpoint/2010/main" val="21105280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Opening the Airway—Providing an Airway: Manual Maneuvers </a:t>
            </a:r>
            <a:r>
              <a:rPr lang="en-US" sz="2000" b="0" dirty="0"/>
              <a:t>(3 of 4)</a:t>
            </a:r>
            <a:endParaRPr lang="en-IN" sz="2000" b="0" dirty="0"/>
          </a:p>
        </p:txBody>
      </p:sp>
      <p:sp>
        <p:nvSpPr>
          <p:cNvPr id="3" name="Content Placeholder 2">
            <a:extLst>
              <a:ext uri="{FF2B5EF4-FFF2-40B4-BE49-F238E27FC236}">
                <a16:creationId xmlns:a16="http://schemas.microsoft.com/office/drawing/2014/main" id="{BF6EB519-BF22-4E49-AD29-90F98132F83E}"/>
              </a:ext>
            </a:extLst>
          </p:cNvPr>
          <p:cNvSpPr>
            <a:spLocks noGrp="1"/>
          </p:cNvSpPr>
          <p:nvPr>
            <p:ph sz="quarter" idx="13"/>
          </p:nvPr>
        </p:nvSpPr>
        <p:spPr>
          <a:xfrm>
            <a:off x="457200" y="1556327"/>
            <a:ext cx="8229600" cy="762000"/>
          </a:xfrm>
        </p:spPr>
        <p:txBody>
          <a:bodyPr/>
          <a:lstStyle/>
          <a:p>
            <a:r>
              <a:rPr lang="en-US" sz="2400" dirty="0"/>
              <a:t>The jaw-thrust maneuver is used to open the airway of an unconscious patient with spinal injury</a:t>
            </a:r>
          </a:p>
        </p:txBody>
      </p:sp>
      <p:sp>
        <p:nvSpPr>
          <p:cNvPr id="4" name="Content Placeholder 3">
            <a:extLst>
              <a:ext uri="{FF2B5EF4-FFF2-40B4-BE49-F238E27FC236}">
                <a16:creationId xmlns:a16="http://schemas.microsoft.com/office/drawing/2014/main" id="{71CE4898-FADC-41F9-ADA5-CB7EDBB115A8}"/>
              </a:ext>
            </a:extLst>
          </p:cNvPr>
          <p:cNvSpPr>
            <a:spLocks noGrp="1"/>
          </p:cNvSpPr>
          <p:nvPr>
            <p:ph sz="quarter" idx="14"/>
          </p:nvPr>
        </p:nvSpPr>
        <p:spPr>
          <a:xfrm>
            <a:off x="457200" y="2402813"/>
            <a:ext cx="8229600" cy="3555027"/>
          </a:xfrm>
        </p:spPr>
        <p:txBody>
          <a:bodyPr/>
          <a:lstStyle/>
          <a:p>
            <a:pPr marL="741600" lvl="1" indent="-428400">
              <a:buFont typeface="+mj-lt"/>
              <a:buAutoNum type="arabicPeriod"/>
            </a:pPr>
            <a:r>
              <a:rPr lang="en-US" sz="2400" dirty="0"/>
              <a:t>Keep the head, neck, and spine aligned, moving patient as a unit into the supine position</a:t>
            </a:r>
          </a:p>
          <a:p>
            <a:pPr marL="741600" lvl="1" indent="-428400">
              <a:buFont typeface="+mj-lt"/>
              <a:buAutoNum type="arabicPeriod"/>
            </a:pPr>
            <a:r>
              <a:rPr lang="en-US" sz="2400" dirty="0"/>
              <a:t>Kneel at the top of the head</a:t>
            </a:r>
          </a:p>
          <a:p>
            <a:pPr marL="741600" lvl="1" indent="-428400">
              <a:buFont typeface="+mj-lt"/>
              <a:buAutoNum type="arabicPeriod"/>
            </a:pPr>
            <a:r>
              <a:rPr lang="en-US" sz="2400" dirty="0"/>
              <a:t>Place one hand on each side of the lower jaw, at angles of jaw below ears</a:t>
            </a:r>
          </a:p>
        </p:txBody>
      </p:sp>
    </p:spTree>
    <p:extLst>
      <p:ext uri="{BB962C8B-B14F-4D97-AF65-F5344CB8AC3E}">
        <p14:creationId xmlns:p14="http://schemas.microsoft.com/office/powerpoint/2010/main" val="320101615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Opening the Airway—Providing an Airway: Manual Maneuvers </a:t>
            </a:r>
            <a:r>
              <a:rPr lang="en-US" sz="2000" b="0" dirty="0"/>
              <a:t>(4 of 4)</a:t>
            </a:r>
            <a:endParaRPr lang="en-IN" sz="2000" b="0" dirty="0"/>
          </a:p>
        </p:txBody>
      </p:sp>
      <p:sp>
        <p:nvSpPr>
          <p:cNvPr id="4" name="Content Placeholder 3">
            <a:extLst>
              <a:ext uri="{FF2B5EF4-FFF2-40B4-BE49-F238E27FC236}">
                <a16:creationId xmlns:a16="http://schemas.microsoft.com/office/drawing/2014/main" id="{71CE4898-FADC-41F9-ADA5-CB7EDBB115A8}"/>
              </a:ext>
            </a:extLst>
          </p:cNvPr>
          <p:cNvSpPr>
            <a:spLocks noGrp="1"/>
          </p:cNvSpPr>
          <p:nvPr>
            <p:ph sz="quarter" idx="14"/>
          </p:nvPr>
        </p:nvSpPr>
        <p:spPr>
          <a:xfrm>
            <a:off x="457199" y="1556328"/>
            <a:ext cx="8363527" cy="4446336"/>
          </a:xfrm>
        </p:spPr>
        <p:txBody>
          <a:bodyPr/>
          <a:lstStyle/>
          <a:p>
            <a:pPr marL="741600" lvl="1" indent="-428400">
              <a:buFont typeface="+mj-lt"/>
              <a:buAutoNum type="arabicPeriod" startAt="5"/>
            </a:pPr>
            <a:r>
              <a:rPr lang="en-US" sz="2400" dirty="0"/>
              <a:t>Push angles of the lower jaw forward with index fingers</a:t>
            </a:r>
          </a:p>
          <a:p>
            <a:pPr marL="741600" lvl="1" indent="-428400">
              <a:buFont typeface="+mj-lt"/>
              <a:buAutoNum type="arabicPeriod" startAt="5"/>
            </a:pPr>
            <a:r>
              <a:rPr lang="en-US" sz="2400" dirty="0"/>
              <a:t>Retract the lower lip with your thumb to keep the mouth open</a:t>
            </a:r>
          </a:p>
          <a:p>
            <a:pPr marL="741600" lvl="1" indent="-428400">
              <a:buFont typeface="+mj-lt"/>
              <a:buAutoNum type="arabicPeriod" startAt="5"/>
            </a:pPr>
            <a:r>
              <a:rPr lang="en-US" sz="2400" dirty="0"/>
              <a:t>Do not tilt or the head</a:t>
            </a:r>
          </a:p>
        </p:txBody>
      </p:sp>
    </p:spTree>
    <p:extLst>
      <p:ext uri="{BB962C8B-B14F-4D97-AF65-F5344CB8AC3E}">
        <p14:creationId xmlns:p14="http://schemas.microsoft.com/office/powerpoint/2010/main" val="24608234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Airway Physiology</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83369011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65C76-E1A5-4919-9849-C600C012E1F8}"/>
              </a:ext>
            </a:extLst>
          </p:cNvPr>
          <p:cNvSpPr>
            <a:spLocks noGrp="1"/>
          </p:cNvSpPr>
          <p:nvPr>
            <p:ph type="title"/>
          </p:nvPr>
        </p:nvSpPr>
        <p:spPr/>
        <p:txBody>
          <a:bodyPr/>
          <a:lstStyle/>
          <a:p>
            <a:r>
              <a:rPr lang="en-US" dirty="0"/>
              <a:t>Jaw-Thrust Maneuver</a:t>
            </a:r>
            <a:endParaRPr lang="en-IN" sz="2000" b="0" dirty="0"/>
          </a:p>
        </p:txBody>
      </p:sp>
      <p:pic>
        <p:nvPicPr>
          <p:cNvPr id="5" name="Picture 4" descr="A side view and a front view of an EMT performing the jaw thrust maneuver on a patient. The E M T has his thumbs placed on the patient's cheek and his fingers placed at the angle of the patient's jaw just below the ears.">
            <a:extLst>
              <a:ext uri="{FF2B5EF4-FFF2-40B4-BE49-F238E27FC236}">
                <a16:creationId xmlns:a16="http://schemas.microsoft.com/office/drawing/2014/main" id="{B0A1B668-C100-477A-A25A-267F3104B35A}"/>
              </a:ext>
            </a:extLst>
          </p:cNvPr>
          <p:cNvPicPr>
            <a:picLocks noChangeAspect="1"/>
          </p:cNvPicPr>
          <p:nvPr/>
        </p:nvPicPr>
        <p:blipFill>
          <a:blip r:embed="rId3"/>
          <a:stretch>
            <a:fillRect/>
          </a:stretch>
        </p:blipFill>
        <p:spPr>
          <a:xfrm>
            <a:off x="537874" y="1903828"/>
            <a:ext cx="8068251" cy="3308960"/>
          </a:xfrm>
          <a:prstGeom prst="rect">
            <a:avLst/>
          </a:prstGeom>
        </p:spPr>
      </p:pic>
      <p:sp>
        <p:nvSpPr>
          <p:cNvPr id="3" name="Content Placeholder 2">
            <a:extLst>
              <a:ext uri="{FF2B5EF4-FFF2-40B4-BE49-F238E27FC236}">
                <a16:creationId xmlns:a16="http://schemas.microsoft.com/office/drawing/2014/main" id="{FBE2F646-F825-40FE-BAAC-A07CC9A206A3}"/>
              </a:ext>
            </a:extLst>
          </p:cNvPr>
          <p:cNvSpPr>
            <a:spLocks noGrp="1"/>
          </p:cNvSpPr>
          <p:nvPr>
            <p:ph sz="quarter" idx="13"/>
          </p:nvPr>
        </p:nvSpPr>
        <p:spPr>
          <a:xfrm>
            <a:off x="457200" y="5514107"/>
            <a:ext cx="8229600" cy="694899"/>
          </a:xfrm>
        </p:spPr>
        <p:txBody>
          <a:bodyPr/>
          <a:lstStyle/>
          <a:p>
            <a:pPr marL="432" indent="0">
              <a:buNone/>
            </a:pPr>
            <a:r>
              <a:rPr lang="en-US" sz="2000" dirty="0"/>
              <a:t>Jaw-thrust maneuver, side view. Inset shows E</a:t>
            </a:r>
            <a:r>
              <a:rPr lang="en-US" sz="100" dirty="0"/>
              <a:t> </a:t>
            </a:r>
            <a:r>
              <a:rPr lang="en-US" sz="2000" dirty="0"/>
              <a:t>M</a:t>
            </a:r>
            <a:r>
              <a:rPr lang="en-US" sz="100" dirty="0"/>
              <a:t> </a:t>
            </a:r>
            <a:r>
              <a:rPr lang="en-US" sz="2000" dirty="0"/>
              <a:t>T’s finger position at angle of the jaw just below the ears.</a:t>
            </a:r>
          </a:p>
        </p:txBody>
      </p:sp>
    </p:spTree>
    <p:extLst>
      <p:ext uri="{BB962C8B-B14F-4D97-AF65-F5344CB8AC3E}">
        <p14:creationId xmlns:p14="http://schemas.microsoft.com/office/powerpoint/2010/main" val="160939653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Obstructed Airways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66857099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814D-16B3-4062-9CC6-A335AA54270F}"/>
              </a:ext>
            </a:extLst>
          </p:cNvPr>
          <p:cNvSpPr>
            <a:spLocks noGrp="1"/>
          </p:cNvSpPr>
          <p:nvPr>
            <p:ph type="title"/>
          </p:nvPr>
        </p:nvSpPr>
        <p:spPr/>
        <p:txBody>
          <a:bodyPr/>
          <a:lstStyle/>
          <a:p>
            <a:r>
              <a:rPr lang="en-US" dirty="0"/>
              <a:t>Obstructed Airways </a:t>
            </a:r>
            <a:r>
              <a:rPr lang="en-US" sz="2000" b="0" dirty="0"/>
              <a:t>(1 of 4)</a:t>
            </a:r>
            <a:endParaRPr lang="en-IN" sz="2000" b="0" dirty="0"/>
          </a:p>
        </p:txBody>
      </p:sp>
      <p:sp>
        <p:nvSpPr>
          <p:cNvPr id="3" name="Content Placeholder 2">
            <a:extLst>
              <a:ext uri="{FF2B5EF4-FFF2-40B4-BE49-F238E27FC236}">
                <a16:creationId xmlns:a16="http://schemas.microsoft.com/office/drawing/2014/main" id="{475DB615-6940-4807-973D-7B20B31D2DD7}"/>
              </a:ext>
            </a:extLst>
          </p:cNvPr>
          <p:cNvSpPr>
            <a:spLocks noGrp="1"/>
          </p:cNvSpPr>
          <p:nvPr>
            <p:ph sz="quarter" idx="13"/>
          </p:nvPr>
        </p:nvSpPr>
        <p:spPr/>
        <p:txBody>
          <a:bodyPr/>
          <a:lstStyle/>
          <a:p>
            <a:r>
              <a:rPr lang="en-US" altLang="en-US" dirty="0"/>
              <a:t>If an opened airway remains obstructed, consider the possibility of a foreign-body obstruction</a:t>
            </a:r>
          </a:p>
          <a:p>
            <a:r>
              <a:rPr lang="en-US" altLang="en-US" dirty="0"/>
              <a:t>If attempts to ventilate and reopen the airway fail, immediately begin foreign-body airway procedures</a:t>
            </a:r>
          </a:p>
          <a:p>
            <a:r>
              <a:rPr lang="en-US" altLang="en-US" dirty="0"/>
              <a:t>Choking is classified as severe or nonsevere</a:t>
            </a:r>
          </a:p>
          <a:p>
            <a:pPr lvl="1"/>
            <a:r>
              <a:rPr lang="en-US" altLang="en-US" dirty="0"/>
              <a:t>In severe choking, the trachea is fully blocked and no air is moving</a:t>
            </a:r>
          </a:p>
          <a:p>
            <a:pPr lvl="1"/>
            <a:r>
              <a:rPr lang="en-US" altLang="en-US" dirty="0"/>
              <a:t>In nonsevere choking, the trachea is partially blocked and some air is exchanged</a:t>
            </a:r>
          </a:p>
        </p:txBody>
      </p:sp>
    </p:spTree>
    <p:extLst>
      <p:ext uri="{BB962C8B-B14F-4D97-AF65-F5344CB8AC3E}">
        <p14:creationId xmlns:p14="http://schemas.microsoft.com/office/powerpoint/2010/main" val="11340741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814D-16B3-4062-9CC6-A335AA54270F}"/>
              </a:ext>
            </a:extLst>
          </p:cNvPr>
          <p:cNvSpPr>
            <a:spLocks noGrp="1"/>
          </p:cNvSpPr>
          <p:nvPr>
            <p:ph type="title"/>
          </p:nvPr>
        </p:nvSpPr>
        <p:spPr/>
        <p:txBody>
          <a:bodyPr/>
          <a:lstStyle/>
          <a:p>
            <a:r>
              <a:rPr lang="en-US" dirty="0"/>
              <a:t>Obstructed Airways </a:t>
            </a:r>
            <a:r>
              <a:rPr lang="en-US" sz="2000" b="0" dirty="0"/>
              <a:t>(2 of 4)</a:t>
            </a:r>
            <a:endParaRPr lang="en-IN" sz="2000" b="0" dirty="0"/>
          </a:p>
        </p:txBody>
      </p:sp>
      <p:sp>
        <p:nvSpPr>
          <p:cNvPr id="3" name="Content Placeholder 2">
            <a:extLst>
              <a:ext uri="{FF2B5EF4-FFF2-40B4-BE49-F238E27FC236}">
                <a16:creationId xmlns:a16="http://schemas.microsoft.com/office/drawing/2014/main" id="{475DB615-6940-4807-973D-7B20B31D2DD7}"/>
              </a:ext>
            </a:extLst>
          </p:cNvPr>
          <p:cNvSpPr>
            <a:spLocks noGrp="1"/>
          </p:cNvSpPr>
          <p:nvPr>
            <p:ph sz="quarter" idx="13"/>
          </p:nvPr>
        </p:nvSpPr>
        <p:spPr/>
        <p:txBody>
          <a:bodyPr/>
          <a:lstStyle/>
          <a:p>
            <a:r>
              <a:rPr lang="en-US" altLang="en-US" dirty="0"/>
              <a:t>Conscious, severely choking adults are treated with abdominal thrusts</a:t>
            </a:r>
          </a:p>
          <a:p>
            <a:pPr lvl="1"/>
            <a:r>
              <a:rPr lang="en-US" altLang="en-US" dirty="0"/>
              <a:t>Stand or kneel behind the patient</a:t>
            </a:r>
          </a:p>
          <a:p>
            <a:pPr lvl="1"/>
            <a:r>
              <a:rPr lang="en-US" altLang="en-US" dirty="0"/>
              <a:t>Place a fist over the navel and grasp the fist with the other hand</a:t>
            </a:r>
          </a:p>
          <a:p>
            <a:pPr lvl="1"/>
            <a:r>
              <a:rPr lang="en-US" altLang="en-US" dirty="0"/>
              <a:t>Press the fist into the abdomen with a quick, forceful upward thrust</a:t>
            </a:r>
          </a:p>
          <a:p>
            <a:pPr lvl="1"/>
            <a:r>
              <a:rPr lang="en-US" altLang="en-US" dirty="0"/>
              <a:t>Repeat the thrust until the obstruction clears or the patient becomes unconscious</a:t>
            </a:r>
          </a:p>
        </p:txBody>
      </p:sp>
    </p:spTree>
    <p:extLst>
      <p:ext uri="{BB962C8B-B14F-4D97-AF65-F5344CB8AC3E}">
        <p14:creationId xmlns:p14="http://schemas.microsoft.com/office/powerpoint/2010/main" val="8137309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814D-16B3-4062-9CC6-A335AA54270F}"/>
              </a:ext>
            </a:extLst>
          </p:cNvPr>
          <p:cNvSpPr>
            <a:spLocks noGrp="1"/>
          </p:cNvSpPr>
          <p:nvPr>
            <p:ph type="title"/>
          </p:nvPr>
        </p:nvSpPr>
        <p:spPr/>
        <p:txBody>
          <a:bodyPr/>
          <a:lstStyle/>
          <a:p>
            <a:r>
              <a:rPr lang="en-US" dirty="0"/>
              <a:t>Obstructed Airways </a:t>
            </a:r>
            <a:r>
              <a:rPr lang="en-US" sz="2000" b="0" dirty="0"/>
              <a:t>(3 of 4)</a:t>
            </a:r>
            <a:endParaRPr lang="en-IN" sz="2000" b="0" dirty="0"/>
          </a:p>
        </p:txBody>
      </p:sp>
      <p:sp>
        <p:nvSpPr>
          <p:cNvPr id="3" name="Content Placeholder 2">
            <a:extLst>
              <a:ext uri="{FF2B5EF4-FFF2-40B4-BE49-F238E27FC236}">
                <a16:creationId xmlns:a16="http://schemas.microsoft.com/office/drawing/2014/main" id="{475DB615-6940-4807-973D-7B20B31D2DD7}"/>
              </a:ext>
            </a:extLst>
          </p:cNvPr>
          <p:cNvSpPr>
            <a:spLocks noGrp="1"/>
          </p:cNvSpPr>
          <p:nvPr>
            <p:ph sz="quarter" idx="13"/>
          </p:nvPr>
        </p:nvSpPr>
        <p:spPr>
          <a:xfrm>
            <a:off x="457200" y="1556326"/>
            <a:ext cx="8437418" cy="4650510"/>
          </a:xfrm>
        </p:spPr>
        <p:txBody>
          <a:bodyPr/>
          <a:lstStyle/>
          <a:p>
            <a:r>
              <a:rPr lang="en-US" altLang="en-US" dirty="0"/>
              <a:t>Conscious, severely choking infants are treated with back slaps and chest thrusts</a:t>
            </a:r>
          </a:p>
          <a:p>
            <a:pPr lvl="1"/>
            <a:r>
              <a:rPr lang="en-US" altLang="en-US" dirty="0"/>
              <a:t>Lay the infant along the forearm in a prone position with the head lower than the body</a:t>
            </a:r>
          </a:p>
          <a:p>
            <a:pPr lvl="1"/>
            <a:r>
              <a:rPr lang="en-US" altLang="en-US" dirty="0"/>
              <a:t>Support the head with your hand</a:t>
            </a:r>
          </a:p>
          <a:p>
            <a:pPr lvl="1"/>
            <a:r>
              <a:rPr lang="en-US" altLang="en-US" dirty="0"/>
              <a:t>Deliver five forceful back slaps with the other hand</a:t>
            </a:r>
          </a:p>
          <a:p>
            <a:pPr lvl="1"/>
            <a:r>
              <a:rPr lang="en-US" altLang="en-US" dirty="0"/>
              <a:t>Cradle the infant with the forearms and turn him over with head lower than the body</a:t>
            </a:r>
          </a:p>
          <a:p>
            <a:pPr lvl="1"/>
            <a:r>
              <a:rPr lang="en-US" altLang="en-US" dirty="0"/>
              <a:t>Deliver five rapid chest thrust at one per second</a:t>
            </a:r>
          </a:p>
          <a:p>
            <a:pPr lvl="1"/>
            <a:r>
              <a:rPr lang="en-US" altLang="en-US" dirty="0"/>
              <a:t>Alternate slaps and thrust until the obstruction clears or the patient becomes unconscious</a:t>
            </a:r>
          </a:p>
        </p:txBody>
      </p:sp>
    </p:spTree>
    <p:extLst>
      <p:ext uri="{BB962C8B-B14F-4D97-AF65-F5344CB8AC3E}">
        <p14:creationId xmlns:p14="http://schemas.microsoft.com/office/powerpoint/2010/main" val="170188476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8814D-16B3-4062-9CC6-A335AA54270F}"/>
              </a:ext>
            </a:extLst>
          </p:cNvPr>
          <p:cNvSpPr>
            <a:spLocks noGrp="1"/>
          </p:cNvSpPr>
          <p:nvPr>
            <p:ph type="title"/>
          </p:nvPr>
        </p:nvSpPr>
        <p:spPr/>
        <p:txBody>
          <a:bodyPr/>
          <a:lstStyle/>
          <a:p>
            <a:r>
              <a:rPr lang="en-US" dirty="0"/>
              <a:t>Obstructed Airways </a:t>
            </a:r>
            <a:r>
              <a:rPr lang="en-US" sz="2000" b="0" dirty="0"/>
              <a:t>(4 of 4)</a:t>
            </a:r>
            <a:endParaRPr lang="en-IN" sz="2000" b="0" dirty="0"/>
          </a:p>
        </p:txBody>
      </p:sp>
      <p:sp>
        <p:nvSpPr>
          <p:cNvPr id="3" name="Content Placeholder 2">
            <a:extLst>
              <a:ext uri="{FF2B5EF4-FFF2-40B4-BE49-F238E27FC236}">
                <a16:creationId xmlns:a16="http://schemas.microsoft.com/office/drawing/2014/main" id="{475DB615-6940-4807-973D-7B20B31D2DD7}"/>
              </a:ext>
            </a:extLst>
          </p:cNvPr>
          <p:cNvSpPr>
            <a:spLocks noGrp="1"/>
          </p:cNvSpPr>
          <p:nvPr>
            <p:ph sz="quarter" idx="13"/>
          </p:nvPr>
        </p:nvSpPr>
        <p:spPr>
          <a:xfrm>
            <a:off x="457200" y="1556326"/>
            <a:ext cx="8437418" cy="4650510"/>
          </a:xfrm>
        </p:spPr>
        <p:txBody>
          <a:bodyPr/>
          <a:lstStyle/>
          <a:p>
            <a:r>
              <a:rPr lang="en-US" altLang="en-US" dirty="0"/>
              <a:t>If you cannot wrap both arms around the adult patient to deliver thrusts, position the hands over the sternum</a:t>
            </a:r>
          </a:p>
          <a:p>
            <a:r>
              <a:rPr lang="en-US" altLang="en-US" dirty="0"/>
              <a:t>If the choking patient is unconscious or becomes unconscious during airway maneuvers, begin C</a:t>
            </a:r>
            <a:r>
              <a:rPr lang="en-US" altLang="en-US" sz="100" dirty="0"/>
              <a:t> </a:t>
            </a:r>
            <a:r>
              <a:rPr lang="en-US" altLang="en-US" dirty="0"/>
              <a:t>P</a:t>
            </a:r>
            <a:r>
              <a:rPr lang="en-US" altLang="en-US" sz="100" dirty="0"/>
              <a:t> </a:t>
            </a:r>
            <a:r>
              <a:rPr lang="en-US" altLang="en-US" dirty="0"/>
              <a:t>R</a:t>
            </a:r>
          </a:p>
        </p:txBody>
      </p:sp>
    </p:spTree>
    <p:extLst>
      <p:ext uri="{BB962C8B-B14F-4D97-AF65-F5344CB8AC3E}">
        <p14:creationId xmlns:p14="http://schemas.microsoft.com/office/powerpoint/2010/main" val="86746122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Airway Adjuncts </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132245163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301B1-F7E1-4204-84D9-80594A13A285}"/>
              </a:ext>
            </a:extLst>
          </p:cNvPr>
          <p:cNvSpPr>
            <a:spLocks noGrp="1"/>
          </p:cNvSpPr>
          <p:nvPr>
            <p:ph type="title"/>
          </p:nvPr>
        </p:nvSpPr>
        <p:spPr/>
        <p:txBody>
          <a:bodyPr/>
          <a:lstStyle/>
          <a:p>
            <a:r>
              <a:rPr lang="en-IN" dirty="0"/>
              <a:t>Airway Adjuncts</a:t>
            </a:r>
          </a:p>
        </p:txBody>
      </p:sp>
      <p:sp>
        <p:nvSpPr>
          <p:cNvPr id="3" name="Content Placeholder 2">
            <a:extLst>
              <a:ext uri="{FF2B5EF4-FFF2-40B4-BE49-F238E27FC236}">
                <a16:creationId xmlns:a16="http://schemas.microsoft.com/office/drawing/2014/main" id="{C6DC98C8-1FF9-4B42-BE2F-4B66DEB11C44}"/>
              </a:ext>
            </a:extLst>
          </p:cNvPr>
          <p:cNvSpPr>
            <a:spLocks noGrp="1"/>
          </p:cNvSpPr>
          <p:nvPr>
            <p:ph sz="quarter" idx="13"/>
          </p:nvPr>
        </p:nvSpPr>
        <p:spPr/>
        <p:txBody>
          <a:bodyPr/>
          <a:lstStyle/>
          <a:p>
            <a:r>
              <a:rPr lang="en-US" altLang="en-US" dirty="0"/>
              <a:t>Manual maneuvers open the airway, but an obstruction may resume when a maneuver is released</a:t>
            </a:r>
          </a:p>
          <a:p>
            <a:r>
              <a:rPr lang="en-US" altLang="en-US" dirty="0"/>
              <a:t>Airway adjuncts aid in maintaining an open airway</a:t>
            </a:r>
          </a:p>
          <a:p>
            <a:r>
              <a:rPr lang="en-US" altLang="en-US" dirty="0"/>
              <a:t>There are two common types of airway adjuncts</a:t>
            </a:r>
          </a:p>
          <a:p>
            <a:pPr lvl="1"/>
            <a:r>
              <a:rPr lang="en-US" altLang="en-US" dirty="0"/>
              <a:t>Oropharyngeal airway (O</a:t>
            </a:r>
            <a:r>
              <a:rPr lang="en-US" altLang="en-US" sz="100" dirty="0"/>
              <a:t> </a:t>
            </a:r>
            <a:r>
              <a:rPr lang="en-US" altLang="en-US" dirty="0"/>
              <a:t>P</a:t>
            </a:r>
            <a:r>
              <a:rPr lang="en-US" altLang="en-US" sz="100" dirty="0"/>
              <a:t> </a:t>
            </a:r>
            <a:r>
              <a:rPr lang="en-US" altLang="en-US" dirty="0"/>
              <a:t>A)</a:t>
            </a:r>
          </a:p>
          <a:p>
            <a:pPr lvl="1"/>
            <a:r>
              <a:rPr lang="en-US" altLang="en-US" dirty="0"/>
              <a:t>Nasopharyngeal airway (N</a:t>
            </a:r>
            <a:r>
              <a:rPr lang="en-US" altLang="en-US" sz="100" dirty="0"/>
              <a:t> </a:t>
            </a:r>
            <a:r>
              <a:rPr lang="en-US" altLang="en-US" dirty="0"/>
              <a:t>P</a:t>
            </a:r>
            <a:r>
              <a:rPr lang="en-US" altLang="en-US" sz="100" dirty="0"/>
              <a:t> </a:t>
            </a:r>
            <a:r>
              <a:rPr lang="en-US" altLang="en-US" dirty="0"/>
              <a:t>A)</a:t>
            </a:r>
          </a:p>
          <a:p>
            <a:pPr marL="255600"/>
            <a:r>
              <a:rPr lang="en-US" altLang="en-US" dirty="0"/>
              <a:t>The main function of these devices is to keep the tongue from blocking the airway when muscle tone is diminished</a:t>
            </a:r>
          </a:p>
        </p:txBody>
      </p:sp>
    </p:spTree>
    <p:extLst>
      <p:ext uri="{BB962C8B-B14F-4D97-AF65-F5344CB8AC3E}">
        <p14:creationId xmlns:p14="http://schemas.microsoft.com/office/powerpoint/2010/main" val="3567337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DB05-CC2B-40A8-927E-9424D03C8C08}"/>
              </a:ext>
            </a:extLst>
          </p:cNvPr>
          <p:cNvSpPr>
            <a:spLocks noGrp="1"/>
          </p:cNvSpPr>
          <p:nvPr>
            <p:ph type="title"/>
          </p:nvPr>
        </p:nvSpPr>
        <p:spPr/>
        <p:txBody>
          <a:bodyPr/>
          <a:lstStyle/>
          <a:p>
            <a:r>
              <a:rPr lang="en-US" sz="3400" dirty="0"/>
              <a:t>Airway Adjuncts—Rules for Using Airway Adjuncts </a:t>
            </a:r>
            <a:r>
              <a:rPr lang="en-US" sz="2000" b="0" dirty="0"/>
              <a:t>(1 of 2)</a:t>
            </a:r>
            <a:endParaRPr lang="en-IN" sz="2000" b="0" dirty="0"/>
          </a:p>
        </p:txBody>
      </p:sp>
      <p:sp>
        <p:nvSpPr>
          <p:cNvPr id="3" name="Content Placeholder 2">
            <a:extLst>
              <a:ext uri="{FF2B5EF4-FFF2-40B4-BE49-F238E27FC236}">
                <a16:creationId xmlns:a16="http://schemas.microsoft.com/office/drawing/2014/main" id="{51557F80-1719-4722-B679-0C2895499734}"/>
              </a:ext>
            </a:extLst>
          </p:cNvPr>
          <p:cNvSpPr>
            <a:spLocks noGrp="1"/>
          </p:cNvSpPr>
          <p:nvPr>
            <p:ph sz="quarter" idx="13"/>
          </p:nvPr>
        </p:nvSpPr>
        <p:spPr/>
        <p:txBody>
          <a:bodyPr/>
          <a:lstStyle/>
          <a:p>
            <a:r>
              <a:rPr lang="en-US" altLang="en-US" dirty="0"/>
              <a:t>Use an O</a:t>
            </a:r>
            <a:r>
              <a:rPr lang="en-US" altLang="en-US" sz="100" dirty="0"/>
              <a:t> </a:t>
            </a:r>
            <a:r>
              <a:rPr lang="en-US" altLang="en-US" dirty="0"/>
              <a:t>P</a:t>
            </a:r>
            <a:r>
              <a:rPr lang="en-US" altLang="en-US" sz="100" dirty="0"/>
              <a:t> </a:t>
            </a:r>
            <a:r>
              <a:rPr lang="en-US" altLang="en-US" dirty="0"/>
              <a:t>A only on patients not exhibiting gag reflex</a:t>
            </a:r>
          </a:p>
          <a:p>
            <a:pPr lvl="1"/>
            <a:r>
              <a:rPr lang="en-US" altLang="en-US" dirty="0"/>
              <a:t>Gag reflex may reappear as a patient regains consciousness</a:t>
            </a:r>
          </a:p>
          <a:p>
            <a:pPr lvl="1"/>
            <a:r>
              <a:rPr lang="en-US" altLang="en-US" dirty="0"/>
              <a:t>If an O</a:t>
            </a:r>
            <a:r>
              <a:rPr lang="en-US" altLang="en-US" sz="100" dirty="0"/>
              <a:t> </a:t>
            </a:r>
            <a:r>
              <a:rPr lang="en-US" altLang="en-US" dirty="0"/>
              <a:t>P</a:t>
            </a:r>
            <a:r>
              <a:rPr lang="en-US" altLang="en-US" sz="100" dirty="0"/>
              <a:t> </a:t>
            </a:r>
            <a:r>
              <a:rPr lang="en-US" altLang="en-US" dirty="0"/>
              <a:t>A is not tolerated, an N</a:t>
            </a:r>
            <a:r>
              <a:rPr lang="en-US" altLang="en-US" sz="100" dirty="0"/>
              <a:t> </a:t>
            </a:r>
            <a:r>
              <a:rPr lang="en-US" altLang="en-US" dirty="0"/>
              <a:t>P</a:t>
            </a:r>
            <a:r>
              <a:rPr lang="en-US" altLang="en-US" sz="100" dirty="0"/>
              <a:t> </a:t>
            </a:r>
            <a:r>
              <a:rPr lang="en-US" altLang="en-US" dirty="0"/>
              <a:t>A may be</a:t>
            </a:r>
          </a:p>
          <a:p>
            <a:r>
              <a:rPr lang="en-US" altLang="en-US" dirty="0"/>
              <a:t>Open patient’s airway manually before using an adjunct device</a:t>
            </a:r>
          </a:p>
          <a:p>
            <a:r>
              <a:rPr lang="en-US" altLang="en-US" dirty="0"/>
              <a:t>When inserting the airway, take care not to push patient’s tongue into pharynx</a:t>
            </a:r>
          </a:p>
          <a:p>
            <a:r>
              <a:rPr lang="en-US" altLang="en-US" dirty="0"/>
              <a:t>Have suction ready prior to inserting any airway</a:t>
            </a:r>
          </a:p>
        </p:txBody>
      </p:sp>
    </p:spTree>
    <p:extLst>
      <p:ext uri="{BB962C8B-B14F-4D97-AF65-F5344CB8AC3E}">
        <p14:creationId xmlns:p14="http://schemas.microsoft.com/office/powerpoint/2010/main" val="39513204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11DB05-CC2B-40A8-927E-9424D03C8C08}"/>
              </a:ext>
            </a:extLst>
          </p:cNvPr>
          <p:cNvSpPr>
            <a:spLocks noGrp="1"/>
          </p:cNvSpPr>
          <p:nvPr>
            <p:ph type="title"/>
          </p:nvPr>
        </p:nvSpPr>
        <p:spPr/>
        <p:txBody>
          <a:bodyPr/>
          <a:lstStyle/>
          <a:p>
            <a:r>
              <a:rPr lang="en-US" sz="3400" dirty="0"/>
              <a:t>Airway Adjuncts—Rules for Using Airway Adjuncts </a:t>
            </a:r>
            <a:r>
              <a:rPr lang="en-US" sz="2000" b="0" dirty="0"/>
              <a:t>(2 of 2)</a:t>
            </a:r>
            <a:endParaRPr lang="en-IN" sz="2000" b="0" dirty="0"/>
          </a:p>
        </p:txBody>
      </p:sp>
      <p:sp>
        <p:nvSpPr>
          <p:cNvPr id="3" name="Content Placeholder 2">
            <a:extLst>
              <a:ext uri="{FF2B5EF4-FFF2-40B4-BE49-F238E27FC236}">
                <a16:creationId xmlns:a16="http://schemas.microsoft.com/office/drawing/2014/main" id="{51557F80-1719-4722-B679-0C2895499734}"/>
              </a:ext>
            </a:extLst>
          </p:cNvPr>
          <p:cNvSpPr>
            <a:spLocks noGrp="1"/>
          </p:cNvSpPr>
          <p:nvPr>
            <p:ph sz="quarter" idx="13"/>
          </p:nvPr>
        </p:nvSpPr>
        <p:spPr/>
        <p:txBody>
          <a:bodyPr/>
          <a:lstStyle/>
          <a:p>
            <a:r>
              <a:rPr lang="en-US" altLang="en-US" dirty="0"/>
              <a:t>Do not continue inserting airway if patient begins to gag</a:t>
            </a:r>
          </a:p>
          <a:p>
            <a:r>
              <a:rPr lang="en-US" altLang="en-US" dirty="0"/>
              <a:t>Maintain head position after adjunct insertion and monitor the airway</a:t>
            </a:r>
          </a:p>
          <a:p>
            <a:r>
              <a:rPr lang="en-US" altLang="en-US" dirty="0"/>
              <a:t>Continue to be ready to provide suction if fluid obstructs the airway</a:t>
            </a:r>
          </a:p>
          <a:p>
            <a:r>
              <a:rPr lang="en-US" altLang="en-US" dirty="0"/>
              <a:t>If patient regains consciousness or develops a gag reflex, remove the airway immediately</a:t>
            </a:r>
          </a:p>
          <a:p>
            <a:r>
              <a:rPr lang="en-US" altLang="en-US" dirty="0"/>
              <a:t>Use infection control practices while maintaining airway</a:t>
            </a:r>
          </a:p>
        </p:txBody>
      </p:sp>
    </p:spTree>
    <p:extLst>
      <p:ext uri="{BB962C8B-B14F-4D97-AF65-F5344CB8AC3E}">
        <p14:creationId xmlns:p14="http://schemas.microsoft.com/office/powerpoint/2010/main" val="24159227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E95A-FAB9-4C34-B093-A7B2BB24D530}"/>
              </a:ext>
            </a:extLst>
          </p:cNvPr>
          <p:cNvSpPr>
            <a:spLocks noGrp="1"/>
          </p:cNvSpPr>
          <p:nvPr>
            <p:ph type="title"/>
          </p:nvPr>
        </p:nvSpPr>
        <p:spPr/>
        <p:txBody>
          <a:bodyPr/>
          <a:lstStyle/>
          <a:p>
            <a:r>
              <a:rPr lang="en-US" dirty="0"/>
              <a:t>Airway Physiology </a:t>
            </a:r>
            <a:r>
              <a:rPr lang="en-US" sz="2000" b="0" dirty="0"/>
              <a:t>(1 of 5)</a:t>
            </a:r>
            <a:endParaRPr lang="en-IN" sz="2000" b="0" dirty="0"/>
          </a:p>
        </p:txBody>
      </p:sp>
      <p:sp>
        <p:nvSpPr>
          <p:cNvPr id="3" name="Content Placeholder 2">
            <a:extLst>
              <a:ext uri="{FF2B5EF4-FFF2-40B4-BE49-F238E27FC236}">
                <a16:creationId xmlns:a16="http://schemas.microsoft.com/office/drawing/2014/main" id="{E6715A38-A4E4-42D1-91C2-D68C9154C1DC}"/>
              </a:ext>
            </a:extLst>
          </p:cNvPr>
          <p:cNvSpPr>
            <a:spLocks noGrp="1"/>
          </p:cNvSpPr>
          <p:nvPr>
            <p:ph sz="quarter" idx="13"/>
          </p:nvPr>
        </p:nvSpPr>
        <p:spPr/>
        <p:txBody>
          <a:bodyPr/>
          <a:lstStyle/>
          <a:p>
            <a:r>
              <a:rPr lang="en-US" altLang="en-US" dirty="0"/>
              <a:t>The airway is divided into upper and lower portions</a:t>
            </a:r>
          </a:p>
          <a:p>
            <a:r>
              <a:rPr lang="en-US" altLang="en-US" dirty="0"/>
              <a:t>Upper airway</a:t>
            </a:r>
          </a:p>
          <a:p>
            <a:pPr lvl="1"/>
            <a:r>
              <a:rPr lang="en-US" altLang="en-US" dirty="0"/>
              <a:t>Begins at the mouth and nose</a:t>
            </a:r>
          </a:p>
          <a:p>
            <a:pPr lvl="1"/>
            <a:r>
              <a:rPr lang="en-US" altLang="en-US" dirty="0"/>
              <a:t>The pharynx lies posterior and inferior to the mouth and nose</a:t>
            </a:r>
          </a:p>
          <a:p>
            <a:pPr lvl="2"/>
            <a:r>
              <a:rPr lang="en-US" altLang="en-US" dirty="0"/>
              <a:t>Nasopharynx is the upper portion</a:t>
            </a:r>
          </a:p>
          <a:p>
            <a:pPr lvl="2"/>
            <a:r>
              <a:rPr lang="en-US" altLang="en-US" dirty="0"/>
              <a:t>Oropharynx is the middle portion</a:t>
            </a:r>
          </a:p>
          <a:p>
            <a:pPr lvl="2"/>
            <a:r>
              <a:rPr lang="en-US" altLang="en-US" dirty="0"/>
              <a:t>Laryngopharynx is the lower portion</a:t>
            </a:r>
          </a:p>
          <a:p>
            <a:pPr lvl="1"/>
            <a:r>
              <a:rPr lang="en-US" altLang="en-US" dirty="0"/>
              <a:t>The larynx is the boundary between the upper and lower airways</a:t>
            </a:r>
          </a:p>
        </p:txBody>
      </p:sp>
    </p:spTree>
    <p:extLst>
      <p:ext uri="{BB962C8B-B14F-4D97-AF65-F5344CB8AC3E}">
        <p14:creationId xmlns:p14="http://schemas.microsoft.com/office/powerpoint/2010/main" val="24488833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CD24-DE66-4D0F-9091-36A818B0E5F3}"/>
              </a:ext>
            </a:extLst>
          </p:cNvPr>
          <p:cNvSpPr>
            <a:spLocks noGrp="1"/>
          </p:cNvSpPr>
          <p:nvPr>
            <p:ph type="title"/>
          </p:nvPr>
        </p:nvSpPr>
        <p:spPr/>
        <p:txBody>
          <a:bodyPr/>
          <a:lstStyle/>
          <a:p>
            <a:r>
              <a:rPr lang="en-US" sz="3400" dirty="0"/>
              <a:t>Airway Adjuncts—Oropharyngeal Airway </a:t>
            </a:r>
            <a:r>
              <a:rPr lang="en-US" sz="2000" b="0" dirty="0"/>
              <a:t>(1 of 9)</a:t>
            </a:r>
            <a:endParaRPr lang="en-IN" sz="2000" b="0" dirty="0"/>
          </a:p>
        </p:txBody>
      </p:sp>
      <p:sp>
        <p:nvSpPr>
          <p:cNvPr id="3" name="Content Placeholder 2">
            <a:extLst>
              <a:ext uri="{FF2B5EF4-FFF2-40B4-BE49-F238E27FC236}">
                <a16:creationId xmlns:a16="http://schemas.microsoft.com/office/drawing/2014/main" id="{2B3EF36A-1B83-4880-A425-2790F8902F21}"/>
              </a:ext>
            </a:extLst>
          </p:cNvPr>
          <p:cNvSpPr>
            <a:spLocks noGrp="1"/>
          </p:cNvSpPr>
          <p:nvPr>
            <p:ph sz="quarter" idx="13"/>
          </p:nvPr>
        </p:nvSpPr>
        <p:spPr/>
        <p:txBody>
          <a:bodyPr/>
          <a:lstStyle/>
          <a:p>
            <a:r>
              <a:rPr lang="en-US" altLang="en-US" dirty="0"/>
              <a:t>An O</a:t>
            </a:r>
            <a:r>
              <a:rPr lang="en-US" altLang="en-US" sz="100" dirty="0"/>
              <a:t> </a:t>
            </a:r>
            <a:r>
              <a:rPr lang="en-US" altLang="en-US" dirty="0"/>
              <a:t>P</a:t>
            </a:r>
            <a:r>
              <a:rPr lang="en-US" altLang="en-US" sz="100" dirty="0"/>
              <a:t> </a:t>
            </a:r>
            <a:r>
              <a:rPr lang="en-US" altLang="en-US" dirty="0"/>
              <a:t>A is a curved plastic device inserted in the mouth to keep the airway open</a:t>
            </a:r>
          </a:p>
          <a:p>
            <a:pPr lvl="1"/>
            <a:r>
              <a:rPr lang="en-US" altLang="en-US" dirty="0"/>
              <a:t>It has a flange that rests against the patient’s lips</a:t>
            </a:r>
          </a:p>
          <a:p>
            <a:pPr lvl="1"/>
            <a:r>
              <a:rPr lang="en-US" altLang="en-US" dirty="0"/>
              <a:t>It moves the tongue forward as it curves back to the pharynx</a:t>
            </a:r>
          </a:p>
          <a:p>
            <a:r>
              <a:rPr lang="en-US" altLang="en-US" dirty="0"/>
              <a:t>O</a:t>
            </a:r>
            <a:r>
              <a:rPr lang="en-US" altLang="en-US" sz="100" dirty="0"/>
              <a:t> </a:t>
            </a:r>
            <a:r>
              <a:rPr lang="en-US" altLang="en-US" dirty="0"/>
              <a:t>P</a:t>
            </a:r>
            <a:r>
              <a:rPr lang="en-US" altLang="en-US" sz="100" dirty="0"/>
              <a:t> </a:t>
            </a:r>
            <a:r>
              <a:rPr lang="en-US" altLang="en-US" dirty="0"/>
              <a:t>A</a:t>
            </a:r>
            <a:r>
              <a:rPr lang="en-US" altLang="en-US" sz="100" dirty="0"/>
              <a:t> </a:t>
            </a:r>
            <a:r>
              <a:rPr lang="en-US" altLang="en-US" dirty="0"/>
              <a:t>s come in standard sizes</a:t>
            </a:r>
          </a:p>
          <a:p>
            <a:pPr lvl="1"/>
            <a:r>
              <a:rPr lang="en-US" altLang="en-US" dirty="0"/>
              <a:t>Range in size from infant to adult</a:t>
            </a:r>
          </a:p>
          <a:p>
            <a:pPr lvl="1"/>
            <a:r>
              <a:rPr lang="en-US" altLang="en-US" dirty="0"/>
              <a:t>A complete set should always be carried</a:t>
            </a:r>
          </a:p>
          <a:p>
            <a:pPr lvl="1"/>
            <a:r>
              <a:rPr lang="en-US" altLang="en-US" dirty="0"/>
              <a:t>An airway is not effective unless it is the correct size</a:t>
            </a:r>
          </a:p>
        </p:txBody>
      </p:sp>
    </p:spTree>
    <p:extLst>
      <p:ext uri="{BB962C8B-B14F-4D97-AF65-F5344CB8AC3E}">
        <p14:creationId xmlns:p14="http://schemas.microsoft.com/office/powerpoint/2010/main" val="14254021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Adjuncts—Oropharyngeal Airway </a:t>
            </a:r>
            <a:r>
              <a:rPr lang="en-US" sz="2000" b="0" dirty="0"/>
              <a:t>(2 of 9)</a:t>
            </a:r>
            <a:endParaRPr lang="en-IN" sz="2000" b="0" dirty="0"/>
          </a:p>
        </p:txBody>
      </p:sp>
      <p:pic>
        <p:nvPicPr>
          <p:cNvPr id="4" name="Picture 3" descr="Four Oropharyngeal airways in a variety of sizes.">
            <a:extLst>
              <a:ext uri="{FF2B5EF4-FFF2-40B4-BE49-F238E27FC236}">
                <a16:creationId xmlns:a16="http://schemas.microsoft.com/office/drawing/2014/main" id="{FE81A018-8FF1-4411-8248-106FC15A424C}"/>
              </a:ext>
            </a:extLst>
          </p:cNvPr>
          <p:cNvPicPr>
            <a:picLocks noChangeAspect="1"/>
          </p:cNvPicPr>
          <p:nvPr/>
        </p:nvPicPr>
        <p:blipFill>
          <a:blip r:embed="rId3"/>
          <a:stretch>
            <a:fillRect/>
          </a:stretch>
        </p:blipFill>
        <p:spPr>
          <a:xfrm>
            <a:off x="1407902" y="1565385"/>
            <a:ext cx="6328196" cy="4115157"/>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3"/>
          </p:nvPr>
        </p:nvSpPr>
        <p:spPr>
          <a:xfrm>
            <a:off x="457200" y="5985164"/>
            <a:ext cx="8229600" cy="371626"/>
          </a:xfrm>
        </p:spPr>
        <p:txBody>
          <a:bodyPr/>
          <a:lstStyle/>
          <a:p>
            <a:pPr marL="432" indent="0">
              <a:buNone/>
            </a:pPr>
            <a:r>
              <a:rPr lang="en-IN" sz="2000" dirty="0"/>
              <a:t>Oropharyngeal airways.</a:t>
            </a:r>
          </a:p>
        </p:txBody>
      </p:sp>
    </p:spTree>
    <p:extLst>
      <p:ext uri="{BB962C8B-B14F-4D97-AF65-F5344CB8AC3E}">
        <p14:creationId xmlns:p14="http://schemas.microsoft.com/office/powerpoint/2010/main" val="5019491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39CD24-DE66-4D0F-9091-36A818B0E5F3}"/>
              </a:ext>
            </a:extLst>
          </p:cNvPr>
          <p:cNvSpPr>
            <a:spLocks noGrp="1"/>
          </p:cNvSpPr>
          <p:nvPr>
            <p:ph type="title"/>
          </p:nvPr>
        </p:nvSpPr>
        <p:spPr/>
        <p:txBody>
          <a:bodyPr/>
          <a:lstStyle/>
          <a:p>
            <a:r>
              <a:rPr lang="en-US" sz="3400" dirty="0"/>
              <a:t>Airway Adjuncts—Oropharyngeal Airway </a:t>
            </a:r>
            <a:r>
              <a:rPr lang="en-US" sz="2000" b="0" dirty="0"/>
              <a:t>(3 of 9)</a:t>
            </a:r>
            <a:endParaRPr lang="en-IN" sz="2000" b="0" dirty="0"/>
          </a:p>
        </p:txBody>
      </p:sp>
      <p:sp>
        <p:nvSpPr>
          <p:cNvPr id="3" name="Content Placeholder 2">
            <a:extLst>
              <a:ext uri="{FF2B5EF4-FFF2-40B4-BE49-F238E27FC236}">
                <a16:creationId xmlns:a16="http://schemas.microsoft.com/office/drawing/2014/main" id="{2B3EF36A-1B83-4880-A425-2790F8902F21}"/>
              </a:ext>
            </a:extLst>
          </p:cNvPr>
          <p:cNvSpPr>
            <a:spLocks noGrp="1"/>
          </p:cNvSpPr>
          <p:nvPr>
            <p:ph sz="quarter" idx="13"/>
          </p:nvPr>
        </p:nvSpPr>
        <p:spPr>
          <a:xfrm>
            <a:off x="457199" y="1556326"/>
            <a:ext cx="8364071" cy="4467955"/>
          </a:xfrm>
        </p:spPr>
        <p:txBody>
          <a:bodyPr/>
          <a:lstStyle/>
          <a:p>
            <a:r>
              <a:rPr lang="en-US" altLang="en-US" dirty="0"/>
              <a:t>To determine size, measure the device from the corner of the mouth to the tip of the earlobe on the same side</a:t>
            </a:r>
          </a:p>
          <a:p>
            <a:r>
              <a:rPr lang="en-US" altLang="en-US" dirty="0"/>
              <a:t>Alternatively, measure from the center of the mouth to the angle of the lower jaw bone</a:t>
            </a:r>
          </a:p>
          <a:p>
            <a:pPr lvl="1"/>
            <a:r>
              <a:rPr lang="en-US" altLang="en-US" dirty="0"/>
              <a:t>Do not use a device unless you have measured and verified size</a:t>
            </a:r>
          </a:p>
          <a:p>
            <a:pPr lvl="1"/>
            <a:r>
              <a:rPr lang="en-US" altLang="en-US" dirty="0"/>
              <a:t>If the airway used is too big, air will be directed into the stomach instead of the lungs</a:t>
            </a:r>
          </a:p>
        </p:txBody>
      </p:sp>
    </p:spTree>
    <p:extLst>
      <p:ext uri="{BB962C8B-B14F-4D97-AF65-F5344CB8AC3E}">
        <p14:creationId xmlns:p14="http://schemas.microsoft.com/office/powerpoint/2010/main" val="103406036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Adjuncts—Oropharyngeal Airway </a:t>
            </a:r>
            <a:r>
              <a:rPr lang="en-US" sz="2000" b="0" dirty="0"/>
              <a:t>(4 of 9)</a:t>
            </a:r>
            <a:endParaRPr lang="en-IN" sz="2000" b="0" dirty="0"/>
          </a:p>
        </p:txBody>
      </p:sp>
      <p:pic>
        <p:nvPicPr>
          <p:cNvPr id="5" name="Picture 4" descr="Insert the airway with the tip pointing to the roof of the patient’s mouth.">
            <a:extLst>
              <a:ext uri="{FF2B5EF4-FFF2-40B4-BE49-F238E27FC236}">
                <a16:creationId xmlns:a16="http://schemas.microsoft.com/office/drawing/2014/main" id="{568ECA2B-82AD-45FC-B851-693382524EBD}"/>
              </a:ext>
            </a:extLst>
          </p:cNvPr>
          <p:cNvPicPr>
            <a:picLocks noChangeAspect="1"/>
          </p:cNvPicPr>
          <p:nvPr/>
        </p:nvPicPr>
        <p:blipFill>
          <a:blip r:embed="rId3"/>
          <a:stretch>
            <a:fillRect/>
          </a:stretch>
        </p:blipFill>
        <p:spPr>
          <a:xfrm>
            <a:off x="1490205" y="1573362"/>
            <a:ext cx="6163590" cy="4115157"/>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4"/>
          </p:nvPr>
        </p:nvSpPr>
        <p:spPr>
          <a:xfrm>
            <a:off x="457200" y="5914702"/>
            <a:ext cx="8229600" cy="362273"/>
          </a:xfrm>
        </p:spPr>
        <p:txBody>
          <a:bodyPr/>
          <a:lstStyle/>
          <a:p>
            <a:pPr marL="432" indent="0">
              <a:buNone/>
            </a:pPr>
            <a:r>
              <a:rPr lang="en-US" sz="2000" dirty="0"/>
              <a:t>Measure from the corner of the patient’s mouth to the tip of the earlobe.</a:t>
            </a:r>
          </a:p>
        </p:txBody>
      </p:sp>
    </p:spTree>
    <p:extLst>
      <p:ext uri="{BB962C8B-B14F-4D97-AF65-F5344CB8AC3E}">
        <p14:creationId xmlns:p14="http://schemas.microsoft.com/office/powerpoint/2010/main" val="8678376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Adjuncts—Oropharyngeal Airway </a:t>
            </a:r>
            <a:r>
              <a:rPr lang="en-US" sz="2000" b="0" dirty="0"/>
              <a:t>(5 of 9)</a:t>
            </a:r>
            <a:endParaRPr lang="en-IN" sz="2000" b="0" dirty="0"/>
          </a:p>
        </p:txBody>
      </p:sp>
      <p:pic>
        <p:nvPicPr>
          <p:cNvPr id="4" name="Picture 3" descr="Ensure the oropharyngeal airway is the correct size by checking to make sure it either extends from the center of the mouth to the angle of the jaw or measure from the corner of the patient’s mouth to the tip of the earlobe.">
            <a:extLst>
              <a:ext uri="{FF2B5EF4-FFF2-40B4-BE49-F238E27FC236}">
                <a16:creationId xmlns:a16="http://schemas.microsoft.com/office/drawing/2014/main" id="{8344A19C-0DBE-49CB-A7E8-A5185521C76B}"/>
              </a:ext>
            </a:extLst>
          </p:cNvPr>
          <p:cNvPicPr>
            <a:picLocks noChangeAspect="1"/>
          </p:cNvPicPr>
          <p:nvPr/>
        </p:nvPicPr>
        <p:blipFill>
          <a:blip r:embed="rId3"/>
          <a:stretch>
            <a:fillRect/>
          </a:stretch>
        </p:blipFill>
        <p:spPr>
          <a:xfrm>
            <a:off x="1770368" y="1569093"/>
            <a:ext cx="5603264" cy="3741052"/>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4"/>
          </p:nvPr>
        </p:nvSpPr>
        <p:spPr>
          <a:xfrm>
            <a:off x="457200" y="5668060"/>
            <a:ext cx="8439150" cy="651279"/>
          </a:xfrm>
        </p:spPr>
        <p:txBody>
          <a:bodyPr/>
          <a:lstStyle/>
          <a:p>
            <a:pPr marL="432" indent="0">
              <a:buNone/>
            </a:pPr>
            <a:r>
              <a:rPr lang="en-US" sz="2000" dirty="0"/>
              <a:t>Alternatively, measure from the center of the mouth to the angle of the lower jaw bone.</a:t>
            </a:r>
          </a:p>
        </p:txBody>
      </p:sp>
    </p:spTree>
    <p:extLst>
      <p:ext uri="{BB962C8B-B14F-4D97-AF65-F5344CB8AC3E}">
        <p14:creationId xmlns:p14="http://schemas.microsoft.com/office/powerpoint/2010/main" val="400418148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Airway Adjuncts—Oropharyngeal Airway </a:t>
            </a:r>
            <a:r>
              <a:rPr lang="en-US" sz="2000" b="0" dirty="0"/>
              <a:t>(6 of 9)</a:t>
            </a:r>
            <a:endParaRPr lang="en-IN" sz="2000" b="0" dirty="0"/>
          </a:p>
        </p:txBody>
      </p:sp>
      <p:sp>
        <p:nvSpPr>
          <p:cNvPr id="3" name="Content Placeholder 2">
            <a:extLst>
              <a:ext uri="{FF2B5EF4-FFF2-40B4-BE49-F238E27FC236}">
                <a16:creationId xmlns:a16="http://schemas.microsoft.com/office/drawing/2014/main" id="{BF6EB519-BF22-4E49-AD29-90F98132F83E}"/>
              </a:ext>
            </a:extLst>
          </p:cNvPr>
          <p:cNvSpPr>
            <a:spLocks noGrp="1"/>
          </p:cNvSpPr>
          <p:nvPr>
            <p:ph sz="quarter" idx="13"/>
          </p:nvPr>
        </p:nvSpPr>
        <p:spPr>
          <a:xfrm>
            <a:off x="457200" y="1556327"/>
            <a:ext cx="8229600" cy="397979"/>
          </a:xfrm>
        </p:spPr>
        <p:txBody>
          <a:bodyPr/>
          <a:lstStyle/>
          <a:p>
            <a:r>
              <a:rPr lang="en-US" sz="2400" dirty="0"/>
              <a:t>Steps for inserting an O</a:t>
            </a:r>
            <a:r>
              <a:rPr lang="en-US" sz="100" dirty="0"/>
              <a:t> </a:t>
            </a:r>
            <a:r>
              <a:rPr lang="en-US" sz="2400" dirty="0"/>
              <a:t>P</a:t>
            </a:r>
            <a:r>
              <a:rPr lang="en-US" sz="100" dirty="0"/>
              <a:t> </a:t>
            </a:r>
            <a:r>
              <a:rPr lang="en-US" sz="2400" dirty="0"/>
              <a:t>A:</a:t>
            </a:r>
          </a:p>
        </p:txBody>
      </p:sp>
      <p:sp>
        <p:nvSpPr>
          <p:cNvPr id="4" name="Content Placeholder 3">
            <a:extLst>
              <a:ext uri="{FF2B5EF4-FFF2-40B4-BE49-F238E27FC236}">
                <a16:creationId xmlns:a16="http://schemas.microsoft.com/office/drawing/2014/main" id="{71CE4898-FADC-41F9-ADA5-CB7EDBB115A8}"/>
              </a:ext>
            </a:extLst>
          </p:cNvPr>
          <p:cNvSpPr>
            <a:spLocks noGrp="1"/>
          </p:cNvSpPr>
          <p:nvPr>
            <p:ph sz="quarter" idx="14"/>
          </p:nvPr>
        </p:nvSpPr>
        <p:spPr>
          <a:xfrm>
            <a:off x="457200" y="2031152"/>
            <a:ext cx="8229600" cy="4007608"/>
          </a:xfrm>
        </p:spPr>
        <p:txBody>
          <a:bodyPr/>
          <a:lstStyle/>
          <a:p>
            <a:pPr marL="741600" lvl="1" indent="-428400">
              <a:buFont typeface="+mj-lt"/>
              <a:buAutoNum type="arabicPeriod"/>
            </a:pPr>
            <a:r>
              <a:rPr lang="en-US" sz="2400" dirty="0"/>
              <a:t>Place patient on his back, and use appropriate manual method to open the airway</a:t>
            </a:r>
          </a:p>
          <a:p>
            <a:pPr marL="741600" lvl="1" indent="-428400">
              <a:buFont typeface="+mj-lt"/>
              <a:buAutoNum type="arabicPeriod"/>
            </a:pPr>
            <a:r>
              <a:rPr lang="en-US" sz="2400" dirty="0"/>
              <a:t>Open the mouth with a crossed-finger technique</a:t>
            </a:r>
          </a:p>
          <a:p>
            <a:pPr marL="741600" lvl="1" indent="-428400">
              <a:buFont typeface="+mj-lt"/>
              <a:buAutoNum type="arabicPeriod"/>
            </a:pPr>
            <a:r>
              <a:rPr lang="en-US" sz="2400" dirty="0"/>
              <a:t>Position the airway device with the tip pointing toward roof of mouth</a:t>
            </a:r>
          </a:p>
          <a:p>
            <a:pPr marL="741600" lvl="1" indent="-428400">
              <a:buFont typeface="+mj-lt"/>
              <a:buAutoNum type="arabicPeriod"/>
            </a:pPr>
            <a:r>
              <a:rPr lang="en-US" sz="2400" dirty="0"/>
              <a:t>Insert the device along the roof of the mouth</a:t>
            </a:r>
          </a:p>
        </p:txBody>
      </p:sp>
    </p:spTree>
    <p:extLst>
      <p:ext uri="{BB962C8B-B14F-4D97-AF65-F5344CB8AC3E}">
        <p14:creationId xmlns:p14="http://schemas.microsoft.com/office/powerpoint/2010/main" val="2403610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Adjuncts—Oropharyngeal Airway </a:t>
            </a:r>
            <a:r>
              <a:rPr lang="en-US" sz="2000" b="0" dirty="0"/>
              <a:t>(7 of 9)</a:t>
            </a:r>
            <a:endParaRPr lang="en-IN" sz="2000" b="0" dirty="0"/>
          </a:p>
        </p:txBody>
      </p:sp>
      <p:pic>
        <p:nvPicPr>
          <p:cNvPr id="5" name="Picture 4" descr="Use the crossed fingers technique to open the patient’s mouth.">
            <a:extLst>
              <a:ext uri="{FF2B5EF4-FFF2-40B4-BE49-F238E27FC236}">
                <a16:creationId xmlns:a16="http://schemas.microsoft.com/office/drawing/2014/main" id="{8ABB802E-D0CD-4746-90F7-122ADCB25CC0}"/>
              </a:ext>
            </a:extLst>
          </p:cNvPr>
          <p:cNvPicPr>
            <a:picLocks noChangeAspect="1"/>
          </p:cNvPicPr>
          <p:nvPr/>
        </p:nvPicPr>
        <p:blipFill>
          <a:blip r:embed="rId3"/>
          <a:stretch>
            <a:fillRect/>
          </a:stretch>
        </p:blipFill>
        <p:spPr>
          <a:xfrm>
            <a:off x="1510928" y="1569419"/>
            <a:ext cx="6122145" cy="4091534"/>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4"/>
          </p:nvPr>
        </p:nvSpPr>
        <p:spPr>
          <a:xfrm>
            <a:off x="457200" y="5968803"/>
            <a:ext cx="8229600" cy="359822"/>
          </a:xfrm>
        </p:spPr>
        <p:txBody>
          <a:bodyPr/>
          <a:lstStyle/>
          <a:p>
            <a:pPr marL="432" indent="0">
              <a:buNone/>
            </a:pPr>
            <a:r>
              <a:rPr lang="en-US" sz="2000" dirty="0"/>
              <a:t>Use a crossed-fingers technique to open the patient’s mouth.</a:t>
            </a:r>
          </a:p>
        </p:txBody>
      </p:sp>
    </p:spTree>
    <p:extLst>
      <p:ext uri="{BB962C8B-B14F-4D97-AF65-F5344CB8AC3E}">
        <p14:creationId xmlns:p14="http://schemas.microsoft.com/office/powerpoint/2010/main" val="51668162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Adjuncts—Oropharyngeal Airway </a:t>
            </a:r>
            <a:r>
              <a:rPr lang="en-US" sz="2000" b="0" dirty="0"/>
              <a:t>(8 of 9)</a:t>
            </a:r>
            <a:endParaRPr lang="en-IN" sz="2000" b="0" dirty="0"/>
          </a:p>
        </p:txBody>
      </p:sp>
      <p:pic>
        <p:nvPicPr>
          <p:cNvPr id="4" name="Picture 3" descr="Insert the airway with the tip pointing to the roof of the patient’s mouth.">
            <a:extLst>
              <a:ext uri="{FF2B5EF4-FFF2-40B4-BE49-F238E27FC236}">
                <a16:creationId xmlns:a16="http://schemas.microsoft.com/office/drawing/2014/main" id="{795D8F9C-4B0A-4520-B035-E34B02F429C5}"/>
              </a:ext>
            </a:extLst>
          </p:cNvPr>
          <p:cNvPicPr>
            <a:picLocks noChangeAspect="1"/>
          </p:cNvPicPr>
          <p:nvPr/>
        </p:nvPicPr>
        <p:blipFill>
          <a:blip r:embed="rId3"/>
          <a:stretch>
            <a:fillRect/>
          </a:stretch>
        </p:blipFill>
        <p:spPr>
          <a:xfrm>
            <a:off x="1480317" y="1578331"/>
            <a:ext cx="6183366" cy="4132448"/>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4"/>
          </p:nvPr>
        </p:nvSpPr>
        <p:spPr>
          <a:xfrm>
            <a:off x="457200" y="5956599"/>
            <a:ext cx="8229600" cy="359822"/>
          </a:xfrm>
        </p:spPr>
        <p:txBody>
          <a:bodyPr/>
          <a:lstStyle/>
          <a:p>
            <a:pPr marL="432" indent="0">
              <a:buNone/>
            </a:pPr>
            <a:r>
              <a:rPr lang="en-US" sz="2000" dirty="0"/>
              <a:t>Insert the airway with the tip pointing to the roof of the patient’s mouth.</a:t>
            </a:r>
          </a:p>
        </p:txBody>
      </p:sp>
    </p:spTree>
    <p:extLst>
      <p:ext uri="{BB962C8B-B14F-4D97-AF65-F5344CB8AC3E}">
        <p14:creationId xmlns:p14="http://schemas.microsoft.com/office/powerpoint/2010/main" val="413775289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Airway Adjuncts—Oropharyngeal Airway </a:t>
            </a:r>
            <a:r>
              <a:rPr lang="en-US" sz="2000" b="0" dirty="0"/>
              <a:t>(9 of 9)</a:t>
            </a:r>
            <a:endParaRPr lang="en-IN" sz="2000" b="0" dirty="0"/>
          </a:p>
        </p:txBody>
      </p:sp>
      <p:sp>
        <p:nvSpPr>
          <p:cNvPr id="3" name="Content Placeholder 2">
            <a:extLst>
              <a:ext uri="{FF2B5EF4-FFF2-40B4-BE49-F238E27FC236}">
                <a16:creationId xmlns:a16="http://schemas.microsoft.com/office/drawing/2014/main" id="{BF6EB519-BF22-4E49-AD29-90F98132F83E}"/>
              </a:ext>
            </a:extLst>
          </p:cNvPr>
          <p:cNvSpPr>
            <a:spLocks noGrp="1"/>
          </p:cNvSpPr>
          <p:nvPr>
            <p:ph sz="quarter" idx="13"/>
          </p:nvPr>
        </p:nvSpPr>
        <p:spPr>
          <a:xfrm>
            <a:off x="457200" y="1556327"/>
            <a:ext cx="5811253" cy="405823"/>
          </a:xfrm>
        </p:spPr>
        <p:txBody>
          <a:bodyPr/>
          <a:lstStyle/>
          <a:p>
            <a:r>
              <a:rPr lang="en-US" sz="2400" dirty="0"/>
              <a:t>Steps for inserting an O</a:t>
            </a:r>
            <a:r>
              <a:rPr lang="en-US" sz="100" dirty="0"/>
              <a:t> </a:t>
            </a:r>
            <a:r>
              <a:rPr lang="en-US" sz="2400" dirty="0"/>
              <a:t>P</a:t>
            </a:r>
            <a:r>
              <a:rPr lang="en-US" sz="100" dirty="0"/>
              <a:t> </a:t>
            </a:r>
            <a:r>
              <a:rPr lang="en-US" sz="2400" dirty="0"/>
              <a:t>A:</a:t>
            </a:r>
          </a:p>
        </p:txBody>
      </p:sp>
      <p:sp>
        <p:nvSpPr>
          <p:cNvPr id="4" name="Content Placeholder 3">
            <a:extLst>
              <a:ext uri="{FF2B5EF4-FFF2-40B4-BE49-F238E27FC236}">
                <a16:creationId xmlns:a16="http://schemas.microsoft.com/office/drawing/2014/main" id="{71CE4898-FADC-41F9-ADA5-CB7EDBB115A8}"/>
              </a:ext>
            </a:extLst>
          </p:cNvPr>
          <p:cNvSpPr>
            <a:spLocks noGrp="1"/>
          </p:cNvSpPr>
          <p:nvPr>
            <p:ph sz="quarter" idx="14"/>
          </p:nvPr>
        </p:nvSpPr>
        <p:spPr>
          <a:xfrm>
            <a:off x="457200" y="2046015"/>
            <a:ext cx="8229600" cy="4007608"/>
          </a:xfrm>
        </p:spPr>
        <p:txBody>
          <a:bodyPr/>
          <a:lstStyle/>
          <a:p>
            <a:pPr marL="741600" lvl="1" indent="-428400">
              <a:buFont typeface="+mj-lt"/>
              <a:buAutoNum type="arabicPeriod"/>
            </a:pPr>
            <a:r>
              <a:rPr lang="en-US" sz="2400" dirty="0"/>
              <a:t>Gently rotate airway 180 degrees so the tip is pointing down into patient’s pharynx</a:t>
            </a:r>
          </a:p>
          <a:p>
            <a:pPr marL="741600" lvl="1" indent="-428400">
              <a:buFont typeface="+mj-lt"/>
              <a:buAutoNum type="arabicPeriod"/>
            </a:pPr>
            <a:r>
              <a:rPr lang="en-US" sz="2400" dirty="0"/>
              <a:t>Position the patient</a:t>
            </a:r>
          </a:p>
          <a:p>
            <a:pPr marL="741600" lvl="1" indent="-428400">
              <a:buFont typeface="+mj-lt"/>
              <a:buAutoNum type="arabicPeriod"/>
            </a:pPr>
            <a:r>
              <a:rPr lang="en-US" sz="2400" dirty="0"/>
              <a:t>Check that the flange of the airway is against the patient’s lips</a:t>
            </a:r>
          </a:p>
          <a:p>
            <a:pPr marL="741600" lvl="1" indent="-428400">
              <a:buFont typeface="+mj-lt"/>
              <a:buAutoNum type="arabicPeriod"/>
            </a:pPr>
            <a:r>
              <a:rPr lang="en-US" sz="2400" dirty="0"/>
              <a:t>Monitor the patient closely</a:t>
            </a:r>
          </a:p>
        </p:txBody>
      </p:sp>
    </p:spTree>
    <p:extLst>
      <p:ext uri="{BB962C8B-B14F-4D97-AF65-F5344CB8AC3E}">
        <p14:creationId xmlns:p14="http://schemas.microsoft.com/office/powerpoint/2010/main" val="29848289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48888F-B0F4-465B-A5D1-31DE1ECE7E21}"/>
              </a:ext>
            </a:extLst>
          </p:cNvPr>
          <p:cNvSpPr>
            <a:spLocks noGrp="1"/>
          </p:cNvSpPr>
          <p:nvPr>
            <p:ph type="title"/>
          </p:nvPr>
        </p:nvSpPr>
        <p:spPr/>
        <p:txBody>
          <a:bodyPr/>
          <a:lstStyle/>
          <a:p>
            <a:r>
              <a:rPr lang="en-US" sz="3400" dirty="0"/>
              <a:t>Airway Adjuncts—Nasopharyngeal Airway </a:t>
            </a:r>
            <a:r>
              <a:rPr lang="en-US" sz="2000" b="0" dirty="0"/>
              <a:t>(1 of 6)</a:t>
            </a:r>
            <a:endParaRPr lang="en-IN" sz="2000" b="0" dirty="0"/>
          </a:p>
        </p:txBody>
      </p:sp>
      <p:sp>
        <p:nvSpPr>
          <p:cNvPr id="3" name="Content Placeholder 2">
            <a:extLst>
              <a:ext uri="{FF2B5EF4-FFF2-40B4-BE49-F238E27FC236}">
                <a16:creationId xmlns:a16="http://schemas.microsoft.com/office/drawing/2014/main" id="{9A8D59E2-A288-418A-80F4-43BCE8FD237B}"/>
              </a:ext>
            </a:extLst>
          </p:cNvPr>
          <p:cNvSpPr>
            <a:spLocks noGrp="1"/>
          </p:cNvSpPr>
          <p:nvPr>
            <p:ph sz="quarter" idx="13"/>
          </p:nvPr>
        </p:nvSpPr>
        <p:spPr>
          <a:xfrm>
            <a:off x="457199" y="1556326"/>
            <a:ext cx="8446655" cy="4467955"/>
          </a:xfrm>
        </p:spPr>
        <p:txBody>
          <a:bodyPr/>
          <a:lstStyle/>
          <a:p>
            <a:r>
              <a:rPr lang="en-US" dirty="0"/>
              <a:t>A N</a:t>
            </a:r>
            <a:r>
              <a:rPr lang="en-US" sz="100" dirty="0"/>
              <a:t> </a:t>
            </a:r>
            <a:r>
              <a:rPr lang="en-US" dirty="0"/>
              <a:t>P</a:t>
            </a:r>
            <a:r>
              <a:rPr lang="en-US" sz="100" dirty="0"/>
              <a:t> </a:t>
            </a:r>
            <a:r>
              <a:rPr lang="en-US" dirty="0"/>
              <a:t>A is used when there is an intact gag reflex, teeth are clenched, or there are oral injuries</a:t>
            </a:r>
          </a:p>
          <a:p>
            <a:r>
              <a:rPr lang="en-US" dirty="0"/>
              <a:t>May be contraindicated with basilar skull fracture, epistaxis, or nasal trauma</a:t>
            </a:r>
          </a:p>
          <a:p>
            <a:r>
              <a:rPr lang="en-US" dirty="0"/>
              <a:t>Soft, flexible airways should be used in the field rather than rigid, clear plastic airways</a:t>
            </a:r>
          </a:p>
        </p:txBody>
      </p:sp>
    </p:spTree>
    <p:extLst>
      <p:ext uri="{BB962C8B-B14F-4D97-AF65-F5344CB8AC3E}">
        <p14:creationId xmlns:p14="http://schemas.microsoft.com/office/powerpoint/2010/main" val="33272965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60CFF0-94C7-4CCA-8A9F-FF07F8626465}"/>
              </a:ext>
            </a:extLst>
          </p:cNvPr>
          <p:cNvSpPr>
            <a:spLocks noGrp="1"/>
          </p:cNvSpPr>
          <p:nvPr>
            <p:ph type="title"/>
          </p:nvPr>
        </p:nvSpPr>
        <p:spPr/>
        <p:txBody>
          <a:bodyPr/>
          <a:lstStyle/>
          <a:p>
            <a:r>
              <a:rPr lang="en-US" dirty="0"/>
              <a:t>Airway Physiology </a:t>
            </a:r>
            <a:r>
              <a:rPr lang="en-US" sz="2000" b="0" dirty="0"/>
              <a:t>(2 of 5)</a:t>
            </a:r>
            <a:endParaRPr lang="en-IN" sz="2000" b="0" dirty="0"/>
          </a:p>
        </p:txBody>
      </p:sp>
      <p:pic>
        <p:nvPicPr>
          <p:cNvPr id="5" name="Picture 4" descr="A diagram of the upper airway. For long description, see slide 85: Appendix 1&#10;">
            <a:extLst>
              <a:ext uri="{FF2B5EF4-FFF2-40B4-BE49-F238E27FC236}">
                <a16:creationId xmlns:a16="http://schemas.microsoft.com/office/drawing/2014/main" id="{CB367423-236B-4F2E-8888-F9C121D6DBF5}"/>
              </a:ext>
            </a:extLst>
          </p:cNvPr>
          <p:cNvPicPr>
            <a:picLocks noChangeAspect="1"/>
          </p:cNvPicPr>
          <p:nvPr/>
        </p:nvPicPr>
        <p:blipFill>
          <a:blip r:embed="rId3"/>
          <a:stretch>
            <a:fillRect/>
          </a:stretch>
        </p:blipFill>
        <p:spPr>
          <a:xfrm>
            <a:off x="2632409" y="1564817"/>
            <a:ext cx="3879183" cy="4003744"/>
          </a:xfrm>
          <a:prstGeom prst="rect">
            <a:avLst/>
          </a:prstGeom>
        </p:spPr>
      </p:pic>
      <p:sp>
        <p:nvSpPr>
          <p:cNvPr id="15" name="Text Placeholder 14">
            <a:extLst>
              <a:ext uri="{FF2B5EF4-FFF2-40B4-BE49-F238E27FC236}">
                <a16:creationId xmlns:a16="http://schemas.microsoft.com/office/drawing/2014/main" id="{03BEB5AD-DE61-4D4E-BA7B-E9254D1B3682}"/>
              </a:ext>
            </a:extLst>
          </p:cNvPr>
          <p:cNvSpPr>
            <a:spLocks noGrp="1"/>
          </p:cNvSpPr>
          <p:nvPr>
            <p:ph type="body" sz="quarter" idx="27"/>
          </p:nvPr>
        </p:nvSpPr>
        <p:spPr>
          <a:xfrm>
            <a:off x="2350294" y="5690299"/>
            <a:ext cx="4443412" cy="297374"/>
          </a:xfrm>
        </p:spPr>
        <p:txBody>
          <a:bodyPr/>
          <a:lstStyle/>
          <a:p>
            <a:pPr>
              <a:buNone/>
            </a:pPr>
            <a:r>
              <a:rPr lang="en-US" dirty="0">
                <a:hlinkClick r:id="rId4" action="ppaction://hlinksldjump"/>
              </a:rPr>
              <a:t>For long description, see slide 85: Appendix 1</a:t>
            </a:r>
            <a:endParaRPr lang="en-US" dirty="0"/>
          </a:p>
        </p:txBody>
      </p:sp>
      <p:sp>
        <p:nvSpPr>
          <p:cNvPr id="3" name="Content Placeholder 2">
            <a:extLst>
              <a:ext uri="{FF2B5EF4-FFF2-40B4-BE49-F238E27FC236}">
                <a16:creationId xmlns:a16="http://schemas.microsoft.com/office/drawing/2014/main" id="{F7CF31EC-1E3D-49BE-B504-431B1D190D55}"/>
              </a:ext>
            </a:extLst>
          </p:cNvPr>
          <p:cNvSpPr>
            <a:spLocks noGrp="1"/>
          </p:cNvSpPr>
          <p:nvPr>
            <p:ph sz="quarter" idx="14"/>
          </p:nvPr>
        </p:nvSpPr>
        <p:spPr>
          <a:xfrm>
            <a:off x="484093" y="6070211"/>
            <a:ext cx="2490537" cy="309449"/>
          </a:xfrm>
        </p:spPr>
        <p:txBody>
          <a:bodyPr/>
          <a:lstStyle/>
          <a:p>
            <a:pPr marL="432" indent="0">
              <a:buNone/>
            </a:pPr>
            <a:r>
              <a:rPr lang="en-IN" dirty="0"/>
              <a:t>The upper airway.</a:t>
            </a:r>
          </a:p>
        </p:txBody>
      </p:sp>
    </p:spTree>
    <p:extLst>
      <p:ext uri="{BB962C8B-B14F-4D97-AF65-F5344CB8AC3E}">
        <p14:creationId xmlns:p14="http://schemas.microsoft.com/office/powerpoint/2010/main" val="389246090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Airway Adjuncts—Nasopharyngeal Airway </a:t>
            </a:r>
            <a:r>
              <a:rPr lang="en-US" sz="2000" b="0" dirty="0"/>
              <a:t>(2 of 6)</a:t>
            </a:r>
            <a:endParaRPr lang="en-IN" sz="2000" b="0" dirty="0"/>
          </a:p>
        </p:txBody>
      </p:sp>
      <p:sp>
        <p:nvSpPr>
          <p:cNvPr id="3" name="Content Placeholder 2">
            <a:extLst>
              <a:ext uri="{FF2B5EF4-FFF2-40B4-BE49-F238E27FC236}">
                <a16:creationId xmlns:a16="http://schemas.microsoft.com/office/drawing/2014/main" id="{BF6EB519-BF22-4E49-AD29-90F98132F83E}"/>
              </a:ext>
            </a:extLst>
          </p:cNvPr>
          <p:cNvSpPr>
            <a:spLocks noGrp="1"/>
          </p:cNvSpPr>
          <p:nvPr>
            <p:ph sz="quarter" idx="14"/>
          </p:nvPr>
        </p:nvSpPr>
        <p:spPr>
          <a:xfrm>
            <a:off x="457200" y="1564985"/>
            <a:ext cx="8229600" cy="434293"/>
          </a:xfrm>
        </p:spPr>
        <p:txBody>
          <a:bodyPr/>
          <a:lstStyle/>
          <a:p>
            <a:r>
              <a:rPr lang="en-US" dirty="0"/>
              <a:t>Steps for inserting a N</a:t>
            </a:r>
            <a:r>
              <a:rPr lang="en-US" sz="100" dirty="0"/>
              <a:t> </a:t>
            </a:r>
            <a:r>
              <a:rPr lang="en-US" dirty="0"/>
              <a:t>P</a:t>
            </a:r>
            <a:r>
              <a:rPr lang="en-US" sz="100" dirty="0"/>
              <a:t> </a:t>
            </a:r>
            <a:r>
              <a:rPr lang="en-US" dirty="0"/>
              <a:t>A:</a:t>
            </a:r>
          </a:p>
        </p:txBody>
      </p:sp>
      <p:sp>
        <p:nvSpPr>
          <p:cNvPr id="4" name="Content Placeholder 3">
            <a:extLst>
              <a:ext uri="{FF2B5EF4-FFF2-40B4-BE49-F238E27FC236}">
                <a16:creationId xmlns:a16="http://schemas.microsoft.com/office/drawing/2014/main" id="{71CE4898-FADC-41F9-ADA5-CB7EDBB115A8}"/>
              </a:ext>
            </a:extLst>
          </p:cNvPr>
          <p:cNvSpPr>
            <a:spLocks noGrp="1"/>
          </p:cNvSpPr>
          <p:nvPr>
            <p:ph sz="quarter" idx="15"/>
          </p:nvPr>
        </p:nvSpPr>
        <p:spPr>
          <a:xfrm>
            <a:off x="454672" y="2050080"/>
            <a:ext cx="8232128" cy="2052688"/>
          </a:xfrm>
        </p:spPr>
        <p:txBody>
          <a:bodyPr/>
          <a:lstStyle/>
          <a:p>
            <a:pPr marL="741600" lvl="1" indent="-428400">
              <a:buFont typeface="+mj-lt"/>
              <a:buAutoNum type="arabicPeriod"/>
            </a:pPr>
            <a:r>
              <a:rPr lang="en-US" dirty="0"/>
              <a:t>Measure for correct size from nostril to the tip of the earlobe or the angle of the jaw</a:t>
            </a:r>
          </a:p>
          <a:p>
            <a:pPr marL="741600" lvl="1" indent="-428400">
              <a:buFont typeface="+mj-lt"/>
              <a:buAutoNum type="arabicPeriod"/>
            </a:pPr>
            <a:r>
              <a:rPr lang="en-US" dirty="0"/>
              <a:t>Lubricate the outside of the tube with water-based lubricant before insertion</a:t>
            </a:r>
          </a:p>
          <a:p>
            <a:pPr marL="741600" lvl="1" indent="-428400">
              <a:buFont typeface="+mj-lt"/>
              <a:buAutoNum type="arabicPeriod"/>
            </a:pPr>
            <a:r>
              <a:rPr lang="en-US" dirty="0"/>
              <a:t>Push the tip of the nose upward and insert the airway</a:t>
            </a:r>
          </a:p>
        </p:txBody>
      </p:sp>
      <p:sp>
        <p:nvSpPr>
          <p:cNvPr id="6" name="Content Placeholder 5">
            <a:extLst>
              <a:ext uri="{FF2B5EF4-FFF2-40B4-BE49-F238E27FC236}">
                <a16:creationId xmlns:a16="http://schemas.microsoft.com/office/drawing/2014/main" id="{27A0ED6B-B83A-44BA-B1BD-EE09401AA7F7}"/>
              </a:ext>
            </a:extLst>
          </p:cNvPr>
          <p:cNvSpPr>
            <a:spLocks noGrp="1"/>
          </p:cNvSpPr>
          <p:nvPr>
            <p:ph sz="quarter" idx="16"/>
          </p:nvPr>
        </p:nvSpPr>
        <p:spPr>
          <a:xfrm>
            <a:off x="457200" y="4153570"/>
            <a:ext cx="8232128" cy="1496289"/>
          </a:xfrm>
        </p:spPr>
        <p:txBody>
          <a:bodyPr/>
          <a:lstStyle/>
          <a:p>
            <a:pPr lvl="2"/>
            <a:r>
              <a:rPr lang="en-US" dirty="0"/>
              <a:t>Keep the head in a neutral position</a:t>
            </a:r>
          </a:p>
          <a:p>
            <a:pPr lvl="2"/>
            <a:r>
              <a:rPr lang="en-US" dirty="0"/>
              <a:t>Point the bevel toward the base of the nostril or toward the septum</a:t>
            </a:r>
            <a:endParaRPr lang="en-IN" dirty="0"/>
          </a:p>
        </p:txBody>
      </p:sp>
    </p:spTree>
    <p:extLst>
      <p:ext uri="{BB962C8B-B14F-4D97-AF65-F5344CB8AC3E}">
        <p14:creationId xmlns:p14="http://schemas.microsoft.com/office/powerpoint/2010/main" val="116433517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Adjuncts—Nasopharyngeal Airway </a:t>
            </a:r>
            <a:r>
              <a:rPr lang="en-US" sz="2000" b="0" dirty="0"/>
              <a:t>(3 of 6)</a:t>
            </a:r>
            <a:endParaRPr lang="en-IN" sz="2000" b="0" dirty="0"/>
          </a:p>
        </p:txBody>
      </p:sp>
      <p:pic>
        <p:nvPicPr>
          <p:cNvPr id="5" name="Picture 4" descr="Measure the nasopharyngeal airway from the patient’s nostril to the tip of the earlobe or to the angle of the jaw.">
            <a:extLst>
              <a:ext uri="{FF2B5EF4-FFF2-40B4-BE49-F238E27FC236}">
                <a16:creationId xmlns:a16="http://schemas.microsoft.com/office/drawing/2014/main" id="{B71EE8E5-7D7E-4365-958A-81379A20E07E}"/>
              </a:ext>
            </a:extLst>
          </p:cNvPr>
          <p:cNvPicPr>
            <a:picLocks noChangeAspect="1"/>
          </p:cNvPicPr>
          <p:nvPr/>
        </p:nvPicPr>
        <p:blipFill>
          <a:blip r:embed="rId3"/>
          <a:stretch>
            <a:fillRect/>
          </a:stretch>
        </p:blipFill>
        <p:spPr>
          <a:xfrm>
            <a:off x="1716883" y="1579216"/>
            <a:ext cx="5710235" cy="3854410"/>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4"/>
          </p:nvPr>
        </p:nvSpPr>
        <p:spPr>
          <a:xfrm>
            <a:off x="457200" y="5616830"/>
            <a:ext cx="8439150" cy="675691"/>
          </a:xfrm>
        </p:spPr>
        <p:txBody>
          <a:bodyPr/>
          <a:lstStyle/>
          <a:p>
            <a:pPr marL="432" indent="0">
              <a:buNone/>
            </a:pPr>
            <a:r>
              <a:rPr lang="en-US" sz="2000" dirty="0"/>
              <a:t>Measure the nasopharyngeal airway from the patient’s nostril to the tip of the earlobe or to the angle of the jaw.</a:t>
            </a:r>
          </a:p>
        </p:txBody>
      </p:sp>
    </p:spTree>
    <p:extLst>
      <p:ext uri="{BB962C8B-B14F-4D97-AF65-F5344CB8AC3E}">
        <p14:creationId xmlns:p14="http://schemas.microsoft.com/office/powerpoint/2010/main" val="39775875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Adjuncts—Nasopharyngeal Airway </a:t>
            </a:r>
            <a:r>
              <a:rPr lang="en-US" sz="2000" b="0" dirty="0"/>
              <a:t>(4 of 6)</a:t>
            </a:r>
            <a:endParaRPr lang="en-IN" sz="2000" b="0" dirty="0"/>
          </a:p>
        </p:txBody>
      </p:sp>
      <p:pic>
        <p:nvPicPr>
          <p:cNvPr id="4" name="Picture 3" descr="Apply a water based lubricant before insertion.">
            <a:extLst>
              <a:ext uri="{FF2B5EF4-FFF2-40B4-BE49-F238E27FC236}">
                <a16:creationId xmlns:a16="http://schemas.microsoft.com/office/drawing/2014/main" id="{F07E30E2-2409-4FEE-AE1C-6BAD0997DF97}"/>
              </a:ext>
            </a:extLst>
          </p:cNvPr>
          <p:cNvPicPr>
            <a:picLocks noChangeAspect="1"/>
          </p:cNvPicPr>
          <p:nvPr/>
        </p:nvPicPr>
        <p:blipFill>
          <a:blip r:embed="rId3"/>
          <a:stretch>
            <a:fillRect/>
          </a:stretch>
        </p:blipFill>
        <p:spPr>
          <a:xfrm>
            <a:off x="1525588" y="1566640"/>
            <a:ext cx="6092822" cy="4239851"/>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4"/>
          </p:nvPr>
        </p:nvSpPr>
        <p:spPr>
          <a:xfrm>
            <a:off x="457200" y="5946531"/>
            <a:ext cx="7399421" cy="417945"/>
          </a:xfrm>
        </p:spPr>
        <p:txBody>
          <a:bodyPr/>
          <a:lstStyle/>
          <a:p>
            <a:pPr marL="432" indent="0">
              <a:buNone/>
            </a:pPr>
            <a:r>
              <a:rPr lang="en-US" sz="2000" dirty="0"/>
              <a:t>Apply a water-based lubricant before insertion.</a:t>
            </a:r>
          </a:p>
        </p:txBody>
      </p:sp>
    </p:spTree>
    <p:extLst>
      <p:ext uri="{BB962C8B-B14F-4D97-AF65-F5344CB8AC3E}">
        <p14:creationId xmlns:p14="http://schemas.microsoft.com/office/powerpoint/2010/main" val="19040132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5ED5CE-C90A-49EF-B04F-5E51E48A224B}"/>
              </a:ext>
            </a:extLst>
          </p:cNvPr>
          <p:cNvSpPr>
            <a:spLocks noGrp="1"/>
          </p:cNvSpPr>
          <p:nvPr>
            <p:ph type="title"/>
          </p:nvPr>
        </p:nvSpPr>
        <p:spPr/>
        <p:txBody>
          <a:bodyPr/>
          <a:lstStyle/>
          <a:p>
            <a:r>
              <a:rPr lang="en-US" sz="3400" dirty="0"/>
              <a:t>Airway Adjuncts—Nasopharyngeal Airway </a:t>
            </a:r>
            <a:r>
              <a:rPr lang="en-US" sz="2000" b="0" dirty="0"/>
              <a:t>(5 of 6)</a:t>
            </a:r>
            <a:endParaRPr lang="en-IN" sz="2000" b="0" dirty="0"/>
          </a:p>
        </p:txBody>
      </p:sp>
      <p:pic>
        <p:nvPicPr>
          <p:cNvPr id="5" name="Picture 4" descr="Gently push the tip of the nose upward and insert the airway. If the airway has a bevel, consider placing the beveled side toward the base of the nostril or toward the septum, wall that separates the nostrils).">
            <a:extLst>
              <a:ext uri="{FF2B5EF4-FFF2-40B4-BE49-F238E27FC236}">
                <a16:creationId xmlns:a16="http://schemas.microsoft.com/office/drawing/2014/main" id="{54DBFA70-507B-4E12-8D26-E394DBE49BF7}"/>
              </a:ext>
            </a:extLst>
          </p:cNvPr>
          <p:cNvPicPr>
            <a:picLocks noChangeAspect="1"/>
          </p:cNvPicPr>
          <p:nvPr/>
        </p:nvPicPr>
        <p:blipFill>
          <a:blip r:embed="rId3"/>
          <a:stretch>
            <a:fillRect/>
          </a:stretch>
        </p:blipFill>
        <p:spPr>
          <a:xfrm>
            <a:off x="1866777" y="1580162"/>
            <a:ext cx="5410446" cy="3654370"/>
          </a:xfrm>
          <a:prstGeom prst="rect">
            <a:avLst/>
          </a:prstGeom>
        </p:spPr>
      </p:pic>
      <p:sp>
        <p:nvSpPr>
          <p:cNvPr id="3" name="Content Placeholder 2">
            <a:extLst>
              <a:ext uri="{FF2B5EF4-FFF2-40B4-BE49-F238E27FC236}">
                <a16:creationId xmlns:a16="http://schemas.microsoft.com/office/drawing/2014/main" id="{A004497D-0432-4D15-B7CD-88C02CBBB3C0}"/>
              </a:ext>
            </a:extLst>
          </p:cNvPr>
          <p:cNvSpPr>
            <a:spLocks noGrp="1"/>
          </p:cNvSpPr>
          <p:nvPr>
            <p:ph sz="quarter" idx="14"/>
          </p:nvPr>
        </p:nvSpPr>
        <p:spPr>
          <a:xfrm>
            <a:off x="457200" y="5416234"/>
            <a:ext cx="8590547" cy="925583"/>
          </a:xfrm>
        </p:spPr>
        <p:txBody>
          <a:bodyPr/>
          <a:lstStyle/>
          <a:p>
            <a:pPr marL="432" indent="0">
              <a:buNone/>
            </a:pPr>
            <a:r>
              <a:rPr lang="en-US" sz="1800" dirty="0"/>
              <a:t>Gently push the tip of the nose upward, and insert the airway with the beveled side toward the base of the nostril or toward the septum (wall that separates the nostrils). Insert the airway, advancing it until the flange rests against the nostril.</a:t>
            </a:r>
          </a:p>
        </p:txBody>
      </p:sp>
    </p:spTree>
    <p:extLst>
      <p:ext uri="{BB962C8B-B14F-4D97-AF65-F5344CB8AC3E}">
        <p14:creationId xmlns:p14="http://schemas.microsoft.com/office/powerpoint/2010/main" val="18348059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E67E9-49BE-426B-A4D2-D65F9BDFD62E}"/>
              </a:ext>
            </a:extLst>
          </p:cNvPr>
          <p:cNvSpPr>
            <a:spLocks noGrp="1"/>
          </p:cNvSpPr>
          <p:nvPr>
            <p:ph type="title"/>
          </p:nvPr>
        </p:nvSpPr>
        <p:spPr/>
        <p:txBody>
          <a:bodyPr/>
          <a:lstStyle/>
          <a:p>
            <a:r>
              <a:rPr lang="en-US" sz="3400" dirty="0"/>
              <a:t>Airway Adjuncts—Nasopharyngeal Airway </a:t>
            </a:r>
            <a:r>
              <a:rPr lang="en-US" sz="2000" b="0" dirty="0"/>
              <a:t>(6 of 6)</a:t>
            </a:r>
            <a:endParaRPr lang="en-IN" sz="2000" b="0" dirty="0"/>
          </a:p>
        </p:txBody>
      </p:sp>
      <p:sp>
        <p:nvSpPr>
          <p:cNvPr id="3" name="Content Placeholder 2">
            <a:extLst>
              <a:ext uri="{FF2B5EF4-FFF2-40B4-BE49-F238E27FC236}">
                <a16:creationId xmlns:a16="http://schemas.microsoft.com/office/drawing/2014/main" id="{BF6EB519-BF22-4E49-AD29-90F98132F83E}"/>
              </a:ext>
            </a:extLst>
          </p:cNvPr>
          <p:cNvSpPr>
            <a:spLocks noGrp="1"/>
          </p:cNvSpPr>
          <p:nvPr>
            <p:ph sz="quarter" idx="14"/>
          </p:nvPr>
        </p:nvSpPr>
        <p:spPr>
          <a:xfrm>
            <a:off x="457200" y="1564985"/>
            <a:ext cx="8229600" cy="448149"/>
          </a:xfrm>
        </p:spPr>
        <p:txBody>
          <a:bodyPr/>
          <a:lstStyle/>
          <a:p>
            <a:r>
              <a:rPr lang="en-US" dirty="0"/>
              <a:t>Steps for inserting a N</a:t>
            </a:r>
            <a:r>
              <a:rPr lang="en-US" sz="100" dirty="0"/>
              <a:t> </a:t>
            </a:r>
            <a:r>
              <a:rPr lang="en-US" dirty="0"/>
              <a:t>P</a:t>
            </a:r>
            <a:r>
              <a:rPr lang="en-US" sz="100" dirty="0"/>
              <a:t> </a:t>
            </a:r>
            <a:r>
              <a:rPr lang="en-US" dirty="0"/>
              <a:t>A:</a:t>
            </a:r>
          </a:p>
        </p:txBody>
      </p:sp>
      <p:sp>
        <p:nvSpPr>
          <p:cNvPr id="4" name="Content Placeholder 3">
            <a:extLst>
              <a:ext uri="{FF2B5EF4-FFF2-40B4-BE49-F238E27FC236}">
                <a16:creationId xmlns:a16="http://schemas.microsoft.com/office/drawing/2014/main" id="{71CE4898-FADC-41F9-ADA5-CB7EDBB115A8}"/>
              </a:ext>
            </a:extLst>
          </p:cNvPr>
          <p:cNvSpPr>
            <a:spLocks noGrp="1"/>
          </p:cNvSpPr>
          <p:nvPr>
            <p:ph sz="quarter" idx="15"/>
          </p:nvPr>
        </p:nvSpPr>
        <p:spPr>
          <a:xfrm>
            <a:off x="454672" y="2072266"/>
            <a:ext cx="8232128" cy="406431"/>
          </a:xfrm>
        </p:spPr>
        <p:txBody>
          <a:bodyPr/>
          <a:lstStyle/>
          <a:p>
            <a:pPr marL="741600" lvl="1" indent="-428400">
              <a:buFont typeface="+mj-lt"/>
              <a:buAutoNum type="arabicPeriod" startAt="4"/>
            </a:pPr>
            <a:r>
              <a:rPr lang="en-US" dirty="0"/>
              <a:t>Insert into the nostril</a:t>
            </a:r>
          </a:p>
        </p:txBody>
      </p:sp>
      <p:sp>
        <p:nvSpPr>
          <p:cNvPr id="6" name="Content Placeholder 5">
            <a:extLst>
              <a:ext uri="{FF2B5EF4-FFF2-40B4-BE49-F238E27FC236}">
                <a16:creationId xmlns:a16="http://schemas.microsoft.com/office/drawing/2014/main" id="{27A0ED6B-B83A-44BA-B1BD-EE09401AA7F7}"/>
              </a:ext>
            </a:extLst>
          </p:cNvPr>
          <p:cNvSpPr>
            <a:spLocks noGrp="1"/>
          </p:cNvSpPr>
          <p:nvPr>
            <p:ph sz="quarter" idx="16"/>
          </p:nvPr>
        </p:nvSpPr>
        <p:spPr>
          <a:xfrm>
            <a:off x="457200" y="2543326"/>
            <a:ext cx="8232128" cy="3126718"/>
          </a:xfrm>
        </p:spPr>
        <p:txBody>
          <a:bodyPr/>
          <a:lstStyle/>
          <a:p>
            <a:pPr lvl="2"/>
            <a:r>
              <a:rPr lang="en-US" dirty="0"/>
              <a:t>Advance along the floor of the nasopharynx</a:t>
            </a:r>
          </a:p>
          <a:p>
            <a:pPr lvl="2"/>
            <a:r>
              <a:rPr lang="en-US" dirty="0"/>
              <a:t>The flange should rest firmly against the nostril</a:t>
            </a:r>
          </a:p>
        </p:txBody>
      </p:sp>
    </p:spTree>
    <p:extLst>
      <p:ext uri="{BB962C8B-B14F-4D97-AF65-F5344CB8AC3E}">
        <p14:creationId xmlns:p14="http://schemas.microsoft.com/office/powerpoint/2010/main" val="88304676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C1E766-C0D7-404A-8B99-20220D63548C}"/>
              </a:ext>
            </a:extLst>
          </p:cNvPr>
          <p:cNvSpPr>
            <a:spLocks noGrp="1"/>
          </p:cNvSpPr>
          <p:nvPr>
            <p:ph type="title"/>
          </p:nvPr>
        </p:nvSpPr>
        <p:spPr>
          <a:xfrm>
            <a:off x="457200" y="215371"/>
            <a:ext cx="7716982" cy="1097279"/>
          </a:xfrm>
        </p:spPr>
        <p:txBody>
          <a:bodyPr/>
          <a:lstStyle/>
          <a:p>
            <a:r>
              <a:rPr lang="en-US" sz="3400" dirty="0"/>
              <a:t>Airway Adjuncts—Supraglottic Airway </a:t>
            </a:r>
            <a:r>
              <a:rPr lang="en-US" sz="2000" b="0" dirty="0"/>
              <a:t>(1 of 3)</a:t>
            </a:r>
            <a:endParaRPr lang="en-IN" sz="2000" b="0" dirty="0"/>
          </a:p>
        </p:txBody>
      </p:sp>
      <p:sp>
        <p:nvSpPr>
          <p:cNvPr id="3" name="Content Placeholder 2">
            <a:extLst>
              <a:ext uri="{FF2B5EF4-FFF2-40B4-BE49-F238E27FC236}">
                <a16:creationId xmlns:a16="http://schemas.microsoft.com/office/drawing/2014/main" id="{E4197569-5393-458D-96A3-5DC6D2770DD0}"/>
              </a:ext>
            </a:extLst>
          </p:cNvPr>
          <p:cNvSpPr>
            <a:spLocks noGrp="1"/>
          </p:cNvSpPr>
          <p:nvPr>
            <p:ph sz="quarter" idx="13"/>
          </p:nvPr>
        </p:nvSpPr>
        <p:spPr/>
        <p:txBody>
          <a:bodyPr/>
          <a:lstStyle/>
          <a:p>
            <a:r>
              <a:rPr lang="en-US" dirty="0"/>
              <a:t>Supraglottic airways isolate the glottic opening by occupying space in the larynx and hypopharynx</a:t>
            </a:r>
          </a:p>
          <a:p>
            <a:r>
              <a:rPr lang="en-US" dirty="0"/>
              <a:t>Airways are indicated when other, basic measures have failed</a:t>
            </a:r>
          </a:p>
          <a:p>
            <a:r>
              <a:rPr lang="en-US" dirty="0"/>
              <a:t>May also be used if the airway must be maintained over a long period</a:t>
            </a:r>
          </a:p>
          <a:p>
            <a:r>
              <a:rPr lang="en-US" dirty="0"/>
              <a:t>Specific insertion steps vary by airway manufacturer</a:t>
            </a:r>
          </a:p>
        </p:txBody>
      </p:sp>
    </p:spTree>
    <p:extLst>
      <p:ext uri="{BB962C8B-B14F-4D97-AF65-F5344CB8AC3E}">
        <p14:creationId xmlns:p14="http://schemas.microsoft.com/office/powerpoint/2010/main" val="38593548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F371-5FA3-4611-9B43-F20484D53513}"/>
              </a:ext>
            </a:extLst>
          </p:cNvPr>
          <p:cNvSpPr>
            <a:spLocks noGrp="1"/>
          </p:cNvSpPr>
          <p:nvPr>
            <p:ph type="title"/>
          </p:nvPr>
        </p:nvSpPr>
        <p:spPr>
          <a:xfrm>
            <a:off x="457200" y="215371"/>
            <a:ext cx="7107382" cy="1097279"/>
          </a:xfrm>
        </p:spPr>
        <p:txBody>
          <a:bodyPr/>
          <a:lstStyle/>
          <a:p>
            <a:r>
              <a:rPr lang="en-US" sz="3400" dirty="0"/>
              <a:t>Airway Adjuncts—Supraglottic Airway </a:t>
            </a:r>
            <a:r>
              <a:rPr lang="en-US" sz="2000" b="0" dirty="0"/>
              <a:t>(2 of 3)</a:t>
            </a:r>
            <a:endParaRPr lang="en-IN" sz="2000" dirty="0"/>
          </a:p>
        </p:txBody>
      </p:sp>
      <p:sp>
        <p:nvSpPr>
          <p:cNvPr id="3" name="Content Placeholder 2">
            <a:extLst>
              <a:ext uri="{FF2B5EF4-FFF2-40B4-BE49-F238E27FC236}">
                <a16:creationId xmlns:a16="http://schemas.microsoft.com/office/drawing/2014/main" id="{9EC2F18D-73DD-4AB3-9DC2-4D08FA63839A}"/>
              </a:ext>
            </a:extLst>
          </p:cNvPr>
          <p:cNvSpPr>
            <a:spLocks noGrp="1"/>
          </p:cNvSpPr>
          <p:nvPr>
            <p:ph sz="quarter" idx="16"/>
          </p:nvPr>
        </p:nvSpPr>
        <p:spPr>
          <a:xfrm>
            <a:off x="457200" y="1564985"/>
            <a:ext cx="8226553" cy="439306"/>
          </a:xfrm>
        </p:spPr>
        <p:txBody>
          <a:bodyPr/>
          <a:lstStyle/>
          <a:p>
            <a:r>
              <a:rPr lang="en-US" sz="2400" dirty="0"/>
              <a:t>General steps for inserting a supraglottic airway:</a:t>
            </a:r>
            <a:endParaRPr lang="en-IN" sz="2400" dirty="0"/>
          </a:p>
        </p:txBody>
      </p:sp>
      <p:sp>
        <p:nvSpPr>
          <p:cNvPr id="4" name="Content Placeholder 3">
            <a:extLst>
              <a:ext uri="{FF2B5EF4-FFF2-40B4-BE49-F238E27FC236}">
                <a16:creationId xmlns:a16="http://schemas.microsoft.com/office/drawing/2014/main" id="{339343EA-266B-40D0-A058-738094DDCCA4}"/>
              </a:ext>
            </a:extLst>
          </p:cNvPr>
          <p:cNvSpPr>
            <a:spLocks noGrp="1"/>
          </p:cNvSpPr>
          <p:nvPr>
            <p:ph sz="quarter" idx="14"/>
          </p:nvPr>
        </p:nvSpPr>
        <p:spPr>
          <a:xfrm>
            <a:off x="457200" y="2060663"/>
            <a:ext cx="8226553" cy="399369"/>
          </a:xfrm>
        </p:spPr>
        <p:txBody>
          <a:bodyPr/>
          <a:lstStyle/>
          <a:p>
            <a:pPr marL="741600" lvl="1" indent="-428400">
              <a:buFont typeface="+mj-lt"/>
              <a:buAutoNum type="arabicPeriod"/>
            </a:pPr>
            <a:r>
              <a:rPr lang="en-IN" sz="2400" dirty="0"/>
              <a:t>Prepare the patient</a:t>
            </a:r>
          </a:p>
        </p:txBody>
      </p:sp>
      <p:sp>
        <p:nvSpPr>
          <p:cNvPr id="5" name="Content Placeholder 4">
            <a:extLst>
              <a:ext uri="{FF2B5EF4-FFF2-40B4-BE49-F238E27FC236}">
                <a16:creationId xmlns:a16="http://schemas.microsoft.com/office/drawing/2014/main" id="{03276F56-3465-486F-BD6E-C9AE78B0C0F5}"/>
              </a:ext>
            </a:extLst>
          </p:cNvPr>
          <p:cNvSpPr>
            <a:spLocks noGrp="1"/>
          </p:cNvSpPr>
          <p:nvPr>
            <p:ph sz="quarter" idx="15"/>
          </p:nvPr>
        </p:nvSpPr>
        <p:spPr>
          <a:xfrm>
            <a:off x="454672" y="2516404"/>
            <a:ext cx="8232128" cy="1352547"/>
          </a:xfrm>
        </p:spPr>
        <p:txBody>
          <a:bodyPr/>
          <a:lstStyle/>
          <a:p>
            <a:pPr lvl="2" indent="-228600"/>
            <a:r>
              <a:rPr lang="en-US" sz="2400" dirty="0"/>
              <a:t>Attempt simple procedures first</a:t>
            </a:r>
          </a:p>
          <a:p>
            <a:pPr lvl="2" indent="-228600"/>
            <a:r>
              <a:rPr lang="en-US" sz="2400" dirty="0"/>
              <a:t>If these fail, position the patient’s head</a:t>
            </a:r>
          </a:p>
          <a:p>
            <a:pPr lvl="2" indent="-228600"/>
            <a:r>
              <a:rPr lang="en-US" sz="2400" dirty="0"/>
              <a:t>Preoxygenate the patient</a:t>
            </a:r>
            <a:endParaRPr lang="en-IN" sz="2400" dirty="0"/>
          </a:p>
        </p:txBody>
      </p:sp>
      <p:sp>
        <p:nvSpPr>
          <p:cNvPr id="6" name="Content Placeholder 5">
            <a:extLst>
              <a:ext uri="{FF2B5EF4-FFF2-40B4-BE49-F238E27FC236}">
                <a16:creationId xmlns:a16="http://schemas.microsoft.com/office/drawing/2014/main" id="{1C0F6DDF-9249-4D4E-978B-460CEEC4A012}"/>
              </a:ext>
            </a:extLst>
          </p:cNvPr>
          <p:cNvSpPr>
            <a:spLocks noGrp="1"/>
          </p:cNvSpPr>
          <p:nvPr>
            <p:ph sz="quarter" idx="17"/>
          </p:nvPr>
        </p:nvSpPr>
        <p:spPr>
          <a:xfrm>
            <a:off x="454672" y="3923831"/>
            <a:ext cx="8232128" cy="439304"/>
          </a:xfrm>
        </p:spPr>
        <p:txBody>
          <a:bodyPr/>
          <a:lstStyle/>
          <a:p>
            <a:pPr marL="741600" lvl="1" indent="-428400">
              <a:buFont typeface="+mj-lt"/>
              <a:buAutoNum type="arabicPeriod" startAt="2"/>
            </a:pPr>
            <a:r>
              <a:rPr lang="en-IN" sz="2400" dirty="0"/>
              <a:t>Prepare the team</a:t>
            </a:r>
          </a:p>
        </p:txBody>
      </p:sp>
      <p:sp>
        <p:nvSpPr>
          <p:cNvPr id="7" name="Content Placeholder 6">
            <a:extLst>
              <a:ext uri="{FF2B5EF4-FFF2-40B4-BE49-F238E27FC236}">
                <a16:creationId xmlns:a16="http://schemas.microsoft.com/office/drawing/2014/main" id="{D32560B0-A4D0-4E56-9D11-E04211B2C30D}"/>
              </a:ext>
            </a:extLst>
          </p:cNvPr>
          <p:cNvSpPr>
            <a:spLocks noGrp="1"/>
          </p:cNvSpPr>
          <p:nvPr>
            <p:ph sz="quarter" idx="18"/>
          </p:nvPr>
        </p:nvSpPr>
        <p:spPr>
          <a:xfrm>
            <a:off x="457200" y="4413360"/>
            <a:ext cx="8226553" cy="1233094"/>
          </a:xfrm>
        </p:spPr>
        <p:txBody>
          <a:bodyPr/>
          <a:lstStyle/>
          <a:p>
            <a:pPr lvl="2" indent="-228600"/>
            <a:r>
              <a:rPr lang="en-US" sz="2400" dirty="0"/>
              <a:t>Discuss roles and responsibilities</a:t>
            </a:r>
          </a:p>
          <a:p>
            <a:pPr lvl="2" indent="-228600"/>
            <a:r>
              <a:rPr lang="en-US" sz="2400" dirty="0"/>
              <a:t>Assign suction, assessment, and equipment duties</a:t>
            </a:r>
            <a:endParaRPr lang="en-IN" sz="2400" dirty="0"/>
          </a:p>
        </p:txBody>
      </p:sp>
    </p:spTree>
    <p:extLst>
      <p:ext uri="{BB962C8B-B14F-4D97-AF65-F5344CB8AC3E}">
        <p14:creationId xmlns:p14="http://schemas.microsoft.com/office/powerpoint/2010/main" val="7642243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15F371-5FA3-4611-9B43-F20484D53513}"/>
              </a:ext>
            </a:extLst>
          </p:cNvPr>
          <p:cNvSpPr>
            <a:spLocks noGrp="1"/>
          </p:cNvSpPr>
          <p:nvPr>
            <p:ph type="title"/>
          </p:nvPr>
        </p:nvSpPr>
        <p:spPr>
          <a:xfrm>
            <a:off x="457200" y="215371"/>
            <a:ext cx="7107382" cy="1097279"/>
          </a:xfrm>
        </p:spPr>
        <p:txBody>
          <a:bodyPr/>
          <a:lstStyle/>
          <a:p>
            <a:r>
              <a:rPr lang="en-US" sz="3400" dirty="0"/>
              <a:t>Airway Adjuncts—Supraglottic Airway </a:t>
            </a:r>
            <a:r>
              <a:rPr lang="en-US" sz="2000" b="0" dirty="0"/>
              <a:t>(3 of 3)</a:t>
            </a:r>
            <a:endParaRPr lang="en-IN" sz="2000" dirty="0"/>
          </a:p>
        </p:txBody>
      </p:sp>
      <p:sp>
        <p:nvSpPr>
          <p:cNvPr id="3" name="Content Placeholder 2">
            <a:extLst>
              <a:ext uri="{FF2B5EF4-FFF2-40B4-BE49-F238E27FC236}">
                <a16:creationId xmlns:a16="http://schemas.microsoft.com/office/drawing/2014/main" id="{9EC2F18D-73DD-4AB3-9DC2-4D08FA63839A}"/>
              </a:ext>
            </a:extLst>
          </p:cNvPr>
          <p:cNvSpPr>
            <a:spLocks noGrp="1"/>
          </p:cNvSpPr>
          <p:nvPr>
            <p:ph sz="quarter" idx="16"/>
          </p:nvPr>
        </p:nvSpPr>
        <p:spPr>
          <a:xfrm>
            <a:off x="457200" y="1564985"/>
            <a:ext cx="8226553" cy="439306"/>
          </a:xfrm>
        </p:spPr>
        <p:txBody>
          <a:bodyPr/>
          <a:lstStyle/>
          <a:p>
            <a:r>
              <a:rPr lang="en-US" sz="2400" dirty="0"/>
              <a:t>General steps for inserting a supraglottic airway:</a:t>
            </a:r>
            <a:endParaRPr lang="en-IN" sz="2400" dirty="0"/>
          </a:p>
        </p:txBody>
      </p:sp>
      <p:sp>
        <p:nvSpPr>
          <p:cNvPr id="4" name="Content Placeholder 3">
            <a:extLst>
              <a:ext uri="{FF2B5EF4-FFF2-40B4-BE49-F238E27FC236}">
                <a16:creationId xmlns:a16="http://schemas.microsoft.com/office/drawing/2014/main" id="{339343EA-266B-40D0-A058-738094DDCCA4}"/>
              </a:ext>
            </a:extLst>
          </p:cNvPr>
          <p:cNvSpPr>
            <a:spLocks noGrp="1"/>
          </p:cNvSpPr>
          <p:nvPr>
            <p:ph sz="quarter" idx="14"/>
          </p:nvPr>
        </p:nvSpPr>
        <p:spPr>
          <a:xfrm>
            <a:off x="457200" y="2042733"/>
            <a:ext cx="8226553" cy="399369"/>
          </a:xfrm>
        </p:spPr>
        <p:txBody>
          <a:bodyPr/>
          <a:lstStyle/>
          <a:p>
            <a:pPr marL="741600" lvl="1" indent="-428400">
              <a:buFont typeface="+mj-lt"/>
              <a:buAutoNum type="arabicPeriod" startAt="3"/>
            </a:pPr>
            <a:r>
              <a:rPr lang="en-IN" sz="2400" dirty="0"/>
              <a:t>Prepare the device</a:t>
            </a:r>
          </a:p>
        </p:txBody>
      </p:sp>
      <p:sp>
        <p:nvSpPr>
          <p:cNvPr id="5" name="Content Placeholder 4">
            <a:extLst>
              <a:ext uri="{FF2B5EF4-FFF2-40B4-BE49-F238E27FC236}">
                <a16:creationId xmlns:a16="http://schemas.microsoft.com/office/drawing/2014/main" id="{03276F56-3465-486F-BD6E-C9AE78B0C0F5}"/>
              </a:ext>
            </a:extLst>
          </p:cNvPr>
          <p:cNvSpPr>
            <a:spLocks noGrp="1"/>
          </p:cNvSpPr>
          <p:nvPr>
            <p:ph sz="quarter" idx="15"/>
          </p:nvPr>
        </p:nvSpPr>
        <p:spPr>
          <a:xfrm>
            <a:off x="454672" y="2480544"/>
            <a:ext cx="8232128" cy="1352547"/>
          </a:xfrm>
        </p:spPr>
        <p:txBody>
          <a:bodyPr/>
          <a:lstStyle/>
          <a:p>
            <a:pPr lvl="2" indent="-228600"/>
            <a:r>
              <a:rPr lang="en-US" sz="2400" dirty="0"/>
              <a:t>Size the device per manufacturer’s instructions</a:t>
            </a:r>
          </a:p>
          <a:p>
            <a:pPr lvl="2" indent="-228600"/>
            <a:r>
              <a:rPr lang="en-US" sz="2400" dirty="0"/>
              <a:t>Attach and check any required inflation devices</a:t>
            </a:r>
          </a:p>
          <a:p>
            <a:pPr lvl="2" indent="-228600"/>
            <a:r>
              <a:rPr lang="en-US" sz="2400" dirty="0"/>
              <a:t>Prepare suction</a:t>
            </a:r>
          </a:p>
        </p:txBody>
      </p:sp>
    </p:spTree>
    <p:extLst>
      <p:ext uri="{BB962C8B-B14F-4D97-AF65-F5344CB8AC3E}">
        <p14:creationId xmlns:p14="http://schemas.microsoft.com/office/powerpoint/2010/main" val="271927145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Suctioning</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361592706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7D579-0763-4868-B146-3944C43A78CD}"/>
              </a:ext>
            </a:extLst>
          </p:cNvPr>
          <p:cNvSpPr>
            <a:spLocks noGrp="1"/>
          </p:cNvSpPr>
          <p:nvPr>
            <p:ph type="title"/>
          </p:nvPr>
        </p:nvSpPr>
        <p:spPr/>
        <p:txBody>
          <a:bodyPr/>
          <a:lstStyle/>
          <a:p>
            <a:r>
              <a:rPr lang="en-US" sz="3400" dirty="0"/>
              <a:t>Suctioning—Using Gravity to Clear an Airway</a:t>
            </a:r>
            <a:endParaRPr lang="en-IN" sz="3400" dirty="0"/>
          </a:p>
        </p:txBody>
      </p:sp>
      <p:sp>
        <p:nvSpPr>
          <p:cNvPr id="3" name="Content Placeholder 2">
            <a:extLst>
              <a:ext uri="{FF2B5EF4-FFF2-40B4-BE49-F238E27FC236}">
                <a16:creationId xmlns:a16="http://schemas.microsoft.com/office/drawing/2014/main" id="{B843D4EA-3BE9-4ECA-A047-70EE675422F2}"/>
              </a:ext>
            </a:extLst>
          </p:cNvPr>
          <p:cNvSpPr>
            <a:spLocks noGrp="1"/>
          </p:cNvSpPr>
          <p:nvPr>
            <p:ph sz="quarter" idx="13"/>
          </p:nvPr>
        </p:nvSpPr>
        <p:spPr>
          <a:xfrm>
            <a:off x="457199" y="1556326"/>
            <a:ext cx="8566728" cy="4467955"/>
          </a:xfrm>
        </p:spPr>
        <p:txBody>
          <a:bodyPr/>
          <a:lstStyle/>
          <a:p>
            <a:r>
              <a:rPr lang="en-US" dirty="0"/>
              <a:t>Foreign materials that remain in the airway may be forced into the trachea and lungs, causing complications</a:t>
            </a:r>
          </a:p>
          <a:p>
            <a:r>
              <a:rPr lang="en-US" dirty="0"/>
              <a:t>Gravity can be used to clear fluids from the mouth by turning the patient to one side and allowing fluids to drain</a:t>
            </a:r>
          </a:p>
          <a:p>
            <a:pPr lvl="1"/>
            <a:r>
              <a:rPr lang="en-US" dirty="0"/>
              <a:t>This is fast compared to technical alternatives</a:t>
            </a:r>
          </a:p>
          <a:p>
            <a:pPr lvl="1"/>
            <a:r>
              <a:rPr lang="en-US" dirty="0"/>
              <a:t>It can be done while devices are being prepared</a:t>
            </a:r>
          </a:p>
          <a:p>
            <a:pPr lvl="1"/>
            <a:r>
              <a:rPr lang="en-US" dirty="0"/>
              <a:t>It cannot be done with spinal injuries or when there is a single responder</a:t>
            </a:r>
          </a:p>
          <a:p>
            <a:r>
              <a:rPr lang="en-US" dirty="0"/>
              <a:t>When using gravity, always turn the patient away from your body</a:t>
            </a:r>
          </a:p>
        </p:txBody>
      </p:sp>
    </p:spTree>
    <p:extLst>
      <p:ext uri="{BB962C8B-B14F-4D97-AF65-F5344CB8AC3E}">
        <p14:creationId xmlns:p14="http://schemas.microsoft.com/office/powerpoint/2010/main" val="5788900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A7E95A-FAB9-4C34-B093-A7B2BB24D530}"/>
              </a:ext>
            </a:extLst>
          </p:cNvPr>
          <p:cNvSpPr>
            <a:spLocks noGrp="1"/>
          </p:cNvSpPr>
          <p:nvPr>
            <p:ph type="title"/>
          </p:nvPr>
        </p:nvSpPr>
        <p:spPr/>
        <p:txBody>
          <a:bodyPr/>
          <a:lstStyle/>
          <a:p>
            <a:r>
              <a:rPr lang="en-US" dirty="0"/>
              <a:t>Airway Physiology </a:t>
            </a:r>
            <a:r>
              <a:rPr lang="en-US" sz="2000" b="0" dirty="0"/>
              <a:t>(3 of 5)</a:t>
            </a:r>
            <a:endParaRPr lang="en-IN" sz="2000" b="0" dirty="0"/>
          </a:p>
        </p:txBody>
      </p:sp>
      <p:sp>
        <p:nvSpPr>
          <p:cNvPr id="3" name="Content Placeholder 2">
            <a:extLst>
              <a:ext uri="{FF2B5EF4-FFF2-40B4-BE49-F238E27FC236}">
                <a16:creationId xmlns:a16="http://schemas.microsoft.com/office/drawing/2014/main" id="{E6715A38-A4E4-42D1-91C2-D68C9154C1DC}"/>
              </a:ext>
            </a:extLst>
          </p:cNvPr>
          <p:cNvSpPr>
            <a:spLocks noGrp="1"/>
          </p:cNvSpPr>
          <p:nvPr>
            <p:ph sz="quarter" idx="13"/>
          </p:nvPr>
        </p:nvSpPr>
        <p:spPr/>
        <p:txBody>
          <a:bodyPr/>
          <a:lstStyle/>
          <a:p>
            <a:r>
              <a:rPr lang="en-US" altLang="en-US" dirty="0"/>
              <a:t>Lower airway</a:t>
            </a:r>
          </a:p>
          <a:p>
            <a:pPr lvl="1"/>
            <a:r>
              <a:rPr lang="en-US" altLang="en-US" dirty="0"/>
              <a:t>The trachea lies below the larynx</a:t>
            </a:r>
          </a:p>
          <a:p>
            <a:pPr lvl="1"/>
            <a:r>
              <a:rPr lang="en-US" altLang="en-US" dirty="0"/>
              <a:t>Mainstem bronchi branch from the trachea and progressively become smaller</a:t>
            </a:r>
          </a:p>
          <a:p>
            <a:pPr lvl="1"/>
            <a:r>
              <a:rPr lang="en-US" altLang="en-US" dirty="0"/>
              <a:t>Alveoli lie at the end of the bronchi</a:t>
            </a:r>
          </a:p>
          <a:p>
            <a:pPr lvl="2"/>
            <a:r>
              <a:rPr lang="en-US" altLang="en-US" dirty="0"/>
              <a:t>Pulmonary capillaries surround the alveoli</a:t>
            </a:r>
          </a:p>
          <a:p>
            <a:pPr lvl="2"/>
            <a:r>
              <a:rPr lang="en-US" altLang="en-US" dirty="0"/>
              <a:t>Oxygen and carbon dioxide are exchanged at the capillaries</a:t>
            </a:r>
          </a:p>
        </p:txBody>
      </p:sp>
    </p:spTree>
    <p:extLst>
      <p:ext uri="{BB962C8B-B14F-4D97-AF65-F5344CB8AC3E}">
        <p14:creationId xmlns:p14="http://schemas.microsoft.com/office/powerpoint/2010/main" val="208016124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F3F5-5068-4A02-8F49-3E5EA0BEB956}"/>
              </a:ext>
            </a:extLst>
          </p:cNvPr>
          <p:cNvSpPr>
            <a:spLocks noGrp="1"/>
          </p:cNvSpPr>
          <p:nvPr>
            <p:ph type="title"/>
          </p:nvPr>
        </p:nvSpPr>
        <p:spPr/>
        <p:txBody>
          <a:bodyPr/>
          <a:lstStyle/>
          <a:p>
            <a:r>
              <a:rPr lang="en-US" dirty="0"/>
              <a:t>Suctioning—Suctioning Devices </a:t>
            </a:r>
            <a:r>
              <a:rPr lang="en-US" sz="2000" b="0" dirty="0"/>
              <a:t>(1 of 7)</a:t>
            </a:r>
            <a:endParaRPr lang="en-IN" sz="2000" b="0" dirty="0"/>
          </a:p>
        </p:txBody>
      </p:sp>
      <p:sp>
        <p:nvSpPr>
          <p:cNvPr id="3" name="Content Placeholder 2">
            <a:extLst>
              <a:ext uri="{FF2B5EF4-FFF2-40B4-BE49-F238E27FC236}">
                <a16:creationId xmlns:a16="http://schemas.microsoft.com/office/drawing/2014/main" id="{2AB6634D-3698-465A-8988-5BF7F0CDEC3C}"/>
              </a:ext>
            </a:extLst>
          </p:cNvPr>
          <p:cNvSpPr>
            <a:spLocks noGrp="1"/>
          </p:cNvSpPr>
          <p:nvPr>
            <p:ph sz="quarter" idx="13"/>
          </p:nvPr>
        </p:nvSpPr>
        <p:spPr/>
        <p:txBody>
          <a:bodyPr/>
          <a:lstStyle/>
          <a:p>
            <a:r>
              <a:rPr lang="en-US" altLang="en-US" dirty="0"/>
              <a:t>Suctioning uses a vacuum device to remove foreign materials from the airway</a:t>
            </a:r>
          </a:p>
          <a:p>
            <a:r>
              <a:rPr lang="en-US" altLang="en-US" dirty="0"/>
              <a:t>A patient with fluid or secretions present or a gurgling sound should be suctioned immediately</a:t>
            </a:r>
          </a:p>
          <a:p>
            <a:r>
              <a:rPr lang="en-US" altLang="en-US" dirty="0"/>
              <a:t>Each suction unit includes:</a:t>
            </a:r>
          </a:p>
          <a:p>
            <a:pPr lvl="1"/>
            <a:r>
              <a:rPr lang="en-US" altLang="en-US" dirty="0"/>
              <a:t>Suction source</a:t>
            </a:r>
          </a:p>
          <a:p>
            <a:pPr lvl="1"/>
            <a:r>
              <a:rPr lang="en-US" altLang="en-US" dirty="0"/>
              <a:t>Collection container</a:t>
            </a:r>
          </a:p>
          <a:p>
            <a:pPr lvl="1"/>
            <a:r>
              <a:rPr lang="en-US" altLang="en-US" dirty="0"/>
              <a:t>Tubing</a:t>
            </a:r>
          </a:p>
          <a:p>
            <a:pPr lvl="1"/>
            <a:r>
              <a:rPr lang="en-US" altLang="en-US" dirty="0"/>
              <a:t>Suction tips or catheters</a:t>
            </a:r>
          </a:p>
        </p:txBody>
      </p:sp>
    </p:spTree>
    <p:extLst>
      <p:ext uri="{BB962C8B-B14F-4D97-AF65-F5344CB8AC3E}">
        <p14:creationId xmlns:p14="http://schemas.microsoft.com/office/powerpoint/2010/main" val="318165935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F3F5-5068-4A02-8F49-3E5EA0BEB956}"/>
              </a:ext>
            </a:extLst>
          </p:cNvPr>
          <p:cNvSpPr>
            <a:spLocks noGrp="1"/>
          </p:cNvSpPr>
          <p:nvPr>
            <p:ph type="title"/>
          </p:nvPr>
        </p:nvSpPr>
        <p:spPr/>
        <p:txBody>
          <a:bodyPr/>
          <a:lstStyle/>
          <a:p>
            <a:r>
              <a:rPr lang="en-US" dirty="0"/>
              <a:t>Suctioning—Suctioning Devices </a:t>
            </a:r>
            <a:r>
              <a:rPr lang="en-US" sz="2000" b="0" dirty="0"/>
              <a:t>(2 of 7)</a:t>
            </a:r>
            <a:endParaRPr lang="en-IN" sz="2000" b="0" dirty="0"/>
          </a:p>
        </p:txBody>
      </p:sp>
      <p:sp>
        <p:nvSpPr>
          <p:cNvPr id="3" name="Content Placeholder 2">
            <a:extLst>
              <a:ext uri="{FF2B5EF4-FFF2-40B4-BE49-F238E27FC236}">
                <a16:creationId xmlns:a16="http://schemas.microsoft.com/office/drawing/2014/main" id="{2AB6634D-3698-465A-8988-5BF7F0CDEC3C}"/>
              </a:ext>
            </a:extLst>
          </p:cNvPr>
          <p:cNvSpPr>
            <a:spLocks noGrp="1"/>
          </p:cNvSpPr>
          <p:nvPr>
            <p:ph sz="quarter" idx="13"/>
          </p:nvPr>
        </p:nvSpPr>
        <p:spPr/>
        <p:txBody>
          <a:bodyPr/>
          <a:lstStyle/>
          <a:p>
            <a:r>
              <a:rPr lang="en-US" altLang="en-US" dirty="0"/>
              <a:t>Vehicle mounted or on-board suction units:</a:t>
            </a:r>
          </a:p>
          <a:p>
            <a:pPr lvl="1"/>
            <a:r>
              <a:rPr lang="en-US" altLang="en-US" dirty="0"/>
              <a:t>Create a suctioning vacuum using the engine’s manifold or an electrical power source</a:t>
            </a:r>
          </a:p>
          <a:p>
            <a:pPr lvl="1"/>
            <a:r>
              <a:rPr lang="en-US" altLang="en-US" dirty="0"/>
              <a:t>Must furnish an air intake of at least 30 liters per minute at the end of the collection tube</a:t>
            </a:r>
          </a:p>
          <a:p>
            <a:pPr lvl="1"/>
            <a:r>
              <a:rPr lang="en-US" altLang="en-US" dirty="0"/>
              <a:t>Must generate a vacuum of no less than 300 m</a:t>
            </a:r>
            <a:r>
              <a:rPr lang="en-US" altLang="en-US" sz="100" dirty="0"/>
              <a:t> </a:t>
            </a:r>
            <a:r>
              <a:rPr lang="en-US" altLang="en-US" dirty="0"/>
              <a:t>m</a:t>
            </a:r>
            <a:r>
              <a:rPr lang="en-US" altLang="en-US" sz="100" dirty="0"/>
              <a:t> </a:t>
            </a:r>
            <a:r>
              <a:rPr lang="en-US" altLang="en-US" dirty="0"/>
              <a:t>H</a:t>
            </a:r>
            <a:r>
              <a:rPr lang="en-US" altLang="en-US" sz="100" dirty="0"/>
              <a:t> </a:t>
            </a:r>
            <a:r>
              <a:rPr lang="en-US" altLang="en-US" dirty="0"/>
              <a:t>g when collecting tube is clamped</a:t>
            </a:r>
          </a:p>
        </p:txBody>
      </p:sp>
    </p:spTree>
    <p:extLst>
      <p:ext uri="{BB962C8B-B14F-4D97-AF65-F5344CB8AC3E}">
        <p14:creationId xmlns:p14="http://schemas.microsoft.com/office/powerpoint/2010/main" val="253780570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F3F5-5068-4A02-8F49-3E5EA0BEB956}"/>
              </a:ext>
            </a:extLst>
          </p:cNvPr>
          <p:cNvSpPr>
            <a:spLocks noGrp="1"/>
          </p:cNvSpPr>
          <p:nvPr>
            <p:ph type="title"/>
          </p:nvPr>
        </p:nvSpPr>
        <p:spPr/>
        <p:txBody>
          <a:bodyPr/>
          <a:lstStyle/>
          <a:p>
            <a:r>
              <a:rPr lang="en-US" dirty="0"/>
              <a:t>Suctioning—Suctioning Devices </a:t>
            </a:r>
            <a:r>
              <a:rPr lang="en-US" sz="2000" b="0" dirty="0"/>
              <a:t>(3 of 7)</a:t>
            </a:r>
            <a:endParaRPr lang="en-IN" sz="2000" b="0" dirty="0"/>
          </a:p>
        </p:txBody>
      </p:sp>
      <p:sp>
        <p:nvSpPr>
          <p:cNvPr id="3" name="Content Placeholder 2">
            <a:extLst>
              <a:ext uri="{FF2B5EF4-FFF2-40B4-BE49-F238E27FC236}">
                <a16:creationId xmlns:a16="http://schemas.microsoft.com/office/drawing/2014/main" id="{2AB6634D-3698-465A-8988-5BF7F0CDEC3C}"/>
              </a:ext>
            </a:extLst>
          </p:cNvPr>
          <p:cNvSpPr>
            <a:spLocks noGrp="1"/>
          </p:cNvSpPr>
          <p:nvPr>
            <p:ph sz="quarter" idx="13"/>
          </p:nvPr>
        </p:nvSpPr>
        <p:spPr>
          <a:xfrm>
            <a:off x="457199" y="1556326"/>
            <a:ext cx="8123383" cy="4467955"/>
          </a:xfrm>
        </p:spPr>
        <p:txBody>
          <a:bodyPr/>
          <a:lstStyle/>
          <a:p>
            <a:r>
              <a:rPr lang="en-US" altLang="en-US" dirty="0"/>
              <a:t>Portable suction units:</a:t>
            </a:r>
          </a:p>
          <a:p>
            <a:pPr lvl="1"/>
            <a:r>
              <a:rPr lang="en-US" altLang="en-US" dirty="0"/>
              <a:t>May be oxygen or air-powered, electrically powered, or manual</a:t>
            </a:r>
          </a:p>
          <a:p>
            <a:pPr lvl="1"/>
            <a:r>
              <a:rPr lang="en-US" altLang="en-US" dirty="0"/>
              <a:t>Must provide an amount of suction identical to that of an on-board unit</a:t>
            </a:r>
          </a:p>
        </p:txBody>
      </p:sp>
    </p:spTree>
    <p:extLst>
      <p:ext uri="{BB962C8B-B14F-4D97-AF65-F5344CB8AC3E}">
        <p14:creationId xmlns:p14="http://schemas.microsoft.com/office/powerpoint/2010/main" val="26655116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D8155D-16E1-46E9-ACFE-C6ADA9768019}"/>
              </a:ext>
            </a:extLst>
          </p:cNvPr>
          <p:cNvSpPr>
            <a:spLocks noGrp="1"/>
          </p:cNvSpPr>
          <p:nvPr>
            <p:ph type="title"/>
          </p:nvPr>
        </p:nvSpPr>
        <p:spPr/>
        <p:txBody>
          <a:bodyPr/>
          <a:lstStyle/>
          <a:p>
            <a:r>
              <a:rPr lang="en-US" dirty="0"/>
              <a:t>Suctioning—Suctioning Devices </a:t>
            </a:r>
            <a:r>
              <a:rPr lang="en-US" sz="2000" b="0" dirty="0"/>
              <a:t>(4 of 7)</a:t>
            </a:r>
            <a:endParaRPr lang="en-IN" dirty="0"/>
          </a:p>
        </p:txBody>
      </p:sp>
      <p:pic>
        <p:nvPicPr>
          <p:cNvPr id="4" name="Picture 3" descr="Photo of a suction unit that is mounted in the ambulance compartment. The suction unit has a pressure gauge indicator at the top of the connecting nob, connection tubes, and catheter units below the indicator.">
            <a:extLst>
              <a:ext uri="{FF2B5EF4-FFF2-40B4-BE49-F238E27FC236}">
                <a16:creationId xmlns:a16="http://schemas.microsoft.com/office/drawing/2014/main" id="{74A636AD-678C-4D16-8425-FB6D311AE623}"/>
              </a:ext>
            </a:extLst>
          </p:cNvPr>
          <p:cNvPicPr>
            <a:picLocks noChangeAspect="1"/>
          </p:cNvPicPr>
          <p:nvPr/>
        </p:nvPicPr>
        <p:blipFill>
          <a:blip r:embed="rId3"/>
          <a:stretch>
            <a:fillRect/>
          </a:stretch>
        </p:blipFill>
        <p:spPr>
          <a:xfrm>
            <a:off x="1584701" y="1602330"/>
            <a:ext cx="5974598" cy="4115157"/>
          </a:xfrm>
          <a:prstGeom prst="rect">
            <a:avLst/>
          </a:prstGeom>
        </p:spPr>
      </p:pic>
      <p:sp>
        <p:nvSpPr>
          <p:cNvPr id="3" name="Content Placeholder 2">
            <a:extLst>
              <a:ext uri="{FF2B5EF4-FFF2-40B4-BE49-F238E27FC236}">
                <a16:creationId xmlns:a16="http://schemas.microsoft.com/office/drawing/2014/main" id="{3EE20774-56BA-4210-ADF9-07CC7B31B113}"/>
              </a:ext>
            </a:extLst>
          </p:cNvPr>
          <p:cNvSpPr>
            <a:spLocks noGrp="1"/>
          </p:cNvSpPr>
          <p:nvPr>
            <p:ph sz="quarter" idx="13"/>
          </p:nvPr>
        </p:nvSpPr>
        <p:spPr>
          <a:xfrm>
            <a:off x="457199" y="6007844"/>
            <a:ext cx="8409709" cy="337669"/>
          </a:xfrm>
        </p:spPr>
        <p:txBody>
          <a:bodyPr/>
          <a:lstStyle/>
          <a:p>
            <a:pPr marL="432" indent="0">
              <a:buNone/>
            </a:pPr>
            <a:r>
              <a:rPr lang="en-US" sz="2000" dirty="0"/>
              <a:t>A mounted suction unit installed in the ambulance’s patient compartment.</a:t>
            </a:r>
          </a:p>
        </p:txBody>
      </p:sp>
    </p:spTree>
    <p:extLst>
      <p:ext uri="{BB962C8B-B14F-4D97-AF65-F5344CB8AC3E}">
        <p14:creationId xmlns:p14="http://schemas.microsoft.com/office/powerpoint/2010/main" val="181692085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F3F5-5068-4A02-8F49-3E5EA0BEB956}"/>
              </a:ext>
            </a:extLst>
          </p:cNvPr>
          <p:cNvSpPr>
            <a:spLocks noGrp="1"/>
          </p:cNvSpPr>
          <p:nvPr>
            <p:ph type="title"/>
          </p:nvPr>
        </p:nvSpPr>
        <p:spPr/>
        <p:txBody>
          <a:bodyPr/>
          <a:lstStyle/>
          <a:p>
            <a:r>
              <a:rPr lang="en-US" dirty="0"/>
              <a:t>Suctioning—Suctioning Devices </a:t>
            </a:r>
            <a:r>
              <a:rPr lang="en-US" sz="2000" b="0" dirty="0"/>
              <a:t>(5 of 7)</a:t>
            </a:r>
            <a:endParaRPr lang="en-IN" sz="2000" b="0" dirty="0"/>
          </a:p>
        </p:txBody>
      </p:sp>
      <p:sp>
        <p:nvSpPr>
          <p:cNvPr id="3" name="Content Placeholder 2">
            <a:extLst>
              <a:ext uri="{FF2B5EF4-FFF2-40B4-BE49-F238E27FC236}">
                <a16:creationId xmlns:a16="http://schemas.microsoft.com/office/drawing/2014/main" id="{2AB6634D-3698-465A-8988-5BF7F0CDEC3C}"/>
              </a:ext>
            </a:extLst>
          </p:cNvPr>
          <p:cNvSpPr>
            <a:spLocks noGrp="1"/>
          </p:cNvSpPr>
          <p:nvPr>
            <p:ph sz="quarter" idx="13"/>
          </p:nvPr>
        </p:nvSpPr>
        <p:spPr>
          <a:xfrm>
            <a:off x="457199" y="1556326"/>
            <a:ext cx="8123383" cy="4467955"/>
          </a:xfrm>
        </p:spPr>
        <p:txBody>
          <a:bodyPr/>
          <a:lstStyle/>
          <a:p>
            <a:r>
              <a:rPr lang="en-US" altLang="en-US" dirty="0"/>
              <a:t>Operation of a suction unit requires:</a:t>
            </a:r>
          </a:p>
          <a:p>
            <a:pPr lvl="1"/>
            <a:r>
              <a:rPr lang="en-US" altLang="en-US" dirty="0"/>
              <a:t>Tubing</a:t>
            </a:r>
          </a:p>
          <a:p>
            <a:pPr lvl="1"/>
            <a:r>
              <a:rPr lang="en-US" altLang="en-US" dirty="0"/>
              <a:t>Suction tips</a:t>
            </a:r>
          </a:p>
          <a:p>
            <a:pPr lvl="1"/>
            <a:r>
              <a:rPr lang="en-US" altLang="en-US" dirty="0"/>
              <a:t>Suction catheters</a:t>
            </a:r>
          </a:p>
          <a:p>
            <a:pPr lvl="1"/>
            <a:r>
              <a:rPr lang="en-US" altLang="en-US" dirty="0"/>
              <a:t>Collection container</a:t>
            </a:r>
          </a:p>
          <a:p>
            <a:pPr lvl="1"/>
            <a:r>
              <a:rPr lang="en-US" altLang="en-US" dirty="0"/>
              <a:t>Container of clean or sterile water</a:t>
            </a:r>
          </a:p>
        </p:txBody>
      </p:sp>
    </p:spTree>
    <p:extLst>
      <p:ext uri="{BB962C8B-B14F-4D97-AF65-F5344CB8AC3E}">
        <p14:creationId xmlns:p14="http://schemas.microsoft.com/office/powerpoint/2010/main" val="228214898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F3F5-5068-4A02-8F49-3E5EA0BEB956}"/>
              </a:ext>
            </a:extLst>
          </p:cNvPr>
          <p:cNvSpPr>
            <a:spLocks noGrp="1"/>
          </p:cNvSpPr>
          <p:nvPr>
            <p:ph type="title"/>
          </p:nvPr>
        </p:nvSpPr>
        <p:spPr/>
        <p:txBody>
          <a:bodyPr/>
          <a:lstStyle/>
          <a:p>
            <a:r>
              <a:rPr lang="en-US" dirty="0"/>
              <a:t>Suctioning—Suctioning Devices </a:t>
            </a:r>
            <a:r>
              <a:rPr lang="en-US" sz="2000" b="0" dirty="0"/>
              <a:t>(6 of 7)</a:t>
            </a:r>
            <a:endParaRPr lang="en-IN" sz="2000" b="0" dirty="0"/>
          </a:p>
        </p:txBody>
      </p:sp>
      <p:sp>
        <p:nvSpPr>
          <p:cNvPr id="3" name="Content Placeholder 2">
            <a:extLst>
              <a:ext uri="{FF2B5EF4-FFF2-40B4-BE49-F238E27FC236}">
                <a16:creationId xmlns:a16="http://schemas.microsoft.com/office/drawing/2014/main" id="{2AB6634D-3698-465A-8988-5BF7F0CDEC3C}"/>
              </a:ext>
            </a:extLst>
          </p:cNvPr>
          <p:cNvSpPr>
            <a:spLocks noGrp="1"/>
          </p:cNvSpPr>
          <p:nvPr>
            <p:ph sz="quarter" idx="13"/>
          </p:nvPr>
        </p:nvSpPr>
        <p:spPr>
          <a:xfrm>
            <a:off x="457199" y="1556326"/>
            <a:ext cx="8123383" cy="4467955"/>
          </a:xfrm>
        </p:spPr>
        <p:txBody>
          <a:bodyPr/>
          <a:lstStyle/>
          <a:p>
            <a:r>
              <a:rPr lang="en-US" altLang="en-US" dirty="0"/>
              <a:t>The most popular suction tip is the rigid pharyngeal tip, also called a Yankauer or tonsil tip</a:t>
            </a:r>
          </a:p>
          <a:p>
            <a:pPr lvl="1"/>
            <a:r>
              <a:rPr lang="en-US" altLang="en-US" dirty="0"/>
              <a:t>It allows mouth and pharyngeal suction with excellent device control</a:t>
            </a:r>
          </a:p>
          <a:p>
            <a:pPr lvl="1"/>
            <a:r>
              <a:rPr lang="en-US" altLang="en-US" dirty="0"/>
              <a:t>It has a larger bore than more flexible catheters</a:t>
            </a:r>
          </a:p>
          <a:p>
            <a:pPr lvl="1"/>
            <a:r>
              <a:rPr lang="en-US" altLang="en-US" dirty="0"/>
              <a:t>It is most successful with unresponsive patients</a:t>
            </a:r>
          </a:p>
          <a:p>
            <a:r>
              <a:rPr lang="en-US" altLang="en-US" dirty="0"/>
              <a:t>Suction catheters are flexible plastic tubes</a:t>
            </a:r>
          </a:p>
          <a:p>
            <a:pPr lvl="1"/>
            <a:r>
              <a:rPr lang="en-US" altLang="en-US" dirty="0"/>
              <a:t>Come in sizes identified by a number “French”</a:t>
            </a:r>
          </a:p>
          <a:p>
            <a:pPr lvl="1"/>
            <a:r>
              <a:rPr lang="en-US" altLang="en-US" dirty="0"/>
              <a:t>Designed for use in situations when a rigid tip cannot</a:t>
            </a:r>
          </a:p>
        </p:txBody>
      </p:sp>
    </p:spTree>
    <p:extLst>
      <p:ext uri="{BB962C8B-B14F-4D97-AF65-F5344CB8AC3E}">
        <p14:creationId xmlns:p14="http://schemas.microsoft.com/office/powerpoint/2010/main" val="23280864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93F3F5-5068-4A02-8F49-3E5EA0BEB956}"/>
              </a:ext>
            </a:extLst>
          </p:cNvPr>
          <p:cNvSpPr>
            <a:spLocks noGrp="1"/>
          </p:cNvSpPr>
          <p:nvPr>
            <p:ph type="title"/>
          </p:nvPr>
        </p:nvSpPr>
        <p:spPr/>
        <p:txBody>
          <a:bodyPr/>
          <a:lstStyle/>
          <a:p>
            <a:r>
              <a:rPr lang="en-US" dirty="0"/>
              <a:t>Suctioning—Suctioning Devices </a:t>
            </a:r>
            <a:r>
              <a:rPr lang="en-US" sz="2000" b="0" dirty="0"/>
              <a:t>(7 of 7)</a:t>
            </a:r>
            <a:endParaRPr lang="en-IN" sz="2000" b="0" dirty="0"/>
          </a:p>
        </p:txBody>
      </p:sp>
      <p:sp>
        <p:nvSpPr>
          <p:cNvPr id="3" name="Content Placeholder 2">
            <a:extLst>
              <a:ext uri="{FF2B5EF4-FFF2-40B4-BE49-F238E27FC236}">
                <a16:creationId xmlns:a16="http://schemas.microsoft.com/office/drawing/2014/main" id="{2AB6634D-3698-465A-8988-5BF7F0CDEC3C}"/>
              </a:ext>
            </a:extLst>
          </p:cNvPr>
          <p:cNvSpPr>
            <a:spLocks noGrp="1"/>
          </p:cNvSpPr>
          <p:nvPr>
            <p:ph sz="quarter" idx="13"/>
          </p:nvPr>
        </p:nvSpPr>
        <p:spPr>
          <a:xfrm>
            <a:off x="457199" y="1556326"/>
            <a:ext cx="8123383" cy="4467955"/>
          </a:xfrm>
        </p:spPr>
        <p:txBody>
          <a:bodyPr/>
          <a:lstStyle/>
          <a:p>
            <a:r>
              <a:rPr lang="en-US" altLang="en-US" dirty="0"/>
              <a:t>The collection container should be non-breakable and easily removable</a:t>
            </a:r>
          </a:p>
          <a:p>
            <a:r>
              <a:rPr lang="en-US" altLang="en-US" dirty="0"/>
              <a:t>The water container is used to clear partially blocked tubing</a:t>
            </a:r>
          </a:p>
        </p:txBody>
      </p:sp>
    </p:spTree>
    <p:extLst>
      <p:ext uri="{BB962C8B-B14F-4D97-AF65-F5344CB8AC3E}">
        <p14:creationId xmlns:p14="http://schemas.microsoft.com/office/powerpoint/2010/main" val="9616313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35DC4F-C41F-4FBD-9A82-1D8FB7308A65}"/>
              </a:ext>
            </a:extLst>
          </p:cNvPr>
          <p:cNvSpPr>
            <a:spLocks noGrp="1"/>
          </p:cNvSpPr>
          <p:nvPr>
            <p:ph type="title"/>
          </p:nvPr>
        </p:nvSpPr>
        <p:spPr/>
        <p:txBody>
          <a:bodyPr/>
          <a:lstStyle/>
          <a:p>
            <a:r>
              <a:rPr lang="en-IN" dirty="0"/>
              <a:t>Suctioning—Pediatric Suctioning</a:t>
            </a:r>
          </a:p>
        </p:txBody>
      </p:sp>
      <p:sp>
        <p:nvSpPr>
          <p:cNvPr id="3" name="Content Placeholder 2">
            <a:extLst>
              <a:ext uri="{FF2B5EF4-FFF2-40B4-BE49-F238E27FC236}">
                <a16:creationId xmlns:a16="http://schemas.microsoft.com/office/drawing/2014/main" id="{E8A5339F-3B65-4445-BDB3-BFB2377776F8}"/>
              </a:ext>
            </a:extLst>
          </p:cNvPr>
          <p:cNvSpPr>
            <a:spLocks noGrp="1"/>
          </p:cNvSpPr>
          <p:nvPr>
            <p:ph sz="quarter" idx="13"/>
          </p:nvPr>
        </p:nvSpPr>
        <p:spPr>
          <a:xfrm>
            <a:off x="457199" y="1556326"/>
            <a:ext cx="8446655" cy="4467955"/>
          </a:xfrm>
        </p:spPr>
        <p:txBody>
          <a:bodyPr/>
          <a:lstStyle/>
          <a:p>
            <a:r>
              <a:rPr lang="en-US" dirty="0"/>
              <a:t>Infants are very sensitive to vagal stimulation from catheter contact with the hypopharynx</a:t>
            </a:r>
          </a:p>
          <a:p>
            <a:pPr lvl="1"/>
            <a:r>
              <a:rPr lang="en-US" dirty="0"/>
              <a:t>They respond with a slowing of the heart rate</a:t>
            </a:r>
          </a:p>
          <a:p>
            <a:pPr lvl="1"/>
            <a:r>
              <a:rPr lang="en-US" dirty="0"/>
              <a:t>Minimize the necessary suctioning time and take care to avoid hypopharyngeal contact</a:t>
            </a:r>
          </a:p>
          <a:p>
            <a:pPr lvl="1"/>
            <a:r>
              <a:rPr lang="en-US" dirty="0"/>
              <a:t>Bulb syringe suctioning is common in infants and small children</a:t>
            </a:r>
          </a:p>
          <a:p>
            <a:pPr lvl="1"/>
            <a:r>
              <a:rPr lang="en-US" dirty="0"/>
              <a:t>It is very effective in clearing small airways</a:t>
            </a:r>
          </a:p>
          <a:p>
            <a:r>
              <a:rPr lang="en-US" dirty="0"/>
              <a:t>Used in child birth and when infants experience respiratory distress</a:t>
            </a:r>
          </a:p>
        </p:txBody>
      </p:sp>
    </p:spTree>
    <p:extLst>
      <p:ext uri="{BB962C8B-B14F-4D97-AF65-F5344CB8AC3E}">
        <p14:creationId xmlns:p14="http://schemas.microsoft.com/office/powerpoint/2010/main" val="128131639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CE3A-6BC6-4A33-8F8D-C69760456CC3}"/>
              </a:ext>
            </a:extLst>
          </p:cNvPr>
          <p:cNvSpPr>
            <a:spLocks noGrp="1"/>
          </p:cNvSpPr>
          <p:nvPr>
            <p:ph type="title"/>
          </p:nvPr>
        </p:nvSpPr>
        <p:spPr>
          <a:xfrm>
            <a:off x="457200" y="215371"/>
            <a:ext cx="8492836" cy="1097279"/>
          </a:xfrm>
        </p:spPr>
        <p:txBody>
          <a:bodyPr/>
          <a:lstStyle/>
          <a:p>
            <a:r>
              <a:rPr lang="en-US" sz="3400" dirty="0"/>
              <a:t>Suctioning—Suctioning Techniques </a:t>
            </a:r>
            <a:r>
              <a:rPr lang="en-US" sz="2000" b="0" dirty="0"/>
              <a:t>(1 of 2)</a:t>
            </a:r>
            <a:endParaRPr lang="en-IN" sz="2000" b="0" dirty="0"/>
          </a:p>
        </p:txBody>
      </p:sp>
      <p:sp>
        <p:nvSpPr>
          <p:cNvPr id="3" name="Content Placeholder 2">
            <a:extLst>
              <a:ext uri="{FF2B5EF4-FFF2-40B4-BE49-F238E27FC236}">
                <a16:creationId xmlns:a16="http://schemas.microsoft.com/office/drawing/2014/main" id="{26CD0888-02A0-4E57-9147-3547BC85DA12}"/>
              </a:ext>
            </a:extLst>
          </p:cNvPr>
          <p:cNvSpPr>
            <a:spLocks noGrp="1"/>
          </p:cNvSpPr>
          <p:nvPr>
            <p:ph sz="quarter" idx="13"/>
          </p:nvPr>
        </p:nvSpPr>
        <p:spPr/>
        <p:txBody>
          <a:bodyPr/>
          <a:lstStyle/>
          <a:p>
            <a:r>
              <a:rPr lang="en-US" dirty="0"/>
              <a:t>Always use appropriate infection control practices while suctioning</a:t>
            </a:r>
          </a:p>
          <a:p>
            <a:r>
              <a:rPr lang="en-US" dirty="0"/>
              <a:t>When possible, limit suctioning to no longer than 10 seconds at a time</a:t>
            </a:r>
          </a:p>
          <a:p>
            <a:r>
              <a:rPr lang="en-US" dirty="0"/>
              <a:t>Place tip or catheter where you want to begin suctioning and suction on the way out</a:t>
            </a:r>
          </a:p>
          <a:p>
            <a:r>
              <a:rPr lang="en-US" dirty="0"/>
              <a:t>Suction is best delivered with the patient on his side</a:t>
            </a:r>
          </a:p>
          <a:p>
            <a:r>
              <a:rPr lang="en-US" dirty="0"/>
              <a:t>Suction devices may activate the gag reflex or stimulate vomiting</a:t>
            </a:r>
          </a:p>
        </p:txBody>
      </p:sp>
    </p:spTree>
    <p:extLst>
      <p:ext uri="{BB962C8B-B14F-4D97-AF65-F5344CB8AC3E}">
        <p14:creationId xmlns:p14="http://schemas.microsoft.com/office/powerpoint/2010/main" val="288333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ACE3A-6BC6-4A33-8F8D-C69760456CC3}"/>
              </a:ext>
            </a:extLst>
          </p:cNvPr>
          <p:cNvSpPr>
            <a:spLocks noGrp="1"/>
          </p:cNvSpPr>
          <p:nvPr>
            <p:ph type="title"/>
          </p:nvPr>
        </p:nvSpPr>
        <p:spPr>
          <a:xfrm>
            <a:off x="457200" y="215371"/>
            <a:ext cx="8552046" cy="1097279"/>
          </a:xfrm>
        </p:spPr>
        <p:txBody>
          <a:bodyPr/>
          <a:lstStyle/>
          <a:p>
            <a:r>
              <a:rPr lang="en-US" sz="3400" dirty="0"/>
              <a:t>Suctioning—Suctioning Techniques </a:t>
            </a:r>
            <a:r>
              <a:rPr lang="en-US" sz="2000" b="0" dirty="0"/>
              <a:t>(2 of 2)</a:t>
            </a:r>
            <a:endParaRPr lang="en-IN" sz="2000" b="0" dirty="0"/>
          </a:p>
        </p:txBody>
      </p:sp>
      <p:pic>
        <p:nvPicPr>
          <p:cNvPr id="4" name="Picture 3" descr="Position yourself at the patient’s head and turn the patient’s head or entire body to the side. For long description, see slide 88: Appendix 4">
            <a:extLst>
              <a:ext uri="{FF2B5EF4-FFF2-40B4-BE49-F238E27FC236}">
                <a16:creationId xmlns:a16="http://schemas.microsoft.com/office/drawing/2014/main" id="{4682FD91-C282-4CF7-B892-DD3A721BFD5B}"/>
              </a:ext>
            </a:extLst>
          </p:cNvPr>
          <p:cNvPicPr>
            <a:picLocks noChangeAspect="1"/>
          </p:cNvPicPr>
          <p:nvPr/>
        </p:nvPicPr>
        <p:blipFill>
          <a:blip r:embed="rId3"/>
          <a:stretch>
            <a:fillRect/>
          </a:stretch>
        </p:blipFill>
        <p:spPr>
          <a:xfrm>
            <a:off x="2200773" y="1558568"/>
            <a:ext cx="4742455" cy="3556841"/>
          </a:xfrm>
          <a:prstGeom prst="rect">
            <a:avLst/>
          </a:prstGeom>
        </p:spPr>
      </p:pic>
      <p:sp>
        <p:nvSpPr>
          <p:cNvPr id="15" name="Text Placeholder 14">
            <a:extLst>
              <a:ext uri="{FF2B5EF4-FFF2-40B4-BE49-F238E27FC236}">
                <a16:creationId xmlns:a16="http://schemas.microsoft.com/office/drawing/2014/main" id="{E3124764-316E-42BE-B25E-2AD4E801406F}"/>
              </a:ext>
            </a:extLst>
          </p:cNvPr>
          <p:cNvSpPr>
            <a:spLocks noGrp="1"/>
          </p:cNvSpPr>
          <p:nvPr>
            <p:ph type="body" sz="quarter" idx="27"/>
          </p:nvPr>
        </p:nvSpPr>
        <p:spPr>
          <a:xfrm>
            <a:off x="2350294" y="5283074"/>
            <a:ext cx="4443412" cy="297374"/>
          </a:xfrm>
        </p:spPr>
        <p:txBody>
          <a:bodyPr/>
          <a:lstStyle/>
          <a:p>
            <a:pPr>
              <a:buNone/>
            </a:pPr>
            <a:r>
              <a:rPr lang="en-US" dirty="0">
                <a:hlinkClick r:id="rId4" action="ppaction://hlinksldjump"/>
              </a:rPr>
              <a:t>For long description, see slide 88: Appendix 4</a:t>
            </a:r>
            <a:endParaRPr lang="en-US" dirty="0"/>
          </a:p>
        </p:txBody>
      </p:sp>
      <p:sp>
        <p:nvSpPr>
          <p:cNvPr id="3" name="Content Placeholder 2">
            <a:extLst>
              <a:ext uri="{FF2B5EF4-FFF2-40B4-BE49-F238E27FC236}">
                <a16:creationId xmlns:a16="http://schemas.microsoft.com/office/drawing/2014/main" id="{26CD0888-02A0-4E57-9147-3547BC85DA12}"/>
              </a:ext>
            </a:extLst>
          </p:cNvPr>
          <p:cNvSpPr>
            <a:spLocks noGrp="1"/>
          </p:cNvSpPr>
          <p:nvPr>
            <p:ph sz="quarter" idx="14"/>
          </p:nvPr>
        </p:nvSpPr>
        <p:spPr>
          <a:xfrm>
            <a:off x="477788" y="5714807"/>
            <a:ext cx="7958000" cy="650788"/>
          </a:xfrm>
        </p:spPr>
        <p:txBody>
          <a:bodyPr/>
          <a:lstStyle/>
          <a:p>
            <a:pPr marL="432" indent="0">
              <a:buNone/>
            </a:pPr>
            <a:r>
              <a:rPr lang="en-US" sz="2000" dirty="0"/>
              <a:t>Position yourself at the patient’s head and turn the patient’s head or entire body to the side.</a:t>
            </a:r>
          </a:p>
        </p:txBody>
      </p:sp>
    </p:spTree>
    <p:extLst>
      <p:ext uri="{BB962C8B-B14F-4D97-AF65-F5344CB8AC3E}">
        <p14:creationId xmlns:p14="http://schemas.microsoft.com/office/powerpoint/2010/main" val="377389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2E05-9C31-43CB-859E-5BB586C08F50}"/>
              </a:ext>
            </a:extLst>
          </p:cNvPr>
          <p:cNvSpPr>
            <a:spLocks noGrp="1"/>
          </p:cNvSpPr>
          <p:nvPr>
            <p:ph type="title"/>
          </p:nvPr>
        </p:nvSpPr>
        <p:spPr/>
        <p:txBody>
          <a:bodyPr/>
          <a:lstStyle/>
          <a:p>
            <a:r>
              <a:rPr lang="en-US" dirty="0"/>
              <a:t>Airway Physiology </a:t>
            </a:r>
            <a:r>
              <a:rPr lang="en-US" sz="2000" b="0" dirty="0"/>
              <a:t>(4 of 5)</a:t>
            </a:r>
            <a:endParaRPr lang="en-IN" sz="2000" b="0" dirty="0"/>
          </a:p>
        </p:txBody>
      </p:sp>
      <p:pic>
        <p:nvPicPr>
          <p:cNvPr id="4" name="Picture 3" descr="A diagram of a bronchial tree in the lower airway. For long description, see slide 86: Appendix 2">
            <a:extLst>
              <a:ext uri="{FF2B5EF4-FFF2-40B4-BE49-F238E27FC236}">
                <a16:creationId xmlns:a16="http://schemas.microsoft.com/office/drawing/2014/main" id="{9F15E154-7DC7-44B8-A03D-35A4E08583DE}"/>
              </a:ext>
            </a:extLst>
          </p:cNvPr>
          <p:cNvPicPr>
            <a:picLocks noChangeAspect="1"/>
          </p:cNvPicPr>
          <p:nvPr/>
        </p:nvPicPr>
        <p:blipFill rotWithShape="1">
          <a:blip r:embed="rId3"/>
          <a:srcRect b="6436"/>
          <a:stretch/>
        </p:blipFill>
        <p:spPr>
          <a:xfrm>
            <a:off x="2236140" y="1608898"/>
            <a:ext cx="4671720" cy="3520838"/>
          </a:xfrm>
          <a:prstGeom prst="rect">
            <a:avLst/>
          </a:prstGeom>
        </p:spPr>
      </p:pic>
      <p:sp>
        <p:nvSpPr>
          <p:cNvPr id="15" name="Text Placeholder 14">
            <a:extLst>
              <a:ext uri="{FF2B5EF4-FFF2-40B4-BE49-F238E27FC236}">
                <a16:creationId xmlns:a16="http://schemas.microsoft.com/office/drawing/2014/main" id="{03812453-75DB-4D07-BA85-94CB6D7DB00A}"/>
              </a:ext>
            </a:extLst>
          </p:cNvPr>
          <p:cNvSpPr>
            <a:spLocks noGrp="1"/>
          </p:cNvSpPr>
          <p:nvPr>
            <p:ph type="body" sz="quarter" idx="27"/>
          </p:nvPr>
        </p:nvSpPr>
        <p:spPr>
          <a:xfrm>
            <a:off x="2350294" y="5425984"/>
            <a:ext cx="4443412" cy="297374"/>
          </a:xfrm>
        </p:spPr>
        <p:txBody>
          <a:bodyPr/>
          <a:lstStyle/>
          <a:p>
            <a:pPr>
              <a:buNone/>
            </a:pPr>
            <a:r>
              <a:rPr lang="en-US" dirty="0">
                <a:hlinkClick r:id="rId4" action="ppaction://hlinksldjump"/>
              </a:rPr>
              <a:t>For long description, see slide 86: Appendix 2</a:t>
            </a:r>
            <a:endParaRPr lang="en-US" dirty="0"/>
          </a:p>
        </p:txBody>
      </p:sp>
      <p:sp>
        <p:nvSpPr>
          <p:cNvPr id="3" name="Content Placeholder 2">
            <a:extLst>
              <a:ext uri="{FF2B5EF4-FFF2-40B4-BE49-F238E27FC236}">
                <a16:creationId xmlns:a16="http://schemas.microsoft.com/office/drawing/2014/main" id="{BC1D8415-63D4-4BD4-885D-219FB1A83230}"/>
              </a:ext>
            </a:extLst>
          </p:cNvPr>
          <p:cNvSpPr>
            <a:spLocks noGrp="1"/>
          </p:cNvSpPr>
          <p:nvPr>
            <p:ph sz="quarter" idx="14"/>
          </p:nvPr>
        </p:nvSpPr>
        <p:spPr>
          <a:xfrm>
            <a:off x="470647" y="5936176"/>
            <a:ext cx="4957482" cy="347459"/>
          </a:xfrm>
        </p:spPr>
        <p:txBody>
          <a:bodyPr/>
          <a:lstStyle/>
          <a:p>
            <a:pPr marL="432" indent="0">
              <a:buNone/>
            </a:pPr>
            <a:r>
              <a:rPr lang="en-US" sz="2000" dirty="0"/>
              <a:t>The lower airway. (A) The bronchial tree.</a:t>
            </a:r>
          </a:p>
        </p:txBody>
      </p:sp>
    </p:spTree>
    <p:extLst>
      <p:ext uri="{BB962C8B-B14F-4D97-AF65-F5344CB8AC3E}">
        <p14:creationId xmlns:p14="http://schemas.microsoft.com/office/powerpoint/2010/main" val="140857772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799" y="762000"/>
            <a:ext cx="7931727" cy="2838451"/>
          </a:xfrm>
        </p:spPr>
        <p:txBody>
          <a:bodyPr/>
          <a:lstStyle/>
          <a:p>
            <a:r>
              <a:rPr lang="en-US" altLang="en-US" dirty="0"/>
              <a:t>Keeping an Airway Open: Definitive Care </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47632827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0386E-AFAB-43CE-AC0B-88FACE22E8BC}"/>
              </a:ext>
            </a:extLst>
          </p:cNvPr>
          <p:cNvSpPr>
            <a:spLocks noGrp="1"/>
          </p:cNvSpPr>
          <p:nvPr>
            <p:ph type="title"/>
          </p:nvPr>
        </p:nvSpPr>
        <p:spPr/>
        <p:txBody>
          <a:bodyPr/>
          <a:lstStyle/>
          <a:p>
            <a:r>
              <a:rPr lang="en-US" sz="3400" dirty="0"/>
              <a:t>Keeping an Airway Open: Definitive Care</a:t>
            </a:r>
            <a:endParaRPr lang="en-IN" sz="3400" dirty="0"/>
          </a:p>
        </p:txBody>
      </p:sp>
      <p:sp>
        <p:nvSpPr>
          <p:cNvPr id="3" name="Content Placeholder 2">
            <a:extLst>
              <a:ext uri="{FF2B5EF4-FFF2-40B4-BE49-F238E27FC236}">
                <a16:creationId xmlns:a16="http://schemas.microsoft.com/office/drawing/2014/main" id="{38966937-5D6E-46DE-AF4D-373C65CAEBFE}"/>
              </a:ext>
            </a:extLst>
          </p:cNvPr>
          <p:cNvSpPr>
            <a:spLocks noGrp="1"/>
          </p:cNvSpPr>
          <p:nvPr>
            <p:ph sz="quarter" idx="13"/>
          </p:nvPr>
        </p:nvSpPr>
        <p:spPr/>
        <p:txBody>
          <a:bodyPr/>
          <a:lstStyle/>
          <a:p>
            <a:r>
              <a:rPr lang="en-US" altLang="en-US" dirty="0"/>
              <a:t>Keeping the airway open may exceed capabilities of a basic E</a:t>
            </a:r>
            <a:r>
              <a:rPr lang="en-US" altLang="en-US" sz="100" dirty="0"/>
              <a:t> </a:t>
            </a:r>
            <a:r>
              <a:rPr lang="en-US" altLang="en-US" dirty="0"/>
              <a:t>M</a:t>
            </a:r>
            <a:r>
              <a:rPr lang="en-US" altLang="en-US" sz="100" dirty="0"/>
              <a:t> </a:t>
            </a:r>
            <a:r>
              <a:rPr lang="en-US" altLang="en-US" dirty="0"/>
              <a:t>T</a:t>
            </a:r>
          </a:p>
          <a:p>
            <a:r>
              <a:rPr lang="en-US" altLang="en-US" dirty="0"/>
              <a:t>Rapidly evaluate and treat airway problems</a:t>
            </a:r>
          </a:p>
          <a:p>
            <a:r>
              <a:rPr lang="en-US" altLang="en-US" dirty="0"/>
              <a:t>Quickly recognize when more definitive care is needed</a:t>
            </a:r>
          </a:p>
          <a:p>
            <a:pPr lvl="1"/>
            <a:r>
              <a:rPr lang="en-US" altLang="en-US" dirty="0"/>
              <a:t>May be Advanced Life Support intercept</a:t>
            </a:r>
          </a:p>
          <a:p>
            <a:pPr lvl="1"/>
            <a:r>
              <a:rPr lang="en-US" altLang="en-US" dirty="0"/>
              <a:t>May be closest hospital</a:t>
            </a:r>
          </a:p>
        </p:txBody>
      </p:sp>
    </p:spTree>
    <p:extLst>
      <p:ext uri="{BB962C8B-B14F-4D97-AF65-F5344CB8AC3E}">
        <p14:creationId xmlns:p14="http://schemas.microsoft.com/office/powerpoint/2010/main" val="264826665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Special Considerations</a:t>
            </a:r>
            <a:endParaRPr lang="en-IN" dirty="0"/>
          </a:p>
        </p:txBody>
      </p:sp>
      <p:sp>
        <p:nvSpPr>
          <p:cNvPr id="4" name="Text Placeholder 3"/>
          <p:cNvSpPr>
            <a:spLocks noGrp="1"/>
          </p:cNvSpPr>
          <p:nvPr>
            <p:ph type="body" sz="quarter" idx="13"/>
          </p:nvPr>
        </p:nvSpPr>
        <p:spPr/>
        <p:txBody>
          <a:bodyPr/>
          <a:lstStyle/>
          <a:p>
            <a:pPr marL="0" indent="0" algn="ctr">
              <a:buNone/>
            </a:pPr>
            <a:r>
              <a:rPr lang="en-US" sz="1600" dirty="0">
                <a:hlinkClick r:id="rId3" action="ppaction://hlinksldjump"/>
              </a:rPr>
              <a:t>Back to Topics</a:t>
            </a:r>
            <a:endParaRPr lang="en-US" sz="1600" dirty="0"/>
          </a:p>
        </p:txBody>
      </p:sp>
    </p:spTree>
    <p:extLst>
      <p:ext uri="{BB962C8B-B14F-4D97-AF65-F5344CB8AC3E}">
        <p14:creationId xmlns:p14="http://schemas.microsoft.com/office/powerpoint/2010/main" val="272386598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FA58-A448-46D0-84DB-668CE32D14CA}"/>
              </a:ext>
            </a:extLst>
          </p:cNvPr>
          <p:cNvSpPr>
            <a:spLocks noGrp="1"/>
          </p:cNvSpPr>
          <p:nvPr>
            <p:ph type="title"/>
          </p:nvPr>
        </p:nvSpPr>
        <p:spPr/>
        <p:txBody>
          <a:bodyPr/>
          <a:lstStyle/>
          <a:p>
            <a:r>
              <a:rPr lang="en-US" dirty="0"/>
              <a:t>Special Considerations </a:t>
            </a:r>
            <a:r>
              <a:rPr lang="en-US" sz="2000" b="0" dirty="0"/>
              <a:t>(1 of 2)</a:t>
            </a:r>
            <a:endParaRPr lang="en-IN" sz="2000" b="0" dirty="0"/>
          </a:p>
        </p:txBody>
      </p:sp>
      <p:sp>
        <p:nvSpPr>
          <p:cNvPr id="3" name="Content Placeholder 2">
            <a:extLst>
              <a:ext uri="{FF2B5EF4-FFF2-40B4-BE49-F238E27FC236}">
                <a16:creationId xmlns:a16="http://schemas.microsoft.com/office/drawing/2014/main" id="{746BD675-C1B1-4813-8FB7-F5C96F2AD0F6}"/>
              </a:ext>
            </a:extLst>
          </p:cNvPr>
          <p:cNvSpPr>
            <a:spLocks noGrp="1"/>
          </p:cNvSpPr>
          <p:nvPr>
            <p:ph sz="quarter" idx="13"/>
          </p:nvPr>
        </p:nvSpPr>
        <p:spPr>
          <a:xfrm>
            <a:off x="457199" y="1556326"/>
            <a:ext cx="8566727" cy="4467955"/>
          </a:xfrm>
        </p:spPr>
        <p:txBody>
          <a:bodyPr/>
          <a:lstStyle/>
          <a:p>
            <a:r>
              <a:rPr lang="en-US" dirty="0"/>
              <a:t>Facial injuries</a:t>
            </a:r>
          </a:p>
          <a:p>
            <a:pPr lvl="1"/>
            <a:r>
              <a:rPr lang="en-US" dirty="0"/>
              <a:t>Bleeding may require frequent suctioning</a:t>
            </a:r>
          </a:p>
          <a:p>
            <a:pPr lvl="1"/>
            <a:r>
              <a:rPr lang="en-US" dirty="0"/>
              <a:t>An airway adjunct or endotracheal tube may be needed</a:t>
            </a:r>
          </a:p>
          <a:p>
            <a:r>
              <a:rPr lang="en-US" dirty="0"/>
              <a:t>Obstructions</a:t>
            </a:r>
          </a:p>
          <a:p>
            <a:pPr lvl="1"/>
            <a:r>
              <a:rPr lang="en-US" dirty="0"/>
              <a:t>Suction units are not adequate for removing solid objects</a:t>
            </a:r>
          </a:p>
          <a:p>
            <a:pPr lvl="1"/>
            <a:r>
              <a:rPr lang="en-US" dirty="0"/>
              <a:t>Use abdominal thrusts, chest thrusts, or finger sweeps</a:t>
            </a:r>
          </a:p>
        </p:txBody>
      </p:sp>
    </p:spTree>
    <p:extLst>
      <p:ext uri="{BB962C8B-B14F-4D97-AF65-F5344CB8AC3E}">
        <p14:creationId xmlns:p14="http://schemas.microsoft.com/office/powerpoint/2010/main" val="3854307234"/>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DFA58-A448-46D0-84DB-668CE32D14CA}"/>
              </a:ext>
            </a:extLst>
          </p:cNvPr>
          <p:cNvSpPr>
            <a:spLocks noGrp="1"/>
          </p:cNvSpPr>
          <p:nvPr>
            <p:ph type="title"/>
          </p:nvPr>
        </p:nvSpPr>
        <p:spPr/>
        <p:txBody>
          <a:bodyPr/>
          <a:lstStyle/>
          <a:p>
            <a:r>
              <a:rPr lang="en-US" dirty="0"/>
              <a:t>Special Considerations </a:t>
            </a:r>
            <a:r>
              <a:rPr lang="en-US" sz="2000" b="0" dirty="0"/>
              <a:t>(2 of 2)</a:t>
            </a:r>
            <a:endParaRPr lang="en-IN" sz="2000" b="0" dirty="0"/>
          </a:p>
        </p:txBody>
      </p:sp>
      <p:sp>
        <p:nvSpPr>
          <p:cNvPr id="3" name="Content Placeholder 2">
            <a:extLst>
              <a:ext uri="{FF2B5EF4-FFF2-40B4-BE49-F238E27FC236}">
                <a16:creationId xmlns:a16="http://schemas.microsoft.com/office/drawing/2014/main" id="{746BD675-C1B1-4813-8FB7-F5C96F2AD0F6}"/>
              </a:ext>
            </a:extLst>
          </p:cNvPr>
          <p:cNvSpPr>
            <a:spLocks noGrp="1"/>
          </p:cNvSpPr>
          <p:nvPr>
            <p:ph sz="quarter" idx="13"/>
          </p:nvPr>
        </p:nvSpPr>
        <p:spPr>
          <a:xfrm>
            <a:off x="457199" y="1556326"/>
            <a:ext cx="8229601" cy="4467955"/>
          </a:xfrm>
        </p:spPr>
        <p:txBody>
          <a:bodyPr/>
          <a:lstStyle/>
          <a:p>
            <a:r>
              <a:rPr lang="en-US" dirty="0"/>
              <a:t>Dental appliances</a:t>
            </a:r>
          </a:p>
          <a:p>
            <a:pPr lvl="1"/>
            <a:r>
              <a:rPr lang="en-US" dirty="0"/>
              <a:t>Dentures should be left in place during airway procedures</a:t>
            </a:r>
          </a:p>
          <a:p>
            <a:pPr lvl="1"/>
            <a:r>
              <a:rPr lang="en-US" dirty="0"/>
              <a:t>Partial dentures may become dislodged during an emergency</a:t>
            </a:r>
          </a:p>
          <a:p>
            <a:pPr lvl="1"/>
            <a:r>
              <a:rPr lang="en-US" dirty="0"/>
              <a:t>Be prepared to remove a device if it endangers the airway</a:t>
            </a:r>
          </a:p>
        </p:txBody>
      </p:sp>
    </p:spTree>
    <p:extLst>
      <p:ext uri="{BB962C8B-B14F-4D97-AF65-F5344CB8AC3E}">
        <p14:creationId xmlns:p14="http://schemas.microsoft.com/office/powerpoint/2010/main" val="2531517602"/>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en-US" dirty="0"/>
              <a:t>Chapter Review</a:t>
            </a:r>
            <a:endParaRPr lang="en-IN" dirty="0"/>
          </a:p>
        </p:txBody>
      </p:sp>
    </p:spTree>
    <p:extLst>
      <p:ext uri="{BB962C8B-B14F-4D97-AF65-F5344CB8AC3E}">
        <p14:creationId xmlns:p14="http://schemas.microsoft.com/office/powerpoint/2010/main" val="216391518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7B11-4C25-4EDE-BCB8-7E129C8C4954}"/>
              </a:ext>
            </a:extLst>
          </p:cNvPr>
          <p:cNvSpPr>
            <a:spLocks noGrp="1"/>
          </p:cNvSpPr>
          <p:nvPr>
            <p:ph type="title"/>
          </p:nvPr>
        </p:nvSpPr>
        <p:spPr/>
        <p:txBody>
          <a:bodyPr/>
          <a:lstStyle/>
          <a:p>
            <a:r>
              <a:rPr lang="en-US" dirty="0"/>
              <a:t>Chapter Review </a:t>
            </a:r>
            <a:r>
              <a:rPr lang="en-US" sz="2000" b="0" dirty="0"/>
              <a:t>(1 of 2)</a:t>
            </a:r>
            <a:endParaRPr lang="en-IN" sz="2000" b="0" dirty="0"/>
          </a:p>
        </p:txBody>
      </p:sp>
      <p:sp>
        <p:nvSpPr>
          <p:cNvPr id="3" name="Content Placeholder 2">
            <a:extLst>
              <a:ext uri="{FF2B5EF4-FFF2-40B4-BE49-F238E27FC236}">
                <a16:creationId xmlns:a16="http://schemas.microsoft.com/office/drawing/2014/main" id="{6C2A8006-ACCD-4203-9664-F13E4B3B4F25}"/>
              </a:ext>
            </a:extLst>
          </p:cNvPr>
          <p:cNvSpPr>
            <a:spLocks noGrp="1"/>
          </p:cNvSpPr>
          <p:nvPr>
            <p:ph sz="quarter" idx="13"/>
          </p:nvPr>
        </p:nvSpPr>
        <p:spPr>
          <a:xfrm>
            <a:off x="457200" y="1556326"/>
            <a:ext cx="8372764" cy="4467955"/>
          </a:xfrm>
        </p:spPr>
        <p:txBody>
          <a:bodyPr/>
          <a:lstStyle/>
          <a:p>
            <a:r>
              <a:rPr lang="en-US" dirty="0"/>
              <a:t>The airway is the passageway by which air enters the body during respiration, or breathing.</a:t>
            </a:r>
          </a:p>
          <a:p>
            <a:r>
              <a:rPr lang="en-US" dirty="0"/>
              <a:t>A patient cannot survive without an open airway.</a:t>
            </a:r>
          </a:p>
          <a:p>
            <a:r>
              <a:rPr lang="en-US" dirty="0"/>
              <a:t>Airway adjuncts—the oropharyngeal and nasopharyngeal airways—can help keep the airway open.</a:t>
            </a:r>
          </a:p>
        </p:txBody>
      </p:sp>
    </p:spTree>
    <p:extLst>
      <p:ext uri="{BB962C8B-B14F-4D97-AF65-F5344CB8AC3E}">
        <p14:creationId xmlns:p14="http://schemas.microsoft.com/office/powerpoint/2010/main" val="47900193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57B11-4C25-4EDE-BCB8-7E129C8C4954}"/>
              </a:ext>
            </a:extLst>
          </p:cNvPr>
          <p:cNvSpPr>
            <a:spLocks noGrp="1"/>
          </p:cNvSpPr>
          <p:nvPr>
            <p:ph type="title"/>
          </p:nvPr>
        </p:nvSpPr>
        <p:spPr/>
        <p:txBody>
          <a:bodyPr/>
          <a:lstStyle/>
          <a:p>
            <a:r>
              <a:rPr lang="en-US" dirty="0"/>
              <a:t>Chapter Review </a:t>
            </a:r>
            <a:r>
              <a:rPr lang="en-US" sz="2000" b="0" dirty="0"/>
              <a:t>(2 of 2)</a:t>
            </a:r>
            <a:endParaRPr lang="en-IN" sz="2000" b="0" dirty="0"/>
          </a:p>
        </p:txBody>
      </p:sp>
      <p:sp>
        <p:nvSpPr>
          <p:cNvPr id="3" name="Content Placeholder 2">
            <a:extLst>
              <a:ext uri="{FF2B5EF4-FFF2-40B4-BE49-F238E27FC236}">
                <a16:creationId xmlns:a16="http://schemas.microsoft.com/office/drawing/2014/main" id="{6C2A8006-ACCD-4203-9664-F13E4B3B4F25}"/>
              </a:ext>
            </a:extLst>
          </p:cNvPr>
          <p:cNvSpPr>
            <a:spLocks noGrp="1"/>
          </p:cNvSpPr>
          <p:nvPr>
            <p:ph sz="quarter" idx="13"/>
          </p:nvPr>
        </p:nvSpPr>
        <p:spPr>
          <a:xfrm>
            <a:off x="457200" y="1556326"/>
            <a:ext cx="8372764" cy="4467955"/>
          </a:xfrm>
        </p:spPr>
        <p:txBody>
          <a:bodyPr/>
          <a:lstStyle/>
          <a:p>
            <a:r>
              <a:rPr lang="en-US" dirty="0"/>
              <a:t>It may be necessary to suction the airway or to use manual techniques to remove fluids and solids from the airway before, during, or after artificial ventilation.</a:t>
            </a:r>
          </a:p>
        </p:txBody>
      </p:sp>
    </p:spTree>
    <p:extLst>
      <p:ext uri="{BB962C8B-B14F-4D97-AF65-F5344CB8AC3E}">
        <p14:creationId xmlns:p14="http://schemas.microsoft.com/office/powerpoint/2010/main" val="328390980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C4665A-3DEF-4E5A-B90A-E0BB527CE2F7}"/>
              </a:ext>
            </a:extLst>
          </p:cNvPr>
          <p:cNvSpPr>
            <a:spLocks noGrp="1"/>
          </p:cNvSpPr>
          <p:nvPr>
            <p:ph type="title"/>
          </p:nvPr>
        </p:nvSpPr>
        <p:spPr/>
        <p:txBody>
          <a:bodyPr/>
          <a:lstStyle/>
          <a:p>
            <a:r>
              <a:rPr lang="en-IN" dirty="0"/>
              <a:t>Remember</a:t>
            </a:r>
          </a:p>
        </p:txBody>
      </p:sp>
      <p:sp>
        <p:nvSpPr>
          <p:cNvPr id="3" name="Content Placeholder 2">
            <a:extLst>
              <a:ext uri="{FF2B5EF4-FFF2-40B4-BE49-F238E27FC236}">
                <a16:creationId xmlns:a16="http://schemas.microsoft.com/office/drawing/2014/main" id="{98FAF8EB-471C-4554-81CF-287282DD141A}"/>
              </a:ext>
            </a:extLst>
          </p:cNvPr>
          <p:cNvSpPr>
            <a:spLocks noGrp="1"/>
          </p:cNvSpPr>
          <p:nvPr>
            <p:ph sz="quarter" idx="13"/>
          </p:nvPr>
        </p:nvSpPr>
        <p:spPr>
          <a:xfrm>
            <a:off x="457200" y="1556326"/>
            <a:ext cx="8382000" cy="4467955"/>
          </a:xfrm>
        </p:spPr>
        <p:txBody>
          <a:bodyPr/>
          <a:lstStyle/>
          <a:p>
            <a:r>
              <a:rPr lang="en-US" dirty="0"/>
              <a:t>Always use proper personal protective equipment when managing an airway.</a:t>
            </a:r>
          </a:p>
          <a:p>
            <a:r>
              <a:rPr lang="en-US" dirty="0"/>
              <a:t>Airway assessment must be an ongoing process. Airway status can change over time.</a:t>
            </a:r>
          </a:p>
          <a:p>
            <a:r>
              <a:rPr lang="en-US" dirty="0"/>
              <a:t>Airway management should start simply and become more complicated only if necessary.</a:t>
            </a:r>
          </a:p>
        </p:txBody>
      </p:sp>
    </p:spTree>
    <p:extLst>
      <p:ext uri="{BB962C8B-B14F-4D97-AF65-F5344CB8AC3E}">
        <p14:creationId xmlns:p14="http://schemas.microsoft.com/office/powerpoint/2010/main" val="147553585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BB2F-F395-4202-B803-95DA9D576B55}"/>
              </a:ext>
            </a:extLst>
          </p:cNvPr>
          <p:cNvSpPr>
            <a:spLocks noGrp="1"/>
          </p:cNvSpPr>
          <p:nvPr>
            <p:ph type="title"/>
          </p:nvPr>
        </p:nvSpPr>
        <p:spPr/>
        <p:txBody>
          <a:bodyPr/>
          <a:lstStyle/>
          <a:p>
            <a:r>
              <a:rPr lang="en-US" dirty="0"/>
              <a:t>Questions to Consider </a:t>
            </a:r>
            <a:r>
              <a:rPr lang="en-US" sz="2000" b="0" dirty="0"/>
              <a:t>(1 of 2)</a:t>
            </a:r>
            <a:endParaRPr lang="en-IN" sz="2000" b="0" dirty="0"/>
          </a:p>
        </p:txBody>
      </p:sp>
      <p:sp>
        <p:nvSpPr>
          <p:cNvPr id="3" name="Content Placeholder 2">
            <a:extLst>
              <a:ext uri="{FF2B5EF4-FFF2-40B4-BE49-F238E27FC236}">
                <a16:creationId xmlns:a16="http://schemas.microsoft.com/office/drawing/2014/main" id="{FC1C2069-9103-465C-8C54-56133B21B7DE}"/>
              </a:ext>
            </a:extLst>
          </p:cNvPr>
          <p:cNvSpPr>
            <a:spLocks noGrp="1"/>
          </p:cNvSpPr>
          <p:nvPr>
            <p:ph sz="quarter" idx="13"/>
          </p:nvPr>
        </p:nvSpPr>
        <p:spPr/>
        <p:txBody>
          <a:bodyPr/>
          <a:lstStyle/>
          <a:p>
            <a:r>
              <a:rPr lang="en-US" dirty="0"/>
              <a:t>Name the main structures of the airway.</a:t>
            </a:r>
          </a:p>
          <a:p>
            <a:r>
              <a:rPr lang="en-US" dirty="0"/>
              <a:t>Explain why care for the airway is the first priority of emergency care.</a:t>
            </a:r>
          </a:p>
          <a:p>
            <a:r>
              <a:rPr lang="en-US" dirty="0"/>
              <a:t>Describe the signs of an inadequate airway.</a:t>
            </a:r>
          </a:p>
        </p:txBody>
      </p:sp>
    </p:spTree>
    <p:extLst>
      <p:ext uri="{BB962C8B-B14F-4D97-AF65-F5344CB8AC3E}">
        <p14:creationId xmlns:p14="http://schemas.microsoft.com/office/powerpoint/2010/main" val="15892139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2E05-9C31-43CB-859E-5BB586C08F50}"/>
              </a:ext>
            </a:extLst>
          </p:cNvPr>
          <p:cNvSpPr>
            <a:spLocks noGrp="1"/>
          </p:cNvSpPr>
          <p:nvPr>
            <p:ph type="title"/>
          </p:nvPr>
        </p:nvSpPr>
        <p:spPr/>
        <p:txBody>
          <a:bodyPr/>
          <a:lstStyle/>
          <a:p>
            <a:r>
              <a:rPr lang="en-US" dirty="0"/>
              <a:t>Airway Physiology </a:t>
            </a:r>
            <a:r>
              <a:rPr lang="en-US" sz="2000" b="0" dirty="0"/>
              <a:t>(5 of 5)</a:t>
            </a:r>
            <a:endParaRPr lang="en-IN" sz="2000" b="0" dirty="0"/>
          </a:p>
        </p:txBody>
      </p:sp>
      <p:pic>
        <p:nvPicPr>
          <p:cNvPr id="5" name="Picture 4" descr="A diagram of the magnified view of alveolar sacs in the lower airway. In the magnified view of a bronchiole, the bronchioles are seen with alveoli located at the tip of these bronchioles.">
            <a:extLst>
              <a:ext uri="{FF2B5EF4-FFF2-40B4-BE49-F238E27FC236}">
                <a16:creationId xmlns:a16="http://schemas.microsoft.com/office/drawing/2014/main" id="{BB2CBB45-8D79-4CEC-B73F-2078CE955869}"/>
              </a:ext>
            </a:extLst>
          </p:cNvPr>
          <p:cNvPicPr>
            <a:picLocks noChangeAspect="1"/>
          </p:cNvPicPr>
          <p:nvPr/>
        </p:nvPicPr>
        <p:blipFill>
          <a:blip r:embed="rId3"/>
          <a:stretch>
            <a:fillRect/>
          </a:stretch>
        </p:blipFill>
        <p:spPr>
          <a:xfrm>
            <a:off x="2810104" y="1548939"/>
            <a:ext cx="3523793" cy="4115157"/>
          </a:xfrm>
          <a:prstGeom prst="rect">
            <a:avLst/>
          </a:prstGeom>
        </p:spPr>
      </p:pic>
      <p:sp>
        <p:nvSpPr>
          <p:cNvPr id="3" name="Content Placeholder 2">
            <a:extLst>
              <a:ext uri="{FF2B5EF4-FFF2-40B4-BE49-F238E27FC236}">
                <a16:creationId xmlns:a16="http://schemas.microsoft.com/office/drawing/2014/main" id="{BC1D8415-63D4-4BD4-885D-219FB1A83230}"/>
              </a:ext>
            </a:extLst>
          </p:cNvPr>
          <p:cNvSpPr>
            <a:spLocks noGrp="1"/>
          </p:cNvSpPr>
          <p:nvPr>
            <p:ph sz="quarter" idx="14"/>
          </p:nvPr>
        </p:nvSpPr>
        <p:spPr>
          <a:xfrm>
            <a:off x="457200" y="5865494"/>
            <a:ext cx="8343900" cy="360577"/>
          </a:xfrm>
        </p:spPr>
        <p:txBody>
          <a:bodyPr/>
          <a:lstStyle/>
          <a:p>
            <a:pPr marL="432" indent="0">
              <a:buNone/>
            </a:pPr>
            <a:r>
              <a:rPr lang="en-US" sz="2000" dirty="0"/>
              <a:t>The lower airway. (B) The alveolar sacs (clusters of individual alveoli).</a:t>
            </a:r>
          </a:p>
        </p:txBody>
      </p:sp>
    </p:spTree>
    <p:extLst>
      <p:ext uri="{BB962C8B-B14F-4D97-AF65-F5344CB8AC3E}">
        <p14:creationId xmlns:p14="http://schemas.microsoft.com/office/powerpoint/2010/main" val="2648307397"/>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69BB2F-F395-4202-B803-95DA9D576B55}"/>
              </a:ext>
            </a:extLst>
          </p:cNvPr>
          <p:cNvSpPr>
            <a:spLocks noGrp="1"/>
          </p:cNvSpPr>
          <p:nvPr>
            <p:ph type="title"/>
          </p:nvPr>
        </p:nvSpPr>
        <p:spPr/>
        <p:txBody>
          <a:bodyPr/>
          <a:lstStyle/>
          <a:p>
            <a:r>
              <a:rPr lang="en-US" dirty="0"/>
              <a:t>Questions to Consider </a:t>
            </a:r>
            <a:r>
              <a:rPr lang="en-US" sz="2000" b="0" dirty="0"/>
              <a:t>(2 of 2)</a:t>
            </a:r>
            <a:endParaRPr lang="en-IN" sz="2000" b="0" dirty="0"/>
          </a:p>
        </p:txBody>
      </p:sp>
      <p:sp>
        <p:nvSpPr>
          <p:cNvPr id="3" name="Content Placeholder 2">
            <a:extLst>
              <a:ext uri="{FF2B5EF4-FFF2-40B4-BE49-F238E27FC236}">
                <a16:creationId xmlns:a16="http://schemas.microsoft.com/office/drawing/2014/main" id="{FC1C2069-9103-465C-8C54-56133B21B7DE}"/>
              </a:ext>
            </a:extLst>
          </p:cNvPr>
          <p:cNvSpPr>
            <a:spLocks noGrp="1"/>
          </p:cNvSpPr>
          <p:nvPr>
            <p:ph sz="quarter" idx="13"/>
          </p:nvPr>
        </p:nvSpPr>
        <p:spPr>
          <a:xfrm>
            <a:off x="457199" y="1556326"/>
            <a:ext cx="8354291" cy="4467955"/>
          </a:xfrm>
        </p:spPr>
        <p:txBody>
          <a:bodyPr/>
          <a:lstStyle/>
          <a:p>
            <a:r>
              <a:rPr lang="en-US" dirty="0"/>
              <a:t>Explain when the head-tilt, chin-lift maneuver should be used and when the jaw-thrust maneuver should be used to open the airway—and why.</a:t>
            </a:r>
          </a:p>
          <a:p>
            <a:r>
              <a:rPr lang="en-US" dirty="0"/>
              <a:t>Explain how airway adjuncts and suctioning help in airway management.</a:t>
            </a:r>
          </a:p>
        </p:txBody>
      </p:sp>
    </p:spTree>
    <p:extLst>
      <p:ext uri="{BB962C8B-B14F-4D97-AF65-F5344CB8AC3E}">
        <p14:creationId xmlns:p14="http://schemas.microsoft.com/office/powerpoint/2010/main" val="316021822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0650-C4C5-4457-BD8F-5D3CD750E126}"/>
              </a:ext>
            </a:extLst>
          </p:cNvPr>
          <p:cNvSpPr>
            <a:spLocks noGrp="1"/>
          </p:cNvSpPr>
          <p:nvPr>
            <p:ph type="title"/>
          </p:nvPr>
        </p:nvSpPr>
        <p:spPr/>
        <p:txBody>
          <a:bodyPr/>
          <a:lstStyle/>
          <a:p>
            <a:r>
              <a:rPr lang="en-US" dirty="0"/>
              <a:t>Critical Thinking </a:t>
            </a:r>
            <a:r>
              <a:rPr lang="en-US" sz="2000" b="0" dirty="0"/>
              <a:t>(1 of 3)</a:t>
            </a:r>
            <a:endParaRPr lang="en-IN" sz="2000" b="0" dirty="0"/>
          </a:p>
        </p:txBody>
      </p:sp>
      <p:sp>
        <p:nvSpPr>
          <p:cNvPr id="3" name="Content Placeholder 2">
            <a:extLst>
              <a:ext uri="{FF2B5EF4-FFF2-40B4-BE49-F238E27FC236}">
                <a16:creationId xmlns:a16="http://schemas.microsoft.com/office/drawing/2014/main" id="{57B71CCF-99E1-4B09-88D5-FE5E415FD62C}"/>
              </a:ext>
            </a:extLst>
          </p:cNvPr>
          <p:cNvSpPr>
            <a:spLocks noGrp="1"/>
          </p:cNvSpPr>
          <p:nvPr>
            <p:ph sz="quarter" idx="13"/>
          </p:nvPr>
        </p:nvSpPr>
        <p:spPr/>
        <p:txBody>
          <a:bodyPr/>
          <a:lstStyle/>
          <a:p>
            <a:r>
              <a:rPr lang="en-US" dirty="0"/>
              <a:t>On arrival at the emergency scene, you find an adult female patient with gurgling sounds in the throat and inadequate breathing slowing to almost nothing. How do you proceed to protect the airway?</a:t>
            </a:r>
          </a:p>
        </p:txBody>
      </p:sp>
    </p:spTree>
    <p:extLst>
      <p:ext uri="{BB962C8B-B14F-4D97-AF65-F5344CB8AC3E}">
        <p14:creationId xmlns:p14="http://schemas.microsoft.com/office/powerpoint/2010/main" val="238623184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0650-C4C5-4457-BD8F-5D3CD750E126}"/>
              </a:ext>
            </a:extLst>
          </p:cNvPr>
          <p:cNvSpPr>
            <a:spLocks noGrp="1"/>
          </p:cNvSpPr>
          <p:nvPr>
            <p:ph type="title"/>
          </p:nvPr>
        </p:nvSpPr>
        <p:spPr/>
        <p:txBody>
          <a:bodyPr/>
          <a:lstStyle/>
          <a:p>
            <a:r>
              <a:rPr lang="en-US" dirty="0"/>
              <a:t>Critical Thinking </a:t>
            </a:r>
            <a:r>
              <a:rPr lang="en-US" sz="2000" b="0" dirty="0"/>
              <a:t>(2 of 3)</a:t>
            </a:r>
            <a:endParaRPr lang="en-IN" sz="2000" b="0" dirty="0"/>
          </a:p>
        </p:txBody>
      </p:sp>
      <p:sp>
        <p:nvSpPr>
          <p:cNvPr id="3" name="Content Placeholder 2">
            <a:extLst>
              <a:ext uri="{FF2B5EF4-FFF2-40B4-BE49-F238E27FC236}">
                <a16:creationId xmlns:a16="http://schemas.microsoft.com/office/drawing/2014/main" id="{57B71CCF-99E1-4B09-88D5-FE5E415FD62C}"/>
              </a:ext>
            </a:extLst>
          </p:cNvPr>
          <p:cNvSpPr>
            <a:spLocks noGrp="1"/>
          </p:cNvSpPr>
          <p:nvPr>
            <p:ph sz="quarter" idx="13"/>
          </p:nvPr>
        </p:nvSpPr>
        <p:spPr/>
        <p:txBody>
          <a:bodyPr/>
          <a:lstStyle/>
          <a:p>
            <a:r>
              <a:rPr lang="en-US" dirty="0"/>
              <a:t>When evaluating a small child you hear stridor. What does this sound tell you? What are your immediate concerns regarding this sound?</a:t>
            </a:r>
          </a:p>
        </p:txBody>
      </p:sp>
    </p:spTree>
    <p:extLst>
      <p:ext uri="{BB962C8B-B14F-4D97-AF65-F5344CB8AC3E}">
        <p14:creationId xmlns:p14="http://schemas.microsoft.com/office/powerpoint/2010/main" val="288332343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770650-C4C5-4457-BD8F-5D3CD750E126}"/>
              </a:ext>
            </a:extLst>
          </p:cNvPr>
          <p:cNvSpPr>
            <a:spLocks noGrp="1"/>
          </p:cNvSpPr>
          <p:nvPr>
            <p:ph type="title"/>
          </p:nvPr>
        </p:nvSpPr>
        <p:spPr/>
        <p:txBody>
          <a:bodyPr/>
          <a:lstStyle/>
          <a:p>
            <a:r>
              <a:rPr lang="en-US" dirty="0"/>
              <a:t>Critical Thinking </a:t>
            </a:r>
            <a:r>
              <a:rPr lang="en-US" sz="2000" b="0" dirty="0"/>
              <a:t>(3 of 3)</a:t>
            </a:r>
            <a:endParaRPr lang="en-IN" sz="2000" b="0" dirty="0"/>
          </a:p>
        </p:txBody>
      </p:sp>
      <p:sp>
        <p:nvSpPr>
          <p:cNvPr id="3" name="Content Placeholder 2">
            <a:extLst>
              <a:ext uri="{FF2B5EF4-FFF2-40B4-BE49-F238E27FC236}">
                <a16:creationId xmlns:a16="http://schemas.microsoft.com/office/drawing/2014/main" id="{57B71CCF-99E1-4B09-88D5-FE5E415FD62C}"/>
              </a:ext>
            </a:extLst>
          </p:cNvPr>
          <p:cNvSpPr>
            <a:spLocks noGrp="1"/>
          </p:cNvSpPr>
          <p:nvPr>
            <p:ph sz="quarter" idx="13"/>
          </p:nvPr>
        </p:nvSpPr>
        <p:spPr/>
        <p:txBody>
          <a:bodyPr/>
          <a:lstStyle/>
          <a:p>
            <a:r>
              <a:rPr lang="en-US" altLang="en-US" dirty="0"/>
              <a:t>When assessing an unconscious patient, you note snoring respirations. Should you be concerned with this and, if so, what steps can you take to correct this situation?</a:t>
            </a:r>
          </a:p>
        </p:txBody>
      </p:sp>
    </p:spTree>
    <p:extLst>
      <p:ext uri="{BB962C8B-B14F-4D97-AF65-F5344CB8AC3E}">
        <p14:creationId xmlns:p14="http://schemas.microsoft.com/office/powerpoint/2010/main" val="288575365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384"/>
        <p:cNvGrpSpPr/>
        <p:nvPr/>
      </p:nvGrpSpPr>
      <p:grpSpPr>
        <a:xfrm>
          <a:off x="0" y="0"/>
          <a:ext cx="0" cy="0"/>
          <a:chOff x="0" y="0"/>
          <a:chExt cx="0" cy="0"/>
        </a:xfrm>
      </p:grpSpPr>
      <p:sp>
        <p:nvSpPr>
          <p:cNvPr id="5" name="Title 4">
            <a:extLst>
              <a:ext uri="{FF2B5EF4-FFF2-40B4-BE49-F238E27FC236}">
                <a16:creationId xmlns:a16="http://schemas.microsoft.com/office/drawing/2014/main" id="{E47FF819-0D5D-491A-BF8F-B42813E7390C}"/>
              </a:ext>
            </a:extLst>
          </p:cNvPr>
          <p:cNvSpPr>
            <a:spLocks noGrp="1"/>
          </p:cNvSpPr>
          <p:nvPr>
            <p:ph type="title"/>
          </p:nvPr>
        </p:nvSpPr>
        <p:spPr/>
        <p:txBody>
          <a:bodyPr anchor="b"/>
          <a:lstStyle/>
          <a:p>
            <a:r>
              <a:rPr lang="en-US" dirty="0"/>
              <a:t>Copyright</a:t>
            </a:r>
          </a:p>
        </p:txBody>
      </p:sp>
      <p:pic>
        <p:nvPicPr>
          <p:cNvPr id="7" name="Graphic 6" descr="Warning">
            <a:extLst>
              <a:ext uri="{FF2B5EF4-FFF2-40B4-BE49-F238E27FC236}">
                <a16:creationId xmlns:a16="http://schemas.microsoft.com/office/drawing/2014/main" id="{C06FB2D2-3F36-42C9-A5A6-B6234DC54C9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46184" y="2317359"/>
            <a:ext cx="1277815" cy="1434026"/>
          </a:xfrm>
          <a:prstGeom prst="rect">
            <a:avLst/>
          </a:prstGeom>
        </p:spPr>
      </p:pic>
      <p:sp>
        <p:nvSpPr>
          <p:cNvPr id="2" name="Text Placeholder 1">
            <a:extLst>
              <a:ext uri="{FF2B5EF4-FFF2-40B4-BE49-F238E27FC236}">
                <a16:creationId xmlns:a16="http://schemas.microsoft.com/office/drawing/2014/main" id="{AD5FAE7B-F718-4307-B112-AD6256157E8F}"/>
              </a:ext>
            </a:extLst>
          </p:cNvPr>
          <p:cNvSpPr>
            <a:spLocks noGrp="1"/>
          </p:cNvSpPr>
          <p:nvPr>
            <p:ph type="body" idx="4294967295"/>
          </p:nvPr>
        </p:nvSpPr>
        <p:spPr>
          <a:xfrm>
            <a:off x="1606061" y="1852246"/>
            <a:ext cx="6858001" cy="2854836"/>
          </a:xfrm>
          <a:ln/>
        </p:spPr>
        <p:style>
          <a:lnRef idx="2">
            <a:schemeClr val="dk1"/>
          </a:lnRef>
          <a:fillRef idx="1">
            <a:schemeClr val="lt1"/>
          </a:fillRef>
          <a:effectRef idx="0">
            <a:schemeClr val="dk1"/>
          </a:effectRef>
          <a:fontRef idx="minor">
            <a:schemeClr val="dk1"/>
          </a:fontRef>
        </p:style>
        <p:txBody>
          <a:bodyPr lIns="182880" tIns="182880" rIns="182880" bIns="182880" anchor="ctr"/>
          <a:lstStyle/>
          <a:p>
            <a:pPr marL="101600" indent="0">
              <a:buNone/>
            </a:pPr>
            <a:r>
              <a:rPr lang="en-US" b="1" dirty="0"/>
              <a:t>This work is protected by United States copyright laws and is</a:t>
            </a:r>
            <a:r>
              <a:rPr lang="en-US" b="1" baseline="0" dirty="0"/>
              <a:t> </a:t>
            </a:r>
            <a:r>
              <a:rPr lang="en-US" b="1" dirty="0"/>
              <a:t>provided solely for the use of instructors in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to honor the intended pedagogical purposes and the needs of other instructors who rely on these materials.</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096C-76EF-4295-8742-E34364EAF6ED}"/>
              </a:ext>
            </a:extLst>
          </p:cNvPr>
          <p:cNvSpPr>
            <a:spLocks noGrp="1"/>
          </p:cNvSpPr>
          <p:nvPr>
            <p:ph type="title"/>
          </p:nvPr>
        </p:nvSpPr>
        <p:spPr/>
        <p:txBody>
          <a:bodyPr/>
          <a:lstStyle/>
          <a:p>
            <a:r>
              <a:rPr lang="en-IN" dirty="0"/>
              <a:t>Appendix 1</a:t>
            </a:r>
          </a:p>
        </p:txBody>
      </p:sp>
      <p:sp>
        <p:nvSpPr>
          <p:cNvPr id="3" name="Content Placeholder 2">
            <a:extLst>
              <a:ext uri="{FF2B5EF4-FFF2-40B4-BE49-F238E27FC236}">
                <a16:creationId xmlns:a16="http://schemas.microsoft.com/office/drawing/2014/main" id="{B9AF58C7-FC97-43F7-BCA3-89325328A661}"/>
              </a:ext>
            </a:extLst>
          </p:cNvPr>
          <p:cNvSpPr>
            <a:spLocks noGrp="1"/>
          </p:cNvSpPr>
          <p:nvPr>
            <p:ph sz="quarter" idx="16"/>
          </p:nvPr>
        </p:nvSpPr>
        <p:spPr>
          <a:xfrm>
            <a:off x="457200" y="1555749"/>
            <a:ext cx="8350898" cy="3921026"/>
          </a:xfrm>
        </p:spPr>
        <p:txBody>
          <a:bodyPr/>
          <a:lstStyle/>
          <a:p>
            <a:pPr marL="432" indent="0">
              <a:buNone/>
            </a:pPr>
            <a:r>
              <a:rPr lang="en-US" sz="2000" dirty="0"/>
              <a:t>The diagram depicts a cross section of a human head and neck with labeled components of the upper airway. Paranasal sinuses are located around eye level on the left and right side of the head. The nasal cavity is in line with the nose. The nasopharynx is below the nasal cavity and includes the pharyngeal tonsil, Eustachian tube, hard palate, and soft palate. Below the nasopharynx is the oropharynx which includes the palatine tonsil and tongue. The mandible, or lower jawbone, is in line with the oropharynx on the front side of the face and the hyoid bone is in line with the base of the mandible. Below the oropharynx is the laryngopharynx which includes the epiglottis and vocal chords. On the front side of the larynx are the thyroid cartilage, cricoid cartilage, and thyroid gland. Below the larynx are the Esophagus and trachea.</a:t>
            </a:r>
            <a:endParaRPr lang="en-IN" sz="2000" dirty="0"/>
          </a:p>
        </p:txBody>
      </p:sp>
      <p:sp>
        <p:nvSpPr>
          <p:cNvPr id="14" name="Text Placeholder 13">
            <a:extLst>
              <a:ext uri="{FF2B5EF4-FFF2-40B4-BE49-F238E27FC236}">
                <a16:creationId xmlns:a16="http://schemas.microsoft.com/office/drawing/2014/main" id="{AB6D2780-BA42-41F1-9E6C-692FA716913C}"/>
              </a:ext>
            </a:extLst>
          </p:cNvPr>
          <p:cNvSpPr>
            <a:spLocks noGrp="1"/>
          </p:cNvSpPr>
          <p:nvPr>
            <p:ph type="body" sz="quarter" idx="27"/>
          </p:nvPr>
        </p:nvSpPr>
        <p:spPr>
          <a:xfrm>
            <a:off x="457200" y="6056499"/>
            <a:ext cx="8439150" cy="297374"/>
          </a:xfrm>
        </p:spPr>
        <p:txBody>
          <a:bodyPr/>
          <a:lstStyle/>
          <a:p>
            <a:pPr>
              <a:buNone/>
            </a:pPr>
            <a:r>
              <a:rPr lang="en-IN" dirty="0">
                <a:hlinkClick r:id="rId2" action="ppaction://hlinksldjump"/>
              </a:rPr>
              <a:t>Return to presentation</a:t>
            </a:r>
            <a:endParaRPr lang="en-IN" dirty="0"/>
          </a:p>
        </p:txBody>
      </p:sp>
    </p:spTree>
    <p:extLst>
      <p:ext uri="{BB962C8B-B14F-4D97-AF65-F5344CB8AC3E}">
        <p14:creationId xmlns:p14="http://schemas.microsoft.com/office/powerpoint/2010/main" val="597587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096C-76EF-4295-8742-E34364EAF6ED}"/>
              </a:ext>
            </a:extLst>
          </p:cNvPr>
          <p:cNvSpPr>
            <a:spLocks noGrp="1"/>
          </p:cNvSpPr>
          <p:nvPr>
            <p:ph type="title"/>
          </p:nvPr>
        </p:nvSpPr>
        <p:spPr/>
        <p:txBody>
          <a:bodyPr/>
          <a:lstStyle/>
          <a:p>
            <a:r>
              <a:rPr lang="en-IN" dirty="0"/>
              <a:t>Appendix 2</a:t>
            </a:r>
          </a:p>
        </p:txBody>
      </p:sp>
      <p:sp>
        <p:nvSpPr>
          <p:cNvPr id="6" name="Content Placeholder 5">
            <a:extLst>
              <a:ext uri="{FF2B5EF4-FFF2-40B4-BE49-F238E27FC236}">
                <a16:creationId xmlns:a16="http://schemas.microsoft.com/office/drawing/2014/main" id="{FA292321-32E7-427C-8216-C133B7EE28E4}"/>
              </a:ext>
            </a:extLst>
          </p:cNvPr>
          <p:cNvSpPr>
            <a:spLocks noGrp="1"/>
          </p:cNvSpPr>
          <p:nvPr>
            <p:ph sz="quarter" idx="16"/>
          </p:nvPr>
        </p:nvSpPr>
        <p:spPr>
          <a:xfrm>
            <a:off x="457200" y="1555748"/>
            <a:ext cx="8229600" cy="3112505"/>
          </a:xfrm>
        </p:spPr>
        <p:txBody>
          <a:bodyPr/>
          <a:lstStyle/>
          <a:p>
            <a:pPr marL="432" indent="0">
              <a:buNone/>
            </a:pPr>
            <a:r>
              <a:rPr lang="en-US" sz="2400" dirty="0"/>
              <a:t>The lower airway begins with the larynx and the trachea in the throat. The trachea leads into the lungs and branches into the right main stem bronchus and the left main stem bronchus. The carina, which is part of the trachea, runs between the two main stem bronchi. Secondary bronchus and tertiary bronchus are attached to the main stem bronchi with bronchiole located at the outermost tip of the tertiary bronchi.</a:t>
            </a:r>
            <a:endParaRPr lang="en-IN" sz="2400" dirty="0"/>
          </a:p>
        </p:txBody>
      </p:sp>
      <p:sp>
        <p:nvSpPr>
          <p:cNvPr id="15" name="Text Placeholder 14">
            <a:extLst>
              <a:ext uri="{FF2B5EF4-FFF2-40B4-BE49-F238E27FC236}">
                <a16:creationId xmlns:a16="http://schemas.microsoft.com/office/drawing/2014/main" id="{319D3BF1-A41E-4898-B51F-F0DAD983548D}"/>
              </a:ext>
            </a:extLst>
          </p:cNvPr>
          <p:cNvSpPr>
            <a:spLocks noGrp="1"/>
          </p:cNvSpPr>
          <p:nvPr>
            <p:ph type="body" sz="quarter" idx="27"/>
          </p:nvPr>
        </p:nvSpPr>
        <p:spPr>
          <a:xfrm>
            <a:off x="457200" y="6056499"/>
            <a:ext cx="8439150" cy="297374"/>
          </a:xfrm>
        </p:spPr>
        <p:txBody>
          <a:bodyPr/>
          <a:lstStyle/>
          <a:p>
            <a:pPr>
              <a:buNone/>
            </a:pPr>
            <a:r>
              <a:rPr lang="en-IN" dirty="0">
                <a:hlinkClick r:id="rId2" action="ppaction://hlinksldjump"/>
              </a:rPr>
              <a:t>Return to presentation</a:t>
            </a:r>
            <a:endParaRPr lang="en-IN" dirty="0"/>
          </a:p>
        </p:txBody>
      </p:sp>
    </p:spTree>
    <p:extLst>
      <p:ext uri="{BB962C8B-B14F-4D97-AF65-F5344CB8AC3E}">
        <p14:creationId xmlns:p14="http://schemas.microsoft.com/office/powerpoint/2010/main" val="3426038513"/>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096C-76EF-4295-8742-E34364EAF6ED}"/>
              </a:ext>
            </a:extLst>
          </p:cNvPr>
          <p:cNvSpPr>
            <a:spLocks noGrp="1"/>
          </p:cNvSpPr>
          <p:nvPr>
            <p:ph type="title"/>
          </p:nvPr>
        </p:nvSpPr>
        <p:spPr/>
        <p:txBody>
          <a:bodyPr/>
          <a:lstStyle/>
          <a:p>
            <a:r>
              <a:rPr lang="en-IN" dirty="0"/>
              <a:t>Appendix 3</a:t>
            </a:r>
          </a:p>
        </p:txBody>
      </p:sp>
      <p:sp>
        <p:nvSpPr>
          <p:cNvPr id="3" name="Content Placeholder 2">
            <a:extLst>
              <a:ext uri="{FF2B5EF4-FFF2-40B4-BE49-F238E27FC236}">
                <a16:creationId xmlns:a16="http://schemas.microsoft.com/office/drawing/2014/main" id="{B9AF58C7-FC97-43F7-BCA3-89325328A661}"/>
              </a:ext>
            </a:extLst>
          </p:cNvPr>
          <p:cNvSpPr>
            <a:spLocks noGrp="1"/>
          </p:cNvSpPr>
          <p:nvPr>
            <p:ph sz="quarter" idx="16"/>
          </p:nvPr>
        </p:nvSpPr>
        <p:spPr>
          <a:xfrm>
            <a:off x="457200" y="1555749"/>
            <a:ext cx="8439150" cy="3574516"/>
          </a:xfrm>
        </p:spPr>
        <p:txBody>
          <a:bodyPr/>
          <a:lstStyle/>
          <a:p>
            <a:pPr marL="432" indent="0">
              <a:buNone/>
            </a:pPr>
            <a:r>
              <a:rPr lang="en-US" sz="2400" dirty="0"/>
              <a:t>The following points describe the features of a child’s nose, tongue, trachea, cricoid cartilage, and airway structures.</a:t>
            </a:r>
          </a:p>
          <a:p>
            <a:r>
              <a:rPr lang="en-US" sz="2400" dirty="0"/>
              <a:t>A child has smaller nose and mouth.</a:t>
            </a:r>
          </a:p>
          <a:p>
            <a:r>
              <a:rPr lang="en-US" sz="2400" dirty="0"/>
              <a:t>In child, more space is taken up by tongue.</a:t>
            </a:r>
          </a:p>
          <a:p>
            <a:r>
              <a:rPr lang="en-US" sz="2400" dirty="0"/>
              <a:t>Child’s trachea is narrower.</a:t>
            </a:r>
          </a:p>
          <a:p>
            <a:r>
              <a:rPr lang="en-US" sz="2400" dirty="0"/>
              <a:t>Cricoid cartilage is less rigid and less developed.</a:t>
            </a:r>
          </a:p>
          <a:p>
            <a:r>
              <a:rPr lang="en-US" sz="2400" dirty="0"/>
              <a:t>Airway structures are more easily developed.</a:t>
            </a:r>
          </a:p>
        </p:txBody>
      </p:sp>
      <p:sp>
        <p:nvSpPr>
          <p:cNvPr id="14" name="Text Placeholder 13">
            <a:extLst>
              <a:ext uri="{FF2B5EF4-FFF2-40B4-BE49-F238E27FC236}">
                <a16:creationId xmlns:a16="http://schemas.microsoft.com/office/drawing/2014/main" id="{1A827E16-931A-4369-A208-70DBC8592C0D}"/>
              </a:ext>
            </a:extLst>
          </p:cNvPr>
          <p:cNvSpPr>
            <a:spLocks noGrp="1"/>
          </p:cNvSpPr>
          <p:nvPr>
            <p:ph type="body" sz="quarter" idx="27"/>
          </p:nvPr>
        </p:nvSpPr>
        <p:spPr>
          <a:xfrm>
            <a:off x="457200" y="6056499"/>
            <a:ext cx="8439150" cy="297374"/>
          </a:xfrm>
        </p:spPr>
        <p:txBody>
          <a:bodyPr/>
          <a:lstStyle/>
          <a:p>
            <a:pPr>
              <a:buNone/>
            </a:pPr>
            <a:r>
              <a:rPr lang="en-IN" dirty="0">
                <a:hlinkClick r:id="rId2" action="ppaction://hlinksldjump"/>
              </a:rPr>
              <a:t>Return to presentation</a:t>
            </a:r>
            <a:endParaRPr lang="en-IN" dirty="0"/>
          </a:p>
        </p:txBody>
      </p:sp>
    </p:spTree>
    <p:extLst>
      <p:ext uri="{BB962C8B-B14F-4D97-AF65-F5344CB8AC3E}">
        <p14:creationId xmlns:p14="http://schemas.microsoft.com/office/powerpoint/2010/main" val="864676840"/>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E096C-76EF-4295-8742-E34364EAF6ED}"/>
              </a:ext>
            </a:extLst>
          </p:cNvPr>
          <p:cNvSpPr>
            <a:spLocks noGrp="1"/>
          </p:cNvSpPr>
          <p:nvPr>
            <p:ph type="title"/>
          </p:nvPr>
        </p:nvSpPr>
        <p:spPr/>
        <p:txBody>
          <a:bodyPr/>
          <a:lstStyle/>
          <a:p>
            <a:r>
              <a:rPr lang="en-IN" dirty="0"/>
              <a:t>Appendix 4</a:t>
            </a:r>
          </a:p>
        </p:txBody>
      </p:sp>
      <p:sp>
        <p:nvSpPr>
          <p:cNvPr id="6" name="Content Placeholder 5">
            <a:extLst>
              <a:ext uri="{FF2B5EF4-FFF2-40B4-BE49-F238E27FC236}">
                <a16:creationId xmlns:a16="http://schemas.microsoft.com/office/drawing/2014/main" id="{ED3C17CF-3E13-4A3A-846C-9CBA213F2A46}"/>
              </a:ext>
            </a:extLst>
          </p:cNvPr>
          <p:cNvSpPr>
            <a:spLocks noGrp="1"/>
          </p:cNvSpPr>
          <p:nvPr>
            <p:ph sz="quarter" idx="16"/>
          </p:nvPr>
        </p:nvSpPr>
        <p:spPr>
          <a:xfrm>
            <a:off x="457200" y="1555749"/>
            <a:ext cx="8439150" cy="2034474"/>
          </a:xfrm>
        </p:spPr>
        <p:txBody>
          <a:bodyPr/>
          <a:lstStyle/>
          <a:p>
            <a:pPr marL="432" indent="0">
              <a:buNone/>
            </a:pPr>
            <a:r>
              <a:rPr lang="en-US" sz="2400" dirty="0"/>
              <a:t>An E</a:t>
            </a:r>
            <a:r>
              <a:rPr lang="en-US" sz="100" dirty="0"/>
              <a:t> </a:t>
            </a:r>
            <a:r>
              <a:rPr lang="en-US" sz="2400" dirty="0"/>
              <a:t>M</a:t>
            </a:r>
            <a:r>
              <a:rPr lang="en-US" sz="100" dirty="0"/>
              <a:t> </a:t>
            </a:r>
            <a:r>
              <a:rPr lang="en-US" sz="2400" dirty="0"/>
              <a:t>T turns a patient’s head to the side while holding an oxygen mask toward her face as another E</a:t>
            </a:r>
            <a:r>
              <a:rPr lang="en-US" sz="100" dirty="0"/>
              <a:t> </a:t>
            </a:r>
            <a:r>
              <a:rPr lang="en-US" sz="2400" dirty="0"/>
              <a:t>M</a:t>
            </a:r>
            <a:r>
              <a:rPr lang="en-US" sz="100" dirty="0"/>
              <a:t> </a:t>
            </a:r>
            <a:r>
              <a:rPr lang="en-US" sz="2400" dirty="0"/>
              <a:t>T sits behind the patient holding a catheter attached to a mounted suction unit.</a:t>
            </a:r>
            <a:endParaRPr lang="en-IN" sz="2400" dirty="0"/>
          </a:p>
        </p:txBody>
      </p:sp>
      <p:sp>
        <p:nvSpPr>
          <p:cNvPr id="15" name="Text Placeholder 14">
            <a:extLst>
              <a:ext uri="{FF2B5EF4-FFF2-40B4-BE49-F238E27FC236}">
                <a16:creationId xmlns:a16="http://schemas.microsoft.com/office/drawing/2014/main" id="{A2606E41-B79D-4ABA-9115-59F1E61C500C}"/>
              </a:ext>
            </a:extLst>
          </p:cNvPr>
          <p:cNvSpPr>
            <a:spLocks noGrp="1"/>
          </p:cNvSpPr>
          <p:nvPr>
            <p:ph type="body" sz="quarter" idx="27"/>
          </p:nvPr>
        </p:nvSpPr>
        <p:spPr>
          <a:xfrm>
            <a:off x="457200" y="6065464"/>
            <a:ext cx="8439150" cy="297374"/>
          </a:xfrm>
        </p:spPr>
        <p:txBody>
          <a:bodyPr/>
          <a:lstStyle/>
          <a:p>
            <a:pPr>
              <a:buNone/>
            </a:pPr>
            <a:r>
              <a:rPr lang="en-IN" dirty="0">
                <a:hlinkClick r:id="rId2" action="ppaction://hlinksldjump"/>
              </a:rPr>
              <a:t>Return to presentation</a:t>
            </a:r>
            <a:endParaRPr lang="en-IN" dirty="0"/>
          </a:p>
        </p:txBody>
      </p:sp>
    </p:spTree>
    <p:extLst>
      <p:ext uri="{BB962C8B-B14F-4D97-AF65-F5344CB8AC3E}">
        <p14:creationId xmlns:p14="http://schemas.microsoft.com/office/powerpoint/2010/main" val="262436467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F4BBA6-9528-4889-8EDB-2F4261D028C4}"/>
              </a:ext>
            </a:extLst>
          </p:cNvPr>
          <p:cNvSpPr>
            <a:spLocks noGrp="1"/>
          </p:cNvSpPr>
          <p:nvPr>
            <p:ph type="title"/>
          </p:nvPr>
        </p:nvSpPr>
        <p:spPr/>
        <p:txBody>
          <a:bodyPr/>
          <a:lstStyle/>
          <a:p>
            <a:r>
              <a:rPr lang="en-US" sz="3400" dirty="0"/>
              <a:t>Airway Physiology—Pediatric Airway Physiology</a:t>
            </a:r>
            <a:endParaRPr lang="en-IN" sz="3400" dirty="0"/>
          </a:p>
        </p:txBody>
      </p:sp>
      <p:sp>
        <p:nvSpPr>
          <p:cNvPr id="3" name="Content Placeholder 2">
            <a:extLst>
              <a:ext uri="{FF2B5EF4-FFF2-40B4-BE49-F238E27FC236}">
                <a16:creationId xmlns:a16="http://schemas.microsoft.com/office/drawing/2014/main" id="{938F5BA7-F1A1-4CE4-BC31-127C11C06742}"/>
              </a:ext>
            </a:extLst>
          </p:cNvPr>
          <p:cNvSpPr>
            <a:spLocks noGrp="1"/>
          </p:cNvSpPr>
          <p:nvPr>
            <p:ph sz="quarter" idx="13"/>
          </p:nvPr>
        </p:nvSpPr>
        <p:spPr/>
        <p:txBody>
          <a:bodyPr/>
          <a:lstStyle/>
          <a:p>
            <a:r>
              <a:rPr lang="en-US" altLang="en-US" dirty="0"/>
              <a:t>Airway structures of infants and children are shorter, narrower, and less rigid than in adults</a:t>
            </a:r>
          </a:p>
          <a:p>
            <a:pPr lvl="1"/>
            <a:r>
              <a:rPr lang="en-US" altLang="en-US" dirty="0"/>
              <a:t>Mouth and nose are smaller and easily obstructed</a:t>
            </a:r>
          </a:p>
          <a:p>
            <a:pPr lvl="1"/>
            <a:r>
              <a:rPr lang="en-US" altLang="en-US" dirty="0"/>
              <a:t>Tongue is proportionately larger</a:t>
            </a:r>
          </a:p>
          <a:p>
            <a:pPr lvl="1"/>
            <a:r>
              <a:rPr lang="en-US" altLang="en-US" dirty="0"/>
              <a:t>Newborns and infants are nose breathers</a:t>
            </a:r>
          </a:p>
          <a:p>
            <a:pPr lvl="1"/>
            <a:r>
              <a:rPr lang="en-US" altLang="en-US" dirty="0"/>
              <a:t>The trachea is softer, more flexible, and narrower and easily obstructed by swelling and foreign objects</a:t>
            </a:r>
          </a:p>
          <a:p>
            <a:pPr lvl="1"/>
            <a:r>
              <a:rPr lang="en-US" altLang="en-US" dirty="0"/>
              <a:t>The chest wall is softer</a:t>
            </a:r>
          </a:p>
          <a:p>
            <a:pPr lvl="1"/>
            <a:r>
              <a:rPr lang="en-US" altLang="en-US" dirty="0"/>
              <a:t>Breathing is more dependent on the diaphragm</a:t>
            </a:r>
          </a:p>
        </p:txBody>
      </p:sp>
    </p:spTree>
    <p:extLst>
      <p:ext uri="{BB962C8B-B14F-4D97-AF65-F5344CB8AC3E}">
        <p14:creationId xmlns:p14="http://schemas.microsoft.com/office/powerpoint/2010/main" val="733683505"/>
      </p:ext>
    </p:extLst>
  </p:cSld>
  <p:clrMapOvr>
    <a:masterClrMapping/>
  </p:clrMapOvr>
</p:sld>
</file>

<file path=ppt/theme/theme1.xml><?xml version="1.0" encoding="utf-8"?>
<a:theme xmlns:a="http://schemas.openxmlformats.org/drawingml/2006/main" name="508 Lecture">
  <a:themeElements>
    <a:clrScheme name="Custom 40">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33399"/>
      </a:hlink>
      <a:folHlink>
        <a:srgbClr val="7030A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508 Lecture">
  <a:themeElements>
    <a:clrScheme name="Custom 7">
      <a:dk1>
        <a:srgbClr val="000000"/>
      </a:dk1>
      <a:lt1>
        <a:srgbClr val="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36949</TotalTime>
  <Words>7406</Words>
  <Application>Microsoft Office PowerPoint</Application>
  <PresentationFormat>On-screen Show (4:3)</PresentationFormat>
  <Paragraphs>776</Paragraphs>
  <Slides>88</Slides>
  <Notes>81</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88</vt:i4>
      </vt:variant>
    </vt:vector>
  </HeadingPairs>
  <TitlesOfParts>
    <vt:vector size="94" baseType="lpstr">
      <vt:lpstr>Arial</vt:lpstr>
      <vt:lpstr>Noto Sans Symbols</vt:lpstr>
      <vt:lpstr>Times New Roman</vt:lpstr>
      <vt:lpstr>Verdana</vt:lpstr>
      <vt:lpstr>508 Lecture</vt:lpstr>
      <vt:lpstr>2_508 Lecture</vt:lpstr>
      <vt:lpstr>Emergency Care</vt:lpstr>
      <vt:lpstr>Topics</vt:lpstr>
      <vt:lpstr>Airway Physiology</vt:lpstr>
      <vt:lpstr>Airway Physiology (1 of 5)</vt:lpstr>
      <vt:lpstr>Airway Physiology (2 of 5)</vt:lpstr>
      <vt:lpstr>Airway Physiology (3 of 5)</vt:lpstr>
      <vt:lpstr>Airway Physiology (4 of 5)</vt:lpstr>
      <vt:lpstr>Airway Physiology (5 of 5)</vt:lpstr>
      <vt:lpstr>Airway Physiology—Pediatric Airway Physiology</vt:lpstr>
      <vt:lpstr>Pediatric Anatomical Considerations</vt:lpstr>
      <vt:lpstr>Airway Pathophysiology</vt:lpstr>
      <vt:lpstr>Airway Pathophysiology (1 of 2)</vt:lpstr>
      <vt:lpstr>Airway Pathophysiology (2 of 2)</vt:lpstr>
      <vt:lpstr>Airway Pathophysiology—Sounds of a Partially Obstructed Airway</vt:lpstr>
      <vt:lpstr>Patient Assessment—Is the Airway Open? (1 of 2)</vt:lpstr>
      <vt:lpstr>Patient Assessment—Is the Airway Open? (2 of 2)</vt:lpstr>
      <vt:lpstr>Patient Assessment—Will the Airway Stay Open?</vt:lpstr>
      <vt:lpstr>Patient Assessment—Signs of an Inadequate Airway (1 of 2)</vt:lpstr>
      <vt:lpstr>Patient Assessment—Signs of an Inadequate Airway (2 of 2)</vt:lpstr>
      <vt:lpstr>Opening the Airway</vt:lpstr>
      <vt:lpstr>Opening the Airway (1 of 2)</vt:lpstr>
      <vt:lpstr>Opening the Airway (2 of 2)</vt:lpstr>
      <vt:lpstr>Opening the Airway—Head-Elevated, Sniffing Position (1 of 2)</vt:lpstr>
      <vt:lpstr>Opening the Airway—Head-Elevated, Sniffing Position (2 of 2)</vt:lpstr>
      <vt:lpstr>Opening the Airway—Providing an Airway: Manual Maneuvers (1 of 4)</vt:lpstr>
      <vt:lpstr>Opening the Airway—Providing an Airway: Manual Maneuvers (2 of 4)</vt:lpstr>
      <vt:lpstr>Head-Tilt, Chin-Lift Maneuver</vt:lpstr>
      <vt:lpstr>Opening the Airway—Providing an Airway: Manual Maneuvers (3 of 4)</vt:lpstr>
      <vt:lpstr>Opening the Airway—Providing an Airway: Manual Maneuvers (4 of 4)</vt:lpstr>
      <vt:lpstr>Jaw-Thrust Maneuver</vt:lpstr>
      <vt:lpstr>Obstructed Airways</vt:lpstr>
      <vt:lpstr>Obstructed Airways (1 of 4)</vt:lpstr>
      <vt:lpstr>Obstructed Airways (2 of 4)</vt:lpstr>
      <vt:lpstr>Obstructed Airways (3 of 4)</vt:lpstr>
      <vt:lpstr>Obstructed Airways (4 of 4)</vt:lpstr>
      <vt:lpstr>Airway Adjuncts </vt:lpstr>
      <vt:lpstr>Airway Adjuncts</vt:lpstr>
      <vt:lpstr>Airway Adjuncts—Rules for Using Airway Adjuncts (1 of 2)</vt:lpstr>
      <vt:lpstr>Airway Adjuncts—Rules for Using Airway Adjuncts (2 of 2)</vt:lpstr>
      <vt:lpstr>Airway Adjuncts—Oropharyngeal Airway (1 of 9)</vt:lpstr>
      <vt:lpstr>Airway Adjuncts—Oropharyngeal Airway (2 of 9)</vt:lpstr>
      <vt:lpstr>Airway Adjuncts—Oropharyngeal Airway (3 of 9)</vt:lpstr>
      <vt:lpstr>Airway Adjuncts—Oropharyngeal Airway (4 of 9)</vt:lpstr>
      <vt:lpstr>Airway Adjuncts—Oropharyngeal Airway (5 of 9)</vt:lpstr>
      <vt:lpstr>Airway Adjuncts—Oropharyngeal Airway (6 of 9)</vt:lpstr>
      <vt:lpstr>Airway Adjuncts—Oropharyngeal Airway (7 of 9)</vt:lpstr>
      <vt:lpstr>Airway Adjuncts—Oropharyngeal Airway (8 of 9)</vt:lpstr>
      <vt:lpstr>Airway Adjuncts—Oropharyngeal Airway (9 of 9)</vt:lpstr>
      <vt:lpstr>Airway Adjuncts—Nasopharyngeal Airway (1 of 6)</vt:lpstr>
      <vt:lpstr>Airway Adjuncts—Nasopharyngeal Airway (2 of 6)</vt:lpstr>
      <vt:lpstr>Airway Adjuncts—Nasopharyngeal Airway (3 of 6)</vt:lpstr>
      <vt:lpstr>Airway Adjuncts—Nasopharyngeal Airway (4 of 6)</vt:lpstr>
      <vt:lpstr>Airway Adjuncts—Nasopharyngeal Airway (5 of 6)</vt:lpstr>
      <vt:lpstr>Airway Adjuncts—Nasopharyngeal Airway (6 of 6)</vt:lpstr>
      <vt:lpstr>Airway Adjuncts—Supraglottic Airway (1 of 3)</vt:lpstr>
      <vt:lpstr>Airway Adjuncts—Supraglottic Airway (2 of 3)</vt:lpstr>
      <vt:lpstr>Airway Adjuncts—Supraglottic Airway (3 of 3)</vt:lpstr>
      <vt:lpstr>Suctioning</vt:lpstr>
      <vt:lpstr>Suctioning—Using Gravity to Clear an Airway</vt:lpstr>
      <vt:lpstr>Suctioning—Suctioning Devices (1 of 7)</vt:lpstr>
      <vt:lpstr>Suctioning—Suctioning Devices (2 of 7)</vt:lpstr>
      <vt:lpstr>Suctioning—Suctioning Devices (3 of 7)</vt:lpstr>
      <vt:lpstr>Suctioning—Suctioning Devices (4 of 7)</vt:lpstr>
      <vt:lpstr>Suctioning—Suctioning Devices (5 of 7)</vt:lpstr>
      <vt:lpstr>Suctioning—Suctioning Devices (6 of 7)</vt:lpstr>
      <vt:lpstr>Suctioning—Suctioning Devices (7 of 7)</vt:lpstr>
      <vt:lpstr>Suctioning—Pediatric Suctioning</vt:lpstr>
      <vt:lpstr>Suctioning—Suctioning Techniques (1 of 2)</vt:lpstr>
      <vt:lpstr>Suctioning—Suctioning Techniques (2 of 2)</vt:lpstr>
      <vt:lpstr>Keeping an Airway Open: Definitive Care </vt:lpstr>
      <vt:lpstr>Keeping an Airway Open: Definitive Care</vt:lpstr>
      <vt:lpstr>Special Considerations</vt:lpstr>
      <vt:lpstr>Special Considerations (1 of 2)</vt:lpstr>
      <vt:lpstr>Special Considerations (2 of 2)</vt:lpstr>
      <vt:lpstr>Chapter Review</vt:lpstr>
      <vt:lpstr>Chapter Review (1 of 2)</vt:lpstr>
      <vt:lpstr>Chapter Review (2 of 2)</vt:lpstr>
      <vt:lpstr>Remember</vt:lpstr>
      <vt:lpstr>Questions to Consider (1 of 2)</vt:lpstr>
      <vt:lpstr>Questions to Consider (2 of 2)</vt:lpstr>
      <vt:lpstr>Critical Thinking (1 of 3)</vt:lpstr>
      <vt:lpstr>Critical Thinking (2 of 3)</vt:lpstr>
      <vt:lpstr>Critical Thinking (3 of 3)</vt:lpstr>
      <vt:lpstr>Copyright</vt:lpstr>
      <vt:lpstr>Appendix 1</vt:lpstr>
      <vt:lpstr>Appendix 2</vt:lpstr>
      <vt:lpstr>Appendix 3</vt:lpstr>
      <vt:lpstr>Appendix 4</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Emergency Care, Fourteenth Edition, Chapter 9, Airway Management</dc:title>
  <dc:subject>Health</dc:subject>
  <dc:creator>Limmer/O'Keefe</dc:creator>
  <cp:keywords>Emergency Care</cp:keywords>
  <dc:description/>
  <cp:lastModifiedBy>Wilson, Kevin</cp:lastModifiedBy>
  <cp:revision>1889</cp:revision>
  <dcterms:modified xsi:type="dcterms:W3CDTF">2022-02-09T15:28:58Z</dcterms:modified>
  <cp:category/>
</cp:coreProperties>
</file>