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90"/>
  </p:notesMasterIdLst>
  <p:handoutMasterIdLst>
    <p:handoutMasterId r:id="rId91"/>
  </p:handoutMasterIdLst>
  <p:sldIdLst>
    <p:sldId id="354" r:id="rId3"/>
    <p:sldId id="355" r:id="rId4"/>
    <p:sldId id="356" r:id="rId5"/>
    <p:sldId id="383" r:id="rId6"/>
    <p:sldId id="384" r:id="rId7"/>
    <p:sldId id="385" r:id="rId8"/>
    <p:sldId id="386" r:id="rId9"/>
    <p:sldId id="387" r:id="rId10"/>
    <p:sldId id="388" r:id="rId11"/>
    <p:sldId id="389" r:id="rId12"/>
    <p:sldId id="390" r:id="rId13"/>
    <p:sldId id="382"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9" r:id="rId31"/>
    <p:sldId id="410" r:id="rId32"/>
    <p:sldId id="411" r:id="rId33"/>
    <p:sldId id="412" r:id="rId34"/>
    <p:sldId id="391" r:id="rId35"/>
    <p:sldId id="414" r:id="rId36"/>
    <p:sldId id="415" r:id="rId37"/>
    <p:sldId id="417" r:id="rId38"/>
    <p:sldId id="418" r:id="rId39"/>
    <p:sldId id="419" r:id="rId40"/>
    <p:sldId id="420" r:id="rId41"/>
    <p:sldId id="421" r:id="rId42"/>
    <p:sldId id="422" r:id="rId43"/>
    <p:sldId id="423" r:id="rId44"/>
    <p:sldId id="424" r:id="rId45"/>
    <p:sldId id="425" r:id="rId46"/>
    <p:sldId id="426" r:id="rId47"/>
    <p:sldId id="427" r:id="rId48"/>
    <p:sldId id="428" r:id="rId49"/>
    <p:sldId id="429" r:id="rId50"/>
    <p:sldId id="430" r:id="rId51"/>
    <p:sldId id="431" r:id="rId52"/>
    <p:sldId id="432" r:id="rId53"/>
    <p:sldId id="433" r:id="rId54"/>
    <p:sldId id="434" r:id="rId55"/>
    <p:sldId id="435" r:id="rId56"/>
    <p:sldId id="436" r:id="rId57"/>
    <p:sldId id="437" r:id="rId58"/>
    <p:sldId id="438" r:id="rId59"/>
    <p:sldId id="439" r:id="rId60"/>
    <p:sldId id="440" r:id="rId61"/>
    <p:sldId id="441" r:id="rId62"/>
    <p:sldId id="442" r:id="rId63"/>
    <p:sldId id="443" r:id="rId64"/>
    <p:sldId id="444" r:id="rId65"/>
    <p:sldId id="445" r:id="rId66"/>
    <p:sldId id="446" r:id="rId67"/>
    <p:sldId id="447" r:id="rId68"/>
    <p:sldId id="448" r:id="rId69"/>
    <p:sldId id="449" r:id="rId70"/>
    <p:sldId id="450" r:id="rId71"/>
    <p:sldId id="451" r:id="rId72"/>
    <p:sldId id="413" r:id="rId73"/>
    <p:sldId id="453" r:id="rId74"/>
    <p:sldId id="454" r:id="rId75"/>
    <p:sldId id="455" r:id="rId76"/>
    <p:sldId id="456" r:id="rId77"/>
    <p:sldId id="457" r:id="rId78"/>
    <p:sldId id="458" r:id="rId79"/>
    <p:sldId id="459" r:id="rId80"/>
    <p:sldId id="460" r:id="rId81"/>
    <p:sldId id="461" r:id="rId82"/>
    <p:sldId id="462" r:id="rId83"/>
    <p:sldId id="463" r:id="rId84"/>
    <p:sldId id="464" r:id="rId85"/>
    <p:sldId id="298" r:id="rId86"/>
    <p:sldId id="381" r:id="rId87"/>
    <p:sldId id="408" r:id="rId88"/>
    <p:sldId id="416" r:id="rId8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5" autoAdjust="0"/>
    <p:restoredTop sz="96279" autoAdjust="0"/>
  </p:normalViewPr>
  <p:slideViewPr>
    <p:cSldViewPr snapToGrid="0" snapToObjects="1">
      <p:cViewPr>
        <p:scale>
          <a:sx n="100" d="100"/>
          <a:sy n="100" d="100"/>
        </p:scale>
        <p:origin x="1134" y="246"/>
      </p:cViewPr>
      <p:guideLst>
        <p:guide orient="horz" pos="777"/>
        <p:guide pos="295"/>
        <p:guide orient="horz" pos="981"/>
      </p:guideLst>
    </p:cSldViewPr>
  </p:slideViewPr>
  <p:outlineViewPr>
    <p:cViewPr>
      <p:scale>
        <a:sx n="33" d="100"/>
        <a:sy n="33" d="100"/>
      </p:scale>
      <p:origin x="0" y="-924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Lst>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_rels/viewProps.xml.rels><?xml version="1.0" encoding="UTF-8" standalone="yes"?>
<Relationships xmlns="http://schemas.openxmlformats.org/package/2006/relationships"><Relationship Id="rId26" Type="http://schemas.openxmlformats.org/officeDocument/2006/relationships/slide" Target="slides/slide26.xml"/><Relationship Id="rId21" Type="http://schemas.openxmlformats.org/officeDocument/2006/relationships/slide" Target="slides/slide21.xml"/><Relationship Id="rId42" Type="http://schemas.openxmlformats.org/officeDocument/2006/relationships/slide" Target="slides/slide42.xml"/><Relationship Id="rId47" Type="http://schemas.openxmlformats.org/officeDocument/2006/relationships/slide" Target="slides/slide47.xml"/><Relationship Id="rId63" Type="http://schemas.openxmlformats.org/officeDocument/2006/relationships/slide" Target="slides/slide63.xml"/><Relationship Id="rId68" Type="http://schemas.openxmlformats.org/officeDocument/2006/relationships/slide" Target="slides/slide68.xml"/><Relationship Id="rId84" Type="http://schemas.openxmlformats.org/officeDocument/2006/relationships/slide" Target="slides/slide84.xml"/><Relationship Id="rId16" Type="http://schemas.openxmlformats.org/officeDocument/2006/relationships/slide" Target="slides/slide16.xml"/><Relationship Id="rId11" Type="http://schemas.openxmlformats.org/officeDocument/2006/relationships/slide" Target="slides/slide11.xml"/><Relationship Id="rId32" Type="http://schemas.openxmlformats.org/officeDocument/2006/relationships/slide" Target="slides/slide32.xml"/><Relationship Id="rId37" Type="http://schemas.openxmlformats.org/officeDocument/2006/relationships/slide" Target="slides/slide37.xml"/><Relationship Id="rId53" Type="http://schemas.openxmlformats.org/officeDocument/2006/relationships/slide" Target="slides/slide53.xml"/><Relationship Id="rId58" Type="http://schemas.openxmlformats.org/officeDocument/2006/relationships/slide" Target="slides/slide58.xml"/><Relationship Id="rId74" Type="http://schemas.openxmlformats.org/officeDocument/2006/relationships/slide" Target="slides/slide74.xml"/><Relationship Id="rId79" Type="http://schemas.openxmlformats.org/officeDocument/2006/relationships/slide" Target="slides/slide79.xml"/><Relationship Id="rId5" Type="http://schemas.openxmlformats.org/officeDocument/2006/relationships/slide" Target="slides/slide5.xml"/><Relationship Id="rId19" Type="http://schemas.openxmlformats.org/officeDocument/2006/relationships/slide" Target="slides/slide1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56" Type="http://schemas.openxmlformats.org/officeDocument/2006/relationships/slide" Target="slides/slide56.xml"/><Relationship Id="rId64" Type="http://schemas.openxmlformats.org/officeDocument/2006/relationships/slide" Target="slides/slide64.xml"/><Relationship Id="rId69" Type="http://schemas.openxmlformats.org/officeDocument/2006/relationships/slide" Target="slides/slide69.xml"/><Relationship Id="rId77" Type="http://schemas.openxmlformats.org/officeDocument/2006/relationships/slide" Target="slides/slide77.xml"/><Relationship Id="rId8" Type="http://schemas.openxmlformats.org/officeDocument/2006/relationships/slide" Target="slides/slide8.xml"/><Relationship Id="rId51" Type="http://schemas.openxmlformats.org/officeDocument/2006/relationships/slide" Target="slides/slide51.xml"/><Relationship Id="rId72" Type="http://schemas.openxmlformats.org/officeDocument/2006/relationships/slide" Target="slides/slide72.xml"/><Relationship Id="rId80" Type="http://schemas.openxmlformats.org/officeDocument/2006/relationships/slide" Target="slides/slide80.xml"/><Relationship Id="rId85" Type="http://schemas.openxmlformats.org/officeDocument/2006/relationships/slide" Target="slides/slide85.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59" Type="http://schemas.openxmlformats.org/officeDocument/2006/relationships/slide" Target="slides/slide59.xml"/><Relationship Id="rId67" Type="http://schemas.openxmlformats.org/officeDocument/2006/relationships/slide" Target="slides/slide67.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62" Type="http://schemas.openxmlformats.org/officeDocument/2006/relationships/slide" Target="slides/slide62.xml"/><Relationship Id="rId70" Type="http://schemas.openxmlformats.org/officeDocument/2006/relationships/slide" Target="slides/slide70.xml"/><Relationship Id="rId75" Type="http://schemas.openxmlformats.org/officeDocument/2006/relationships/slide" Target="slides/slide75.xml"/><Relationship Id="rId83" Type="http://schemas.openxmlformats.org/officeDocument/2006/relationships/slide" Target="slides/slide83.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 Id="rId10" Type="http://schemas.openxmlformats.org/officeDocument/2006/relationships/slide" Target="slides/slide10.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60" Type="http://schemas.openxmlformats.org/officeDocument/2006/relationships/slide" Target="slides/slide60.xml"/><Relationship Id="rId65" Type="http://schemas.openxmlformats.org/officeDocument/2006/relationships/slide" Target="slides/slide65.xml"/><Relationship Id="rId73" Type="http://schemas.openxmlformats.org/officeDocument/2006/relationships/slide" Target="slides/slide73.xml"/><Relationship Id="rId78" Type="http://schemas.openxmlformats.org/officeDocument/2006/relationships/slide" Target="slides/slide78.xml"/><Relationship Id="rId81" Type="http://schemas.openxmlformats.org/officeDocument/2006/relationships/slide" Target="slides/slide81.xml"/><Relationship Id="rId86" Type="http://schemas.openxmlformats.org/officeDocument/2006/relationships/slide" Target="slides/slide86.xml"/><Relationship Id="rId4" Type="http://schemas.openxmlformats.org/officeDocument/2006/relationships/slide" Target="slides/slide4.xml"/><Relationship Id="rId9" Type="http://schemas.openxmlformats.org/officeDocument/2006/relationships/slide" Target="slides/slide9.xml"/><Relationship Id="rId13" Type="http://schemas.openxmlformats.org/officeDocument/2006/relationships/slide" Target="slides/slide13.xml"/><Relationship Id="rId18" Type="http://schemas.openxmlformats.org/officeDocument/2006/relationships/slide" Target="slides/slide18.xml"/><Relationship Id="rId39" Type="http://schemas.openxmlformats.org/officeDocument/2006/relationships/slide" Target="slides/slide39.xml"/><Relationship Id="rId34" Type="http://schemas.openxmlformats.org/officeDocument/2006/relationships/slide" Target="slides/slide34.xml"/><Relationship Id="rId50" Type="http://schemas.openxmlformats.org/officeDocument/2006/relationships/slide" Target="slides/slide50.xml"/><Relationship Id="rId55" Type="http://schemas.openxmlformats.org/officeDocument/2006/relationships/slide" Target="slides/slide55.xml"/><Relationship Id="rId76" Type="http://schemas.openxmlformats.org/officeDocument/2006/relationships/slide" Target="slides/slide76.xml"/><Relationship Id="rId7" Type="http://schemas.openxmlformats.org/officeDocument/2006/relationships/slide" Target="slides/slide7.xml"/><Relationship Id="rId71" Type="http://schemas.openxmlformats.org/officeDocument/2006/relationships/slide" Target="slides/slide71.xml"/><Relationship Id="rId2" Type="http://schemas.openxmlformats.org/officeDocument/2006/relationships/slide" Target="slides/slide2.xml"/><Relationship Id="rId29" Type="http://schemas.openxmlformats.org/officeDocument/2006/relationships/slide" Target="slides/slide29.xml"/><Relationship Id="rId24" Type="http://schemas.openxmlformats.org/officeDocument/2006/relationships/slide" Target="slides/slide24.xml"/><Relationship Id="rId40" Type="http://schemas.openxmlformats.org/officeDocument/2006/relationships/slide" Target="slides/slide40.xml"/><Relationship Id="rId45" Type="http://schemas.openxmlformats.org/officeDocument/2006/relationships/slide" Target="slides/slide45.xml"/><Relationship Id="rId66" Type="http://schemas.openxmlformats.org/officeDocument/2006/relationships/slide" Target="slides/slide66.xml"/><Relationship Id="rId87" Type="http://schemas.openxmlformats.org/officeDocument/2006/relationships/slide" Target="slides/slide87.xml"/><Relationship Id="rId61" Type="http://schemas.openxmlformats.org/officeDocument/2006/relationships/slide" Target="slides/slide61.xml"/><Relationship Id="rId82" Type="http://schemas.openxmlformats.org/officeDocument/2006/relationships/slide" Target="slides/slide8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29.1</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2839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29.1</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Talking Points: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Perfusion is the adequate filling of the body's capillaries, supplying cells and tissues with oxygen and nutrients. Hypoperfusion results when some cells and organs do not receive adequate oxygen, which causes a dangerous build up of waste in the cells.</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Discussion Topic:</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What are the implications of inadequate perfusion?</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Class Activity:</a:t>
            </a:r>
            <a:r>
              <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Role-play the circulatory system. Assign specific roles and have students act out the normal function of a circulatory system. </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Critical Thinking Discussion:</a:t>
            </a:r>
            <a:r>
              <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What role does the pulmonary system play with regard to the normal function of the circulatory system? Describe how the two are linked.</a:t>
            </a:r>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540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a:t>
            </a:r>
            <a:r>
              <a:rPr lang="en-US" altLang="en-US" dirty="0">
                <a:latin typeface="Arial" panose="020B0604020202020204" pitchFamily="34" charset="0"/>
                <a:ea typeface="ＭＳ Ｐゴシック" panose="020B0600070205080204" pitchFamily="34" charset="-128"/>
                <a:cs typeface="Arial" panose="020B0604020202020204" pitchFamily="34" charset="0"/>
              </a:rPr>
              <a:t> 30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Review anatomy and physiology of the cardiovascular system</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Shock becomes much clearer with it is framed against normal perfusion. Teach compensation. If a student understands how the body compensates, he can relate signs and symptoms. This also works the other way: If a student sees signs and symptoms, he can predict the level of compensation.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8865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Point to Emphasize: </a:t>
            </a:r>
            <a:r>
              <a:rPr lang="en-US" altLang="en-US" i="1" dirty="0">
                <a:latin typeface="Arial" panose="020B0604020202020204" pitchFamily="34" charset="0"/>
                <a:ea typeface="ＭＳ Ｐゴシック" panose="020B0600070205080204" pitchFamily="34" charset="-128"/>
                <a:cs typeface="Arial" panose="020B0604020202020204" pitchFamily="34" charset="0"/>
              </a:rPr>
              <a:t>Shock</a:t>
            </a:r>
            <a:r>
              <a:rPr lang="en-US" altLang="en-US" dirty="0">
                <a:latin typeface="Arial" panose="020B0604020202020204" pitchFamily="34" charset="0"/>
                <a:ea typeface="ＭＳ Ｐゴシック" panose="020B0600070205080204" pitchFamily="34" charset="-128"/>
                <a:cs typeface="Arial" panose="020B0604020202020204" pitchFamily="34" charset="0"/>
              </a:rPr>
              <a:t> is defined as inadequate tissue perfusion. </a:t>
            </a:r>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0235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Discussion Topic:</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Discuss the main causes of shock. How are they different? How are they similar? </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64318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38858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92910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Knowledge Application: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Assign small groups examples of anaphylactic and obstructive shock. Have groups</a:t>
            </a:r>
            <a:r>
              <a:rPr lang="en-US" altLang="en-US" baseline="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research the pathophysiology, signs and symptoms, and appropriate treatments. Discuss.</a:t>
            </a: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95437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91686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Discussion Topic: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What effect does shock have on the body?</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6058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 90 minutes for this chapter.</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The Circulatory System (20 minutes) </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Shock (30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Bleeding (40 minutes)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Note: The total teaching time recommended is only a guideline.</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Core Concepts: </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altLang="en-US" dirty="0">
                <a:ea typeface="ＭＳ Ｐゴシック" panose="020B0600070205080204" pitchFamily="34" charset="-128"/>
              </a:rPr>
              <a:t> Signs, symptoms, and care of a patient with shock</a:t>
            </a:r>
          </a:p>
          <a:p>
            <a:pPr>
              <a:buFontTx/>
              <a:buChar char="•"/>
            </a:pPr>
            <a:r>
              <a:rPr lang="en-US" altLang="en-US" dirty="0">
                <a:ea typeface="ＭＳ Ｐゴシック" panose="020B0600070205080204" pitchFamily="34" charset="-128"/>
              </a:rPr>
              <a:t> How to recognize arterial, venous, and capillary bleeding</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altLang="en-US" dirty="0">
                <a:ea typeface="ＭＳ Ｐゴシック" panose="020B0600070205080204" pitchFamily="34" charset="-128"/>
              </a:rPr>
              <a:t> How to evaluate the severity of external bleeding </a:t>
            </a:r>
          </a:p>
          <a:p>
            <a:pPr>
              <a:buFontTx/>
              <a:buChar char="•"/>
            </a:pPr>
            <a:r>
              <a:rPr lang="en-US" altLang="en-US" dirty="0">
                <a:ea typeface="ＭＳ Ｐゴシック" panose="020B0600070205080204" pitchFamily="34" charset="-128"/>
              </a:rPr>
              <a:t> How to control external bleeding</a:t>
            </a:r>
          </a:p>
          <a:p>
            <a:pPr>
              <a:buFontTx/>
              <a:buChar char="•"/>
            </a:pPr>
            <a:r>
              <a:rPr lang="en-US" altLang="en-US" dirty="0">
                <a:ea typeface="ＭＳ Ｐゴシック" panose="020B0600070205080204" pitchFamily="34" charset="-128"/>
              </a:rPr>
              <a:t> Signs, symptoms, and care of a patient with internal bleeding</a:t>
            </a:r>
          </a:p>
          <a:p>
            <a:pPr>
              <a:buFontTx/>
              <a:buNone/>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Discussion Topic: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Explain</a:t>
            </a:r>
            <a:r>
              <a:rPr lang="en-US" altLang="en-US" baseline="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how the body compensates for hypoperfusion. What steps does it take, and how will these steps be noticeable in your patient?</a:t>
            </a:r>
          </a:p>
          <a:p>
            <a:pPr eaLnBrk="1" hangingPunct="1"/>
            <a:endParaRPr lang="en-US" altLang="en-US" baseline="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baseline="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Class Activity: </a:t>
            </a:r>
            <a:r>
              <a:rPr lang="en-US" altLang="en-US" baseline="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Discuss cell hypoperfusion. Ask the class what steps the body might take to compensate for this problem. How will the body save itself?</a:t>
            </a: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70451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54149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Critical Thinking Discussion: </a:t>
            </a:r>
            <a:r>
              <a:rPr lang="en-US" altLang="en-US" b="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What can be done to assist compensation and prevent decompensation in a shock patient?</a:t>
            </a:r>
          </a:p>
          <a:p>
            <a:pPr eaLnBrk="1" hangingPunct="1"/>
            <a:endParaRPr lang="en-US" altLang="en-US" b="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Knowledge Application: </a:t>
            </a:r>
            <a:r>
              <a:rPr lang="en-US" altLang="en-US" b="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Ask</a:t>
            </a:r>
            <a:r>
              <a:rPr lang="en-US" altLang="en-US" b="0" baseline="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small groups to discuss the long-term effects of compensation. Why does it eventually lead to decompensation? Are their lasting effects?</a:t>
            </a:r>
            <a:endParaRPr lang="en-US" altLang="en-US" b="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18319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Class Activity: </a:t>
            </a:r>
            <a:r>
              <a:rPr lang="en-US" altLang="en-US" b="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Describe some signs and symptoms of a shock patient. Have students tell you what stage of shock the patient is experiencing.</a:t>
            </a:r>
          </a:p>
          <a:p>
            <a:pPr eaLnBrk="1" hangingPunct="1"/>
            <a:endParaRPr lang="en-US" altLang="en-US" b="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73200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85534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91552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6317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68126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29.2</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Assign small groups a component of the cardiovascular system. Ask them to discuss how that component is affected by shock and subsequent compensation. What changes occur?</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35721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Critical Thinking Discussion: </a:t>
            </a:r>
            <a:r>
              <a:rPr lang="en-US" altLang="en-US" b="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Review the Think</a:t>
            </a:r>
            <a:r>
              <a:rPr lang="en-US" altLang="en-US" b="0" baseline="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Like an EMT feature with students and encourage discussion.</a:t>
            </a:r>
            <a:endParaRPr lang="en-US" altLang="en-US" b="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781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a:t>
            </a:r>
            <a:r>
              <a:rPr lang="en-US" altLang="en-US" dirty="0">
                <a:latin typeface="Arial" panose="020B0604020202020204" pitchFamily="34" charset="0"/>
                <a:ea typeface="ＭＳ Ｐゴシック" panose="020B0600070205080204" pitchFamily="34" charset="-128"/>
                <a:cs typeface="Arial" panose="020B0604020202020204" pitchFamily="34" charset="0"/>
              </a:rPr>
              <a:t> 20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Relate this lesson to the material learned in the “Principles</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of </a:t>
            </a:r>
            <a:r>
              <a:rPr lang="en-US" altLang="en-US" dirty="0">
                <a:latin typeface="Arial" panose="020B0604020202020204" pitchFamily="34" charset="0"/>
                <a:ea typeface="ＭＳ Ｐゴシック" panose="020B0600070205080204" pitchFamily="34" charset="-128"/>
                <a:cs typeface="Arial" panose="020B0604020202020204" pitchFamily="34" charset="0"/>
              </a:rPr>
              <a:t>Pathophysiology” chapter. Consider the basic requirements of cells when reviewing</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the function of the circulatory system. Spend time clarifying the need for perfusion. Other lessons depend on a fundamental understanding of this concept.</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29.3</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604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29.3</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3925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29.3</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Knowledge Application: </a:t>
            </a:r>
            <a:r>
              <a:rPr lang="en-US" altLang="en-US" b="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Use programmed patients to create shock scenarios. Have teams practice assessment and treatment.</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6318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40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multimedia graphics to illustrate the different types of bleeding. Have personal protective equipment (PPE) on hand. Demand appropriate protective equipment, even when practicing. Have bleeding control equipment on hand for practice. Unless it is massive in nature, bleeding likely will be a lower priority than airway and breathing. However, bleeding is often distracting. Emphasize an appropriate progression through the primary assessment. Instill a fear of internal bleeding. Make sure students know that it is impossible to estimate and is potentially deadly.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74606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38587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Point to Emphasize</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External bleeding, or hemorrhage, is bleeding that occurs outside the body. It is typically visible on the surface of the skin. </a:t>
            </a:r>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82770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severity of external hemorrhage is directly related to the amount of pressure within the ruptured vessel.</a:t>
            </a:r>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Talking Points: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Arterial circulation is a high-pressure system inside thick, muscular walls making it most difficult to control. Venous circulation is a low-pressure system that is often lower than atmospheric pressure, which may suck in debris or air bubbles through an open wound.</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07214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Compare and contrast massive and non-massive bleeding. Include assessment findings.</a:t>
            </a: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66551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endParaRPr lang="en-US" altLang="en-US" dirty="0">
              <a:ea typeface="ＭＳ Ｐゴシック" panose="020B0600070205080204" pitchFamily="34" charset="-128"/>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2836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endParaRPr lang="en-US" altLang="en-US" dirty="0">
              <a:ea typeface="ＭＳ Ｐゴシック" panose="020B0600070205080204" pitchFamily="34" charset="-128"/>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06261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29.1</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Discussion Topics:</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Describe the role of the circulatory system. What functions does it provide to the body? </a:t>
            </a:r>
            <a:r>
              <a:rPr lang="en-US" altLang="en-US" dirty="0">
                <a:latin typeface="Arial" panose="020B0604020202020204" pitchFamily="34" charset="0"/>
                <a:ea typeface="ＭＳ Ｐゴシック" panose="020B0600070205080204" pitchFamily="34" charset="-128"/>
                <a:sym typeface="Lucida Grande" pitchFamily="-111" charset="0"/>
              </a:rPr>
              <a:t>Describe the components of the circulatory system. What role does each component play within the system?</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Knowledge Applications: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label the components of the circulatory system on a blank illustration. Ask students to describe the basic function of each component.</a:t>
            </a:r>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43859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endParaRPr lang="en-US" altLang="en-US" dirty="0">
              <a:ea typeface="ＭＳ Ｐゴシック" panose="020B0600070205080204" pitchFamily="34" charset="-128"/>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56184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endParaRPr lang="en-US" altLang="en-US" dirty="0">
              <a:ea typeface="ＭＳ Ｐゴシック" panose="020B0600070205080204" pitchFamily="34" charset="-128"/>
            </a:endParaRPr>
          </a:p>
          <a:p>
            <a:r>
              <a:rPr lang="en-US" altLang="en-US" b="1" dirty="0">
                <a:ea typeface="ＭＳ Ｐゴシック" panose="020B0600070205080204" pitchFamily="34" charset="-128"/>
              </a:rPr>
              <a:t>Discussion Topic: </a:t>
            </a:r>
            <a:r>
              <a:rPr lang="en-US" altLang="en-US" dirty="0">
                <a:ea typeface="ＭＳ Ｐゴシック" panose="020B0600070205080204" pitchFamily="34" charset="-128"/>
              </a:rPr>
              <a:t>Describe the additional situations in which bleeding can be accelerated.</a:t>
            </a:r>
          </a:p>
          <a:p>
            <a:endParaRPr lang="en-US" altLang="en-US" dirty="0">
              <a:ea typeface="ＭＳ Ｐゴシック" panose="020B0600070205080204" pitchFamily="34" charset="-128"/>
            </a:endParaRPr>
          </a:p>
          <a:p>
            <a:r>
              <a:rPr lang="en-US" altLang="en-US" b="1" dirty="0">
                <a:ea typeface="ＭＳ Ｐゴシック" panose="020B0600070205080204" pitchFamily="34" charset="-128"/>
              </a:rPr>
              <a:t>Critical Thinking Discussion: </a:t>
            </a:r>
            <a:r>
              <a:rPr lang="en-US" altLang="en-US" dirty="0">
                <a:ea typeface="ＭＳ Ｐゴシック" panose="020B0600070205080204" pitchFamily="34" charset="-128"/>
              </a:rPr>
              <a:t>How might blood-thinning medications change your strategy for bleeding control?</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97311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endParaRPr lang="en-US" altLang="en-US" dirty="0">
              <a:ea typeface="ＭＳ Ｐゴシック" panose="020B0600070205080204" pitchFamily="34" charset="-128"/>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2647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Massive hemorrhage is rapidly life threatening, so it must be the first priority.</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31814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Talking Points: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Bleeding control comes after airway and breathing assessment in the patient assessment. Standard Precautions are still the first and most important step in every assessment.</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Discussion Topic: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Describe</a:t>
            </a:r>
            <a:r>
              <a:rPr lang="en-US" altLang="en-US" baseline="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the primary assessment sequence in a patient with massive bleeding. Contrast the approach to patient assessment in a patient with non-massive bleeding.</a:t>
            </a: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6391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69774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75016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40201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51769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7350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29.1</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792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97544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33470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420070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Discussion Topic:</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Describe the steps used to control external hemorrhage. </a:t>
            </a:r>
          </a:p>
          <a:p>
            <a:pPr eaLnBrk="1" hangingPunct="1"/>
            <a:endParaRPr lang="en-US" altLang="en-US" sz="2200" dirty="0">
              <a:solidFill>
                <a:srgbClr val="000000"/>
              </a:solidFill>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4248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rPr>
              <a:t>Talking Points: </a:t>
            </a:r>
            <a:r>
              <a:rPr lang="en-US" altLang="en-US" dirty="0">
                <a:solidFill>
                  <a:srgbClr val="000000"/>
                </a:solidFill>
                <a:latin typeface="Arial" panose="020B0604020202020204" pitchFamily="34" charset="0"/>
                <a:ea typeface="ＭＳ Ｐゴシック" panose="020B0600070205080204" pitchFamily="34" charset="-128"/>
                <a:sym typeface="Lucida Grande" pitchFamily="-111" charset="0"/>
              </a:rPr>
              <a:t>Battlefield testing has shown that tourniquets are useful in bleeding not otherwise controllable and that the average transport time of less than one hour does not pose a severe risk to the long-term outcome. Removing a tourniquet can dislodge clots that have formed, resulting in further blood loss.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850692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rPr>
              <a:t>Talking Points: </a:t>
            </a:r>
            <a:r>
              <a:rPr lang="en-US" altLang="en-US" dirty="0">
                <a:solidFill>
                  <a:srgbClr val="000000"/>
                </a:solidFill>
                <a:latin typeface="Arial" panose="020B0604020202020204" pitchFamily="34" charset="0"/>
                <a:ea typeface="ＭＳ Ｐゴシック" panose="020B0600070205080204" pitchFamily="34" charset="-128"/>
                <a:sym typeface="Lucida Grande" pitchFamily="-111" charset="0"/>
              </a:rPr>
              <a:t>Battlefield testing has shown that tourniquets are useful in bleeding not otherwise controllable and that the average transport time of less than one hour does not pose a severe risk to the long-term outcome. Removing a tourniquet can dislodge clots that have formed, resulting in further blood loss.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514885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975111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Knowledge Application: </a:t>
            </a:r>
            <a:r>
              <a:rPr lang="en-US" altLang="en-US" b="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Have students work in small groups. Assign each group a method of bleeding control. Have the group research and present the correct procedure for using its particular method. Include benefits and costs.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351289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EMTs must evaluate the efficacy of the current treatment before escalating.</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60662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5092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29.1</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383994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Knowledge Application: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Use programmed</a:t>
            </a:r>
            <a:r>
              <a:rPr lang="en-US" altLang="en-US" baseline="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patients to practice bleeding control. Use all the methods discussed.</a:t>
            </a: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endParaRPr lang="en-US" altLang="en-US" sz="2200" dirty="0">
              <a:solidFill>
                <a:srgbClr val="000000"/>
              </a:solidFill>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91232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262017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rPr>
              <a:t>Talking Points: </a:t>
            </a:r>
            <a:r>
              <a:rPr lang="en-US" altLang="en-US" dirty="0">
                <a:solidFill>
                  <a:srgbClr val="000000"/>
                </a:solidFill>
                <a:latin typeface="Arial" panose="020B0604020202020204" pitchFamily="34" charset="0"/>
                <a:ea typeface="ＭＳ Ｐゴシック" panose="020B0600070205080204" pitchFamily="34" charset="-128"/>
                <a:sym typeface="Lucida Grande" pitchFamily="-111" charset="0"/>
              </a:rPr>
              <a:t>If the patient leans back, the patient can swallow blood causing stomach irritation and eventually nausea and vomiting.</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rPr>
              <a:t>Discussion Topic:</a:t>
            </a:r>
            <a:r>
              <a:rPr lang="en-US" altLang="en-US" dirty="0">
                <a:solidFill>
                  <a:srgbClr val="000000"/>
                </a:solidFill>
                <a:latin typeface="Arial" panose="020B0604020202020204" pitchFamily="34" charset="0"/>
                <a:ea typeface="ＭＳ Ｐゴシック" panose="020B0600070205080204" pitchFamily="34" charset="-128"/>
                <a:sym typeface="Lucida Grande" pitchFamily="-111" charset="0"/>
              </a:rPr>
              <a:t> </a:t>
            </a:r>
            <a:r>
              <a:rPr lang="en-US" altLang="en-US" dirty="0">
                <a:latin typeface="Arial" panose="020B0604020202020204" pitchFamily="34" charset="0"/>
                <a:ea typeface="ＭＳ Ｐゴシック" panose="020B0600070205080204" pitchFamily="34" charset="-128"/>
                <a:sym typeface="Lucida Grande" pitchFamily="-111" charset="0"/>
              </a:rPr>
              <a:t>Describe the procedure for treating a nosebleed. </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817010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29.4</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Class Activity:</a:t>
            </a:r>
            <a:r>
              <a:rPr lang="en-US" altLang="en-US" b="1" baseline="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a:t>
            </a:r>
            <a:r>
              <a:rPr lang="en-US" altLang="en-US" b="0" baseline="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(Skill Demonstration) Using a standardized skill sheet, appropriate bleeding control equipment, and a programmed patient, demonstrate the steps for controlling external bleeding.</a:t>
            </a:r>
          </a:p>
          <a:p>
            <a:pPr eaLnBrk="1" hangingPunct="1"/>
            <a:endParaRPr lang="en-US" altLang="en-US" b="0" baseline="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baseline="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Critical Thinking Discussion: </a:t>
            </a:r>
            <a:r>
              <a:rPr lang="en-US" altLang="en-US" b="0" baseline="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Describe the order in which you might assess and treat a patient with both massive bleeding and an airway problem.</a:t>
            </a:r>
            <a:endParaRPr lang="en-US" altLang="en-US" b="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363247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29.5</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Internal bleeding is bleeding that occurs inside the body. This type of bleeding is difficult to assess and can be massive. </a:t>
            </a:r>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rPr>
              <a:t>Talking Points: </a:t>
            </a:r>
            <a:r>
              <a:rPr lang="en-US" altLang="en-US" dirty="0">
                <a:solidFill>
                  <a:srgbClr val="000000"/>
                </a:solidFill>
                <a:latin typeface="Arial" panose="020B0604020202020204" pitchFamily="34" charset="0"/>
                <a:ea typeface="ＭＳ Ｐゴシック" panose="020B0600070205080204" pitchFamily="34" charset="-128"/>
                <a:sym typeface="Lucida Grande" pitchFamily="-111" charset="0"/>
              </a:rPr>
              <a:t>Sharp bone ends from a fractured extremity can tear surrounding vessels and tissue, resulting in severe bleeding.</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rPr>
              <a:t>Discussion Topic:</a:t>
            </a:r>
            <a:r>
              <a:rPr lang="en-US" altLang="en-US" dirty="0">
                <a:solidFill>
                  <a:srgbClr val="000000"/>
                </a:solidFill>
                <a:latin typeface="Arial" panose="020B0604020202020204" pitchFamily="34" charset="0"/>
                <a:ea typeface="ＭＳ Ｐゴシック" panose="020B0600070205080204" pitchFamily="34" charset="-128"/>
                <a:sym typeface="Lucida Grande" pitchFamily="-111" charset="0"/>
              </a:rPr>
              <a:t> </a:t>
            </a:r>
            <a:r>
              <a:rPr lang="en-US" altLang="en-US" dirty="0">
                <a:latin typeface="Arial" panose="020B0604020202020204" pitchFamily="34" charset="0"/>
                <a:ea typeface="ＭＳ Ｐゴシック" panose="020B0600070205080204" pitchFamily="34" charset="-128"/>
                <a:sym typeface="Lucida Grande" pitchFamily="-111" charset="0"/>
              </a:rPr>
              <a:t>Describe the signs that indicate internal bleeding. </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544473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29.5</a:t>
            </a:r>
          </a:p>
          <a:p>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rPr>
              <a:t>Class Activity:</a:t>
            </a:r>
            <a:r>
              <a:rPr lang="en-US" altLang="en-US" dirty="0">
                <a:latin typeface="Arial" panose="020B0604020202020204" pitchFamily="34" charset="0"/>
                <a:ea typeface="ＭＳ Ｐゴシック" panose="020B0600070205080204" pitchFamily="34" charset="-128"/>
              </a:rPr>
              <a:t> Describe signs and symptoms of a trauma patient. Ask the class if there are signs of internal hemorrhage. Discuss decision making.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370982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29.5</a:t>
            </a:r>
          </a:p>
          <a:p>
            <a:pPr eaLnBrk="1" hangingPunct="1">
              <a:spcBef>
                <a:spcPts val="1200"/>
              </a:spcBef>
              <a:buClr>
                <a:srgbClr val="000000"/>
              </a:buClr>
              <a:buSzPct val="171000"/>
            </a:pP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spcBef>
                <a:spcPts val="1200"/>
              </a:spcBef>
              <a:buClr>
                <a:srgbClr val="000000"/>
              </a:buClr>
              <a:buSzPct val="171000"/>
            </a:pPr>
            <a:r>
              <a:rPr lang="en-US" altLang="en-US" b="1" dirty="0">
                <a:solidFill>
                  <a:srgbClr val="000000"/>
                </a:solidFill>
                <a:latin typeface="Arial" panose="020B0604020202020204" pitchFamily="34" charset="0"/>
                <a:ea typeface="ＭＳ Ｐゴシック" panose="020B0600070205080204" pitchFamily="34" charset="-128"/>
                <a:sym typeface="Gill Sans" pitchFamily="-111" charset="0"/>
              </a:rPr>
              <a:t>Talking Points: </a:t>
            </a:r>
            <a:r>
              <a:rPr lang="en-US" altLang="en-US" dirty="0">
                <a:solidFill>
                  <a:srgbClr val="000000"/>
                </a:solidFill>
                <a:latin typeface="Arial" panose="020B0604020202020204" pitchFamily="34" charset="0"/>
                <a:ea typeface="ＭＳ Ｐゴシック" panose="020B0600070205080204" pitchFamily="34" charset="-128"/>
                <a:sym typeface="Gill Sans" pitchFamily="-111" charset="0"/>
              </a:rPr>
              <a:t>Penetrating trauma is also a leading cause of internal bleeding. The amount of internal injury and bleeding is often difficult to judge.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712380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29.5</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Discussion Topic: </a:t>
            </a:r>
            <a:r>
              <a:rPr lang="en-US" altLang="en-US" b="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Describe the assessment of a patient with suspected internal bleeding.</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391938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29.5</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762325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29.5</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8755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29.1</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37872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29.5</a:t>
            </a:r>
          </a:p>
          <a:p>
            <a:pPr eaLnBrk="1" hangingPunct="1"/>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Care for internal bleeding must include rapid transport to an appropriate facility.</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Discussion Topic: </a:t>
            </a:r>
            <a:r>
              <a:rPr lang="en-US" altLang="en-US" b="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Describe the appropriate care of a patient with suspected internal bleeding.</a:t>
            </a:r>
          </a:p>
          <a:p>
            <a:pPr eaLnBrk="1" hangingPunct="1"/>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799088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13485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When students are discussing these questions, make sure to insert real-life details that will help them understand that the situations they find themselves in as EMTs will not necessarily follow the clear-cut order they find in their textbooks.</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83966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852481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one student suggest a course of assessment and care. When that student has finished, ask other students to critique the process.</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88603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29.1</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8537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Covers Objective: 29.1</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7728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8"/>
            <a:ext cx="4443412" cy="354597"/>
          </a:xfrm>
        </p:spPr>
        <p:txBody>
          <a:bodyPr/>
          <a:lstStyle>
            <a:lvl1pPr marL="0" indent="0">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Text Placeholder 22"/>
          <p:cNvSpPr>
            <a:spLocks noGrp="1"/>
          </p:cNvSpPr>
          <p:nvPr>
            <p:ph type="body" sz="quarter" idx="28"/>
          </p:nvPr>
        </p:nvSpPr>
        <p:spPr>
          <a:xfrm>
            <a:off x="457200" y="5784850"/>
            <a:ext cx="3730625" cy="82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33.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slide" Target="slide8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slide" Target="slide8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slide" Target="slide8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8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29</a:t>
            </a:r>
          </a:p>
        </p:txBody>
      </p:sp>
      <p:sp>
        <p:nvSpPr>
          <p:cNvPr id="5" name="Text Placeholder 4"/>
          <p:cNvSpPr>
            <a:spLocks noGrp="1"/>
          </p:cNvSpPr>
          <p:nvPr>
            <p:ph type="body" idx="3"/>
          </p:nvPr>
        </p:nvSpPr>
        <p:spPr>
          <a:xfrm>
            <a:off x="5029199" y="3409979"/>
            <a:ext cx="3657601" cy="950360"/>
          </a:xfrm>
        </p:spPr>
        <p:txBody>
          <a:bodyPr/>
          <a:lstStyle/>
          <a:p>
            <a:pPr algn="ctr"/>
            <a:r>
              <a:rPr lang="en-US" dirty="0">
                <a:latin typeface="+mn-lt"/>
              </a:rPr>
              <a:t>Bleeding and Shock</a:t>
            </a: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593067"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8978-1AB0-4BAE-B713-2707EF0605CD}"/>
              </a:ext>
            </a:extLst>
          </p:cNvPr>
          <p:cNvSpPr>
            <a:spLocks noGrp="1"/>
          </p:cNvSpPr>
          <p:nvPr>
            <p:ph type="title"/>
          </p:nvPr>
        </p:nvSpPr>
        <p:spPr/>
        <p:txBody>
          <a:bodyPr/>
          <a:lstStyle/>
          <a:p>
            <a:r>
              <a:rPr lang="en-US" dirty="0"/>
              <a:t>Main Components </a:t>
            </a:r>
            <a:r>
              <a:rPr lang="en-US" sz="2000" b="0" dirty="0"/>
              <a:t>(6 of 7)</a:t>
            </a:r>
            <a:endParaRPr lang="en-IN" sz="2000" b="0" dirty="0"/>
          </a:p>
        </p:txBody>
      </p:sp>
      <p:sp>
        <p:nvSpPr>
          <p:cNvPr id="3" name="Content Placeholder 2">
            <a:extLst>
              <a:ext uri="{FF2B5EF4-FFF2-40B4-BE49-F238E27FC236}">
                <a16:creationId xmlns:a16="http://schemas.microsoft.com/office/drawing/2014/main" id="{22F6E9CB-69A8-474B-9E89-F627EF655113}"/>
              </a:ext>
            </a:extLst>
          </p:cNvPr>
          <p:cNvSpPr>
            <a:spLocks noGrp="1"/>
          </p:cNvSpPr>
          <p:nvPr>
            <p:ph sz="quarter" idx="13"/>
          </p:nvPr>
        </p:nvSpPr>
        <p:spPr/>
        <p:txBody>
          <a:bodyPr/>
          <a:lstStyle/>
          <a:p>
            <a:r>
              <a:rPr lang="en-US" altLang="en-US" dirty="0"/>
              <a:t>Functions of blood</a:t>
            </a:r>
          </a:p>
          <a:p>
            <a:pPr lvl="1"/>
            <a:r>
              <a:rPr lang="en-US" altLang="en-US" dirty="0"/>
              <a:t>Transportation of gases</a:t>
            </a:r>
          </a:p>
          <a:p>
            <a:pPr lvl="1"/>
            <a:r>
              <a:rPr lang="en-US" altLang="en-US" dirty="0"/>
              <a:t>Nutrition</a:t>
            </a:r>
          </a:p>
          <a:p>
            <a:pPr lvl="1"/>
            <a:r>
              <a:rPr lang="en-US" altLang="en-US" dirty="0"/>
              <a:t>Excretion</a:t>
            </a:r>
          </a:p>
          <a:p>
            <a:pPr lvl="1"/>
            <a:r>
              <a:rPr lang="en-US" altLang="en-US" dirty="0"/>
              <a:t>Protection</a:t>
            </a:r>
          </a:p>
          <a:p>
            <a:pPr lvl="1"/>
            <a:r>
              <a:rPr lang="en-US" altLang="en-US" dirty="0"/>
              <a:t>Regulation</a:t>
            </a:r>
          </a:p>
        </p:txBody>
      </p:sp>
    </p:spTree>
    <p:extLst>
      <p:ext uri="{BB962C8B-B14F-4D97-AF65-F5344CB8AC3E}">
        <p14:creationId xmlns:p14="http://schemas.microsoft.com/office/powerpoint/2010/main" val="2002641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8978-1AB0-4BAE-B713-2707EF0605CD}"/>
              </a:ext>
            </a:extLst>
          </p:cNvPr>
          <p:cNvSpPr>
            <a:spLocks noGrp="1"/>
          </p:cNvSpPr>
          <p:nvPr>
            <p:ph type="title"/>
          </p:nvPr>
        </p:nvSpPr>
        <p:spPr/>
        <p:txBody>
          <a:bodyPr/>
          <a:lstStyle/>
          <a:p>
            <a:r>
              <a:rPr lang="en-US" dirty="0"/>
              <a:t>Main Components </a:t>
            </a:r>
            <a:r>
              <a:rPr lang="en-US" sz="2000" b="0" dirty="0"/>
              <a:t>(7 of 7)</a:t>
            </a:r>
            <a:endParaRPr lang="en-IN" sz="2000" b="0" dirty="0"/>
          </a:p>
        </p:txBody>
      </p:sp>
      <p:sp>
        <p:nvSpPr>
          <p:cNvPr id="3" name="Content Placeholder 2">
            <a:extLst>
              <a:ext uri="{FF2B5EF4-FFF2-40B4-BE49-F238E27FC236}">
                <a16:creationId xmlns:a16="http://schemas.microsoft.com/office/drawing/2014/main" id="{22F6E9CB-69A8-474B-9E89-F627EF655113}"/>
              </a:ext>
            </a:extLst>
          </p:cNvPr>
          <p:cNvSpPr>
            <a:spLocks noGrp="1"/>
          </p:cNvSpPr>
          <p:nvPr>
            <p:ph sz="quarter" idx="13"/>
          </p:nvPr>
        </p:nvSpPr>
        <p:spPr/>
        <p:txBody>
          <a:bodyPr/>
          <a:lstStyle/>
          <a:p>
            <a:r>
              <a:rPr lang="en-US" altLang="en-US" dirty="0"/>
              <a:t>Perfusion</a:t>
            </a:r>
          </a:p>
          <a:p>
            <a:pPr lvl="1"/>
            <a:r>
              <a:rPr lang="en-US" altLang="en-US" dirty="0"/>
              <a:t>Adequate circulation of blood throughout body</a:t>
            </a:r>
          </a:p>
          <a:p>
            <a:r>
              <a:rPr lang="en-US" altLang="en-US" dirty="0"/>
              <a:t>Hypoperfusion</a:t>
            </a:r>
          </a:p>
          <a:p>
            <a:pPr lvl="1"/>
            <a:r>
              <a:rPr lang="en-US" altLang="en-US" dirty="0"/>
              <a:t>Inadequate perfusion of body’s tissues and organs</a:t>
            </a:r>
          </a:p>
        </p:txBody>
      </p:sp>
    </p:spTree>
    <p:extLst>
      <p:ext uri="{BB962C8B-B14F-4D97-AF65-F5344CB8AC3E}">
        <p14:creationId xmlns:p14="http://schemas.microsoft.com/office/powerpoint/2010/main" val="2115434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Shock </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904888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3DB92-4D40-4F1F-8E48-33F39102E372}"/>
              </a:ext>
            </a:extLst>
          </p:cNvPr>
          <p:cNvSpPr>
            <a:spLocks noGrp="1"/>
          </p:cNvSpPr>
          <p:nvPr>
            <p:ph type="title"/>
          </p:nvPr>
        </p:nvSpPr>
        <p:spPr/>
        <p:txBody>
          <a:bodyPr/>
          <a:lstStyle/>
          <a:p>
            <a:r>
              <a:rPr lang="en-IN" dirty="0"/>
              <a:t>Shock</a:t>
            </a:r>
          </a:p>
        </p:txBody>
      </p:sp>
      <p:sp>
        <p:nvSpPr>
          <p:cNvPr id="3" name="Content Placeholder 2">
            <a:extLst>
              <a:ext uri="{FF2B5EF4-FFF2-40B4-BE49-F238E27FC236}">
                <a16:creationId xmlns:a16="http://schemas.microsoft.com/office/drawing/2014/main" id="{F280F398-1C7C-4AB4-BC2E-992CA63EF998}"/>
              </a:ext>
            </a:extLst>
          </p:cNvPr>
          <p:cNvSpPr>
            <a:spLocks noGrp="1"/>
          </p:cNvSpPr>
          <p:nvPr>
            <p:ph sz="quarter" idx="13"/>
          </p:nvPr>
        </p:nvSpPr>
        <p:spPr/>
        <p:txBody>
          <a:bodyPr/>
          <a:lstStyle/>
          <a:p>
            <a:r>
              <a:rPr lang="en-US" dirty="0"/>
              <a:t>Inadequate tissue perfusion</a:t>
            </a:r>
          </a:p>
          <a:p>
            <a:r>
              <a:rPr lang="en-US" dirty="0"/>
              <a:t>If hypoperfusion persists, cells and organs will die.</a:t>
            </a:r>
          </a:p>
        </p:txBody>
      </p:sp>
    </p:spTree>
    <p:extLst>
      <p:ext uri="{BB962C8B-B14F-4D97-AF65-F5344CB8AC3E}">
        <p14:creationId xmlns:p14="http://schemas.microsoft.com/office/powerpoint/2010/main" val="2248981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3470-4694-406F-9039-580C2039F2D5}"/>
              </a:ext>
            </a:extLst>
          </p:cNvPr>
          <p:cNvSpPr>
            <a:spLocks noGrp="1"/>
          </p:cNvSpPr>
          <p:nvPr>
            <p:ph type="title"/>
          </p:nvPr>
        </p:nvSpPr>
        <p:spPr/>
        <p:txBody>
          <a:bodyPr/>
          <a:lstStyle/>
          <a:p>
            <a:r>
              <a:rPr lang="en-IN" dirty="0"/>
              <a:t>Pathophysiology of Shock</a:t>
            </a:r>
          </a:p>
        </p:txBody>
      </p:sp>
      <p:sp>
        <p:nvSpPr>
          <p:cNvPr id="3" name="Content Placeholder 2">
            <a:extLst>
              <a:ext uri="{FF2B5EF4-FFF2-40B4-BE49-F238E27FC236}">
                <a16:creationId xmlns:a16="http://schemas.microsoft.com/office/drawing/2014/main" id="{110A9511-1526-470C-AAAD-7B6D1E17BA15}"/>
              </a:ext>
            </a:extLst>
          </p:cNvPr>
          <p:cNvSpPr>
            <a:spLocks noGrp="1"/>
          </p:cNvSpPr>
          <p:nvPr>
            <p:ph sz="quarter" idx="13"/>
          </p:nvPr>
        </p:nvSpPr>
        <p:spPr/>
        <p:txBody>
          <a:bodyPr/>
          <a:lstStyle/>
          <a:p>
            <a:r>
              <a:rPr lang="en-US" altLang="en-US" dirty="0"/>
              <a:t>Four causes</a:t>
            </a:r>
          </a:p>
          <a:p>
            <a:pPr lvl="1"/>
            <a:r>
              <a:rPr lang="en-US" altLang="en-US" dirty="0"/>
              <a:t>Volume problems</a:t>
            </a:r>
          </a:p>
          <a:p>
            <a:pPr lvl="1"/>
            <a:r>
              <a:rPr lang="en-US" altLang="en-US" dirty="0"/>
              <a:t>Pump problems</a:t>
            </a:r>
          </a:p>
          <a:p>
            <a:pPr lvl="1"/>
            <a:r>
              <a:rPr lang="en-US" altLang="en-US" dirty="0"/>
              <a:t>Blood vessel tone problems</a:t>
            </a:r>
          </a:p>
          <a:p>
            <a:pPr lvl="1"/>
            <a:r>
              <a:rPr lang="en-US" altLang="en-US" dirty="0"/>
              <a:t>Obstruction of blood flow</a:t>
            </a:r>
          </a:p>
        </p:txBody>
      </p:sp>
    </p:spTree>
    <p:extLst>
      <p:ext uri="{BB962C8B-B14F-4D97-AF65-F5344CB8AC3E}">
        <p14:creationId xmlns:p14="http://schemas.microsoft.com/office/powerpoint/2010/main" val="1984117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7E45-4BB8-4020-AAF0-C6BBE0C8A053}"/>
              </a:ext>
            </a:extLst>
          </p:cNvPr>
          <p:cNvSpPr>
            <a:spLocks noGrp="1"/>
          </p:cNvSpPr>
          <p:nvPr>
            <p:ph type="title"/>
          </p:nvPr>
        </p:nvSpPr>
        <p:spPr/>
        <p:txBody>
          <a:bodyPr/>
          <a:lstStyle/>
          <a:p>
            <a:r>
              <a:rPr lang="en-IN" dirty="0"/>
              <a:t>Volume Problems</a:t>
            </a:r>
          </a:p>
        </p:txBody>
      </p:sp>
      <p:sp>
        <p:nvSpPr>
          <p:cNvPr id="3" name="Content Placeholder 2">
            <a:extLst>
              <a:ext uri="{FF2B5EF4-FFF2-40B4-BE49-F238E27FC236}">
                <a16:creationId xmlns:a16="http://schemas.microsoft.com/office/drawing/2014/main" id="{1F7AC1A1-C78B-4455-B248-92C5FED446CB}"/>
              </a:ext>
            </a:extLst>
          </p:cNvPr>
          <p:cNvSpPr>
            <a:spLocks noGrp="1"/>
          </p:cNvSpPr>
          <p:nvPr>
            <p:ph sz="quarter" idx="13"/>
          </p:nvPr>
        </p:nvSpPr>
        <p:spPr/>
        <p:txBody>
          <a:bodyPr/>
          <a:lstStyle/>
          <a:p>
            <a:r>
              <a:rPr lang="en-US" altLang="en-US" dirty="0"/>
              <a:t>Hypovolemia</a:t>
            </a:r>
          </a:p>
          <a:p>
            <a:pPr lvl="1"/>
            <a:r>
              <a:rPr lang="en-US" altLang="en-US" dirty="0"/>
              <a:t>Blood is lost (absolute hypovolemia)</a:t>
            </a:r>
          </a:p>
          <a:p>
            <a:pPr lvl="1"/>
            <a:r>
              <a:rPr lang="en-US" altLang="en-US" dirty="0"/>
              <a:t>Plasma is removed from circulatory system (relative hypovolemia)</a:t>
            </a:r>
          </a:p>
          <a:p>
            <a:pPr lvl="1"/>
            <a:r>
              <a:rPr lang="en-US" altLang="en-US" dirty="0"/>
              <a:t>Not enough blood volume in the blood vessels, so pressure falls</a:t>
            </a:r>
          </a:p>
          <a:p>
            <a:pPr lvl="1"/>
            <a:r>
              <a:rPr lang="en-US" altLang="en-US" dirty="0"/>
              <a:t>Both absolute and relative hypovolemia are called hypovolemic shock</a:t>
            </a:r>
          </a:p>
          <a:p>
            <a:pPr lvl="1"/>
            <a:r>
              <a:rPr lang="en-US" altLang="en-US" dirty="0"/>
              <a:t>Hemorrhagic shock is loss of blood</a:t>
            </a:r>
          </a:p>
        </p:txBody>
      </p:sp>
    </p:spTree>
    <p:extLst>
      <p:ext uri="{BB962C8B-B14F-4D97-AF65-F5344CB8AC3E}">
        <p14:creationId xmlns:p14="http://schemas.microsoft.com/office/powerpoint/2010/main" val="1162221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2D29-0442-4A21-B7FE-FDEDD0661EB0}"/>
              </a:ext>
            </a:extLst>
          </p:cNvPr>
          <p:cNvSpPr>
            <a:spLocks noGrp="1"/>
          </p:cNvSpPr>
          <p:nvPr>
            <p:ph type="title"/>
          </p:nvPr>
        </p:nvSpPr>
        <p:spPr/>
        <p:txBody>
          <a:bodyPr/>
          <a:lstStyle/>
          <a:p>
            <a:r>
              <a:rPr lang="en-IN" dirty="0"/>
              <a:t>Pump Problems</a:t>
            </a:r>
          </a:p>
        </p:txBody>
      </p:sp>
      <p:sp>
        <p:nvSpPr>
          <p:cNvPr id="3" name="Content Placeholder 2">
            <a:extLst>
              <a:ext uri="{FF2B5EF4-FFF2-40B4-BE49-F238E27FC236}">
                <a16:creationId xmlns:a16="http://schemas.microsoft.com/office/drawing/2014/main" id="{C45EDAB2-0A17-4E5D-B970-AE60EA1701B1}"/>
              </a:ext>
            </a:extLst>
          </p:cNvPr>
          <p:cNvSpPr>
            <a:spLocks noGrp="1"/>
          </p:cNvSpPr>
          <p:nvPr>
            <p:ph sz="quarter" idx="13"/>
          </p:nvPr>
        </p:nvSpPr>
        <p:spPr/>
        <p:txBody>
          <a:bodyPr/>
          <a:lstStyle/>
          <a:p>
            <a:r>
              <a:rPr lang="en-US" dirty="0"/>
              <a:t>Caused by failure of the heart to pump blood</a:t>
            </a:r>
          </a:p>
          <a:p>
            <a:r>
              <a:rPr lang="en-US" dirty="0"/>
              <a:t>Usually related to a mechanical problem of the heart</a:t>
            </a:r>
          </a:p>
          <a:p>
            <a:r>
              <a:rPr lang="en-US" dirty="0"/>
              <a:t>Blood cannot be moved because of a drop in blood pressure</a:t>
            </a:r>
          </a:p>
          <a:p>
            <a:r>
              <a:rPr lang="en-US" dirty="0"/>
              <a:t>Categorized as cardiogenic shock</a:t>
            </a:r>
          </a:p>
        </p:txBody>
      </p:sp>
    </p:spTree>
    <p:extLst>
      <p:ext uri="{BB962C8B-B14F-4D97-AF65-F5344CB8AC3E}">
        <p14:creationId xmlns:p14="http://schemas.microsoft.com/office/powerpoint/2010/main" val="161721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A90B2-C14C-4C2D-B5E4-80B7A985F791}"/>
              </a:ext>
            </a:extLst>
          </p:cNvPr>
          <p:cNvSpPr>
            <a:spLocks noGrp="1"/>
          </p:cNvSpPr>
          <p:nvPr>
            <p:ph type="title"/>
          </p:nvPr>
        </p:nvSpPr>
        <p:spPr/>
        <p:txBody>
          <a:bodyPr/>
          <a:lstStyle/>
          <a:p>
            <a:r>
              <a:rPr lang="en-IN" dirty="0"/>
              <a:t>Blood Vessel Tone Problems</a:t>
            </a:r>
          </a:p>
        </p:txBody>
      </p:sp>
      <p:sp>
        <p:nvSpPr>
          <p:cNvPr id="3" name="Content Placeholder 2">
            <a:extLst>
              <a:ext uri="{FF2B5EF4-FFF2-40B4-BE49-F238E27FC236}">
                <a16:creationId xmlns:a16="http://schemas.microsoft.com/office/drawing/2014/main" id="{FAE3EC27-0B8D-4761-9AB8-F02612907873}"/>
              </a:ext>
            </a:extLst>
          </p:cNvPr>
          <p:cNvSpPr>
            <a:spLocks noGrp="1"/>
          </p:cNvSpPr>
          <p:nvPr>
            <p:ph sz="quarter" idx="13"/>
          </p:nvPr>
        </p:nvSpPr>
        <p:spPr/>
        <p:txBody>
          <a:bodyPr/>
          <a:lstStyle/>
          <a:p>
            <a:r>
              <a:rPr lang="en-US" altLang="en-US" dirty="0"/>
              <a:t>All blood vessels dilate at the same time</a:t>
            </a:r>
          </a:p>
          <a:p>
            <a:pPr lvl="1"/>
            <a:r>
              <a:rPr lang="en-US" altLang="en-US" dirty="0"/>
              <a:t>Blood cannot fill entire circulatory system</a:t>
            </a:r>
          </a:p>
          <a:p>
            <a:pPr lvl="1"/>
            <a:r>
              <a:rPr lang="en-US" altLang="en-US" dirty="0"/>
              <a:t>Referred to as distributive shock</a:t>
            </a:r>
          </a:p>
          <a:p>
            <a:r>
              <a:rPr lang="en-US" altLang="en-US" dirty="0"/>
              <a:t>Types of distributive shock</a:t>
            </a:r>
          </a:p>
          <a:p>
            <a:pPr lvl="1"/>
            <a:r>
              <a:rPr lang="en-US" altLang="en-US" dirty="0"/>
              <a:t>Anaphylactic shock</a:t>
            </a:r>
          </a:p>
          <a:p>
            <a:pPr lvl="1"/>
            <a:r>
              <a:rPr lang="en-US" altLang="en-US" dirty="0"/>
              <a:t>Neurogenic shock</a:t>
            </a:r>
          </a:p>
          <a:p>
            <a:pPr lvl="1"/>
            <a:r>
              <a:rPr lang="en-US" altLang="en-US" dirty="0"/>
              <a:t>Septic shock</a:t>
            </a:r>
          </a:p>
        </p:txBody>
      </p:sp>
    </p:spTree>
    <p:extLst>
      <p:ext uri="{BB962C8B-B14F-4D97-AF65-F5344CB8AC3E}">
        <p14:creationId xmlns:p14="http://schemas.microsoft.com/office/powerpoint/2010/main" val="227461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FE50-1EE8-4662-BD21-650E6D7C851A}"/>
              </a:ext>
            </a:extLst>
          </p:cNvPr>
          <p:cNvSpPr>
            <a:spLocks noGrp="1"/>
          </p:cNvSpPr>
          <p:nvPr>
            <p:ph type="title"/>
          </p:nvPr>
        </p:nvSpPr>
        <p:spPr/>
        <p:txBody>
          <a:bodyPr/>
          <a:lstStyle/>
          <a:p>
            <a:r>
              <a:rPr lang="en-IN" dirty="0"/>
              <a:t>Obstruction of Blood Flow</a:t>
            </a:r>
          </a:p>
        </p:txBody>
      </p:sp>
      <p:sp>
        <p:nvSpPr>
          <p:cNvPr id="3" name="Content Placeholder 2">
            <a:extLst>
              <a:ext uri="{FF2B5EF4-FFF2-40B4-BE49-F238E27FC236}">
                <a16:creationId xmlns:a16="http://schemas.microsoft.com/office/drawing/2014/main" id="{E4E2E925-D4C5-4BAD-A170-1CB96B664B7D}"/>
              </a:ext>
            </a:extLst>
          </p:cNvPr>
          <p:cNvSpPr>
            <a:spLocks noGrp="1"/>
          </p:cNvSpPr>
          <p:nvPr>
            <p:ph sz="quarter" idx="13"/>
          </p:nvPr>
        </p:nvSpPr>
        <p:spPr/>
        <p:txBody>
          <a:bodyPr/>
          <a:lstStyle/>
          <a:p>
            <a:r>
              <a:rPr lang="en-US" altLang="en-US" dirty="0"/>
              <a:t>Blood flow is blocked</a:t>
            </a:r>
          </a:p>
          <a:p>
            <a:pPr lvl="1"/>
            <a:r>
              <a:rPr lang="en-US" altLang="en-US" dirty="0"/>
              <a:t>Called obstructive shock</a:t>
            </a:r>
          </a:p>
          <a:p>
            <a:r>
              <a:rPr lang="en-US" altLang="en-US" dirty="0"/>
              <a:t>Caused by conditions such as:</a:t>
            </a:r>
          </a:p>
          <a:p>
            <a:pPr lvl="1"/>
            <a:r>
              <a:rPr lang="en-US" altLang="en-US" dirty="0"/>
              <a:t>Pulmonary embolism</a:t>
            </a:r>
          </a:p>
          <a:p>
            <a:pPr lvl="1"/>
            <a:r>
              <a:rPr lang="en-US" altLang="en-US" dirty="0"/>
              <a:t>Cardiac tamponade</a:t>
            </a:r>
          </a:p>
          <a:p>
            <a:pPr lvl="1"/>
            <a:r>
              <a:rPr lang="en-US" altLang="en-US" dirty="0"/>
              <a:t>Tension pneumothorax</a:t>
            </a:r>
          </a:p>
        </p:txBody>
      </p:sp>
    </p:spTree>
    <p:extLst>
      <p:ext uri="{BB962C8B-B14F-4D97-AF65-F5344CB8AC3E}">
        <p14:creationId xmlns:p14="http://schemas.microsoft.com/office/powerpoint/2010/main" val="1932503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B789-E64C-42DB-9C10-55B22890AA22}"/>
              </a:ext>
            </a:extLst>
          </p:cNvPr>
          <p:cNvSpPr>
            <a:spLocks noGrp="1"/>
          </p:cNvSpPr>
          <p:nvPr>
            <p:ph type="title"/>
          </p:nvPr>
        </p:nvSpPr>
        <p:spPr/>
        <p:txBody>
          <a:bodyPr/>
          <a:lstStyle/>
          <a:p>
            <a:r>
              <a:rPr lang="en-IN" dirty="0"/>
              <a:t>Fight or Flight</a:t>
            </a:r>
          </a:p>
        </p:txBody>
      </p:sp>
      <p:sp>
        <p:nvSpPr>
          <p:cNvPr id="3" name="Content Placeholder 2">
            <a:extLst>
              <a:ext uri="{FF2B5EF4-FFF2-40B4-BE49-F238E27FC236}">
                <a16:creationId xmlns:a16="http://schemas.microsoft.com/office/drawing/2014/main" id="{8FAA02F3-9DB7-44CB-89C2-5D0FEE4D8F57}"/>
              </a:ext>
            </a:extLst>
          </p:cNvPr>
          <p:cNvSpPr>
            <a:spLocks noGrp="1"/>
          </p:cNvSpPr>
          <p:nvPr>
            <p:ph sz="quarter" idx="13"/>
          </p:nvPr>
        </p:nvSpPr>
        <p:spPr/>
        <p:txBody>
          <a:bodyPr/>
          <a:lstStyle/>
          <a:p>
            <a:r>
              <a:rPr lang="en-US" altLang="en-US" dirty="0"/>
              <a:t>Baroreceptors stimulate release of epinephrine and norepinephrine</a:t>
            </a:r>
          </a:p>
          <a:p>
            <a:pPr lvl="1"/>
            <a:r>
              <a:rPr lang="en-US" altLang="en-US" dirty="0"/>
              <a:t>Blood vessels constrict</a:t>
            </a:r>
          </a:p>
          <a:p>
            <a:pPr lvl="1"/>
            <a:r>
              <a:rPr lang="en-US" altLang="en-US" dirty="0"/>
              <a:t>Skin becomes cool and pale</a:t>
            </a:r>
          </a:p>
          <a:p>
            <a:pPr lvl="1"/>
            <a:r>
              <a:rPr lang="en-US" altLang="en-US" dirty="0"/>
              <a:t>Skin becomes sweaty</a:t>
            </a:r>
          </a:p>
          <a:p>
            <a:pPr lvl="1"/>
            <a:r>
              <a:rPr lang="en-US" altLang="en-US" dirty="0"/>
              <a:t>Kidneys produce less urine</a:t>
            </a:r>
          </a:p>
          <a:p>
            <a:pPr lvl="1"/>
            <a:r>
              <a:rPr lang="en-US" altLang="en-US" dirty="0"/>
              <a:t>Nausea and vomiting</a:t>
            </a:r>
          </a:p>
          <a:p>
            <a:pPr lvl="1"/>
            <a:r>
              <a:rPr lang="en-US" altLang="en-US" dirty="0"/>
              <a:t>Increased heart rate and contractility</a:t>
            </a:r>
          </a:p>
        </p:txBody>
      </p:sp>
    </p:spTree>
    <p:extLst>
      <p:ext uri="{BB962C8B-B14F-4D97-AF65-F5344CB8AC3E}">
        <p14:creationId xmlns:p14="http://schemas.microsoft.com/office/powerpoint/2010/main" val="2608229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a:t>
            </a:r>
            <a:endParaRPr lang="en-IN" dirty="0"/>
          </a:p>
        </p:txBody>
      </p:sp>
      <p:sp>
        <p:nvSpPr>
          <p:cNvPr id="4" name="Text Placeholder 3"/>
          <p:cNvSpPr>
            <a:spLocks noGrp="1"/>
          </p:cNvSpPr>
          <p:nvPr>
            <p:ph type="body" sz="quarter" idx="14"/>
          </p:nvPr>
        </p:nvSpPr>
        <p:spPr/>
        <p:txBody>
          <a:bodyPr/>
          <a:lstStyle/>
          <a:p>
            <a:r>
              <a:rPr lang="en-US" altLang="en-US" dirty="0">
                <a:hlinkClick r:id="rId3" action="ppaction://hlinksldjump"/>
              </a:rPr>
              <a:t>The Circulatory System</a:t>
            </a:r>
            <a:endParaRPr lang="en-US" altLang="en-US" dirty="0"/>
          </a:p>
          <a:p>
            <a:r>
              <a:rPr lang="en-US" altLang="en-US" dirty="0">
                <a:hlinkClick r:id="rId4" action="ppaction://hlinksldjump"/>
              </a:rPr>
              <a:t>Shock</a:t>
            </a:r>
            <a:endParaRPr lang="en-US" altLang="en-US" dirty="0"/>
          </a:p>
          <a:p>
            <a:r>
              <a:rPr lang="en-US" altLang="en-US" dirty="0">
                <a:hlinkClick r:id="rId5" action="ppaction://hlinksldjump"/>
              </a:rPr>
              <a:t>Bleeding</a:t>
            </a:r>
            <a:endParaRPr lang="en-US" altLang="en-US" dirty="0"/>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E699-A6A2-4D44-8C77-F8C9CB166BCE}"/>
              </a:ext>
            </a:extLst>
          </p:cNvPr>
          <p:cNvSpPr>
            <a:spLocks noGrp="1"/>
          </p:cNvSpPr>
          <p:nvPr>
            <p:ph type="title"/>
          </p:nvPr>
        </p:nvSpPr>
        <p:spPr/>
        <p:txBody>
          <a:bodyPr/>
          <a:lstStyle/>
          <a:p>
            <a:r>
              <a:rPr lang="en-IN" dirty="0"/>
              <a:t>Compensation</a:t>
            </a:r>
          </a:p>
        </p:txBody>
      </p:sp>
      <p:sp>
        <p:nvSpPr>
          <p:cNvPr id="3" name="Content Placeholder 2">
            <a:extLst>
              <a:ext uri="{FF2B5EF4-FFF2-40B4-BE49-F238E27FC236}">
                <a16:creationId xmlns:a16="http://schemas.microsoft.com/office/drawing/2014/main" id="{8E1E7749-2FE5-4000-A895-6720D4280FB7}"/>
              </a:ext>
            </a:extLst>
          </p:cNvPr>
          <p:cNvSpPr>
            <a:spLocks noGrp="1"/>
          </p:cNvSpPr>
          <p:nvPr>
            <p:ph sz="quarter" idx="13"/>
          </p:nvPr>
        </p:nvSpPr>
        <p:spPr/>
        <p:txBody>
          <a:bodyPr/>
          <a:lstStyle/>
          <a:p>
            <a:r>
              <a:rPr lang="en-US" altLang="en-US" dirty="0"/>
              <a:t>Body senses the decrease in perfusion and attempts to compensate for it.</a:t>
            </a:r>
          </a:p>
          <a:p>
            <a:r>
              <a:rPr lang="en-US" altLang="en-US" dirty="0"/>
              <a:t>Compensation aims to restore blood flow.</a:t>
            </a:r>
          </a:p>
          <a:p>
            <a:pPr lvl="1"/>
            <a:r>
              <a:rPr lang="en-US" altLang="en-US" dirty="0"/>
              <a:t>Regulation of volume</a:t>
            </a:r>
          </a:p>
          <a:p>
            <a:pPr lvl="1"/>
            <a:r>
              <a:rPr lang="en-US" altLang="en-US" dirty="0"/>
              <a:t>Vasoconstriction</a:t>
            </a:r>
          </a:p>
          <a:p>
            <a:pPr lvl="1"/>
            <a:r>
              <a:rPr lang="en-US" altLang="en-US" dirty="0"/>
              <a:t>Cardiopulmonary response</a:t>
            </a:r>
          </a:p>
          <a:p>
            <a:r>
              <a:rPr lang="en-US" altLang="en-US" dirty="0"/>
              <a:t>Compensatory actions collectively called compensated shock.</a:t>
            </a:r>
          </a:p>
        </p:txBody>
      </p:sp>
    </p:spTree>
    <p:extLst>
      <p:ext uri="{BB962C8B-B14F-4D97-AF65-F5344CB8AC3E}">
        <p14:creationId xmlns:p14="http://schemas.microsoft.com/office/powerpoint/2010/main" val="1660473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DD2D-461E-46B4-A3ED-8920E61E4D62}"/>
              </a:ext>
            </a:extLst>
          </p:cNvPr>
          <p:cNvSpPr>
            <a:spLocks noGrp="1"/>
          </p:cNvSpPr>
          <p:nvPr>
            <p:ph type="title"/>
          </p:nvPr>
        </p:nvSpPr>
        <p:spPr/>
        <p:txBody>
          <a:bodyPr/>
          <a:lstStyle/>
          <a:p>
            <a:r>
              <a:rPr lang="en-IN" dirty="0"/>
              <a:t>Pediatric Note</a:t>
            </a:r>
          </a:p>
        </p:txBody>
      </p:sp>
      <p:sp>
        <p:nvSpPr>
          <p:cNvPr id="3" name="Content Placeholder 2">
            <a:extLst>
              <a:ext uri="{FF2B5EF4-FFF2-40B4-BE49-F238E27FC236}">
                <a16:creationId xmlns:a16="http://schemas.microsoft.com/office/drawing/2014/main" id="{37637E12-88F9-469C-A227-A250F5D37666}"/>
              </a:ext>
            </a:extLst>
          </p:cNvPr>
          <p:cNvSpPr>
            <a:spLocks noGrp="1"/>
          </p:cNvSpPr>
          <p:nvPr>
            <p:ph sz="quarter" idx="13"/>
          </p:nvPr>
        </p:nvSpPr>
        <p:spPr/>
        <p:txBody>
          <a:bodyPr/>
          <a:lstStyle/>
          <a:p>
            <a:r>
              <a:rPr lang="en-US" altLang="en-US" dirty="0"/>
              <a:t>Infants and children</a:t>
            </a:r>
          </a:p>
          <a:p>
            <a:pPr lvl="1"/>
            <a:r>
              <a:rPr lang="en-US" altLang="en-US" dirty="0"/>
              <a:t>Efficient compensating mechanisms maintain blood pressure until half of volume is depleted</a:t>
            </a:r>
          </a:p>
          <a:p>
            <a:r>
              <a:rPr lang="en-US" altLang="en-US" dirty="0"/>
              <a:t>Never wait for a drop in blood pressure to identify shock in pediatric patients.</a:t>
            </a:r>
          </a:p>
          <a:p>
            <a:r>
              <a:rPr lang="en-US" altLang="en-US" dirty="0"/>
              <a:t>Pediatric patients rely on heart rate to compensate for shock.</a:t>
            </a:r>
          </a:p>
          <a:p>
            <a:pPr lvl="1"/>
            <a:r>
              <a:rPr lang="en-US" altLang="en-US" dirty="0"/>
              <a:t>Fast heart rates are a key indicator of shock.</a:t>
            </a:r>
          </a:p>
        </p:txBody>
      </p:sp>
    </p:spTree>
    <p:extLst>
      <p:ext uri="{BB962C8B-B14F-4D97-AF65-F5344CB8AC3E}">
        <p14:creationId xmlns:p14="http://schemas.microsoft.com/office/powerpoint/2010/main" val="3369757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5D01-F40A-41C2-ACB0-339C0DE63190}"/>
              </a:ext>
            </a:extLst>
          </p:cNvPr>
          <p:cNvSpPr>
            <a:spLocks noGrp="1"/>
          </p:cNvSpPr>
          <p:nvPr>
            <p:ph type="title"/>
          </p:nvPr>
        </p:nvSpPr>
        <p:spPr/>
        <p:txBody>
          <a:bodyPr/>
          <a:lstStyle/>
          <a:p>
            <a:r>
              <a:rPr lang="en-IN" dirty="0"/>
              <a:t>Decompensation</a:t>
            </a:r>
          </a:p>
        </p:txBody>
      </p:sp>
      <p:sp>
        <p:nvSpPr>
          <p:cNvPr id="3" name="Content Placeholder 2">
            <a:extLst>
              <a:ext uri="{FF2B5EF4-FFF2-40B4-BE49-F238E27FC236}">
                <a16:creationId xmlns:a16="http://schemas.microsoft.com/office/drawing/2014/main" id="{DE9825EA-7ACF-467B-BE53-94C2AE06F146}"/>
              </a:ext>
            </a:extLst>
          </p:cNvPr>
          <p:cNvSpPr>
            <a:spLocks noGrp="1"/>
          </p:cNvSpPr>
          <p:nvPr>
            <p:ph sz="quarter" idx="13"/>
          </p:nvPr>
        </p:nvSpPr>
        <p:spPr/>
        <p:txBody>
          <a:bodyPr/>
          <a:lstStyle/>
          <a:p>
            <a:r>
              <a:rPr lang="en-US" altLang="en-US" dirty="0"/>
              <a:t>Compensated shock requires more fuel.</a:t>
            </a:r>
          </a:p>
          <a:p>
            <a:r>
              <a:rPr lang="en-US" altLang="en-US" dirty="0"/>
              <a:t>When muscles run out of fuel for compensation, compensated shock becomes decompensated shock.</a:t>
            </a:r>
          </a:p>
          <a:p>
            <a:r>
              <a:rPr lang="en-US" altLang="en-US" dirty="0"/>
              <a:t>Indicators of decompensation</a:t>
            </a:r>
          </a:p>
          <a:p>
            <a:pPr lvl="1"/>
            <a:r>
              <a:rPr lang="en-US" altLang="en-US" dirty="0"/>
              <a:t>Drop in blood pressure</a:t>
            </a:r>
          </a:p>
          <a:p>
            <a:pPr lvl="1"/>
            <a:r>
              <a:rPr lang="en-US" altLang="en-US" dirty="0"/>
              <a:t>Mental status changes</a:t>
            </a:r>
          </a:p>
          <a:p>
            <a:pPr lvl="1"/>
            <a:r>
              <a:rPr lang="en-US" altLang="en-US" dirty="0"/>
              <a:t>Slow heart rate</a:t>
            </a:r>
          </a:p>
          <a:p>
            <a:pPr lvl="1"/>
            <a:r>
              <a:rPr lang="en-US" altLang="en-US" dirty="0"/>
              <a:t>Slow respiratory rate</a:t>
            </a:r>
          </a:p>
        </p:txBody>
      </p:sp>
    </p:spTree>
    <p:extLst>
      <p:ext uri="{BB962C8B-B14F-4D97-AF65-F5344CB8AC3E}">
        <p14:creationId xmlns:p14="http://schemas.microsoft.com/office/powerpoint/2010/main" val="3888451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112B-CDC8-4356-8B1C-7112AD50B1A8}"/>
              </a:ext>
            </a:extLst>
          </p:cNvPr>
          <p:cNvSpPr>
            <a:spLocks noGrp="1"/>
          </p:cNvSpPr>
          <p:nvPr>
            <p:ph type="title"/>
          </p:nvPr>
        </p:nvSpPr>
        <p:spPr/>
        <p:txBody>
          <a:bodyPr/>
          <a:lstStyle/>
          <a:p>
            <a:r>
              <a:rPr lang="en-IN" dirty="0"/>
              <a:t>Irreversible Shock and Death</a:t>
            </a:r>
          </a:p>
        </p:txBody>
      </p:sp>
      <p:sp>
        <p:nvSpPr>
          <p:cNvPr id="3" name="Content Placeholder 2">
            <a:extLst>
              <a:ext uri="{FF2B5EF4-FFF2-40B4-BE49-F238E27FC236}">
                <a16:creationId xmlns:a16="http://schemas.microsoft.com/office/drawing/2014/main" id="{C5E400E7-6835-4BCE-A16A-3D69273C4C6D}"/>
              </a:ext>
            </a:extLst>
          </p:cNvPr>
          <p:cNvSpPr>
            <a:spLocks noGrp="1"/>
          </p:cNvSpPr>
          <p:nvPr>
            <p:ph sz="quarter" idx="13"/>
          </p:nvPr>
        </p:nvSpPr>
        <p:spPr/>
        <p:txBody>
          <a:bodyPr/>
          <a:lstStyle/>
          <a:p>
            <a:r>
              <a:rPr lang="en-US" dirty="0"/>
              <a:t>Prolonged vasoconstriction will lead to organ-system damage and death over time.</a:t>
            </a:r>
          </a:p>
          <a:p>
            <a:r>
              <a:rPr lang="en-US" dirty="0"/>
              <a:t>As organs begin to fail, irreversible shock begins.</a:t>
            </a:r>
          </a:p>
          <a:p>
            <a:r>
              <a:rPr lang="en-US" dirty="0"/>
              <a:t>Often results in apnea and cardiac arrest.</a:t>
            </a:r>
          </a:p>
        </p:txBody>
      </p:sp>
    </p:spTree>
    <p:extLst>
      <p:ext uri="{BB962C8B-B14F-4D97-AF65-F5344CB8AC3E}">
        <p14:creationId xmlns:p14="http://schemas.microsoft.com/office/powerpoint/2010/main" val="2983311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B5C7-3B2E-497A-A17A-E9AF6FE645E2}"/>
              </a:ext>
            </a:extLst>
          </p:cNvPr>
          <p:cNvSpPr>
            <a:spLocks noGrp="1"/>
          </p:cNvSpPr>
          <p:nvPr>
            <p:ph type="title"/>
          </p:nvPr>
        </p:nvSpPr>
        <p:spPr/>
        <p:txBody>
          <a:bodyPr/>
          <a:lstStyle/>
          <a:p>
            <a:r>
              <a:rPr lang="en-US" dirty="0"/>
              <a:t>Patient Assessment </a:t>
            </a:r>
            <a:r>
              <a:rPr lang="en-US" sz="2000" b="0" dirty="0"/>
              <a:t>(1 of 11)</a:t>
            </a:r>
            <a:endParaRPr lang="en-IN" sz="2000" b="0" dirty="0"/>
          </a:p>
        </p:txBody>
      </p:sp>
      <p:sp>
        <p:nvSpPr>
          <p:cNvPr id="3" name="Content Placeholder 2">
            <a:extLst>
              <a:ext uri="{FF2B5EF4-FFF2-40B4-BE49-F238E27FC236}">
                <a16:creationId xmlns:a16="http://schemas.microsoft.com/office/drawing/2014/main" id="{EEEEB250-2D6D-477C-8FFE-454808CCAA88}"/>
              </a:ext>
            </a:extLst>
          </p:cNvPr>
          <p:cNvSpPr>
            <a:spLocks noGrp="1"/>
          </p:cNvSpPr>
          <p:nvPr>
            <p:ph sz="quarter" idx="13"/>
          </p:nvPr>
        </p:nvSpPr>
        <p:spPr/>
        <p:txBody>
          <a:bodyPr/>
          <a:lstStyle/>
          <a:p>
            <a:r>
              <a:rPr lang="en-US" altLang="en-US" dirty="0"/>
              <a:t>Identify underlying problem</a:t>
            </a:r>
          </a:p>
          <a:p>
            <a:r>
              <a:rPr lang="en-US" altLang="en-US" dirty="0"/>
              <a:t>Recognize compensation</a:t>
            </a:r>
          </a:p>
          <a:p>
            <a:r>
              <a:rPr lang="en-US" altLang="en-US" dirty="0"/>
              <a:t>Scene survey for mechanism of injury/illness</a:t>
            </a:r>
          </a:p>
          <a:p>
            <a:r>
              <a:rPr lang="en-US" altLang="en-US" dirty="0"/>
              <a:t>Primary assessment</a:t>
            </a:r>
          </a:p>
        </p:txBody>
      </p:sp>
    </p:spTree>
    <p:extLst>
      <p:ext uri="{BB962C8B-B14F-4D97-AF65-F5344CB8AC3E}">
        <p14:creationId xmlns:p14="http://schemas.microsoft.com/office/powerpoint/2010/main" val="416084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B5C7-3B2E-497A-A17A-E9AF6FE645E2}"/>
              </a:ext>
            </a:extLst>
          </p:cNvPr>
          <p:cNvSpPr>
            <a:spLocks noGrp="1"/>
          </p:cNvSpPr>
          <p:nvPr>
            <p:ph type="title"/>
          </p:nvPr>
        </p:nvSpPr>
        <p:spPr/>
        <p:txBody>
          <a:bodyPr/>
          <a:lstStyle/>
          <a:p>
            <a:r>
              <a:rPr lang="en-US" dirty="0"/>
              <a:t>Patient Assessment </a:t>
            </a:r>
            <a:r>
              <a:rPr lang="en-US" sz="2000" b="0" dirty="0"/>
              <a:t>(2 of 11)</a:t>
            </a:r>
            <a:endParaRPr lang="en-IN" sz="2000" b="0" dirty="0"/>
          </a:p>
        </p:txBody>
      </p:sp>
      <p:sp>
        <p:nvSpPr>
          <p:cNvPr id="3" name="Content Placeholder 2">
            <a:extLst>
              <a:ext uri="{FF2B5EF4-FFF2-40B4-BE49-F238E27FC236}">
                <a16:creationId xmlns:a16="http://schemas.microsoft.com/office/drawing/2014/main" id="{EEEEB250-2D6D-477C-8FFE-454808CCAA88}"/>
              </a:ext>
            </a:extLst>
          </p:cNvPr>
          <p:cNvSpPr>
            <a:spLocks noGrp="1"/>
          </p:cNvSpPr>
          <p:nvPr>
            <p:ph sz="quarter" idx="13"/>
          </p:nvPr>
        </p:nvSpPr>
        <p:spPr/>
        <p:txBody>
          <a:bodyPr/>
          <a:lstStyle/>
          <a:p>
            <a:r>
              <a:rPr lang="en-US" altLang="en-US" dirty="0"/>
              <a:t>Airway</a:t>
            </a:r>
          </a:p>
          <a:p>
            <a:pPr lvl="1"/>
            <a:r>
              <a:rPr lang="en-US" altLang="en-US" dirty="0"/>
              <a:t>Correct airway problems immediately</a:t>
            </a:r>
          </a:p>
          <a:p>
            <a:r>
              <a:rPr lang="en-US" altLang="en-US" dirty="0"/>
              <a:t>Breathing</a:t>
            </a:r>
          </a:p>
          <a:p>
            <a:pPr lvl="1"/>
            <a:r>
              <a:rPr lang="en-US" altLang="en-US" dirty="0"/>
              <a:t>Never allow patient to become or remain hypoxic</a:t>
            </a:r>
          </a:p>
          <a:p>
            <a:pPr lvl="1"/>
            <a:r>
              <a:rPr lang="en-US" altLang="en-US" dirty="0"/>
              <a:t>Treat hypoxia with supplemental oxygen</a:t>
            </a:r>
          </a:p>
        </p:txBody>
      </p:sp>
    </p:spTree>
    <p:extLst>
      <p:ext uri="{BB962C8B-B14F-4D97-AF65-F5344CB8AC3E}">
        <p14:creationId xmlns:p14="http://schemas.microsoft.com/office/powerpoint/2010/main" val="4121608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B5C7-3B2E-497A-A17A-E9AF6FE645E2}"/>
              </a:ext>
            </a:extLst>
          </p:cNvPr>
          <p:cNvSpPr>
            <a:spLocks noGrp="1"/>
          </p:cNvSpPr>
          <p:nvPr>
            <p:ph type="title"/>
          </p:nvPr>
        </p:nvSpPr>
        <p:spPr/>
        <p:txBody>
          <a:bodyPr/>
          <a:lstStyle/>
          <a:p>
            <a:r>
              <a:rPr lang="en-US" dirty="0"/>
              <a:t>Patient Assessment </a:t>
            </a:r>
            <a:r>
              <a:rPr lang="en-US" sz="2000" b="0" dirty="0"/>
              <a:t>(3 of 11)</a:t>
            </a:r>
            <a:endParaRPr lang="en-IN" sz="2000" b="0" dirty="0"/>
          </a:p>
        </p:txBody>
      </p:sp>
      <p:sp>
        <p:nvSpPr>
          <p:cNvPr id="3" name="Content Placeholder 2">
            <a:extLst>
              <a:ext uri="{FF2B5EF4-FFF2-40B4-BE49-F238E27FC236}">
                <a16:creationId xmlns:a16="http://schemas.microsoft.com/office/drawing/2014/main" id="{EEEEB250-2D6D-477C-8FFE-454808CCAA88}"/>
              </a:ext>
            </a:extLst>
          </p:cNvPr>
          <p:cNvSpPr>
            <a:spLocks noGrp="1"/>
          </p:cNvSpPr>
          <p:nvPr>
            <p:ph sz="quarter" idx="13"/>
          </p:nvPr>
        </p:nvSpPr>
        <p:spPr/>
        <p:txBody>
          <a:bodyPr/>
          <a:lstStyle/>
          <a:p>
            <a:r>
              <a:rPr lang="en-US" altLang="en-US" dirty="0"/>
              <a:t>Circulation</a:t>
            </a:r>
          </a:p>
          <a:p>
            <a:pPr lvl="1"/>
            <a:r>
              <a:rPr lang="en-US" altLang="en-US" dirty="0"/>
              <a:t>Skin color</a:t>
            </a:r>
          </a:p>
          <a:p>
            <a:pPr lvl="1"/>
            <a:r>
              <a:rPr lang="en-US" altLang="en-US" dirty="0"/>
              <a:t>Distal pulses</a:t>
            </a:r>
          </a:p>
          <a:p>
            <a:pPr lvl="1"/>
            <a:r>
              <a:rPr lang="en-US" altLang="en-US" dirty="0"/>
              <a:t>Capillary refill time</a:t>
            </a:r>
          </a:p>
          <a:p>
            <a:pPr lvl="1"/>
            <a:r>
              <a:rPr lang="en-US" altLang="en-US" dirty="0"/>
              <a:t>Heart rate</a:t>
            </a:r>
          </a:p>
          <a:p>
            <a:r>
              <a:rPr lang="en-US" altLang="en-US" dirty="0"/>
              <a:t>Treat problems found in primary assessment immediately</a:t>
            </a:r>
          </a:p>
          <a:p>
            <a:r>
              <a:rPr lang="en-US" altLang="en-US" dirty="0"/>
              <a:t>Identify shock by trends in vital signs</a:t>
            </a:r>
          </a:p>
        </p:txBody>
      </p:sp>
    </p:spTree>
    <p:extLst>
      <p:ext uri="{BB962C8B-B14F-4D97-AF65-F5344CB8AC3E}">
        <p14:creationId xmlns:p14="http://schemas.microsoft.com/office/powerpoint/2010/main" val="3087388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B5C7-3B2E-497A-A17A-E9AF6FE645E2}"/>
              </a:ext>
            </a:extLst>
          </p:cNvPr>
          <p:cNvSpPr>
            <a:spLocks noGrp="1"/>
          </p:cNvSpPr>
          <p:nvPr>
            <p:ph type="title"/>
          </p:nvPr>
        </p:nvSpPr>
        <p:spPr/>
        <p:txBody>
          <a:bodyPr/>
          <a:lstStyle/>
          <a:p>
            <a:r>
              <a:rPr lang="en-US" dirty="0"/>
              <a:t>Patient Assessment </a:t>
            </a:r>
            <a:r>
              <a:rPr lang="en-US" sz="2000" b="0" dirty="0"/>
              <a:t>(4 of 11)</a:t>
            </a:r>
            <a:endParaRPr lang="en-IN" sz="2000" b="0" dirty="0"/>
          </a:p>
        </p:txBody>
      </p:sp>
      <p:sp>
        <p:nvSpPr>
          <p:cNvPr id="3" name="Content Placeholder 2">
            <a:extLst>
              <a:ext uri="{FF2B5EF4-FFF2-40B4-BE49-F238E27FC236}">
                <a16:creationId xmlns:a16="http://schemas.microsoft.com/office/drawing/2014/main" id="{EEEEB250-2D6D-477C-8FFE-454808CCAA88}"/>
              </a:ext>
            </a:extLst>
          </p:cNvPr>
          <p:cNvSpPr>
            <a:spLocks noGrp="1"/>
          </p:cNvSpPr>
          <p:nvPr>
            <p:ph sz="quarter" idx="13"/>
          </p:nvPr>
        </p:nvSpPr>
        <p:spPr/>
        <p:txBody>
          <a:bodyPr/>
          <a:lstStyle/>
          <a:p>
            <a:r>
              <a:rPr lang="en-US" altLang="en-US" dirty="0"/>
              <a:t>Physical examination</a:t>
            </a:r>
          </a:p>
          <a:p>
            <a:pPr lvl="1"/>
            <a:r>
              <a:rPr lang="en-US" altLang="en-US" dirty="0"/>
              <a:t>Identify conditions that are associated with shock</a:t>
            </a:r>
          </a:p>
          <a:p>
            <a:r>
              <a:rPr lang="en-US" altLang="en-US" dirty="0"/>
              <a:t>History taking in secondary assessment</a:t>
            </a:r>
          </a:p>
          <a:p>
            <a:pPr lvl="1"/>
            <a:r>
              <a:rPr lang="en-US" altLang="en-US" dirty="0"/>
              <a:t>Mechanism of injury</a:t>
            </a:r>
          </a:p>
          <a:p>
            <a:pPr lvl="1"/>
            <a:r>
              <a:rPr lang="en-US" altLang="en-US" dirty="0"/>
              <a:t>History of present illness</a:t>
            </a:r>
          </a:p>
          <a:p>
            <a:pPr lvl="1"/>
            <a:r>
              <a:rPr lang="en-US" altLang="en-US" dirty="0"/>
              <a:t>Chief complaint</a:t>
            </a:r>
          </a:p>
        </p:txBody>
      </p:sp>
    </p:spTree>
    <p:extLst>
      <p:ext uri="{BB962C8B-B14F-4D97-AF65-F5344CB8AC3E}">
        <p14:creationId xmlns:p14="http://schemas.microsoft.com/office/powerpoint/2010/main" val="1055245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9386-4452-4346-9FF4-3FF5464A529A}"/>
              </a:ext>
            </a:extLst>
          </p:cNvPr>
          <p:cNvSpPr>
            <a:spLocks noGrp="1"/>
          </p:cNvSpPr>
          <p:nvPr>
            <p:ph type="title"/>
          </p:nvPr>
        </p:nvSpPr>
        <p:spPr/>
        <p:txBody>
          <a:bodyPr/>
          <a:lstStyle/>
          <a:p>
            <a:r>
              <a:rPr lang="en-IN" dirty="0"/>
              <a:t>Signs of Shock</a:t>
            </a:r>
            <a:endParaRPr lang="en-IN" sz="2000" b="0" dirty="0"/>
          </a:p>
        </p:txBody>
      </p:sp>
      <p:pic>
        <p:nvPicPr>
          <p:cNvPr id="6" name="Picture 5" descr="A sequence of six images depict the signs of shock. A patient lies on a bundle of pipes, in shock. For long description, see slide 86: Appendix 2&#10;">
            <a:extLst>
              <a:ext uri="{FF2B5EF4-FFF2-40B4-BE49-F238E27FC236}">
                <a16:creationId xmlns:a16="http://schemas.microsoft.com/office/drawing/2014/main" id="{610EFBBD-82E3-42D3-84D4-5458CB887767}"/>
              </a:ext>
            </a:extLst>
          </p:cNvPr>
          <p:cNvPicPr>
            <a:picLocks noChangeAspect="1"/>
          </p:cNvPicPr>
          <p:nvPr/>
        </p:nvPicPr>
        <p:blipFill>
          <a:blip r:embed="rId3"/>
          <a:stretch>
            <a:fillRect/>
          </a:stretch>
        </p:blipFill>
        <p:spPr>
          <a:xfrm>
            <a:off x="2189222" y="1531289"/>
            <a:ext cx="4765556" cy="3866287"/>
          </a:xfrm>
          <a:prstGeom prst="rect">
            <a:avLst/>
          </a:prstGeom>
        </p:spPr>
      </p:pic>
      <p:sp>
        <p:nvSpPr>
          <p:cNvPr id="15" name="Text Placeholder 14">
            <a:extLst>
              <a:ext uri="{FF2B5EF4-FFF2-40B4-BE49-F238E27FC236}">
                <a16:creationId xmlns:a16="http://schemas.microsoft.com/office/drawing/2014/main" id="{1E2D3C7C-6CD1-4D4C-B6C0-B4C0BC2BC415}"/>
              </a:ext>
            </a:extLst>
          </p:cNvPr>
          <p:cNvSpPr>
            <a:spLocks noGrp="1"/>
          </p:cNvSpPr>
          <p:nvPr>
            <p:ph type="body" sz="quarter" idx="27"/>
          </p:nvPr>
        </p:nvSpPr>
        <p:spPr>
          <a:xfrm>
            <a:off x="2350294" y="5536947"/>
            <a:ext cx="4443412" cy="322361"/>
          </a:xfrm>
        </p:spPr>
        <p:txBody>
          <a:bodyPr/>
          <a:lstStyle/>
          <a:p>
            <a:pPr>
              <a:buNone/>
            </a:pPr>
            <a:r>
              <a:rPr lang="en-US" dirty="0">
                <a:hlinkClick r:id="rId4" action="ppaction://hlinksldjump"/>
              </a:rPr>
              <a:t>For long description, see slide 86: Appendix 2</a:t>
            </a:r>
            <a:endParaRPr lang="en-US" dirty="0"/>
          </a:p>
        </p:txBody>
      </p:sp>
      <p:sp>
        <p:nvSpPr>
          <p:cNvPr id="3" name="Content Placeholder 2">
            <a:extLst>
              <a:ext uri="{FF2B5EF4-FFF2-40B4-BE49-F238E27FC236}">
                <a16:creationId xmlns:a16="http://schemas.microsoft.com/office/drawing/2014/main" id="{D212AA37-5178-4F56-B09B-D48160654B2B}"/>
              </a:ext>
            </a:extLst>
          </p:cNvPr>
          <p:cNvSpPr>
            <a:spLocks noGrp="1"/>
          </p:cNvSpPr>
          <p:nvPr>
            <p:ph sz="quarter" idx="14"/>
          </p:nvPr>
        </p:nvSpPr>
        <p:spPr>
          <a:xfrm>
            <a:off x="472062" y="6019198"/>
            <a:ext cx="6060141" cy="331457"/>
          </a:xfrm>
        </p:spPr>
        <p:txBody>
          <a:bodyPr/>
          <a:lstStyle/>
          <a:p>
            <a:pPr marL="432" indent="0">
              <a:buNone/>
            </a:pPr>
            <a:r>
              <a:rPr lang="en-US" sz="1600" dirty="0"/>
              <a:t>Signs of shock will be detectable </a:t>
            </a:r>
            <a:r>
              <a:rPr lang="en-US" sz="1600" dirty="0" smtClean="0"/>
              <a:t>during the </a:t>
            </a:r>
            <a:r>
              <a:rPr lang="en-US" sz="1600" dirty="0"/>
              <a:t>patient assessment.</a:t>
            </a:r>
          </a:p>
        </p:txBody>
      </p:sp>
    </p:spTree>
    <p:extLst>
      <p:ext uri="{BB962C8B-B14F-4D97-AF65-F5344CB8AC3E}">
        <p14:creationId xmlns:p14="http://schemas.microsoft.com/office/powerpoint/2010/main" val="2609795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9AFC-280F-48BD-80AB-8D166BADA547}"/>
              </a:ext>
            </a:extLst>
          </p:cNvPr>
          <p:cNvSpPr>
            <a:spLocks noGrp="1"/>
          </p:cNvSpPr>
          <p:nvPr>
            <p:ph type="title"/>
          </p:nvPr>
        </p:nvSpPr>
        <p:spPr/>
        <p:txBody>
          <a:bodyPr/>
          <a:lstStyle/>
          <a:p>
            <a:r>
              <a:rPr lang="en-US" dirty="0"/>
              <a:t>Treating Shock </a:t>
            </a:r>
            <a:r>
              <a:rPr lang="en-US" sz="2000" b="0" dirty="0"/>
              <a:t>(1 of 3)</a:t>
            </a:r>
            <a:endParaRPr lang="en-IN" sz="2000" b="0" dirty="0"/>
          </a:p>
        </p:txBody>
      </p:sp>
      <p:sp>
        <p:nvSpPr>
          <p:cNvPr id="3" name="Content Placeholder 2">
            <a:extLst>
              <a:ext uri="{FF2B5EF4-FFF2-40B4-BE49-F238E27FC236}">
                <a16:creationId xmlns:a16="http://schemas.microsoft.com/office/drawing/2014/main" id="{2205C526-6D3E-495E-A60D-815E6FFF629F}"/>
              </a:ext>
            </a:extLst>
          </p:cNvPr>
          <p:cNvSpPr>
            <a:spLocks noGrp="1"/>
          </p:cNvSpPr>
          <p:nvPr>
            <p:ph sz="quarter" idx="13"/>
          </p:nvPr>
        </p:nvSpPr>
        <p:spPr/>
        <p:txBody>
          <a:bodyPr/>
          <a:lstStyle/>
          <a:p>
            <a:r>
              <a:rPr lang="en-US" altLang="en-US" dirty="0"/>
              <a:t>Treatment depends on underlying cause.</a:t>
            </a:r>
          </a:p>
          <a:p>
            <a:r>
              <a:rPr lang="en-US" altLang="en-US" dirty="0"/>
              <a:t>Best way to resolve hypoperfusion is to stop whatever is causing it.</a:t>
            </a:r>
          </a:p>
          <a:p>
            <a:pPr lvl="1"/>
            <a:r>
              <a:rPr lang="en-US" altLang="en-US" dirty="0"/>
              <a:t>May mean surgery</a:t>
            </a:r>
          </a:p>
          <a:p>
            <a:r>
              <a:rPr lang="en-US" altLang="en-US" dirty="0"/>
              <a:t>Use primary assessment to identify urgent interventions.</a:t>
            </a:r>
          </a:p>
          <a:p>
            <a:r>
              <a:rPr lang="en-US" altLang="en-US" dirty="0"/>
              <a:t>Use patient assessment to identify treatment needs.</a:t>
            </a:r>
          </a:p>
        </p:txBody>
      </p:sp>
    </p:spTree>
    <p:extLst>
      <p:ext uri="{BB962C8B-B14F-4D97-AF65-F5344CB8AC3E}">
        <p14:creationId xmlns:p14="http://schemas.microsoft.com/office/powerpoint/2010/main" val="530009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The Circulatory System</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9AFC-280F-48BD-80AB-8D166BADA547}"/>
              </a:ext>
            </a:extLst>
          </p:cNvPr>
          <p:cNvSpPr>
            <a:spLocks noGrp="1"/>
          </p:cNvSpPr>
          <p:nvPr>
            <p:ph type="title"/>
          </p:nvPr>
        </p:nvSpPr>
        <p:spPr/>
        <p:txBody>
          <a:bodyPr/>
          <a:lstStyle/>
          <a:p>
            <a:r>
              <a:rPr lang="en-US" dirty="0"/>
              <a:t>Treating Shock </a:t>
            </a:r>
            <a:r>
              <a:rPr lang="en-US" sz="2000" b="0" dirty="0"/>
              <a:t>(2 of 3)</a:t>
            </a:r>
            <a:endParaRPr lang="en-IN" sz="2000" b="0" dirty="0"/>
          </a:p>
        </p:txBody>
      </p:sp>
      <p:sp>
        <p:nvSpPr>
          <p:cNvPr id="3" name="Content Placeholder 2">
            <a:extLst>
              <a:ext uri="{FF2B5EF4-FFF2-40B4-BE49-F238E27FC236}">
                <a16:creationId xmlns:a16="http://schemas.microsoft.com/office/drawing/2014/main" id="{2205C526-6D3E-495E-A60D-815E6FFF629F}"/>
              </a:ext>
            </a:extLst>
          </p:cNvPr>
          <p:cNvSpPr>
            <a:spLocks noGrp="1"/>
          </p:cNvSpPr>
          <p:nvPr>
            <p:ph sz="quarter" idx="13"/>
          </p:nvPr>
        </p:nvSpPr>
        <p:spPr/>
        <p:txBody>
          <a:bodyPr/>
          <a:lstStyle/>
          <a:p>
            <a:r>
              <a:rPr lang="en-US" altLang="en-US" dirty="0"/>
              <a:t>Deadly triad of trauma</a:t>
            </a:r>
          </a:p>
          <a:p>
            <a:pPr lvl="1"/>
            <a:r>
              <a:rPr lang="en-US" altLang="en-US" dirty="0"/>
              <a:t>Acidosis</a:t>
            </a:r>
          </a:p>
          <a:p>
            <a:pPr lvl="1"/>
            <a:r>
              <a:rPr lang="en-US" altLang="en-US" dirty="0"/>
              <a:t>Hypothermia</a:t>
            </a:r>
          </a:p>
          <a:p>
            <a:pPr lvl="1"/>
            <a:r>
              <a:rPr lang="en-US" altLang="en-US" dirty="0"/>
              <a:t>Coagulopathy</a:t>
            </a:r>
          </a:p>
        </p:txBody>
      </p:sp>
    </p:spTree>
    <p:extLst>
      <p:ext uri="{BB962C8B-B14F-4D97-AF65-F5344CB8AC3E}">
        <p14:creationId xmlns:p14="http://schemas.microsoft.com/office/powerpoint/2010/main" val="903040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9AFC-280F-48BD-80AB-8D166BADA547}"/>
              </a:ext>
            </a:extLst>
          </p:cNvPr>
          <p:cNvSpPr>
            <a:spLocks noGrp="1"/>
          </p:cNvSpPr>
          <p:nvPr>
            <p:ph type="title"/>
          </p:nvPr>
        </p:nvSpPr>
        <p:spPr/>
        <p:txBody>
          <a:bodyPr/>
          <a:lstStyle/>
          <a:p>
            <a:r>
              <a:rPr lang="en-US" dirty="0"/>
              <a:t>Treating Shock </a:t>
            </a:r>
            <a:r>
              <a:rPr lang="en-US" sz="2000" b="0" dirty="0"/>
              <a:t>(3 of 3)</a:t>
            </a:r>
            <a:endParaRPr lang="en-IN" sz="2000" b="0" dirty="0"/>
          </a:p>
        </p:txBody>
      </p:sp>
      <p:sp>
        <p:nvSpPr>
          <p:cNvPr id="3" name="Content Placeholder 2">
            <a:extLst>
              <a:ext uri="{FF2B5EF4-FFF2-40B4-BE49-F238E27FC236}">
                <a16:creationId xmlns:a16="http://schemas.microsoft.com/office/drawing/2014/main" id="{2205C526-6D3E-495E-A60D-815E6FFF629F}"/>
              </a:ext>
            </a:extLst>
          </p:cNvPr>
          <p:cNvSpPr>
            <a:spLocks noGrp="1"/>
          </p:cNvSpPr>
          <p:nvPr>
            <p:ph sz="quarter" idx="13"/>
          </p:nvPr>
        </p:nvSpPr>
        <p:spPr/>
        <p:txBody>
          <a:bodyPr/>
          <a:lstStyle/>
          <a:p>
            <a:r>
              <a:rPr lang="en-US" altLang="en-US" dirty="0"/>
              <a:t>Treatment of deadly triad</a:t>
            </a:r>
          </a:p>
          <a:p>
            <a:pPr lvl="1"/>
            <a:r>
              <a:rPr lang="en-US" altLang="en-US" dirty="0"/>
              <a:t>Initiate transport to an appropriate destination</a:t>
            </a:r>
          </a:p>
          <a:p>
            <a:pPr lvl="1"/>
            <a:r>
              <a:rPr lang="en-US" altLang="en-US" dirty="0"/>
              <a:t>Prevent hypoxia</a:t>
            </a:r>
          </a:p>
          <a:p>
            <a:pPr lvl="1"/>
            <a:r>
              <a:rPr lang="en-US" altLang="en-US" dirty="0"/>
              <a:t>Prevent heat loss</a:t>
            </a:r>
          </a:p>
          <a:p>
            <a:pPr lvl="1"/>
            <a:r>
              <a:rPr lang="en-US" altLang="en-US" dirty="0"/>
              <a:t>Consider shock positioning</a:t>
            </a:r>
          </a:p>
          <a:p>
            <a:pPr lvl="1"/>
            <a:r>
              <a:rPr lang="en-US" altLang="en-US" dirty="0"/>
              <a:t>Consider advanced life support (A</a:t>
            </a:r>
            <a:r>
              <a:rPr lang="en-US" altLang="en-US" sz="100" dirty="0"/>
              <a:t> </a:t>
            </a:r>
            <a:r>
              <a:rPr lang="en-US" altLang="en-US" dirty="0"/>
              <a:t>L</a:t>
            </a:r>
            <a:r>
              <a:rPr lang="en-US" altLang="en-US" sz="100" dirty="0"/>
              <a:t> </a:t>
            </a:r>
            <a:r>
              <a:rPr lang="en-US" altLang="en-US" dirty="0"/>
              <a:t>S)</a:t>
            </a:r>
          </a:p>
        </p:txBody>
      </p:sp>
    </p:spTree>
    <p:extLst>
      <p:ext uri="{BB962C8B-B14F-4D97-AF65-F5344CB8AC3E}">
        <p14:creationId xmlns:p14="http://schemas.microsoft.com/office/powerpoint/2010/main" val="1725494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056E-484F-45C8-B9D3-5B8EFC45FBF8}"/>
              </a:ext>
            </a:extLst>
          </p:cNvPr>
          <p:cNvSpPr>
            <a:spLocks noGrp="1"/>
          </p:cNvSpPr>
          <p:nvPr>
            <p:ph type="title"/>
          </p:nvPr>
        </p:nvSpPr>
        <p:spPr/>
        <p:txBody>
          <a:bodyPr/>
          <a:lstStyle/>
          <a:p>
            <a:r>
              <a:rPr lang="en-US" dirty="0"/>
              <a:t>Patient Care </a:t>
            </a:r>
            <a:r>
              <a:rPr lang="en-US" sz="2000" b="0" dirty="0"/>
              <a:t>(1 of 4)</a:t>
            </a:r>
            <a:endParaRPr lang="en-IN" sz="2000" b="0" dirty="0"/>
          </a:p>
        </p:txBody>
      </p:sp>
      <p:sp>
        <p:nvSpPr>
          <p:cNvPr id="3" name="Content Placeholder 2">
            <a:extLst>
              <a:ext uri="{FF2B5EF4-FFF2-40B4-BE49-F238E27FC236}">
                <a16:creationId xmlns:a16="http://schemas.microsoft.com/office/drawing/2014/main" id="{77DFA25C-E7BA-44E9-9900-C12EFB2A562B}"/>
              </a:ext>
            </a:extLst>
          </p:cNvPr>
          <p:cNvSpPr>
            <a:spLocks noGrp="1"/>
          </p:cNvSpPr>
          <p:nvPr>
            <p:ph sz="quarter" idx="13"/>
          </p:nvPr>
        </p:nvSpPr>
        <p:spPr/>
        <p:txBody>
          <a:bodyPr/>
          <a:lstStyle/>
          <a:p>
            <a:r>
              <a:rPr lang="en-US" dirty="0"/>
              <a:t>Initiate rapid transport to an appropriate destination</a:t>
            </a:r>
          </a:p>
          <a:p>
            <a:r>
              <a:rPr lang="en-US" dirty="0"/>
              <a:t>Manage specific underlying causes of shock</a:t>
            </a:r>
          </a:p>
          <a:p>
            <a:r>
              <a:rPr lang="en-US" dirty="0"/>
              <a:t>Manage the airway and breathing to prevent hypoxia.</a:t>
            </a:r>
          </a:p>
          <a:p>
            <a:r>
              <a:rPr lang="en-US" dirty="0"/>
              <a:t>Take steps to prevent heat loss.</a:t>
            </a:r>
          </a:p>
          <a:p>
            <a:r>
              <a:rPr lang="en-US" dirty="0"/>
              <a:t>Place patient in supine position.</a:t>
            </a:r>
          </a:p>
          <a:p>
            <a:r>
              <a:rPr lang="en-US" dirty="0"/>
              <a:t>Request A</a:t>
            </a:r>
            <a:r>
              <a:rPr lang="en-US" sz="100" dirty="0"/>
              <a:t> </a:t>
            </a:r>
            <a:r>
              <a:rPr lang="en-US" dirty="0"/>
              <a:t>L</a:t>
            </a:r>
            <a:r>
              <a:rPr lang="en-US" sz="100" dirty="0"/>
              <a:t> </a:t>
            </a:r>
            <a:r>
              <a:rPr lang="en-US" dirty="0"/>
              <a:t>S.</a:t>
            </a:r>
          </a:p>
        </p:txBody>
      </p:sp>
    </p:spTree>
    <p:extLst>
      <p:ext uri="{BB962C8B-B14F-4D97-AF65-F5344CB8AC3E}">
        <p14:creationId xmlns:p14="http://schemas.microsoft.com/office/powerpoint/2010/main" val="3281194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Bleeding</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995918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6ACD-9B67-4B55-8A60-2BF18A8364BA}"/>
              </a:ext>
            </a:extLst>
          </p:cNvPr>
          <p:cNvSpPr>
            <a:spLocks noGrp="1"/>
          </p:cNvSpPr>
          <p:nvPr>
            <p:ph type="title"/>
          </p:nvPr>
        </p:nvSpPr>
        <p:spPr/>
        <p:txBody>
          <a:bodyPr/>
          <a:lstStyle/>
          <a:p>
            <a:r>
              <a:rPr lang="en-IN" dirty="0"/>
              <a:t>Types of Bleeding</a:t>
            </a:r>
          </a:p>
        </p:txBody>
      </p:sp>
      <p:sp>
        <p:nvSpPr>
          <p:cNvPr id="3" name="Content Placeholder 2">
            <a:extLst>
              <a:ext uri="{FF2B5EF4-FFF2-40B4-BE49-F238E27FC236}">
                <a16:creationId xmlns:a16="http://schemas.microsoft.com/office/drawing/2014/main" id="{6761DE44-F3F2-4B98-A35E-97DF96EF74C1}"/>
              </a:ext>
            </a:extLst>
          </p:cNvPr>
          <p:cNvSpPr>
            <a:spLocks noGrp="1"/>
          </p:cNvSpPr>
          <p:nvPr>
            <p:ph sz="quarter" idx="13"/>
          </p:nvPr>
        </p:nvSpPr>
        <p:spPr/>
        <p:txBody>
          <a:bodyPr/>
          <a:lstStyle/>
          <a:p>
            <a:r>
              <a:rPr lang="en-US" altLang="en-US" dirty="0"/>
              <a:t>Hemorrhage is severe bleeding.</a:t>
            </a:r>
          </a:p>
          <a:p>
            <a:pPr lvl="1"/>
            <a:r>
              <a:rPr lang="en-US" altLang="en-US" dirty="0"/>
              <a:t>Major cause of shock (hypoperfusion) in trauma</a:t>
            </a:r>
          </a:p>
          <a:p>
            <a:r>
              <a:rPr lang="en-US" altLang="en-US" dirty="0"/>
              <a:t>External</a:t>
            </a:r>
          </a:p>
          <a:p>
            <a:r>
              <a:rPr lang="en-US" altLang="en-US" dirty="0"/>
              <a:t>Internal</a:t>
            </a:r>
          </a:p>
        </p:txBody>
      </p:sp>
    </p:spTree>
    <p:extLst>
      <p:ext uri="{BB962C8B-B14F-4D97-AF65-F5344CB8AC3E}">
        <p14:creationId xmlns:p14="http://schemas.microsoft.com/office/powerpoint/2010/main" val="4123397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9386-4452-4346-9FF4-3FF5464A529A}"/>
              </a:ext>
            </a:extLst>
          </p:cNvPr>
          <p:cNvSpPr>
            <a:spLocks noGrp="1"/>
          </p:cNvSpPr>
          <p:nvPr>
            <p:ph type="title"/>
          </p:nvPr>
        </p:nvSpPr>
        <p:spPr/>
        <p:txBody>
          <a:bodyPr/>
          <a:lstStyle/>
          <a:p>
            <a:r>
              <a:rPr lang="en-IN" dirty="0"/>
              <a:t>External Bleeding </a:t>
            </a:r>
            <a:r>
              <a:rPr lang="en-IN" sz="2000" b="0" dirty="0"/>
              <a:t>(1 of 2)</a:t>
            </a:r>
          </a:p>
        </p:txBody>
      </p:sp>
      <p:pic>
        <p:nvPicPr>
          <p:cNvPr id="6" name="Picture 5" descr="Illustration shows three hands with different types of bleeding. For long description, see slide 87: Appendix 3&#10;">
            <a:extLst>
              <a:ext uri="{FF2B5EF4-FFF2-40B4-BE49-F238E27FC236}">
                <a16:creationId xmlns:a16="http://schemas.microsoft.com/office/drawing/2014/main" id="{C90CEE33-72D5-4853-8A7E-6D155A6266B9}"/>
              </a:ext>
            </a:extLst>
          </p:cNvPr>
          <p:cNvPicPr>
            <a:picLocks noChangeAspect="1"/>
          </p:cNvPicPr>
          <p:nvPr/>
        </p:nvPicPr>
        <p:blipFill>
          <a:blip r:embed="rId3"/>
          <a:stretch>
            <a:fillRect/>
          </a:stretch>
        </p:blipFill>
        <p:spPr>
          <a:xfrm>
            <a:off x="1030585" y="1610360"/>
            <a:ext cx="7082831" cy="3488950"/>
          </a:xfrm>
          <a:prstGeom prst="rect">
            <a:avLst/>
          </a:prstGeom>
        </p:spPr>
      </p:pic>
      <p:sp>
        <p:nvSpPr>
          <p:cNvPr id="15" name="Text Placeholder 14">
            <a:extLst>
              <a:ext uri="{FF2B5EF4-FFF2-40B4-BE49-F238E27FC236}">
                <a16:creationId xmlns:a16="http://schemas.microsoft.com/office/drawing/2014/main" id="{A6AF7201-4E39-4E2C-9367-28B385DF359E}"/>
              </a:ext>
            </a:extLst>
          </p:cNvPr>
          <p:cNvSpPr>
            <a:spLocks noGrp="1"/>
          </p:cNvSpPr>
          <p:nvPr>
            <p:ph type="body" sz="quarter" idx="27"/>
          </p:nvPr>
        </p:nvSpPr>
        <p:spPr>
          <a:xfrm>
            <a:off x="2350294" y="5317179"/>
            <a:ext cx="4443412" cy="354597"/>
          </a:xfrm>
        </p:spPr>
        <p:txBody>
          <a:bodyPr/>
          <a:lstStyle/>
          <a:p>
            <a:pPr>
              <a:buNone/>
            </a:pPr>
            <a:r>
              <a:rPr lang="en-US" dirty="0">
                <a:hlinkClick r:id="rId4" action="ppaction://hlinksldjump"/>
              </a:rPr>
              <a:t>For long description, see slide 87: Appendix 3</a:t>
            </a:r>
            <a:endParaRPr lang="en-US" dirty="0"/>
          </a:p>
        </p:txBody>
      </p:sp>
      <p:sp>
        <p:nvSpPr>
          <p:cNvPr id="3" name="Content Placeholder 2">
            <a:extLst>
              <a:ext uri="{FF2B5EF4-FFF2-40B4-BE49-F238E27FC236}">
                <a16:creationId xmlns:a16="http://schemas.microsoft.com/office/drawing/2014/main" id="{D212AA37-5178-4F56-B09B-D48160654B2B}"/>
              </a:ext>
            </a:extLst>
          </p:cNvPr>
          <p:cNvSpPr>
            <a:spLocks noGrp="1"/>
          </p:cNvSpPr>
          <p:nvPr>
            <p:ph sz="quarter" idx="14"/>
          </p:nvPr>
        </p:nvSpPr>
        <p:spPr>
          <a:xfrm>
            <a:off x="466725" y="5990445"/>
            <a:ext cx="3730239" cy="322274"/>
          </a:xfrm>
        </p:spPr>
        <p:txBody>
          <a:bodyPr/>
          <a:lstStyle/>
          <a:p>
            <a:pPr marL="432" indent="0">
              <a:buNone/>
            </a:pPr>
            <a:r>
              <a:rPr lang="en-US" dirty="0"/>
              <a:t>Three types of external bleeding.</a:t>
            </a:r>
          </a:p>
        </p:txBody>
      </p:sp>
    </p:spTree>
    <p:extLst>
      <p:ext uri="{BB962C8B-B14F-4D97-AF65-F5344CB8AC3E}">
        <p14:creationId xmlns:p14="http://schemas.microsoft.com/office/powerpoint/2010/main" val="2484773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35E5A-2AFE-412C-BD71-41503C12C745}"/>
              </a:ext>
            </a:extLst>
          </p:cNvPr>
          <p:cNvSpPr>
            <a:spLocks noGrp="1"/>
          </p:cNvSpPr>
          <p:nvPr>
            <p:ph type="title"/>
          </p:nvPr>
        </p:nvSpPr>
        <p:spPr/>
        <p:txBody>
          <a:bodyPr/>
          <a:lstStyle/>
          <a:p>
            <a:r>
              <a:rPr lang="en-IN" dirty="0"/>
              <a:t>External Bleeding </a:t>
            </a:r>
            <a:r>
              <a:rPr lang="en-IN" sz="2000" b="0" dirty="0"/>
              <a:t>(2 of 2)</a:t>
            </a:r>
          </a:p>
        </p:txBody>
      </p:sp>
      <p:sp>
        <p:nvSpPr>
          <p:cNvPr id="3" name="Content Placeholder 2">
            <a:extLst>
              <a:ext uri="{FF2B5EF4-FFF2-40B4-BE49-F238E27FC236}">
                <a16:creationId xmlns:a16="http://schemas.microsoft.com/office/drawing/2014/main" id="{DF2E49D2-B64B-4267-9230-81F9C1E333FB}"/>
              </a:ext>
            </a:extLst>
          </p:cNvPr>
          <p:cNvSpPr>
            <a:spLocks noGrp="1"/>
          </p:cNvSpPr>
          <p:nvPr>
            <p:ph sz="quarter" idx="13"/>
          </p:nvPr>
        </p:nvSpPr>
        <p:spPr/>
        <p:txBody>
          <a:bodyPr/>
          <a:lstStyle/>
          <a:p>
            <a:r>
              <a:rPr lang="en-US" dirty="0"/>
              <a:t>Occurs outside of body after force penetrates skin and lacerates or destroys underlying blood vessels</a:t>
            </a:r>
          </a:p>
          <a:p>
            <a:r>
              <a:rPr lang="en-US" dirty="0"/>
              <a:t>Typically visible on surface of the skin</a:t>
            </a:r>
          </a:p>
          <a:p>
            <a:r>
              <a:rPr lang="en-US" dirty="0"/>
              <a:t>How much a person bleeds determined by:</a:t>
            </a:r>
          </a:p>
          <a:p>
            <a:pPr lvl="1"/>
            <a:r>
              <a:rPr lang="en-US" dirty="0"/>
              <a:t>Size and severity of wound</a:t>
            </a:r>
          </a:p>
          <a:p>
            <a:pPr lvl="1"/>
            <a:r>
              <a:rPr lang="en-US" dirty="0"/>
              <a:t>Size and pressure of ruptured vessel</a:t>
            </a:r>
          </a:p>
          <a:p>
            <a:pPr lvl="1"/>
            <a:r>
              <a:rPr lang="en-US" dirty="0"/>
              <a:t>Individual’s ability to clot</a:t>
            </a:r>
          </a:p>
        </p:txBody>
      </p:sp>
    </p:spTree>
    <p:extLst>
      <p:ext uri="{BB962C8B-B14F-4D97-AF65-F5344CB8AC3E}">
        <p14:creationId xmlns:p14="http://schemas.microsoft.com/office/powerpoint/2010/main" val="3576307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5CBB-3315-4C9F-B30A-48AFB9224587}"/>
              </a:ext>
            </a:extLst>
          </p:cNvPr>
          <p:cNvSpPr>
            <a:spLocks noGrp="1"/>
          </p:cNvSpPr>
          <p:nvPr>
            <p:ph type="title"/>
          </p:nvPr>
        </p:nvSpPr>
        <p:spPr/>
        <p:txBody>
          <a:bodyPr/>
          <a:lstStyle/>
          <a:p>
            <a:r>
              <a:rPr lang="en-US" dirty="0"/>
              <a:t>Massive Hemorrhage </a:t>
            </a:r>
            <a:r>
              <a:rPr lang="en-US" sz="2000" b="0" dirty="0"/>
              <a:t>(1 of 3)</a:t>
            </a:r>
            <a:endParaRPr lang="en-IN" sz="2000" b="0" dirty="0"/>
          </a:p>
        </p:txBody>
      </p:sp>
      <p:sp>
        <p:nvSpPr>
          <p:cNvPr id="3" name="Content Placeholder 2">
            <a:extLst>
              <a:ext uri="{FF2B5EF4-FFF2-40B4-BE49-F238E27FC236}">
                <a16:creationId xmlns:a16="http://schemas.microsoft.com/office/drawing/2014/main" id="{A523DFE0-FB6B-41E9-A03C-719404467FB3}"/>
              </a:ext>
            </a:extLst>
          </p:cNvPr>
          <p:cNvSpPr>
            <a:spLocks noGrp="1"/>
          </p:cNvSpPr>
          <p:nvPr>
            <p:ph sz="quarter" idx="13"/>
          </p:nvPr>
        </p:nvSpPr>
        <p:spPr/>
        <p:txBody>
          <a:bodyPr/>
          <a:lstStyle/>
          <a:p>
            <a:r>
              <a:rPr lang="en-US" dirty="0"/>
              <a:t>Arterial bleeding</a:t>
            </a:r>
          </a:p>
          <a:p>
            <a:pPr lvl="1"/>
            <a:r>
              <a:rPr lang="en-US" dirty="0"/>
              <a:t>Bright red color</a:t>
            </a:r>
          </a:p>
          <a:p>
            <a:pPr lvl="1"/>
            <a:r>
              <a:rPr lang="en-US" dirty="0"/>
              <a:t>Spurting with heartbeat</a:t>
            </a:r>
          </a:p>
          <a:p>
            <a:pPr lvl="1"/>
            <a:r>
              <a:rPr lang="en-US" dirty="0"/>
              <a:t>Oxygen rich</a:t>
            </a:r>
          </a:p>
        </p:txBody>
      </p:sp>
    </p:spTree>
    <p:extLst>
      <p:ext uri="{BB962C8B-B14F-4D97-AF65-F5344CB8AC3E}">
        <p14:creationId xmlns:p14="http://schemas.microsoft.com/office/powerpoint/2010/main" val="2085999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5CBB-3315-4C9F-B30A-48AFB9224587}"/>
              </a:ext>
            </a:extLst>
          </p:cNvPr>
          <p:cNvSpPr>
            <a:spLocks noGrp="1"/>
          </p:cNvSpPr>
          <p:nvPr>
            <p:ph type="title"/>
          </p:nvPr>
        </p:nvSpPr>
        <p:spPr/>
        <p:txBody>
          <a:bodyPr/>
          <a:lstStyle/>
          <a:p>
            <a:r>
              <a:rPr lang="en-US" dirty="0"/>
              <a:t>Massive Hemorrhage </a:t>
            </a:r>
            <a:r>
              <a:rPr lang="en-US" sz="2000" b="0" dirty="0"/>
              <a:t>(2 of 3)</a:t>
            </a:r>
            <a:endParaRPr lang="en-IN" sz="2000" b="0" dirty="0"/>
          </a:p>
        </p:txBody>
      </p:sp>
      <p:sp>
        <p:nvSpPr>
          <p:cNvPr id="3" name="Content Placeholder 2">
            <a:extLst>
              <a:ext uri="{FF2B5EF4-FFF2-40B4-BE49-F238E27FC236}">
                <a16:creationId xmlns:a16="http://schemas.microsoft.com/office/drawing/2014/main" id="{A523DFE0-FB6B-41E9-A03C-719404467FB3}"/>
              </a:ext>
            </a:extLst>
          </p:cNvPr>
          <p:cNvSpPr>
            <a:spLocks noGrp="1"/>
          </p:cNvSpPr>
          <p:nvPr>
            <p:ph sz="quarter" idx="13"/>
          </p:nvPr>
        </p:nvSpPr>
        <p:spPr/>
        <p:txBody>
          <a:bodyPr/>
          <a:lstStyle/>
          <a:p>
            <a:r>
              <a:rPr lang="en-US" altLang="en-US" dirty="0"/>
              <a:t>Venous bleeding</a:t>
            </a:r>
          </a:p>
          <a:p>
            <a:pPr lvl="1"/>
            <a:r>
              <a:rPr lang="en-US" altLang="en-US" dirty="0"/>
              <a:t>Darker in color than arterial bleeding</a:t>
            </a:r>
          </a:p>
          <a:p>
            <a:pPr lvl="1"/>
            <a:r>
              <a:rPr lang="en-US" altLang="en-US" dirty="0"/>
              <a:t>Less pressure than arterial bleeding</a:t>
            </a:r>
          </a:p>
          <a:p>
            <a:pPr lvl="1"/>
            <a:r>
              <a:rPr lang="en-US" altLang="en-US" dirty="0"/>
              <a:t>Volume of blood carried by some veins can create immediately life-threatening hemorrhage</a:t>
            </a:r>
          </a:p>
        </p:txBody>
      </p:sp>
    </p:spTree>
    <p:extLst>
      <p:ext uri="{BB962C8B-B14F-4D97-AF65-F5344CB8AC3E}">
        <p14:creationId xmlns:p14="http://schemas.microsoft.com/office/powerpoint/2010/main" val="1067383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5CBB-3315-4C9F-B30A-48AFB9224587}"/>
              </a:ext>
            </a:extLst>
          </p:cNvPr>
          <p:cNvSpPr>
            <a:spLocks noGrp="1"/>
          </p:cNvSpPr>
          <p:nvPr>
            <p:ph type="title"/>
          </p:nvPr>
        </p:nvSpPr>
        <p:spPr/>
        <p:txBody>
          <a:bodyPr/>
          <a:lstStyle/>
          <a:p>
            <a:r>
              <a:rPr lang="en-US" dirty="0"/>
              <a:t>Massive Hemorrhage </a:t>
            </a:r>
            <a:r>
              <a:rPr lang="en-US" sz="2000" b="0" dirty="0"/>
              <a:t>(3 of 3)</a:t>
            </a:r>
            <a:endParaRPr lang="en-IN" sz="2000" b="0" dirty="0"/>
          </a:p>
        </p:txBody>
      </p:sp>
      <p:sp>
        <p:nvSpPr>
          <p:cNvPr id="3" name="Content Placeholder 2">
            <a:extLst>
              <a:ext uri="{FF2B5EF4-FFF2-40B4-BE49-F238E27FC236}">
                <a16:creationId xmlns:a16="http://schemas.microsoft.com/office/drawing/2014/main" id="{A523DFE0-FB6B-41E9-A03C-719404467FB3}"/>
              </a:ext>
            </a:extLst>
          </p:cNvPr>
          <p:cNvSpPr>
            <a:spLocks noGrp="1"/>
          </p:cNvSpPr>
          <p:nvPr>
            <p:ph sz="quarter" idx="13"/>
          </p:nvPr>
        </p:nvSpPr>
        <p:spPr/>
        <p:txBody>
          <a:bodyPr/>
          <a:lstStyle/>
          <a:p>
            <a:r>
              <a:rPr lang="en-US" altLang="en-US" dirty="0"/>
              <a:t>Junctional hemorrhage</a:t>
            </a:r>
          </a:p>
          <a:p>
            <a:pPr lvl="1"/>
            <a:r>
              <a:rPr lang="en-US" altLang="en-US" dirty="0"/>
              <a:t>Occurs where appendages of the body connect to the trunk</a:t>
            </a:r>
          </a:p>
          <a:p>
            <a:pPr lvl="1"/>
            <a:r>
              <a:rPr lang="en-US" altLang="en-US" dirty="0"/>
              <a:t>Large arteries and veins are not well protected</a:t>
            </a:r>
          </a:p>
          <a:p>
            <a:pPr lvl="1"/>
            <a:r>
              <a:rPr lang="en-US" altLang="en-US" dirty="0"/>
              <a:t>Injury is likely to cause massive bleeding</a:t>
            </a:r>
          </a:p>
        </p:txBody>
      </p:sp>
    </p:spTree>
    <p:extLst>
      <p:ext uri="{BB962C8B-B14F-4D97-AF65-F5344CB8AC3E}">
        <p14:creationId xmlns:p14="http://schemas.microsoft.com/office/powerpoint/2010/main" val="568132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9386-4452-4346-9FF4-3FF5464A529A}"/>
              </a:ext>
            </a:extLst>
          </p:cNvPr>
          <p:cNvSpPr>
            <a:spLocks noGrp="1"/>
          </p:cNvSpPr>
          <p:nvPr>
            <p:ph type="title"/>
          </p:nvPr>
        </p:nvSpPr>
        <p:spPr/>
        <p:txBody>
          <a:bodyPr/>
          <a:lstStyle/>
          <a:p>
            <a:r>
              <a:rPr lang="en-IN" dirty="0"/>
              <a:t>Circulatory System</a:t>
            </a:r>
            <a:endParaRPr lang="en-IN" sz="2000" b="0" dirty="0"/>
          </a:p>
        </p:txBody>
      </p:sp>
      <p:pic>
        <p:nvPicPr>
          <p:cNvPr id="6" name="Picture 5" descr="Illustration of the circulatory system. For long description, see slide 85: Appendix 1">
            <a:extLst>
              <a:ext uri="{FF2B5EF4-FFF2-40B4-BE49-F238E27FC236}">
                <a16:creationId xmlns:a16="http://schemas.microsoft.com/office/drawing/2014/main" id="{4C0BD9AC-AAB5-4436-9BC9-0CF90E8CEF52}"/>
              </a:ext>
            </a:extLst>
          </p:cNvPr>
          <p:cNvPicPr>
            <a:picLocks noChangeAspect="1"/>
          </p:cNvPicPr>
          <p:nvPr/>
        </p:nvPicPr>
        <p:blipFill>
          <a:blip r:embed="rId3"/>
          <a:stretch>
            <a:fillRect/>
          </a:stretch>
        </p:blipFill>
        <p:spPr>
          <a:xfrm>
            <a:off x="2843293" y="1567952"/>
            <a:ext cx="3457414" cy="3928880"/>
          </a:xfrm>
          <a:prstGeom prst="rect">
            <a:avLst/>
          </a:prstGeom>
        </p:spPr>
      </p:pic>
      <p:sp>
        <p:nvSpPr>
          <p:cNvPr id="15" name="Text Placeholder 14">
            <a:extLst>
              <a:ext uri="{FF2B5EF4-FFF2-40B4-BE49-F238E27FC236}">
                <a16:creationId xmlns:a16="http://schemas.microsoft.com/office/drawing/2014/main" id="{04D9739E-26D9-40CE-9E29-CE97EDBB2950}"/>
              </a:ext>
            </a:extLst>
          </p:cNvPr>
          <p:cNvSpPr>
            <a:spLocks noGrp="1"/>
          </p:cNvSpPr>
          <p:nvPr>
            <p:ph type="body" sz="quarter" idx="27"/>
          </p:nvPr>
        </p:nvSpPr>
        <p:spPr>
          <a:xfrm>
            <a:off x="2350294" y="5607955"/>
            <a:ext cx="4443412" cy="354597"/>
          </a:xfrm>
        </p:spPr>
        <p:txBody>
          <a:bodyPr/>
          <a:lstStyle/>
          <a:p>
            <a:pPr>
              <a:buNone/>
            </a:pPr>
            <a:r>
              <a:rPr lang="en-US" dirty="0">
                <a:hlinkClick r:id="rId4" action="ppaction://hlinksldjump"/>
              </a:rPr>
              <a:t>For long description, see slide 85: Appendix 1</a:t>
            </a:r>
            <a:endParaRPr lang="en-US" dirty="0"/>
          </a:p>
        </p:txBody>
      </p:sp>
      <p:sp>
        <p:nvSpPr>
          <p:cNvPr id="3" name="Content Placeholder 2">
            <a:extLst>
              <a:ext uri="{FF2B5EF4-FFF2-40B4-BE49-F238E27FC236}">
                <a16:creationId xmlns:a16="http://schemas.microsoft.com/office/drawing/2014/main" id="{D212AA37-5178-4F56-B09B-D48160654B2B}"/>
              </a:ext>
            </a:extLst>
          </p:cNvPr>
          <p:cNvSpPr>
            <a:spLocks noGrp="1"/>
          </p:cNvSpPr>
          <p:nvPr>
            <p:ph sz="quarter" idx="14"/>
          </p:nvPr>
        </p:nvSpPr>
        <p:spPr>
          <a:xfrm>
            <a:off x="457200" y="6066680"/>
            <a:ext cx="3730239" cy="305545"/>
          </a:xfrm>
        </p:spPr>
        <p:txBody>
          <a:bodyPr/>
          <a:lstStyle/>
          <a:p>
            <a:pPr marL="432" indent="0">
              <a:buNone/>
            </a:pPr>
            <a:r>
              <a:rPr lang="en-US" dirty="0"/>
              <a:t>The circulatory </a:t>
            </a:r>
            <a:r>
              <a:rPr lang="en-US" dirty="0" smtClean="0"/>
              <a:t>system.</a:t>
            </a:r>
            <a:endParaRPr lang="en-US" dirty="0"/>
          </a:p>
        </p:txBody>
      </p:sp>
    </p:spTree>
    <p:extLst>
      <p:ext uri="{BB962C8B-B14F-4D97-AF65-F5344CB8AC3E}">
        <p14:creationId xmlns:p14="http://schemas.microsoft.com/office/powerpoint/2010/main" val="3950391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2D4D-4BFA-4A80-A97C-44EA41615CE9}"/>
              </a:ext>
            </a:extLst>
          </p:cNvPr>
          <p:cNvSpPr>
            <a:spLocks noGrp="1"/>
          </p:cNvSpPr>
          <p:nvPr>
            <p:ph type="title"/>
          </p:nvPr>
        </p:nvSpPr>
        <p:spPr/>
        <p:txBody>
          <a:bodyPr/>
          <a:lstStyle/>
          <a:p>
            <a:r>
              <a:rPr lang="en-US" dirty="0"/>
              <a:t>Other External Hemorrhage </a:t>
            </a:r>
            <a:r>
              <a:rPr lang="en-US" sz="2000" b="0" dirty="0"/>
              <a:t>(1 of 2)</a:t>
            </a:r>
            <a:endParaRPr lang="en-IN" sz="2000" b="0" dirty="0"/>
          </a:p>
        </p:txBody>
      </p:sp>
      <p:sp>
        <p:nvSpPr>
          <p:cNvPr id="3" name="Content Placeholder 2">
            <a:extLst>
              <a:ext uri="{FF2B5EF4-FFF2-40B4-BE49-F238E27FC236}">
                <a16:creationId xmlns:a16="http://schemas.microsoft.com/office/drawing/2014/main" id="{71545E76-5964-44C5-BB6A-BF4BDF1A05E2}"/>
              </a:ext>
            </a:extLst>
          </p:cNvPr>
          <p:cNvSpPr>
            <a:spLocks noGrp="1"/>
          </p:cNvSpPr>
          <p:nvPr>
            <p:ph sz="quarter" idx="13"/>
          </p:nvPr>
        </p:nvSpPr>
        <p:spPr/>
        <p:txBody>
          <a:bodyPr/>
          <a:lstStyle/>
          <a:p>
            <a:r>
              <a:rPr lang="en-US" altLang="en-US" dirty="0"/>
              <a:t>Capillary bleeding</a:t>
            </a:r>
          </a:p>
          <a:p>
            <a:pPr lvl="1"/>
            <a:r>
              <a:rPr lang="en-US" altLang="en-US" dirty="0"/>
              <a:t>Caused by superficial wounds to surface of skin</a:t>
            </a:r>
          </a:p>
          <a:p>
            <a:pPr lvl="1"/>
            <a:r>
              <a:rPr lang="en-US" altLang="en-US" dirty="0"/>
              <a:t>Slow and oozing</a:t>
            </a:r>
          </a:p>
          <a:p>
            <a:pPr lvl="1"/>
            <a:r>
              <a:rPr lang="en-US" altLang="en-US" dirty="0"/>
              <a:t>Stops spontaneously</a:t>
            </a:r>
          </a:p>
          <a:p>
            <a:r>
              <a:rPr lang="en-US" altLang="en-US" dirty="0"/>
              <a:t>All bleeding needs to be stopped</a:t>
            </a:r>
          </a:p>
          <a:p>
            <a:r>
              <a:rPr lang="en-US" altLang="en-US" dirty="0"/>
              <a:t>Identifying type of bleeding is almost irrelevant</a:t>
            </a:r>
          </a:p>
        </p:txBody>
      </p:sp>
    </p:spTree>
    <p:extLst>
      <p:ext uri="{BB962C8B-B14F-4D97-AF65-F5344CB8AC3E}">
        <p14:creationId xmlns:p14="http://schemas.microsoft.com/office/powerpoint/2010/main" val="3042805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2D4D-4BFA-4A80-A97C-44EA41615CE9}"/>
              </a:ext>
            </a:extLst>
          </p:cNvPr>
          <p:cNvSpPr>
            <a:spLocks noGrp="1"/>
          </p:cNvSpPr>
          <p:nvPr>
            <p:ph type="title"/>
          </p:nvPr>
        </p:nvSpPr>
        <p:spPr/>
        <p:txBody>
          <a:bodyPr/>
          <a:lstStyle/>
          <a:p>
            <a:r>
              <a:rPr lang="en-US" dirty="0"/>
              <a:t>Other External Hemorrhage </a:t>
            </a:r>
            <a:r>
              <a:rPr lang="en-US" sz="2000" b="0" dirty="0"/>
              <a:t>(2 of 2)</a:t>
            </a:r>
            <a:endParaRPr lang="en-IN" sz="2000" b="0" dirty="0"/>
          </a:p>
        </p:txBody>
      </p:sp>
      <p:sp>
        <p:nvSpPr>
          <p:cNvPr id="3" name="Content Placeholder 2">
            <a:extLst>
              <a:ext uri="{FF2B5EF4-FFF2-40B4-BE49-F238E27FC236}">
                <a16:creationId xmlns:a16="http://schemas.microsoft.com/office/drawing/2014/main" id="{71545E76-5964-44C5-BB6A-BF4BDF1A05E2}"/>
              </a:ext>
            </a:extLst>
          </p:cNvPr>
          <p:cNvSpPr>
            <a:spLocks noGrp="1"/>
          </p:cNvSpPr>
          <p:nvPr>
            <p:ph sz="quarter" idx="13"/>
          </p:nvPr>
        </p:nvSpPr>
        <p:spPr/>
        <p:txBody>
          <a:bodyPr/>
          <a:lstStyle/>
          <a:p>
            <a:r>
              <a:rPr lang="en-US" altLang="en-US" dirty="0"/>
              <a:t>Bleeding can be accelerated by underlying conditions.</a:t>
            </a:r>
          </a:p>
          <a:p>
            <a:pPr lvl="1"/>
            <a:r>
              <a:rPr lang="en-US" altLang="en-US" dirty="0"/>
              <a:t>Prescription medications designed to limit body’s natural ability to form blood clots</a:t>
            </a:r>
          </a:p>
          <a:p>
            <a:r>
              <a:rPr lang="en-US" altLang="en-US" dirty="0"/>
              <a:t>Hypothermia affects body’s ability to clot.</a:t>
            </a:r>
          </a:p>
          <a:p>
            <a:r>
              <a:rPr lang="en-US" altLang="en-US" dirty="0"/>
              <a:t>External hemorrhage can usually be controlled by compressing the tissue around the wound.</a:t>
            </a:r>
          </a:p>
        </p:txBody>
      </p:sp>
    </p:spTree>
    <p:extLst>
      <p:ext uri="{BB962C8B-B14F-4D97-AF65-F5344CB8AC3E}">
        <p14:creationId xmlns:p14="http://schemas.microsoft.com/office/powerpoint/2010/main" val="712181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934D-F9CF-47A3-9126-87C82995D1DC}"/>
              </a:ext>
            </a:extLst>
          </p:cNvPr>
          <p:cNvSpPr>
            <a:spLocks noGrp="1"/>
          </p:cNvSpPr>
          <p:nvPr>
            <p:ph type="title"/>
          </p:nvPr>
        </p:nvSpPr>
        <p:spPr/>
        <p:txBody>
          <a:bodyPr/>
          <a:lstStyle/>
          <a:p>
            <a:r>
              <a:rPr lang="en-IN" sz="3400" dirty="0"/>
              <a:t>Precautions with External Hemorrhage</a:t>
            </a:r>
          </a:p>
        </p:txBody>
      </p:sp>
      <p:sp>
        <p:nvSpPr>
          <p:cNvPr id="3" name="Content Placeholder 2">
            <a:extLst>
              <a:ext uri="{FF2B5EF4-FFF2-40B4-BE49-F238E27FC236}">
                <a16:creationId xmlns:a16="http://schemas.microsoft.com/office/drawing/2014/main" id="{9F9E9D58-4792-4B0B-A724-7857FBA0F140}"/>
              </a:ext>
            </a:extLst>
          </p:cNvPr>
          <p:cNvSpPr>
            <a:spLocks noGrp="1"/>
          </p:cNvSpPr>
          <p:nvPr>
            <p:ph sz="quarter" idx="13"/>
          </p:nvPr>
        </p:nvSpPr>
        <p:spPr/>
        <p:txBody>
          <a:bodyPr/>
          <a:lstStyle/>
          <a:p>
            <a:r>
              <a:rPr lang="en-US" altLang="en-US" dirty="0"/>
              <a:t>Use Standard Precautions</a:t>
            </a:r>
          </a:p>
          <a:p>
            <a:pPr lvl="1"/>
            <a:r>
              <a:rPr lang="en-US" altLang="en-US" dirty="0"/>
              <a:t>Gloves</a:t>
            </a:r>
          </a:p>
          <a:p>
            <a:pPr lvl="1"/>
            <a:r>
              <a:rPr lang="en-US" altLang="en-US" dirty="0"/>
              <a:t>Mask</a:t>
            </a:r>
          </a:p>
          <a:p>
            <a:pPr lvl="1"/>
            <a:r>
              <a:rPr lang="en-US" altLang="en-US" dirty="0"/>
              <a:t>Eyewear</a:t>
            </a:r>
          </a:p>
          <a:p>
            <a:pPr lvl="1"/>
            <a:r>
              <a:rPr lang="en-US" altLang="en-US" dirty="0"/>
              <a:t>Gown</a:t>
            </a:r>
          </a:p>
          <a:p>
            <a:r>
              <a:rPr lang="en-US" altLang="en-US" dirty="0"/>
              <a:t>Always wash hands after each call.</a:t>
            </a:r>
          </a:p>
        </p:txBody>
      </p:sp>
    </p:spTree>
    <p:extLst>
      <p:ext uri="{BB962C8B-B14F-4D97-AF65-F5344CB8AC3E}">
        <p14:creationId xmlns:p14="http://schemas.microsoft.com/office/powerpoint/2010/main" val="39857694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7401-DEC0-4B18-850A-F4F279AA2D80}"/>
              </a:ext>
            </a:extLst>
          </p:cNvPr>
          <p:cNvSpPr>
            <a:spLocks noGrp="1"/>
          </p:cNvSpPr>
          <p:nvPr>
            <p:ph type="title"/>
          </p:nvPr>
        </p:nvSpPr>
        <p:spPr/>
        <p:txBody>
          <a:bodyPr/>
          <a:lstStyle/>
          <a:p>
            <a:r>
              <a:rPr lang="en-IN" dirty="0"/>
              <a:t>Think About It 1</a:t>
            </a:r>
          </a:p>
        </p:txBody>
      </p:sp>
      <p:sp>
        <p:nvSpPr>
          <p:cNvPr id="3" name="Content Placeholder 2">
            <a:extLst>
              <a:ext uri="{FF2B5EF4-FFF2-40B4-BE49-F238E27FC236}">
                <a16:creationId xmlns:a16="http://schemas.microsoft.com/office/drawing/2014/main" id="{1A5DB018-CBE4-4FE9-A12F-09813A8F8FB6}"/>
              </a:ext>
            </a:extLst>
          </p:cNvPr>
          <p:cNvSpPr>
            <a:spLocks noGrp="1"/>
          </p:cNvSpPr>
          <p:nvPr>
            <p:ph sz="quarter" idx="13"/>
          </p:nvPr>
        </p:nvSpPr>
        <p:spPr/>
        <p:txBody>
          <a:bodyPr/>
          <a:lstStyle/>
          <a:p>
            <a:r>
              <a:rPr lang="en-US" dirty="0"/>
              <a:t>How severe is the bleeding? Is it a massive hemorrhage? If so, how does that affect the priorities of treatment?</a:t>
            </a:r>
          </a:p>
        </p:txBody>
      </p:sp>
    </p:spTree>
    <p:extLst>
      <p:ext uri="{BB962C8B-B14F-4D97-AF65-F5344CB8AC3E}">
        <p14:creationId xmlns:p14="http://schemas.microsoft.com/office/powerpoint/2010/main" val="18215834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0F91-D303-4F80-9356-94FF47324CC4}"/>
              </a:ext>
            </a:extLst>
          </p:cNvPr>
          <p:cNvSpPr>
            <a:spLocks noGrp="1"/>
          </p:cNvSpPr>
          <p:nvPr>
            <p:ph type="title"/>
          </p:nvPr>
        </p:nvSpPr>
        <p:spPr/>
        <p:txBody>
          <a:bodyPr/>
          <a:lstStyle/>
          <a:p>
            <a:r>
              <a:rPr lang="en-US" dirty="0"/>
              <a:t>Patient Assessment </a:t>
            </a:r>
            <a:r>
              <a:rPr lang="en-US" sz="2000" b="0" dirty="0"/>
              <a:t>(5 of 11)</a:t>
            </a:r>
            <a:endParaRPr lang="en-IN" sz="2000" b="0" dirty="0"/>
          </a:p>
        </p:txBody>
      </p:sp>
      <p:sp>
        <p:nvSpPr>
          <p:cNvPr id="3" name="Content Placeholder 2">
            <a:extLst>
              <a:ext uri="{FF2B5EF4-FFF2-40B4-BE49-F238E27FC236}">
                <a16:creationId xmlns:a16="http://schemas.microsoft.com/office/drawing/2014/main" id="{F31EB785-A195-4A8B-AE8A-226802482C41}"/>
              </a:ext>
            </a:extLst>
          </p:cNvPr>
          <p:cNvSpPr>
            <a:spLocks noGrp="1"/>
          </p:cNvSpPr>
          <p:nvPr>
            <p:ph sz="quarter" idx="13"/>
          </p:nvPr>
        </p:nvSpPr>
        <p:spPr/>
        <p:txBody>
          <a:bodyPr/>
          <a:lstStyle/>
          <a:p>
            <a:r>
              <a:rPr lang="en-US" dirty="0"/>
              <a:t>Identify and control massive hemorrhage within first seconds of primary assessment.</a:t>
            </a:r>
          </a:p>
          <a:p>
            <a:r>
              <a:rPr lang="en-US" dirty="0"/>
              <a:t>Ensure open airway.</a:t>
            </a:r>
          </a:p>
          <a:p>
            <a:r>
              <a:rPr lang="en-US" dirty="0"/>
              <a:t>Ensure adequate breathing.</a:t>
            </a:r>
          </a:p>
        </p:txBody>
      </p:sp>
    </p:spTree>
    <p:extLst>
      <p:ext uri="{BB962C8B-B14F-4D97-AF65-F5344CB8AC3E}">
        <p14:creationId xmlns:p14="http://schemas.microsoft.com/office/powerpoint/2010/main" val="26822466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0F91-D303-4F80-9356-94FF47324CC4}"/>
              </a:ext>
            </a:extLst>
          </p:cNvPr>
          <p:cNvSpPr>
            <a:spLocks noGrp="1"/>
          </p:cNvSpPr>
          <p:nvPr>
            <p:ph type="title"/>
          </p:nvPr>
        </p:nvSpPr>
        <p:spPr/>
        <p:txBody>
          <a:bodyPr/>
          <a:lstStyle/>
          <a:p>
            <a:r>
              <a:rPr lang="en-US" dirty="0"/>
              <a:t>Patient Assessment </a:t>
            </a:r>
            <a:r>
              <a:rPr lang="en-US" sz="2000" b="0" dirty="0"/>
              <a:t>(6 of 11)</a:t>
            </a:r>
            <a:endParaRPr lang="en-IN" sz="2000" b="0" dirty="0"/>
          </a:p>
        </p:txBody>
      </p:sp>
      <p:sp>
        <p:nvSpPr>
          <p:cNvPr id="3" name="Content Placeholder 2">
            <a:extLst>
              <a:ext uri="{FF2B5EF4-FFF2-40B4-BE49-F238E27FC236}">
                <a16:creationId xmlns:a16="http://schemas.microsoft.com/office/drawing/2014/main" id="{F31EB785-A195-4A8B-AE8A-226802482C41}"/>
              </a:ext>
            </a:extLst>
          </p:cNvPr>
          <p:cNvSpPr>
            <a:spLocks noGrp="1"/>
          </p:cNvSpPr>
          <p:nvPr>
            <p:ph sz="quarter" idx="13"/>
          </p:nvPr>
        </p:nvSpPr>
        <p:spPr/>
        <p:txBody>
          <a:bodyPr/>
          <a:lstStyle/>
          <a:p>
            <a:r>
              <a:rPr lang="en-US" altLang="en-US" dirty="0"/>
              <a:t>Control nonmassive bleeding only after assessing and treating prior elements.</a:t>
            </a:r>
          </a:p>
          <a:p>
            <a:pPr lvl="1"/>
            <a:r>
              <a:rPr lang="en-US" altLang="en-US" dirty="0"/>
              <a:t>Be aware of signs or symptoms of shock.</a:t>
            </a:r>
          </a:p>
          <a:p>
            <a:pPr lvl="1"/>
            <a:r>
              <a:rPr lang="en-US" altLang="en-US" dirty="0"/>
              <a:t>Do not wait for symptoms of shock to appear before beginning treatment.</a:t>
            </a:r>
          </a:p>
        </p:txBody>
      </p:sp>
    </p:spTree>
    <p:extLst>
      <p:ext uri="{BB962C8B-B14F-4D97-AF65-F5344CB8AC3E}">
        <p14:creationId xmlns:p14="http://schemas.microsoft.com/office/powerpoint/2010/main" val="17196824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AF85B-6C2E-40E0-A5F8-6BAF6993D806}"/>
              </a:ext>
            </a:extLst>
          </p:cNvPr>
          <p:cNvSpPr>
            <a:spLocks noGrp="1"/>
          </p:cNvSpPr>
          <p:nvPr>
            <p:ph type="title"/>
          </p:nvPr>
        </p:nvSpPr>
        <p:spPr/>
        <p:txBody>
          <a:bodyPr/>
          <a:lstStyle/>
          <a:p>
            <a:r>
              <a:rPr lang="en-US" dirty="0"/>
              <a:t>Patient Care </a:t>
            </a:r>
            <a:r>
              <a:rPr lang="en-US" sz="2000" b="0" dirty="0"/>
              <a:t>(2 of 4)</a:t>
            </a:r>
            <a:endParaRPr lang="en-IN" sz="2000" b="0" dirty="0"/>
          </a:p>
        </p:txBody>
      </p:sp>
      <p:sp>
        <p:nvSpPr>
          <p:cNvPr id="3" name="Content Placeholder 2">
            <a:extLst>
              <a:ext uri="{FF2B5EF4-FFF2-40B4-BE49-F238E27FC236}">
                <a16:creationId xmlns:a16="http://schemas.microsoft.com/office/drawing/2014/main" id="{386FE60D-0590-4C3C-B609-CFBE23749F3D}"/>
              </a:ext>
            </a:extLst>
          </p:cNvPr>
          <p:cNvSpPr>
            <a:spLocks noGrp="1"/>
          </p:cNvSpPr>
          <p:nvPr>
            <p:ph sz="quarter" idx="13"/>
          </p:nvPr>
        </p:nvSpPr>
        <p:spPr/>
        <p:txBody>
          <a:bodyPr/>
          <a:lstStyle/>
          <a:p>
            <a:r>
              <a:rPr lang="en-US" dirty="0"/>
              <a:t>Methods of controlling external bleeding</a:t>
            </a:r>
          </a:p>
          <a:p>
            <a:pPr lvl="1"/>
            <a:r>
              <a:rPr lang="en-US" dirty="0"/>
              <a:t>Direct pressure</a:t>
            </a:r>
          </a:p>
          <a:p>
            <a:pPr lvl="1"/>
            <a:r>
              <a:rPr lang="en-US" dirty="0"/>
              <a:t>Hemostatic agents</a:t>
            </a:r>
          </a:p>
          <a:p>
            <a:pPr lvl="1"/>
            <a:r>
              <a:rPr lang="en-US" dirty="0"/>
              <a:t>Wound packing</a:t>
            </a:r>
          </a:p>
          <a:p>
            <a:pPr lvl="1"/>
            <a:r>
              <a:rPr lang="en-US" dirty="0"/>
              <a:t>Tourniquet use on extremities</a:t>
            </a:r>
          </a:p>
          <a:p>
            <a:pPr lvl="1"/>
            <a:r>
              <a:rPr lang="en-US" dirty="0"/>
              <a:t>Specialized compression devices for junctional bleeding</a:t>
            </a:r>
          </a:p>
        </p:txBody>
      </p:sp>
    </p:spTree>
    <p:extLst>
      <p:ext uri="{BB962C8B-B14F-4D97-AF65-F5344CB8AC3E}">
        <p14:creationId xmlns:p14="http://schemas.microsoft.com/office/powerpoint/2010/main" val="21062658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77845-9876-4EC4-BCC6-53E6D0E3506D}"/>
              </a:ext>
            </a:extLst>
          </p:cNvPr>
          <p:cNvSpPr>
            <a:spLocks noGrp="1"/>
          </p:cNvSpPr>
          <p:nvPr>
            <p:ph type="title"/>
          </p:nvPr>
        </p:nvSpPr>
        <p:spPr/>
        <p:txBody>
          <a:bodyPr/>
          <a:lstStyle/>
          <a:p>
            <a:r>
              <a:rPr lang="en-IN" dirty="0"/>
              <a:t>Controlling External Bleeding</a:t>
            </a:r>
          </a:p>
        </p:txBody>
      </p:sp>
      <p:sp>
        <p:nvSpPr>
          <p:cNvPr id="3" name="Content Placeholder 2">
            <a:extLst>
              <a:ext uri="{FF2B5EF4-FFF2-40B4-BE49-F238E27FC236}">
                <a16:creationId xmlns:a16="http://schemas.microsoft.com/office/drawing/2014/main" id="{BCE9B180-66B1-463E-B9F7-349DB2D180E4}"/>
              </a:ext>
            </a:extLst>
          </p:cNvPr>
          <p:cNvSpPr>
            <a:spLocks noGrp="1"/>
          </p:cNvSpPr>
          <p:nvPr>
            <p:ph sz="quarter" idx="13"/>
          </p:nvPr>
        </p:nvSpPr>
        <p:spPr/>
        <p:txBody>
          <a:bodyPr/>
          <a:lstStyle/>
          <a:p>
            <a:r>
              <a:rPr lang="en-US" dirty="0"/>
              <a:t>Control of bleeding is essential to preventing shock.</a:t>
            </a:r>
          </a:p>
          <a:p>
            <a:r>
              <a:rPr lang="en-US" dirty="0"/>
              <a:t>Uncontrolled bleeding can lead to patient death.</a:t>
            </a:r>
          </a:p>
          <a:p>
            <a:r>
              <a:rPr lang="en-US" dirty="0"/>
              <a:t>Standard Precautions are mandatory.</a:t>
            </a:r>
          </a:p>
          <a:p>
            <a:r>
              <a:rPr lang="en-US" dirty="0"/>
              <a:t>Observe Standard Precautions and infection control practices when cleaning up after the call.</a:t>
            </a:r>
          </a:p>
        </p:txBody>
      </p:sp>
    </p:spTree>
    <p:extLst>
      <p:ext uri="{BB962C8B-B14F-4D97-AF65-F5344CB8AC3E}">
        <p14:creationId xmlns:p14="http://schemas.microsoft.com/office/powerpoint/2010/main" val="6640859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93F5-46BD-41C7-9CF5-F81D0D737537}"/>
              </a:ext>
            </a:extLst>
          </p:cNvPr>
          <p:cNvSpPr>
            <a:spLocks noGrp="1"/>
          </p:cNvSpPr>
          <p:nvPr>
            <p:ph type="title"/>
          </p:nvPr>
        </p:nvSpPr>
        <p:spPr>
          <a:xfrm>
            <a:off x="457200" y="215371"/>
            <a:ext cx="7912359" cy="1097279"/>
          </a:xfrm>
        </p:spPr>
        <p:txBody>
          <a:bodyPr/>
          <a:lstStyle/>
          <a:p>
            <a:r>
              <a:rPr lang="en-US" sz="3400" dirty="0"/>
              <a:t>Strategies for External Bleeding Control </a:t>
            </a:r>
            <a:r>
              <a:rPr lang="en-US" sz="2000" b="0" dirty="0"/>
              <a:t>(1 of 9)</a:t>
            </a:r>
            <a:endParaRPr lang="en-IN" sz="2000" b="0" dirty="0"/>
          </a:p>
        </p:txBody>
      </p:sp>
      <p:sp>
        <p:nvSpPr>
          <p:cNvPr id="3" name="Content Placeholder 2">
            <a:extLst>
              <a:ext uri="{FF2B5EF4-FFF2-40B4-BE49-F238E27FC236}">
                <a16:creationId xmlns:a16="http://schemas.microsoft.com/office/drawing/2014/main" id="{561E7CBC-F3C5-4285-B347-7C15B8B5B7CF}"/>
              </a:ext>
            </a:extLst>
          </p:cNvPr>
          <p:cNvSpPr>
            <a:spLocks noGrp="1"/>
          </p:cNvSpPr>
          <p:nvPr>
            <p:ph sz="quarter" idx="13"/>
          </p:nvPr>
        </p:nvSpPr>
        <p:spPr/>
        <p:txBody>
          <a:bodyPr/>
          <a:lstStyle/>
          <a:p>
            <a:r>
              <a:rPr lang="en-US" dirty="0"/>
              <a:t>Direct pressure</a:t>
            </a:r>
          </a:p>
          <a:p>
            <a:pPr lvl="1"/>
            <a:r>
              <a:rPr lang="en-US" dirty="0"/>
              <a:t>Apply firm pressure to wound with the palm of your hand or fingers</a:t>
            </a:r>
          </a:p>
          <a:p>
            <a:pPr lvl="1"/>
            <a:r>
              <a:rPr lang="en-US" dirty="0"/>
              <a:t>Hold pressure until bleeding is controlled.</a:t>
            </a:r>
          </a:p>
          <a:p>
            <a:pPr lvl="1"/>
            <a:r>
              <a:rPr lang="en-US" dirty="0"/>
              <a:t>Resist the temptation to apply layers of “absorbent” dressings.</a:t>
            </a:r>
          </a:p>
        </p:txBody>
      </p:sp>
    </p:spTree>
    <p:extLst>
      <p:ext uri="{BB962C8B-B14F-4D97-AF65-F5344CB8AC3E}">
        <p14:creationId xmlns:p14="http://schemas.microsoft.com/office/powerpoint/2010/main" val="41666090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93F5-46BD-41C7-9CF5-F81D0D737537}"/>
              </a:ext>
            </a:extLst>
          </p:cNvPr>
          <p:cNvSpPr>
            <a:spLocks noGrp="1"/>
          </p:cNvSpPr>
          <p:nvPr>
            <p:ph type="title"/>
          </p:nvPr>
        </p:nvSpPr>
        <p:spPr>
          <a:xfrm>
            <a:off x="457200" y="215371"/>
            <a:ext cx="7912359" cy="1097279"/>
          </a:xfrm>
        </p:spPr>
        <p:txBody>
          <a:bodyPr/>
          <a:lstStyle/>
          <a:p>
            <a:r>
              <a:rPr lang="en-US" sz="3400" dirty="0"/>
              <a:t>Strategies for External Bleeding Control </a:t>
            </a:r>
            <a:r>
              <a:rPr lang="en-US" sz="2000" b="0" dirty="0"/>
              <a:t>(2 of 9)</a:t>
            </a:r>
            <a:endParaRPr lang="en-IN" sz="2000" b="0" dirty="0"/>
          </a:p>
        </p:txBody>
      </p:sp>
      <p:sp>
        <p:nvSpPr>
          <p:cNvPr id="3" name="Content Placeholder 2">
            <a:extLst>
              <a:ext uri="{FF2B5EF4-FFF2-40B4-BE49-F238E27FC236}">
                <a16:creationId xmlns:a16="http://schemas.microsoft.com/office/drawing/2014/main" id="{561E7CBC-F3C5-4285-B347-7C15B8B5B7CF}"/>
              </a:ext>
            </a:extLst>
          </p:cNvPr>
          <p:cNvSpPr>
            <a:spLocks noGrp="1"/>
          </p:cNvSpPr>
          <p:nvPr>
            <p:ph sz="quarter" idx="13"/>
          </p:nvPr>
        </p:nvSpPr>
        <p:spPr/>
        <p:txBody>
          <a:bodyPr/>
          <a:lstStyle/>
          <a:p>
            <a:r>
              <a:rPr lang="en-US" dirty="0"/>
              <a:t>Direct pressure</a:t>
            </a:r>
          </a:p>
          <a:p>
            <a:pPr lvl="1"/>
            <a:r>
              <a:rPr lang="en-US" dirty="0"/>
              <a:t>Once bleeding is controlled, bandage a dressing firmly in place to form a pressure dressing.</a:t>
            </a:r>
          </a:p>
          <a:p>
            <a:pPr lvl="1"/>
            <a:r>
              <a:rPr lang="en-US" dirty="0"/>
              <a:t>Do not remove a dressing once it has been placed on the wound.</a:t>
            </a:r>
          </a:p>
        </p:txBody>
      </p:sp>
    </p:spTree>
    <p:extLst>
      <p:ext uri="{BB962C8B-B14F-4D97-AF65-F5344CB8AC3E}">
        <p14:creationId xmlns:p14="http://schemas.microsoft.com/office/powerpoint/2010/main" val="3587908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8978-1AB0-4BAE-B713-2707EF0605CD}"/>
              </a:ext>
            </a:extLst>
          </p:cNvPr>
          <p:cNvSpPr>
            <a:spLocks noGrp="1"/>
          </p:cNvSpPr>
          <p:nvPr>
            <p:ph type="title"/>
          </p:nvPr>
        </p:nvSpPr>
        <p:spPr/>
        <p:txBody>
          <a:bodyPr/>
          <a:lstStyle/>
          <a:p>
            <a:r>
              <a:rPr lang="en-US" dirty="0"/>
              <a:t>Main Components </a:t>
            </a:r>
            <a:r>
              <a:rPr lang="en-US" sz="2000" b="0" dirty="0"/>
              <a:t>(1 of 7)</a:t>
            </a:r>
            <a:endParaRPr lang="en-IN" sz="2000" b="0" dirty="0"/>
          </a:p>
        </p:txBody>
      </p:sp>
      <p:sp>
        <p:nvSpPr>
          <p:cNvPr id="3" name="Content Placeholder 2">
            <a:extLst>
              <a:ext uri="{FF2B5EF4-FFF2-40B4-BE49-F238E27FC236}">
                <a16:creationId xmlns:a16="http://schemas.microsoft.com/office/drawing/2014/main" id="{22F6E9CB-69A8-474B-9E89-F627EF655113}"/>
              </a:ext>
            </a:extLst>
          </p:cNvPr>
          <p:cNvSpPr>
            <a:spLocks noGrp="1"/>
          </p:cNvSpPr>
          <p:nvPr>
            <p:ph sz="quarter" idx="13"/>
          </p:nvPr>
        </p:nvSpPr>
        <p:spPr/>
        <p:txBody>
          <a:bodyPr/>
          <a:lstStyle/>
          <a:p>
            <a:r>
              <a:rPr lang="en-IN" dirty="0"/>
              <a:t>Heart</a:t>
            </a:r>
          </a:p>
          <a:p>
            <a:r>
              <a:rPr lang="en-IN" dirty="0"/>
              <a:t>Blood vessels</a:t>
            </a:r>
          </a:p>
          <a:p>
            <a:r>
              <a:rPr lang="en-IN" dirty="0"/>
              <a:t>Blood</a:t>
            </a:r>
          </a:p>
        </p:txBody>
      </p:sp>
    </p:spTree>
    <p:extLst>
      <p:ext uri="{BB962C8B-B14F-4D97-AF65-F5344CB8AC3E}">
        <p14:creationId xmlns:p14="http://schemas.microsoft.com/office/powerpoint/2010/main" val="39637033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93F5-46BD-41C7-9CF5-F81D0D737537}"/>
              </a:ext>
            </a:extLst>
          </p:cNvPr>
          <p:cNvSpPr>
            <a:spLocks noGrp="1"/>
          </p:cNvSpPr>
          <p:nvPr>
            <p:ph type="title"/>
          </p:nvPr>
        </p:nvSpPr>
        <p:spPr>
          <a:xfrm>
            <a:off x="457200" y="215371"/>
            <a:ext cx="7912359" cy="1097279"/>
          </a:xfrm>
        </p:spPr>
        <p:txBody>
          <a:bodyPr/>
          <a:lstStyle/>
          <a:p>
            <a:r>
              <a:rPr lang="en-US" sz="3400" dirty="0"/>
              <a:t>Strategies for External Bleeding Control </a:t>
            </a:r>
            <a:r>
              <a:rPr lang="en-US" sz="2000" b="0" dirty="0"/>
              <a:t>(3 of 9)</a:t>
            </a:r>
            <a:endParaRPr lang="en-IN" sz="2000" b="0" dirty="0"/>
          </a:p>
        </p:txBody>
      </p:sp>
      <p:sp>
        <p:nvSpPr>
          <p:cNvPr id="3" name="Content Placeholder 2">
            <a:extLst>
              <a:ext uri="{FF2B5EF4-FFF2-40B4-BE49-F238E27FC236}">
                <a16:creationId xmlns:a16="http://schemas.microsoft.com/office/drawing/2014/main" id="{561E7CBC-F3C5-4285-B347-7C15B8B5B7CF}"/>
              </a:ext>
            </a:extLst>
          </p:cNvPr>
          <p:cNvSpPr>
            <a:spLocks noGrp="1"/>
          </p:cNvSpPr>
          <p:nvPr>
            <p:ph sz="quarter" idx="13"/>
          </p:nvPr>
        </p:nvSpPr>
        <p:spPr/>
        <p:txBody>
          <a:bodyPr/>
          <a:lstStyle/>
          <a:p>
            <a:r>
              <a:rPr lang="en-US" dirty="0"/>
              <a:t>Wound packing</a:t>
            </a:r>
          </a:p>
          <a:p>
            <a:pPr lvl="1"/>
            <a:r>
              <a:rPr lang="en-US" dirty="0"/>
              <a:t>Junctional areas present natural cavities that promote profuse bleeding.</a:t>
            </a:r>
          </a:p>
          <a:p>
            <a:pPr lvl="1"/>
            <a:r>
              <a:rPr lang="en-US" dirty="0"/>
              <a:t>Direct pressure should be augmented by wound packing.</a:t>
            </a:r>
          </a:p>
          <a:p>
            <a:pPr lvl="1"/>
            <a:r>
              <a:rPr lang="en-US" dirty="0"/>
              <a:t>Fill void spaces with hemostatic gauze.</a:t>
            </a:r>
          </a:p>
        </p:txBody>
      </p:sp>
    </p:spTree>
    <p:extLst>
      <p:ext uri="{BB962C8B-B14F-4D97-AF65-F5344CB8AC3E}">
        <p14:creationId xmlns:p14="http://schemas.microsoft.com/office/powerpoint/2010/main" val="36922412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93F5-46BD-41C7-9CF5-F81D0D737537}"/>
              </a:ext>
            </a:extLst>
          </p:cNvPr>
          <p:cNvSpPr>
            <a:spLocks noGrp="1"/>
          </p:cNvSpPr>
          <p:nvPr>
            <p:ph type="title"/>
          </p:nvPr>
        </p:nvSpPr>
        <p:spPr>
          <a:xfrm>
            <a:off x="457200" y="215371"/>
            <a:ext cx="7912359" cy="1097279"/>
          </a:xfrm>
        </p:spPr>
        <p:txBody>
          <a:bodyPr/>
          <a:lstStyle/>
          <a:p>
            <a:r>
              <a:rPr lang="en-US" sz="3400" dirty="0"/>
              <a:t>Strategies for External Bleeding Control </a:t>
            </a:r>
            <a:r>
              <a:rPr lang="en-US" sz="2000" b="0" dirty="0"/>
              <a:t>(4 of 9)</a:t>
            </a:r>
            <a:endParaRPr lang="en-IN" sz="2000" b="0" dirty="0"/>
          </a:p>
        </p:txBody>
      </p:sp>
      <p:sp>
        <p:nvSpPr>
          <p:cNvPr id="3" name="Content Placeholder 2">
            <a:extLst>
              <a:ext uri="{FF2B5EF4-FFF2-40B4-BE49-F238E27FC236}">
                <a16:creationId xmlns:a16="http://schemas.microsoft.com/office/drawing/2014/main" id="{561E7CBC-F3C5-4285-B347-7C15B8B5B7CF}"/>
              </a:ext>
            </a:extLst>
          </p:cNvPr>
          <p:cNvSpPr>
            <a:spLocks noGrp="1"/>
          </p:cNvSpPr>
          <p:nvPr>
            <p:ph sz="quarter" idx="13"/>
          </p:nvPr>
        </p:nvSpPr>
        <p:spPr/>
        <p:txBody>
          <a:bodyPr/>
          <a:lstStyle/>
          <a:p>
            <a:r>
              <a:rPr lang="en-US" dirty="0"/>
              <a:t>Wound packing</a:t>
            </a:r>
          </a:p>
          <a:p>
            <a:pPr lvl="1"/>
            <a:r>
              <a:rPr lang="en-US" dirty="0"/>
              <a:t>Pressure dressing</a:t>
            </a:r>
          </a:p>
          <a:p>
            <a:pPr lvl="2"/>
            <a:r>
              <a:rPr lang="en-US" dirty="0"/>
              <a:t>Place several gauze pads on wound.</a:t>
            </a:r>
          </a:p>
          <a:p>
            <a:pPr lvl="2"/>
            <a:r>
              <a:rPr lang="en-US" dirty="0"/>
              <a:t>Hold dressings in place with self-adhering roller bandage wrapped tightly over dressings and above and below wound site.</a:t>
            </a:r>
          </a:p>
          <a:p>
            <a:pPr lvl="2"/>
            <a:r>
              <a:rPr lang="en-US" dirty="0"/>
              <a:t>Create enough pressure to control bleeding.</a:t>
            </a:r>
          </a:p>
        </p:txBody>
      </p:sp>
    </p:spTree>
    <p:extLst>
      <p:ext uri="{BB962C8B-B14F-4D97-AF65-F5344CB8AC3E}">
        <p14:creationId xmlns:p14="http://schemas.microsoft.com/office/powerpoint/2010/main" val="15758498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93F5-46BD-41C7-9CF5-F81D0D737537}"/>
              </a:ext>
            </a:extLst>
          </p:cNvPr>
          <p:cNvSpPr>
            <a:spLocks noGrp="1"/>
          </p:cNvSpPr>
          <p:nvPr>
            <p:ph type="title"/>
          </p:nvPr>
        </p:nvSpPr>
        <p:spPr>
          <a:xfrm>
            <a:off x="457200" y="215371"/>
            <a:ext cx="7912359" cy="1097279"/>
          </a:xfrm>
        </p:spPr>
        <p:txBody>
          <a:bodyPr/>
          <a:lstStyle/>
          <a:p>
            <a:r>
              <a:rPr lang="en-US" sz="3400" dirty="0"/>
              <a:t>Strategies for External Bleeding Control </a:t>
            </a:r>
            <a:r>
              <a:rPr lang="en-US" sz="2000" b="0" dirty="0"/>
              <a:t>(5 of 9)</a:t>
            </a:r>
            <a:endParaRPr lang="en-IN" sz="2000" b="0" dirty="0"/>
          </a:p>
        </p:txBody>
      </p:sp>
      <p:sp>
        <p:nvSpPr>
          <p:cNvPr id="3" name="Content Placeholder 2">
            <a:extLst>
              <a:ext uri="{FF2B5EF4-FFF2-40B4-BE49-F238E27FC236}">
                <a16:creationId xmlns:a16="http://schemas.microsoft.com/office/drawing/2014/main" id="{561E7CBC-F3C5-4285-B347-7C15B8B5B7CF}"/>
              </a:ext>
            </a:extLst>
          </p:cNvPr>
          <p:cNvSpPr>
            <a:spLocks noGrp="1"/>
          </p:cNvSpPr>
          <p:nvPr>
            <p:ph sz="quarter" idx="13"/>
          </p:nvPr>
        </p:nvSpPr>
        <p:spPr>
          <a:xfrm>
            <a:off x="457200" y="1556326"/>
            <a:ext cx="8322906" cy="4467955"/>
          </a:xfrm>
        </p:spPr>
        <p:txBody>
          <a:bodyPr/>
          <a:lstStyle/>
          <a:p>
            <a:r>
              <a:rPr lang="en-US" dirty="0"/>
              <a:t>Hemostatic agents</a:t>
            </a:r>
          </a:p>
          <a:p>
            <a:pPr lvl="1"/>
            <a:r>
              <a:rPr lang="en-US" dirty="0"/>
              <a:t>Designed to enhance direct pressure’s ability to control bleeding</a:t>
            </a:r>
          </a:p>
          <a:p>
            <a:pPr lvl="1"/>
            <a:r>
              <a:rPr lang="en-US" dirty="0"/>
              <a:t>Agents come in the form of impregnated gauze or dressings</a:t>
            </a:r>
          </a:p>
          <a:p>
            <a:pPr lvl="1"/>
            <a:r>
              <a:rPr lang="en-US" dirty="0"/>
              <a:t>Best suited for wound packing</a:t>
            </a:r>
          </a:p>
        </p:txBody>
      </p:sp>
    </p:spTree>
    <p:extLst>
      <p:ext uri="{BB962C8B-B14F-4D97-AF65-F5344CB8AC3E}">
        <p14:creationId xmlns:p14="http://schemas.microsoft.com/office/powerpoint/2010/main" val="36467515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93F5-46BD-41C7-9CF5-F81D0D737537}"/>
              </a:ext>
            </a:extLst>
          </p:cNvPr>
          <p:cNvSpPr>
            <a:spLocks noGrp="1"/>
          </p:cNvSpPr>
          <p:nvPr>
            <p:ph type="title"/>
          </p:nvPr>
        </p:nvSpPr>
        <p:spPr>
          <a:xfrm>
            <a:off x="457200" y="215371"/>
            <a:ext cx="7912359" cy="1097279"/>
          </a:xfrm>
        </p:spPr>
        <p:txBody>
          <a:bodyPr/>
          <a:lstStyle/>
          <a:p>
            <a:r>
              <a:rPr lang="en-US" sz="3400" dirty="0"/>
              <a:t>Strategies for External Bleeding Control </a:t>
            </a:r>
            <a:r>
              <a:rPr lang="en-US" sz="2000" b="0" dirty="0"/>
              <a:t>(6 of 9)</a:t>
            </a:r>
            <a:endParaRPr lang="en-IN" sz="2000" b="0" dirty="0"/>
          </a:p>
        </p:txBody>
      </p:sp>
      <p:pic>
        <p:nvPicPr>
          <p:cNvPr id="4" name="Picture 3" descr="An E M T unwrapping a combat gauze.">
            <a:extLst>
              <a:ext uri="{FF2B5EF4-FFF2-40B4-BE49-F238E27FC236}">
                <a16:creationId xmlns:a16="http://schemas.microsoft.com/office/drawing/2014/main" id="{B437F72E-5FFC-45C7-AA63-72A46FC82499}"/>
              </a:ext>
            </a:extLst>
          </p:cNvPr>
          <p:cNvPicPr>
            <a:picLocks noChangeAspect="1"/>
          </p:cNvPicPr>
          <p:nvPr/>
        </p:nvPicPr>
        <p:blipFill>
          <a:blip r:embed="rId3"/>
          <a:stretch>
            <a:fillRect/>
          </a:stretch>
        </p:blipFill>
        <p:spPr>
          <a:xfrm>
            <a:off x="1474963" y="1576695"/>
            <a:ext cx="6194073" cy="4115157"/>
          </a:xfrm>
          <a:prstGeom prst="rect">
            <a:avLst/>
          </a:prstGeom>
        </p:spPr>
      </p:pic>
      <p:sp>
        <p:nvSpPr>
          <p:cNvPr id="3" name="Content Placeholder 2">
            <a:extLst>
              <a:ext uri="{FF2B5EF4-FFF2-40B4-BE49-F238E27FC236}">
                <a16:creationId xmlns:a16="http://schemas.microsoft.com/office/drawing/2014/main" id="{561E7CBC-F3C5-4285-B347-7C15B8B5B7CF}"/>
              </a:ext>
            </a:extLst>
          </p:cNvPr>
          <p:cNvSpPr>
            <a:spLocks noGrp="1"/>
          </p:cNvSpPr>
          <p:nvPr>
            <p:ph sz="quarter" idx="13"/>
          </p:nvPr>
        </p:nvSpPr>
        <p:spPr>
          <a:xfrm>
            <a:off x="457200" y="5951960"/>
            <a:ext cx="8322906" cy="379261"/>
          </a:xfrm>
        </p:spPr>
        <p:txBody>
          <a:bodyPr/>
          <a:lstStyle/>
          <a:p>
            <a:pPr marL="432" indent="0">
              <a:buNone/>
            </a:pPr>
            <a:r>
              <a:rPr lang="en-US" altLang="en-US" sz="2000" dirty="0"/>
              <a:t>Combat gauze. </a:t>
            </a:r>
            <a:r>
              <a:rPr lang="en-US" altLang="en-US" sz="2000" b="1" dirty="0"/>
              <a:t>©</a:t>
            </a:r>
            <a:r>
              <a:rPr lang="en-US" altLang="en-US" sz="2000" i="1" dirty="0"/>
              <a:t> </a:t>
            </a:r>
            <a:r>
              <a:rPr lang="en-US" altLang="en-US" sz="2000" b="1" dirty="0"/>
              <a:t>Edward T. Dickinson, M</a:t>
            </a:r>
            <a:r>
              <a:rPr lang="en-US" altLang="en-US" sz="100" b="1" dirty="0"/>
              <a:t> </a:t>
            </a:r>
            <a:r>
              <a:rPr lang="en-US" altLang="en-US" sz="2000" b="1" dirty="0"/>
              <a:t>D</a:t>
            </a:r>
          </a:p>
        </p:txBody>
      </p:sp>
    </p:spTree>
    <p:extLst>
      <p:ext uri="{BB962C8B-B14F-4D97-AF65-F5344CB8AC3E}">
        <p14:creationId xmlns:p14="http://schemas.microsoft.com/office/powerpoint/2010/main" val="2933809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93F5-46BD-41C7-9CF5-F81D0D737537}"/>
              </a:ext>
            </a:extLst>
          </p:cNvPr>
          <p:cNvSpPr>
            <a:spLocks noGrp="1"/>
          </p:cNvSpPr>
          <p:nvPr>
            <p:ph type="title"/>
          </p:nvPr>
        </p:nvSpPr>
        <p:spPr>
          <a:xfrm>
            <a:off x="457200" y="215371"/>
            <a:ext cx="7912359" cy="1097279"/>
          </a:xfrm>
        </p:spPr>
        <p:txBody>
          <a:bodyPr/>
          <a:lstStyle/>
          <a:p>
            <a:r>
              <a:rPr lang="en-US" sz="3400" dirty="0"/>
              <a:t>Strategies for External Bleeding Control </a:t>
            </a:r>
            <a:r>
              <a:rPr lang="en-US" sz="2000" b="0" dirty="0"/>
              <a:t>(7 of 9)</a:t>
            </a:r>
            <a:endParaRPr lang="en-IN" sz="2000" b="0" dirty="0"/>
          </a:p>
        </p:txBody>
      </p:sp>
      <p:sp>
        <p:nvSpPr>
          <p:cNvPr id="3" name="Content Placeholder 2">
            <a:extLst>
              <a:ext uri="{FF2B5EF4-FFF2-40B4-BE49-F238E27FC236}">
                <a16:creationId xmlns:a16="http://schemas.microsoft.com/office/drawing/2014/main" id="{561E7CBC-F3C5-4285-B347-7C15B8B5B7CF}"/>
              </a:ext>
            </a:extLst>
          </p:cNvPr>
          <p:cNvSpPr>
            <a:spLocks noGrp="1"/>
          </p:cNvSpPr>
          <p:nvPr>
            <p:ph sz="quarter" idx="13"/>
          </p:nvPr>
        </p:nvSpPr>
        <p:spPr>
          <a:xfrm>
            <a:off x="457200" y="1556326"/>
            <a:ext cx="8322906" cy="4467955"/>
          </a:xfrm>
        </p:spPr>
        <p:txBody>
          <a:bodyPr/>
          <a:lstStyle/>
          <a:p>
            <a:r>
              <a:rPr lang="en-US" altLang="en-US" dirty="0"/>
              <a:t>Tourniquet</a:t>
            </a:r>
          </a:p>
          <a:p>
            <a:pPr lvl="1"/>
            <a:r>
              <a:rPr lang="en-US" altLang="en-US" dirty="0"/>
              <a:t>Closes off all blood flow to and from an extremity.</a:t>
            </a:r>
          </a:p>
          <a:p>
            <a:pPr lvl="1"/>
            <a:r>
              <a:rPr lang="en-US" altLang="en-US" dirty="0"/>
              <a:t>Use if bleeding is uncontrollable by direct pressure.</a:t>
            </a:r>
          </a:p>
          <a:p>
            <a:pPr lvl="1"/>
            <a:r>
              <a:rPr lang="en-US" altLang="en-US" dirty="0"/>
              <a:t>Use only on extremity injuries.</a:t>
            </a:r>
          </a:p>
          <a:p>
            <a:pPr lvl="1"/>
            <a:r>
              <a:rPr lang="en-US" altLang="en-US" dirty="0"/>
              <a:t>Always apply between the wound and the heart.</a:t>
            </a:r>
          </a:p>
        </p:txBody>
      </p:sp>
    </p:spTree>
    <p:extLst>
      <p:ext uri="{BB962C8B-B14F-4D97-AF65-F5344CB8AC3E}">
        <p14:creationId xmlns:p14="http://schemas.microsoft.com/office/powerpoint/2010/main" val="15229723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93F5-46BD-41C7-9CF5-F81D0D737537}"/>
              </a:ext>
            </a:extLst>
          </p:cNvPr>
          <p:cNvSpPr>
            <a:spLocks noGrp="1"/>
          </p:cNvSpPr>
          <p:nvPr>
            <p:ph type="title"/>
          </p:nvPr>
        </p:nvSpPr>
        <p:spPr>
          <a:xfrm>
            <a:off x="457200" y="215371"/>
            <a:ext cx="7912359" cy="1097279"/>
          </a:xfrm>
        </p:spPr>
        <p:txBody>
          <a:bodyPr/>
          <a:lstStyle/>
          <a:p>
            <a:r>
              <a:rPr lang="en-US" dirty="0"/>
              <a:t>Tourniquet</a:t>
            </a:r>
            <a:endParaRPr lang="en-IN" b="0" dirty="0"/>
          </a:p>
        </p:txBody>
      </p:sp>
      <p:pic>
        <p:nvPicPr>
          <p:cNvPr id="4" name="Picture 3" descr="An E M T applying a mechanical advantage tourniquet to a patient’s arm.">
            <a:extLst>
              <a:ext uri="{FF2B5EF4-FFF2-40B4-BE49-F238E27FC236}">
                <a16:creationId xmlns:a16="http://schemas.microsoft.com/office/drawing/2014/main" id="{A64D1D09-B307-452B-AB48-D7430643AF9F}"/>
              </a:ext>
            </a:extLst>
          </p:cNvPr>
          <p:cNvPicPr>
            <a:picLocks noChangeAspect="1"/>
          </p:cNvPicPr>
          <p:nvPr/>
        </p:nvPicPr>
        <p:blipFill>
          <a:blip r:embed="rId3"/>
          <a:stretch>
            <a:fillRect/>
          </a:stretch>
        </p:blipFill>
        <p:spPr>
          <a:xfrm>
            <a:off x="1471357" y="1604687"/>
            <a:ext cx="6145301" cy="4115157"/>
          </a:xfrm>
          <a:prstGeom prst="rect">
            <a:avLst/>
          </a:prstGeom>
        </p:spPr>
      </p:pic>
      <p:sp>
        <p:nvSpPr>
          <p:cNvPr id="3" name="Content Placeholder 2">
            <a:extLst>
              <a:ext uri="{FF2B5EF4-FFF2-40B4-BE49-F238E27FC236}">
                <a16:creationId xmlns:a16="http://schemas.microsoft.com/office/drawing/2014/main" id="{561E7CBC-F3C5-4285-B347-7C15B8B5B7CF}"/>
              </a:ext>
            </a:extLst>
          </p:cNvPr>
          <p:cNvSpPr>
            <a:spLocks noGrp="1"/>
          </p:cNvSpPr>
          <p:nvPr>
            <p:ph sz="quarter" idx="13"/>
          </p:nvPr>
        </p:nvSpPr>
        <p:spPr>
          <a:xfrm>
            <a:off x="457200" y="5975564"/>
            <a:ext cx="8322906" cy="379875"/>
          </a:xfrm>
        </p:spPr>
        <p:txBody>
          <a:bodyPr/>
          <a:lstStyle/>
          <a:p>
            <a:pPr marL="432" indent="0">
              <a:buNone/>
            </a:pPr>
            <a:r>
              <a:rPr lang="en-US" altLang="en-US" sz="2000" dirty="0"/>
              <a:t>The Mechanical Advantage Tourniquet (M</a:t>
            </a:r>
            <a:r>
              <a:rPr lang="en-US" altLang="en-US" sz="100" dirty="0"/>
              <a:t> </a:t>
            </a:r>
            <a:r>
              <a:rPr lang="en-US" altLang="en-US" sz="2000" dirty="0"/>
              <a:t>A</a:t>
            </a:r>
            <a:r>
              <a:rPr lang="en-US" altLang="en-US" sz="100" dirty="0"/>
              <a:t> </a:t>
            </a:r>
            <a:r>
              <a:rPr lang="en-US" altLang="en-US" sz="2000" dirty="0"/>
              <a:t>T).</a:t>
            </a:r>
          </a:p>
        </p:txBody>
      </p:sp>
    </p:spTree>
    <p:extLst>
      <p:ext uri="{BB962C8B-B14F-4D97-AF65-F5344CB8AC3E}">
        <p14:creationId xmlns:p14="http://schemas.microsoft.com/office/powerpoint/2010/main" val="41196836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93F5-46BD-41C7-9CF5-F81D0D737537}"/>
              </a:ext>
            </a:extLst>
          </p:cNvPr>
          <p:cNvSpPr>
            <a:spLocks noGrp="1"/>
          </p:cNvSpPr>
          <p:nvPr>
            <p:ph type="title"/>
          </p:nvPr>
        </p:nvSpPr>
        <p:spPr>
          <a:xfrm>
            <a:off x="457200" y="215371"/>
            <a:ext cx="7912359" cy="1097279"/>
          </a:xfrm>
        </p:spPr>
        <p:txBody>
          <a:bodyPr/>
          <a:lstStyle/>
          <a:p>
            <a:r>
              <a:rPr lang="en-US" sz="3400" dirty="0"/>
              <a:t>Strategies for External Bleeding Control </a:t>
            </a:r>
            <a:r>
              <a:rPr lang="en-US" sz="2000" b="0" dirty="0"/>
              <a:t>(8 of 9)</a:t>
            </a:r>
            <a:endParaRPr lang="en-IN" sz="2000" b="0" dirty="0"/>
          </a:p>
        </p:txBody>
      </p:sp>
      <p:sp>
        <p:nvSpPr>
          <p:cNvPr id="3" name="Content Placeholder 2">
            <a:extLst>
              <a:ext uri="{FF2B5EF4-FFF2-40B4-BE49-F238E27FC236}">
                <a16:creationId xmlns:a16="http://schemas.microsoft.com/office/drawing/2014/main" id="{561E7CBC-F3C5-4285-B347-7C15B8B5B7CF}"/>
              </a:ext>
            </a:extLst>
          </p:cNvPr>
          <p:cNvSpPr>
            <a:spLocks noGrp="1"/>
          </p:cNvSpPr>
          <p:nvPr>
            <p:ph sz="quarter" idx="13"/>
          </p:nvPr>
        </p:nvSpPr>
        <p:spPr>
          <a:xfrm>
            <a:off x="457200" y="1556326"/>
            <a:ext cx="8322906" cy="4467955"/>
          </a:xfrm>
        </p:spPr>
        <p:txBody>
          <a:bodyPr/>
          <a:lstStyle/>
          <a:p>
            <a:r>
              <a:rPr lang="en-US" altLang="en-US" dirty="0"/>
              <a:t>Tourniquet</a:t>
            </a:r>
          </a:p>
          <a:p>
            <a:pPr lvl="1"/>
            <a:r>
              <a:rPr lang="en-US" altLang="en-US" dirty="0"/>
              <a:t>Follow manufacturer’s instructions.</a:t>
            </a:r>
          </a:p>
          <a:p>
            <a:pPr lvl="1"/>
            <a:r>
              <a:rPr lang="en-US" altLang="en-US" dirty="0"/>
              <a:t>Once applied, do not remove or loosen.</a:t>
            </a:r>
          </a:p>
          <a:p>
            <a:pPr lvl="1"/>
            <a:r>
              <a:rPr lang="en-US" altLang="en-US" dirty="0"/>
              <a:t>Attach notation to patient alerting other providers tourniquet has been applied.</a:t>
            </a:r>
          </a:p>
        </p:txBody>
      </p:sp>
    </p:spTree>
    <p:extLst>
      <p:ext uri="{BB962C8B-B14F-4D97-AF65-F5344CB8AC3E}">
        <p14:creationId xmlns:p14="http://schemas.microsoft.com/office/powerpoint/2010/main" val="36420112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93F5-46BD-41C7-9CF5-F81D0D737537}"/>
              </a:ext>
            </a:extLst>
          </p:cNvPr>
          <p:cNvSpPr>
            <a:spLocks noGrp="1"/>
          </p:cNvSpPr>
          <p:nvPr>
            <p:ph type="title"/>
          </p:nvPr>
        </p:nvSpPr>
        <p:spPr>
          <a:xfrm>
            <a:off x="457200" y="215371"/>
            <a:ext cx="7912359" cy="1097279"/>
          </a:xfrm>
        </p:spPr>
        <p:txBody>
          <a:bodyPr/>
          <a:lstStyle/>
          <a:p>
            <a:r>
              <a:rPr lang="en-US" sz="3400" dirty="0"/>
              <a:t>Strategies for External Bleeding Control </a:t>
            </a:r>
            <a:r>
              <a:rPr lang="en-US" sz="2000" b="0" dirty="0"/>
              <a:t>(9 of 9)</a:t>
            </a:r>
            <a:endParaRPr lang="en-IN" sz="2000" b="0" dirty="0"/>
          </a:p>
        </p:txBody>
      </p:sp>
      <p:sp>
        <p:nvSpPr>
          <p:cNvPr id="3" name="Content Placeholder 2">
            <a:extLst>
              <a:ext uri="{FF2B5EF4-FFF2-40B4-BE49-F238E27FC236}">
                <a16:creationId xmlns:a16="http://schemas.microsoft.com/office/drawing/2014/main" id="{561E7CBC-F3C5-4285-B347-7C15B8B5B7CF}"/>
              </a:ext>
            </a:extLst>
          </p:cNvPr>
          <p:cNvSpPr>
            <a:spLocks noGrp="1"/>
          </p:cNvSpPr>
          <p:nvPr>
            <p:ph sz="quarter" idx="13"/>
          </p:nvPr>
        </p:nvSpPr>
        <p:spPr>
          <a:xfrm>
            <a:off x="457200" y="1556326"/>
            <a:ext cx="8322906" cy="4467955"/>
          </a:xfrm>
        </p:spPr>
        <p:txBody>
          <a:bodyPr/>
          <a:lstStyle/>
          <a:p>
            <a:r>
              <a:rPr lang="en-US" altLang="en-US" dirty="0"/>
              <a:t>Junctional tourniquets</a:t>
            </a:r>
          </a:p>
          <a:p>
            <a:pPr lvl="1"/>
            <a:r>
              <a:rPr lang="en-US" altLang="en-US" dirty="0"/>
              <a:t>Designed specifically to control hemorrhage in junctional areas of axilla and groin</a:t>
            </a:r>
          </a:p>
        </p:txBody>
      </p:sp>
    </p:spTree>
    <p:extLst>
      <p:ext uri="{BB962C8B-B14F-4D97-AF65-F5344CB8AC3E}">
        <p14:creationId xmlns:p14="http://schemas.microsoft.com/office/powerpoint/2010/main" val="36461282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9124-CF01-40BC-8E0E-93B275BD764E}"/>
              </a:ext>
            </a:extLst>
          </p:cNvPr>
          <p:cNvSpPr>
            <a:spLocks noGrp="1"/>
          </p:cNvSpPr>
          <p:nvPr>
            <p:ph type="title"/>
          </p:nvPr>
        </p:nvSpPr>
        <p:spPr/>
        <p:txBody>
          <a:bodyPr/>
          <a:lstStyle/>
          <a:p>
            <a:r>
              <a:rPr lang="en-IN" dirty="0"/>
              <a:t>Think About It 2</a:t>
            </a:r>
          </a:p>
        </p:txBody>
      </p:sp>
      <p:sp>
        <p:nvSpPr>
          <p:cNvPr id="3" name="Content Placeholder 2">
            <a:extLst>
              <a:ext uri="{FF2B5EF4-FFF2-40B4-BE49-F238E27FC236}">
                <a16:creationId xmlns:a16="http://schemas.microsoft.com/office/drawing/2014/main" id="{D84DAEA2-59D8-4A84-802D-DAC96A9C644A}"/>
              </a:ext>
            </a:extLst>
          </p:cNvPr>
          <p:cNvSpPr>
            <a:spLocks noGrp="1"/>
          </p:cNvSpPr>
          <p:nvPr>
            <p:ph sz="quarter" idx="13"/>
          </p:nvPr>
        </p:nvSpPr>
        <p:spPr/>
        <p:txBody>
          <a:bodyPr/>
          <a:lstStyle/>
          <a:p>
            <a:r>
              <a:rPr lang="en-US" dirty="0"/>
              <a:t>Is the current method of bleeding control working? Do you need to move on to a more aggressive step? How would you evaluate this?</a:t>
            </a:r>
          </a:p>
        </p:txBody>
      </p:sp>
    </p:spTree>
    <p:extLst>
      <p:ext uri="{BB962C8B-B14F-4D97-AF65-F5344CB8AC3E}">
        <p14:creationId xmlns:p14="http://schemas.microsoft.com/office/powerpoint/2010/main" val="38833867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F943-29D0-4B7F-A525-8AF02D0448C4}"/>
              </a:ext>
            </a:extLst>
          </p:cNvPr>
          <p:cNvSpPr>
            <a:spLocks noGrp="1"/>
          </p:cNvSpPr>
          <p:nvPr>
            <p:ph type="title"/>
          </p:nvPr>
        </p:nvSpPr>
        <p:spPr>
          <a:xfrm>
            <a:off x="457199" y="215371"/>
            <a:ext cx="8612155" cy="1097279"/>
          </a:xfrm>
        </p:spPr>
        <p:txBody>
          <a:bodyPr/>
          <a:lstStyle/>
          <a:p>
            <a:r>
              <a:rPr lang="en-US" dirty="0"/>
              <a:t>Other Methods of Bleeding Control </a:t>
            </a:r>
            <a:r>
              <a:rPr lang="en-US" sz="2000" b="0" dirty="0"/>
              <a:t>(1 of 2)</a:t>
            </a:r>
            <a:endParaRPr lang="en-IN" sz="2000" b="0" dirty="0"/>
          </a:p>
        </p:txBody>
      </p:sp>
      <p:sp>
        <p:nvSpPr>
          <p:cNvPr id="3" name="Content Placeholder 2">
            <a:extLst>
              <a:ext uri="{FF2B5EF4-FFF2-40B4-BE49-F238E27FC236}">
                <a16:creationId xmlns:a16="http://schemas.microsoft.com/office/drawing/2014/main" id="{5BF095BB-9DB1-49C3-9379-B76B949D3234}"/>
              </a:ext>
            </a:extLst>
          </p:cNvPr>
          <p:cNvSpPr>
            <a:spLocks noGrp="1"/>
          </p:cNvSpPr>
          <p:nvPr>
            <p:ph sz="quarter" idx="13"/>
          </p:nvPr>
        </p:nvSpPr>
        <p:spPr/>
        <p:txBody>
          <a:bodyPr/>
          <a:lstStyle/>
          <a:p>
            <a:r>
              <a:rPr lang="en-US" altLang="en-US" dirty="0"/>
              <a:t>Elevation</a:t>
            </a:r>
          </a:p>
          <a:p>
            <a:pPr lvl="1"/>
            <a:r>
              <a:rPr lang="en-US" altLang="en-US" dirty="0"/>
              <a:t>Elevate injured extremity above level of the heart while applying direct pressure.</a:t>
            </a:r>
          </a:p>
          <a:p>
            <a:pPr lvl="1"/>
            <a:r>
              <a:rPr lang="en-US" altLang="en-US" dirty="0"/>
              <a:t>Do not elevate if musculoskeletal injury, impaled objects in extremity, or spine injury is suspected.</a:t>
            </a:r>
          </a:p>
        </p:txBody>
      </p:sp>
    </p:spTree>
    <p:extLst>
      <p:ext uri="{BB962C8B-B14F-4D97-AF65-F5344CB8AC3E}">
        <p14:creationId xmlns:p14="http://schemas.microsoft.com/office/powerpoint/2010/main" val="3944387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8978-1AB0-4BAE-B713-2707EF0605CD}"/>
              </a:ext>
            </a:extLst>
          </p:cNvPr>
          <p:cNvSpPr>
            <a:spLocks noGrp="1"/>
          </p:cNvSpPr>
          <p:nvPr>
            <p:ph type="title"/>
          </p:nvPr>
        </p:nvSpPr>
        <p:spPr/>
        <p:txBody>
          <a:bodyPr/>
          <a:lstStyle/>
          <a:p>
            <a:r>
              <a:rPr lang="en-US" dirty="0"/>
              <a:t>Main Components </a:t>
            </a:r>
            <a:r>
              <a:rPr lang="en-US" sz="2000" b="0" dirty="0"/>
              <a:t>(2 of 7)</a:t>
            </a:r>
            <a:endParaRPr lang="en-IN" sz="2000" b="0" dirty="0"/>
          </a:p>
        </p:txBody>
      </p:sp>
      <p:sp>
        <p:nvSpPr>
          <p:cNvPr id="3" name="Content Placeholder 2">
            <a:extLst>
              <a:ext uri="{FF2B5EF4-FFF2-40B4-BE49-F238E27FC236}">
                <a16:creationId xmlns:a16="http://schemas.microsoft.com/office/drawing/2014/main" id="{22F6E9CB-69A8-474B-9E89-F627EF655113}"/>
              </a:ext>
            </a:extLst>
          </p:cNvPr>
          <p:cNvSpPr>
            <a:spLocks noGrp="1"/>
          </p:cNvSpPr>
          <p:nvPr>
            <p:ph sz="quarter" idx="13"/>
          </p:nvPr>
        </p:nvSpPr>
        <p:spPr/>
        <p:txBody>
          <a:bodyPr/>
          <a:lstStyle/>
          <a:p>
            <a:r>
              <a:rPr lang="en-US" altLang="en-US" dirty="0"/>
              <a:t>Heart</a:t>
            </a:r>
          </a:p>
          <a:p>
            <a:pPr lvl="1"/>
            <a:r>
              <a:rPr lang="en-US" altLang="en-US" dirty="0"/>
              <a:t>Job is to pump blood</a:t>
            </a:r>
          </a:p>
          <a:p>
            <a:pPr lvl="2"/>
            <a:r>
              <a:rPr lang="en-US" altLang="en-US" dirty="0"/>
              <a:t>Supplies oxygen and nutrients to body’s cells</a:t>
            </a:r>
          </a:p>
          <a:p>
            <a:pPr lvl="2"/>
            <a:r>
              <a:rPr lang="en-US" altLang="en-US" dirty="0"/>
              <a:t>Must pump at an adequate rate and rhythm</a:t>
            </a:r>
          </a:p>
        </p:txBody>
      </p:sp>
    </p:spTree>
    <p:extLst>
      <p:ext uri="{BB962C8B-B14F-4D97-AF65-F5344CB8AC3E}">
        <p14:creationId xmlns:p14="http://schemas.microsoft.com/office/powerpoint/2010/main" val="39384711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F943-29D0-4B7F-A525-8AF02D0448C4}"/>
              </a:ext>
            </a:extLst>
          </p:cNvPr>
          <p:cNvSpPr>
            <a:spLocks noGrp="1"/>
          </p:cNvSpPr>
          <p:nvPr>
            <p:ph type="title"/>
          </p:nvPr>
        </p:nvSpPr>
        <p:spPr>
          <a:xfrm>
            <a:off x="457199" y="215371"/>
            <a:ext cx="8612155" cy="1097279"/>
          </a:xfrm>
        </p:spPr>
        <p:txBody>
          <a:bodyPr/>
          <a:lstStyle/>
          <a:p>
            <a:r>
              <a:rPr lang="en-US" dirty="0"/>
              <a:t>Other Methods of Bleeding Control </a:t>
            </a:r>
            <a:r>
              <a:rPr lang="en-US" sz="2000" b="0" dirty="0"/>
              <a:t>(2 of 2)</a:t>
            </a:r>
            <a:endParaRPr lang="en-IN" sz="2000" b="0" dirty="0"/>
          </a:p>
        </p:txBody>
      </p:sp>
      <p:sp>
        <p:nvSpPr>
          <p:cNvPr id="3" name="Content Placeholder 2">
            <a:extLst>
              <a:ext uri="{FF2B5EF4-FFF2-40B4-BE49-F238E27FC236}">
                <a16:creationId xmlns:a16="http://schemas.microsoft.com/office/drawing/2014/main" id="{5BF095BB-9DB1-49C3-9379-B76B949D3234}"/>
              </a:ext>
            </a:extLst>
          </p:cNvPr>
          <p:cNvSpPr>
            <a:spLocks noGrp="1"/>
          </p:cNvSpPr>
          <p:nvPr>
            <p:ph sz="quarter" idx="13"/>
          </p:nvPr>
        </p:nvSpPr>
        <p:spPr/>
        <p:txBody>
          <a:bodyPr/>
          <a:lstStyle/>
          <a:p>
            <a:r>
              <a:rPr lang="en-US" altLang="en-US" dirty="0"/>
              <a:t>Splinting</a:t>
            </a:r>
          </a:p>
          <a:p>
            <a:pPr lvl="1"/>
            <a:r>
              <a:rPr lang="en-US" altLang="en-US" dirty="0"/>
              <a:t>Stabilizing sharp ends of broken bones</a:t>
            </a:r>
          </a:p>
          <a:p>
            <a:pPr lvl="1"/>
            <a:r>
              <a:rPr lang="en-US" altLang="en-US" dirty="0"/>
              <a:t>Inflatable (air) splints</a:t>
            </a:r>
          </a:p>
          <a:p>
            <a:r>
              <a:rPr lang="en-US" altLang="en-US" dirty="0"/>
              <a:t>Cold application</a:t>
            </a:r>
          </a:p>
          <a:p>
            <a:pPr lvl="1"/>
            <a:r>
              <a:rPr lang="en-US" altLang="en-US" dirty="0"/>
              <a:t>Minimizes swelling, constricts blood vessels, and reduces pain</a:t>
            </a:r>
          </a:p>
          <a:p>
            <a:pPr lvl="1"/>
            <a:r>
              <a:rPr lang="en-US" altLang="en-US" dirty="0"/>
              <a:t>Use in conjunction with other manual techniques.</a:t>
            </a:r>
          </a:p>
        </p:txBody>
      </p:sp>
    </p:spTree>
    <p:extLst>
      <p:ext uri="{BB962C8B-B14F-4D97-AF65-F5344CB8AC3E}">
        <p14:creationId xmlns:p14="http://schemas.microsoft.com/office/powerpoint/2010/main" val="37211606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06770-8069-48E0-813A-E3061831C909}"/>
              </a:ext>
            </a:extLst>
          </p:cNvPr>
          <p:cNvSpPr>
            <a:spLocks noGrp="1"/>
          </p:cNvSpPr>
          <p:nvPr>
            <p:ph type="title"/>
          </p:nvPr>
        </p:nvSpPr>
        <p:spPr>
          <a:xfrm>
            <a:off x="457200" y="215371"/>
            <a:ext cx="7604449" cy="1097279"/>
          </a:xfrm>
        </p:spPr>
        <p:txBody>
          <a:bodyPr/>
          <a:lstStyle/>
          <a:p>
            <a:r>
              <a:rPr lang="en-US" sz="3400" dirty="0"/>
              <a:t>Special Situations Involving Bleeding </a:t>
            </a:r>
            <a:r>
              <a:rPr lang="en-US" sz="2000" b="0" dirty="0"/>
              <a:t>(1 of 2)</a:t>
            </a:r>
            <a:endParaRPr lang="en-IN" sz="2000" b="0" dirty="0"/>
          </a:p>
        </p:txBody>
      </p:sp>
      <p:sp>
        <p:nvSpPr>
          <p:cNvPr id="3" name="Content Placeholder 2">
            <a:extLst>
              <a:ext uri="{FF2B5EF4-FFF2-40B4-BE49-F238E27FC236}">
                <a16:creationId xmlns:a16="http://schemas.microsoft.com/office/drawing/2014/main" id="{4738474E-3D24-4D18-B601-18AD6163C879}"/>
              </a:ext>
            </a:extLst>
          </p:cNvPr>
          <p:cNvSpPr>
            <a:spLocks noGrp="1"/>
          </p:cNvSpPr>
          <p:nvPr>
            <p:ph sz="quarter" idx="13"/>
          </p:nvPr>
        </p:nvSpPr>
        <p:spPr>
          <a:xfrm>
            <a:off x="457200" y="1556326"/>
            <a:ext cx="8124826" cy="4467955"/>
          </a:xfrm>
        </p:spPr>
        <p:txBody>
          <a:bodyPr/>
          <a:lstStyle/>
          <a:p>
            <a:r>
              <a:rPr lang="en-US" altLang="en-US" dirty="0"/>
              <a:t>Head injury</a:t>
            </a:r>
          </a:p>
          <a:p>
            <a:pPr lvl="1"/>
            <a:r>
              <a:rPr lang="en-US" altLang="en-US" dirty="0"/>
              <a:t>From increased intracranial pressure, not direct trauma to ears or nose</a:t>
            </a:r>
          </a:p>
          <a:p>
            <a:pPr lvl="1"/>
            <a:r>
              <a:rPr lang="en-US" altLang="en-US" dirty="0"/>
              <a:t>Stopping bleeding only increases intracranial pressure.</a:t>
            </a:r>
          </a:p>
          <a:p>
            <a:pPr lvl="1"/>
            <a:r>
              <a:rPr lang="en-US" altLang="en-US" dirty="0"/>
              <a:t>Allow drainage to flow freely, using gauze pad to collect it.</a:t>
            </a:r>
          </a:p>
        </p:txBody>
      </p:sp>
    </p:spTree>
    <p:extLst>
      <p:ext uri="{BB962C8B-B14F-4D97-AF65-F5344CB8AC3E}">
        <p14:creationId xmlns:p14="http://schemas.microsoft.com/office/powerpoint/2010/main" val="22130440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06770-8069-48E0-813A-E3061831C909}"/>
              </a:ext>
            </a:extLst>
          </p:cNvPr>
          <p:cNvSpPr>
            <a:spLocks noGrp="1"/>
          </p:cNvSpPr>
          <p:nvPr>
            <p:ph type="title"/>
          </p:nvPr>
        </p:nvSpPr>
        <p:spPr>
          <a:xfrm>
            <a:off x="457200" y="215371"/>
            <a:ext cx="7604449" cy="1097279"/>
          </a:xfrm>
        </p:spPr>
        <p:txBody>
          <a:bodyPr/>
          <a:lstStyle/>
          <a:p>
            <a:r>
              <a:rPr lang="en-US" sz="3400" dirty="0"/>
              <a:t>Special Situations </a:t>
            </a:r>
            <a:r>
              <a:rPr lang="en-US" sz="3400" dirty="0" smtClean="0"/>
              <a:t>Involving Bleeding </a:t>
            </a:r>
            <a:r>
              <a:rPr lang="en-US" sz="2000" b="0" dirty="0"/>
              <a:t>(2 of 2)</a:t>
            </a:r>
            <a:endParaRPr lang="en-IN" sz="2000" b="0" dirty="0"/>
          </a:p>
        </p:txBody>
      </p:sp>
      <p:sp>
        <p:nvSpPr>
          <p:cNvPr id="3" name="Content Placeholder 2">
            <a:extLst>
              <a:ext uri="{FF2B5EF4-FFF2-40B4-BE49-F238E27FC236}">
                <a16:creationId xmlns:a16="http://schemas.microsoft.com/office/drawing/2014/main" id="{4738474E-3D24-4D18-B601-18AD6163C879}"/>
              </a:ext>
            </a:extLst>
          </p:cNvPr>
          <p:cNvSpPr>
            <a:spLocks noGrp="1"/>
          </p:cNvSpPr>
          <p:nvPr>
            <p:ph sz="quarter" idx="13"/>
          </p:nvPr>
        </p:nvSpPr>
        <p:spPr>
          <a:xfrm>
            <a:off x="457199" y="1556326"/>
            <a:ext cx="8360229" cy="4467955"/>
          </a:xfrm>
        </p:spPr>
        <p:txBody>
          <a:bodyPr/>
          <a:lstStyle/>
          <a:p>
            <a:r>
              <a:rPr lang="en-US" altLang="en-US" dirty="0"/>
              <a:t>Nosebleed (epistaxis)</a:t>
            </a:r>
          </a:p>
          <a:p>
            <a:pPr lvl="1"/>
            <a:r>
              <a:rPr lang="en-US" altLang="en-US" dirty="0"/>
              <a:t>Have patient sit and lean forward.</a:t>
            </a:r>
          </a:p>
          <a:p>
            <a:pPr lvl="1"/>
            <a:r>
              <a:rPr lang="en-US" altLang="en-US" dirty="0"/>
              <a:t>Apply direct pressure to fleshy portion of nostrils.</a:t>
            </a:r>
          </a:p>
          <a:p>
            <a:pPr lvl="1"/>
            <a:r>
              <a:rPr lang="en-US" altLang="en-US" dirty="0"/>
              <a:t>Keep patient calm and quiet.</a:t>
            </a:r>
          </a:p>
          <a:p>
            <a:pPr lvl="1"/>
            <a:r>
              <a:rPr lang="en-US" altLang="en-US" dirty="0"/>
              <a:t>Do not let patient lean back.</a:t>
            </a:r>
          </a:p>
          <a:p>
            <a:pPr lvl="1"/>
            <a:r>
              <a:rPr lang="en-US" altLang="en-US" dirty="0"/>
              <a:t>If patient becomes unconscious, place patient in recovery position and be prepared to suction.</a:t>
            </a:r>
          </a:p>
        </p:txBody>
      </p:sp>
    </p:spTree>
    <p:extLst>
      <p:ext uri="{BB962C8B-B14F-4D97-AF65-F5344CB8AC3E}">
        <p14:creationId xmlns:p14="http://schemas.microsoft.com/office/powerpoint/2010/main" val="19310162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BFD8-4A2F-41D1-A13A-EFE76FCF7BC1}"/>
              </a:ext>
            </a:extLst>
          </p:cNvPr>
          <p:cNvSpPr>
            <a:spLocks noGrp="1"/>
          </p:cNvSpPr>
          <p:nvPr>
            <p:ph type="title"/>
          </p:nvPr>
        </p:nvSpPr>
        <p:spPr/>
        <p:txBody>
          <a:bodyPr/>
          <a:lstStyle/>
          <a:p>
            <a:r>
              <a:rPr lang="en-US" dirty="0"/>
              <a:t>Patient Care </a:t>
            </a:r>
            <a:r>
              <a:rPr lang="en-US" sz="2000" b="0" dirty="0"/>
              <a:t>(3 of 4)</a:t>
            </a:r>
            <a:endParaRPr lang="en-IN" sz="2000" b="0" dirty="0"/>
          </a:p>
        </p:txBody>
      </p:sp>
      <p:sp>
        <p:nvSpPr>
          <p:cNvPr id="3" name="Content Placeholder 2">
            <a:extLst>
              <a:ext uri="{FF2B5EF4-FFF2-40B4-BE49-F238E27FC236}">
                <a16:creationId xmlns:a16="http://schemas.microsoft.com/office/drawing/2014/main" id="{375A5301-17A4-4501-8D88-B49C63CFCF7C}"/>
              </a:ext>
            </a:extLst>
          </p:cNvPr>
          <p:cNvSpPr>
            <a:spLocks noGrp="1"/>
          </p:cNvSpPr>
          <p:nvPr>
            <p:ph sz="quarter" idx="13"/>
          </p:nvPr>
        </p:nvSpPr>
        <p:spPr/>
        <p:txBody>
          <a:bodyPr/>
          <a:lstStyle/>
          <a:p>
            <a:r>
              <a:rPr lang="en-US" altLang="en-US" dirty="0"/>
              <a:t>Begin hemorrhage control with direct pressure.</a:t>
            </a:r>
          </a:p>
          <a:p>
            <a:r>
              <a:rPr lang="en-US" altLang="en-US" dirty="0"/>
              <a:t>Consider hemostatic agents to augment direct pressure.</a:t>
            </a:r>
          </a:p>
          <a:p>
            <a:r>
              <a:rPr lang="en-US" altLang="en-US" dirty="0"/>
              <a:t>Consider the need for wound packing.</a:t>
            </a:r>
          </a:p>
          <a:p>
            <a:r>
              <a:rPr lang="en-US" altLang="en-US" dirty="0"/>
              <a:t>Consider the use of a junctional tourniquet.</a:t>
            </a:r>
          </a:p>
          <a:p>
            <a:r>
              <a:rPr lang="en-US" altLang="en-US" dirty="0"/>
              <a:t>If direct pressure fails or is inappropriate, apply a tourniquet.</a:t>
            </a:r>
          </a:p>
          <a:p>
            <a:r>
              <a:rPr lang="en-US" altLang="en-US" dirty="0"/>
              <a:t>Initiate rapid transport.</a:t>
            </a:r>
          </a:p>
          <a:p>
            <a:r>
              <a:rPr lang="en-US" altLang="en-US" dirty="0"/>
              <a:t>Consider the need for A</a:t>
            </a:r>
            <a:r>
              <a:rPr lang="en-US" altLang="en-US" sz="100" dirty="0"/>
              <a:t> </a:t>
            </a:r>
            <a:r>
              <a:rPr lang="en-US" altLang="en-US" dirty="0"/>
              <a:t>L</a:t>
            </a:r>
            <a:r>
              <a:rPr lang="en-US" altLang="en-US" sz="100" dirty="0"/>
              <a:t> </a:t>
            </a:r>
            <a:r>
              <a:rPr lang="en-US" altLang="en-US" dirty="0"/>
              <a:t>S.</a:t>
            </a:r>
          </a:p>
        </p:txBody>
      </p:sp>
    </p:spTree>
    <p:extLst>
      <p:ext uri="{BB962C8B-B14F-4D97-AF65-F5344CB8AC3E}">
        <p14:creationId xmlns:p14="http://schemas.microsoft.com/office/powerpoint/2010/main" val="14932698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8024-F6A5-4C2A-BB78-1D47B12B6CC8}"/>
              </a:ext>
            </a:extLst>
          </p:cNvPr>
          <p:cNvSpPr>
            <a:spLocks noGrp="1"/>
          </p:cNvSpPr>
          <p:nvPr>
            <p:ph type="title"/>
          </p:nvPr>
        </p:nvSpPr>
        <p:spPr/>
        <p:txBody>
          <a:bodyPr/>
          <a:lstStyle/>
          <a:p>
            <a:r>
              <a:rPr lang="en-IN" dirty="0"/>
              <a:t>Internal Bleeding</a:t>
            </a:r>
          </a:p>
        </p:txBody>
      </p:sp>
      <p:sp>
        <p:nvSpPr>
          <p:cNvPr id="3" name="Content Placeholder 2">
            <a:extLst>
              <a:ext uri="{FF2B5EF4-FFF2-40B4-BE49-F238E27FC236}">
                <a16:creationId xmlns:a16="http://schemas.microsoft.com/office/drawing/2014/main" id="{4842E0F9-812A-43B6-B420-8975BDD5C1E2}"/>
              </a:ext>
            </a:extLst>
          </p:cNvPr>
          <p:cNvSpPr>
            <a:spLocks noGrp="1"/>
          </p:cNvSpPr>
          <p:nvPr>
            <p:ph sz="quarter" idx="13"/>
          </p:nvPr>
        </p:nvSpPr>
        <p:spPr/>
        <p:txBody>
          <a:bodyPr/>
          <a:lstStyle/>
          <a:p>
            <a:r>
              <a:rPr lang="en-US" dirty="0"/>
              <a:t>Damage to internal organs and large blood vessels can result in loss of a large quantity of blood in short time.</a:t>
            </a:r>
          </a:p>
          <a:p>
            <a:r>
              <a:rPr lang="en-US" dirty="0"/>
              <a:t>Blood loss commonly cannot be seen.</a:t>
            </a:r>
          </a:p>
          <a:p>
            <a:r>
              <a:rPr lang="en-US" dirty="0"/>
              <a:t>Severe blood loss can even result from injuries to extremities.</a:t>
            </a:r>
          </a:p>
        </p:txBody>
      </p:sp>
    </p:spTree>
    <p:extLst>
      <p:ext uri="{BB962C8B-B14F-4D97-AF65-F5344CB8AC3E}">
        <p14:creationId xmlns:p14="http://schemas.microsoft.com/office/powerpoint/2010/main" val="8504076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558D-4425-4A12-ACA5-775B139BB07A}"/>
              </a:ext>
            </a:extLst>
          </p:cNvPr>
          <p:cNvSpPr>
            <a:spLocks noGrp="1"/>
          </p:cNvSpPr>
          <p:nvPr>
            <p:ph type="title"/>
          </p:nvPr>
        </p:nvSpPr>
        <p:spPr/>
        <p:txBody>
          <a:bodyPr/>
          <a:lstStyle/>
          <a:p>
            <a:r>
              <a:rPr lang="en-US" dirty="0"/>
              <a:t>Patient Assessment </a:t>
            </a:r>
            <a:r>
              <a:rPr lang="en-US" sz="2000" b="0" dirty="0"/>
              <a:t>(7 of 11)</a:t>
            </a:r>
            <a:endParaRPr lang="en-IN" sz="2000" b="0" dirty="0"/>
          </a:p>
        </p:txBody>
      </p:sp>
      <p:sp>
        <p:nvSpPr>
          <p:cNvPr id="3" name="Content Placeholder 2">
            <a:extLst>
              <a:ext uri="{FF2B5EF4-FFF2-40B4-BE49-F238E27FC236}">
                <a16:creationId xmlns:a16="http://schemas.microsoft.com/office/drawing/2014/main" id="{55C7825A-D8B2-49E1-A185-6AE0B718A2AA}"/>
              </a:ext>
            </a:extLst>
          </p:cNvPr>
          <p:cNvSpPr>
            <a:spLocks noGrp="1"/>
          </p:cNvSpPr>
          <p:nvPr>
            <p:ph sz="quarter" idx="13"/>
          </p:nvPr>
        </p:nvSpPr>
        <p:spPr/>
        <p:txBody>
          <a:bodyPr/>
          <a:lstStyle/>
          <a:p>
            <a:r>
              <a:rPr lang="en-US" altLang="en-US" dirty="0"/>
              <a:t>Mechanisms of blunt trauma that may cause internal bleeding</a:t>
            </a:r>
          </a:p>
          <a:p>
            <a:pPr lvl="1"/>
            <a:r>
              <a:rPr lang="en-US" altLang="en-US" dirty="0"/>
              <a:t>Falls</a:t>
            </a:r>
          </a:p>
          <a:p>
            <a:pPr lvl="1"/>
            <a:r>
              <a:rPr lang="en-US" altLang="en-US" dirty="0"/>
              <a:t>Motor-vehicle or motorcycle crashes</a:t>
            </a:r>
          </a:p>
          <a:p>
            <a:pPr lvl="1"/>
            <a:r>
              <a:rPr lang="en-US" altLang="en-US" dirty="0"/>
              <a:t>Auto-pedestrian collisions</a:t>
            </a:r>
          </a:p>
          <a:p>
            <a:pPr lvl="1"/>
            <a:r>
              <a:rPr lang="en-US" altLang="en-US" dirty="0"/>
              <a:t>Blast injuries</a:t>
            </a:r>
          </a:p>
        </p:txBody>
      </p:sp>
    </p:spTree>
    <p:extLst>
      <p:ext uri="{BB962C8B-B14F-4D97-AF65-F5344CB8AC3E}">
        <p14:creationId xmlns:p14="http://schemas.microsoft.com/office/powerpoint/2010/main" val="38161320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558D-4425-4A12-ACA5-775B139BB07A}"/>
              </a:ext>
            </a:extLst>
          </p:cNvPr>
          <p:cNvSpPr>
            <a:spLocks noGrp="1"/>
          </p:cNvSpPr>
          <p:nvPr>
            <p:ph type="title"/>
          </p:nvPr>
        </p:nvSpPr>
        <p:spPr/>
        <p:txBody>
          <a:bodyPr/>
          <a:lstStyle/>
          <a:p>
            <a:r>
              <a:rPr lang="en-US" dirty="0"/>
              <a:t>Patient Assessment </a:t>
            </a:r>
            <a:r>
              <a:rPr lang="en-US" sz="2000" b="0" dirty="0"/>
              <a:t>(8 of 11)</a:t>
            </a:r>
            <a:endParaRPr lang="en-IN" sz="2000" b="0" dirty="0"/>
          </a:p>
        </p:txBody>
      </p:sp>
      <p:sp>
        <p:nvSpPr>
          <p:cNvPr id="3" name="Content Placeholder 2">
            <a:extLst>
              <a:ext uri="{FF2B5EF4-FFF2-40B4-BE49-F238E27FC236}">
                <a16:creationId xmlns:a16="http://schemas.microsoft.com/office/drawing/2014/main" id="{55C7825A-D8B2-49E1-A185-6AE0B718A2AA}"/>
              </a:ext>
            </a:extLst>
          </p:cNvPr>
          <p:cNvSpPr>
            <a:spLocks noGrp="1"/>
          </p:cNvSpPr>
          <p:nvPr>
            <p:ph sz="quarter" idx="13"/>
          </p:nvPr>
        </p:nvSpPr>
        <p:spPr/>
        <p:txBody>
          <a:bodyPr/>
          <a:lstStyle/>
          <a:p>
            <a:r>
              <a:rPr lang="en-US" altLang="en-US" dirty="0"/>
              <a:t>Common injuries from penetrating trauma</a:t>
            </a:r>
          </a:p>
          <a:p>
            <a:pPr lvl="1"/>
            <a:r>
              <a:rPr lang="en-US" altLang="en-US" dirty="0"/>
              <a:t>Gunshot wounds</a:t>
            </a:r>
          </a:p>
          <a:p>
            <a:pPr lvl="1"/>
            <a:r>
              <a:rPr lang="en-US" altLang="en-US" dirty="0"/>
              <a:t>Stab wounds</a:t>
            </a:r>
          </a:p>
          <a:p>
            <a:pPr lvl="1"/>
            <a:r>
              <a:rPr lang="en-US" altLang="en-US" dirty="0"/>
              <a:t>Impaled objects</a:t>
            </a:r>
          </a:p>
        </p:txBody>
      </p:sp>
    </p:spTree>
    <p:extLst>
      <p:ext uri="{BB962C8B-B14F-4D97-AF65-F5344CB8AC3E}">
        <p14:creationId xmlns:p14="http://schemas.microsoft.com/office/powerpoint/2010/main" val="20741147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558D-4425-4A12-ACA5-775B139BB07A}"/>
              </a:ext>
            </a:extLst>
          </p:cNvPr>
          <p:cNvSpPr>
            <a:spLocks noGrp="1"/>
          </p:cNvSpPr>
          <p:nvPr>
            <p:ph type="title"/>
          </p:nvPr>
        </p:nvSpPr>
        <p:spPr/>
        <p:txBody>
          <a:bodyPr/>
          <a:lstStyle/>
          <a:p>
            <a:r>
              <a:rPr lang="en-US" dirty="0"/>
              <a:t>Patient Assessment </a:t>
            </a:r>
            <a:r>
              <a:rPr lang="en-US" sz="2000" b="0" dirty="0"/>
              <a:t>(9 of 11)</a:t>
            </a:r>
            <a:endParaRPr lang="en-IN" sz="2000" b="0" dirty="0"/>
          </a:p>
        </p:txBody>
      </p:sp>
      <p:sp>
        <p:nvSpPr>
          <p:cNvPr id="3" name="Content Placeholder 2">
            <a:extLst>
              <a:ext uri="{FF2B5EF4-FFF2-40B4-BE49-F238E27FC236}">
                <a16:creationId xmlns:a16="http://schemas.microsoft.com/office/drawing/2014/main" id="{55C7825A-D8B2-49E1-A185-6AE0B718A2AA}"/>
              </a:ext>
            </a:extLst>
          </p:cNvPr>
          <p:cNvSpPr>
            <a:spLocks noGrp="1"/>
          </p:cNvSpPr>
          <p:nvPr>
            <p:ph sz="quarter" idx="13"/>
          </p:nvPr>
        </p:nvSpPr>
        <p:spPr/>
        <p:txBody>
          <a:bodyPr/>
          <a:lstStyle/>
          <a:p>
            <a:r>
              <a:rPr lang="en-US" altLang="en-US" dirty="0"/>
              <a:t>Signs of internal bleeding</a:t>
            </a:r>
          </a:p>
          <a:p>
            <a:pPr lvl="1"/>
            <a:r>
              <a:rPr lang="en-US" altLang="en-US" dirty="0"/>
              <a:t>Injuries to surface of body</a:t>
            </a:r>
          </a:p>
          <a:p>
            <a:pPr lvl="1"/>
            <a:r>
              <a:rPr lang="en-US" altLang="en-US" dirty="0"/>
              <a:t>Bruising, swelling, or tenderness over vital organs</a:t>
            </a:r>
          </a:p>
          <a:p>
            <a:pPr lvl="1"/>
            <a:r>
              <a:rPr lang="en-US" altLang="en-US" dirty="0"/>
              <a:t>Painful, swollen, or deformed extremities</a:t>
            </a:r>
          </a:p>
          <a:p>
            <a:pPr lvl="1"/>
            <a:r>
              <a:rPr lang="en-US" altLang="en-US" dirty="0"/>
              <a:t>Bleeding from mouth, rectum, or vagina</a:t>
            </a:r>
          </a:p>
        </p:txBody>
      </p:sp>
    </p:spTree>
    <p:extLst>
      <p:ext uri="{BB962C8B-B14F-4D97-AF65-F5344CB8AC3E}">
        <p14:creationId xmlns:p14="http://schemas.microsoft.com/office/powerpoint/2010/main" val="22383241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558D-4425-4A12-ACA5-775B139BB07A}"/>
              </a:ext>
            </a:extLst>
          </p:cNvPr>
          <p:cNvSpPr>
            <a:spLocks noGrp="1"/>
          </p:cNvSpPr>
          <p:nvPr>
            <p:ph type="title"/>
          </p:nvPr>
        </p:nvSpPr>
        <p:spPr/>
        <p:txBody>
          <a:bodyPr/>
          <a:lstStyle/>
          <a:p>
            <a:r>
              <a:rPr lang="en-US" dirty="0"/>
              <a:t>Patient Assessment </a:t>
            </a:r>
            <a:r>
              <a:rPr lang="en-US" sz="2000" b="0" dirty="0"/>
              <a:t>(10 of 11)</a:t>
            </a:r>
            <a:endParaRPr lang="en-IN" sz="2000" b="0" dirty="0"/>
          </a:p>
        </p:txBody>
      </p:sp>
      <p:sp>
        <p:nvSpPr>
          <p:cNvPr id="3" name="Content Placeholder 2">
            <a:extLst>
              <a:ext uri="{FF2B5EF4-FFF2-40B4-BE49-F238E27FC236}">
                <a16:creationId xmlns:a16="http://schemas.microsoft.com/office/drawing/2014/main" id="{55C7825A-D8B2-49E1-A185-6AE0B718A2AA}"/>
              </a:ext>
            </a:extLst>
          </p:cNvPr>
          <p:cNvSpPr>
            <a:spLocks noGrp="1"/>
          </p:cNvSpPr>
          <p:nvPr>
            <p:ph sz="quarter" idx="13"/>
          </p:nvPr>
        </p:nvSpPr>
        <p:spPr/>
        <p:txBody>
          <a:bodyPr/>
          <a:lstStyle/>
          <a:p>
            <a:r>
              <a:rPr lang="en-US" altLang="en-US" dirty="0"/>
              <a:t>Signs of internal bleeding</a:t>
            </a:r>
          </a:p>
          <a:p>
            <a:pPr lvl="1"/>
            <a:r>
              <a:rPr lang="en-US" altLang="en-US" dirty="0"/>
              <a:t>Tender, rigid, or distended abdomen</a:t>
            </a:r>
          </a:p>
          <a:p>
            <a:pPr lvl="1"/>
            <a:r>
              <a:rPr lang="en-US" altLang="en-US" dirty="0"/>
              <a:t>Vomiting coffee-grounds like substance or bright red vomitus</a:t>
            </a:r>
          </a:p>
          <a:p>
            <a:pPr lvl="1"/>
            <a:r>
              <a:rPr lang="en-US" altLang="en-US" dirty="0"/>
              <a:t>Dark, tarry stools or bright red blood in stool</a:t>
            </a:r>
          </a:p>
          <a:p>
            <a:pPr lvl="1"/>
            <a:r>
              <a:rPr lang="en-US" altLang="en-US" dirty="0"/>
              <a:t>Signs and symptoms of shock</a:t>
            </a:r>
          </a:p>
        </p:txBody>
      </p:sp>
    </p:spTree>
    <p:extLst>
      <p:ext uri="{BB962C8B-B14F-4D97-AF65-F5344CB8AC3E}">
        <p14:creationId xmlns:p14="http://schemas.microsoft.com/office/powerpoint/2010/main" val="28778544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558D-4425-4A12-ACA5-775B139BB07A}"/>
              </a:ext>
            </a:extLst>
          </p:cNvPr>
          <p:cNvSpPr>
            <a:spLocks noGrp="1"/>
          </p:cNvSpPr>
          <p:nvPr>
            <p:ph type="title"/>
          </p:nvPr>
        </p:nvSpPr>
        <p:spPr/>
        <p:txBody>
          <a:bodyPr/>
          <a:lstStyle/>
          <a:p>
            <a:r>
              <a:rPr lang="en-US" dirty="0"/>
              <a:t>Patient Assessment </a:t>
            </a:r>
            <a:r>
              <a:rPr lang="en-US" sz="2000" b="0" dirty="0"/>
              <a:t>(11 of 11)</a:t>
            </a:r>
            <a:endParaRPr lang="en-IN" sz="2000" b="0" dirty="0"/>
          </a:p>
        </p:txBody>
      </p:sp>
      <p:pic>
        <p:nvPicPr>
          <p:cNvPr id="4" name="Picture 3" descr="A patient with emergency cervical collar has internal bleedings in his shoulder.">
            <a:extLst>
              <a:ext uri="{FF2B5EF4-FFF2-40B4-BE49-F238E27FC236}">
                <a16:creationId xmlns:a16="http://schemas.microsoft.com/office/drawing/2014/main" id="{A1DCBCC9-85F5-438B-9234-DA794643E05F}"/>
              </a:ext>
            </a:extLst>
          </p:cNvPr>
          <p:cNvPicPr>
            <a:picLocks noChangeAspect="1"/>
          </p:cNvPicPr>
          <p:nvPr/>
        </p:nvPicPr>
        <p:blipFill>
          <a:blip r:embed="rId3"/>
          <a:stretch>
            <a:fillRect/>
          </a:stretch>
        </p:blipFill>
        <p:spPr>
          <a:xfrm>
            <a:off x="1443992" y="1571992"/>
            <a:ext cx="6256014" cy="4156309"/>
          </a:xfrm>
          <a:prstGeom prst="rect">
            <a:avLst/>
          </a:prstGeom>
        </p:spPr>
      </p:pic>
      <p:sp>
        <p:nvSpPr>
          <p:cNvPr id="3" name="Content Placeholder 2">
            <a:extLst>
              <a:ext uri="{FF2B5EF4-FFF2-40B4-BE49-F238E27FC236}">
                <a16:creationId xmlns:a16="http://schemas.microsoft.com/office/drawing/2014/main" id="{55C7825A-D8B2-49E1-A185-6AE0B718A2AA}"/>
              </a:ext>
            </a:extLst>
          </p:cNvPr>
          <p:cNvSpPr>
            <a:spLocks noGrp="1"/>
          </p:cNvSpPr>
          <p:nvPr>
            <p:ph sz="quarter" idx="13"/>
          </p:nvPr>
        </p:nvSpPr>
        <p:spPr>
          <a:xfrm>
            <a:off x="457200" y="5960867"/>
            <a:ext cx="8229600" cy="351727"/>
          </a:xfrm>
        </p:spPr>
        <p:txBody>
          <a:bodyPr/>
          <a:lstStyle/>
          <a:p>
            <a:pPr marL="432" indent="0">
              <a:buNone/>
            </a:pPr>
            <a:r>
              <a:rPr lang="en-US" altLang="en-US" sz="2000" dirty="0">
                <a:ea typeface="Verdana" panose="020B0604030504040204" pitchFamily="34" charset="0"/>
                <a:cs typeface="Verdana" panose="020B0604030504040204" pitchFamily="34" charset="0"/>
              </a:rPr>
              <a:t>Bruising is one sign of internal bleeding. </a:t>
            </a:r>
            <a:r>
              <a:rPr lang="en-US" altLang="en-US" sz="2000" b="1" dirty="0">
                <a:ea typeface="Verdana" panose="020B0604030504040204" pitchFamily="34" charset="0"/>
                <a:cs typeface="Verdana" panose="020B0604030504040204" pitchFamily="34" charset="0"/>
              </a:rPr>
              <a:t>©</a:t>
            </a:r>
            <a:r>
              <a:rPr lang="en-US" altLang="en-US" sz="2000" i="1" dirty="0">
                <a:ea typeface="Verdana" panose="020B0604030504040204" pitchFamily="34" charset="0"/>
                <a:cs typeface="Verdana" panose="020B0604030504040204" pitchFamily="34" charset="0"/>
              </a:rPr>
              <a:t> </a:t>
            </a:r>
            <a:r>
              <a:rPr lang="en-US" altLang="en-US" sz="2000" b="1" dirty="0">
                <a:ea typeface="Verdana" panose="020B0604030504040204" pitchFamily="34" charset="0"/>
                <a:cs typeface="Verdana" panose="020B0604030504040204" pitchFamily="34" charset="0"/>
              </a:rPr>
              <a:t>Edward T. Dickinson, M</a:t>
            </a:r>
            <a:r>
              <a:rPr lang="en-US" altLang="en-US" sz="100" b="1" dirty="0">
                <a:ea typeface="Verdana" panose="020B0604030504040204" pitchFamily="34" charset="0"/>
                <a:cs typeface="Verdana" panose="020B0604030504040204" pitchFamily="34" charset="0"/>
              </a:rPr>
              <a:t> </a:t>
            </a:r>
            <a:r>
              <a:rPr lang="en-US" altLang="en-US" sz="2000" b="1" dirty="0">
                <a:ea typeface="Verdana" panose="020B0604030504040204" pitchFamily="34" charset="0"/>
                <a:cs typeface="Verdana" panose="020B0604030504040204" pitchFamily="34" charset="0"/>
              </a:rPr>
              <a:t>D</a:t>
            </a:r>
          </a:p>
        </p:txBody>
      </p:sp>
    </p:spTree>
    <p:extLst>
      <p:ext uri="{BB962C8B-B14F-4D97-AF65-F5344CB8AC3E}">
        <p14:creationId xmlns:p14="http://schemas.microsoft.com/office/powerpoint/2010/main" val="1934288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8978-1AB0-4BAE-B713-2707EF0605CD}"/>
              </a:ext>
            </a:extLst>
          </p:cNvPr>
          <p:cNvSpPr>
            <a:spLocks noGrp="1"/>
          </p:cNvSpPr>
          <p:nvPr>
            <p:ph type="title"/>
          </p:nvPr>
        </p:nvSpPr>
        <p:spPr/>
        <p:txBody>
          <a:bodyPr/>
          <a:lstStyle/>
          <a:p>
            <a:r>
              <a:rPr lang="en-US" dirty="0"/>
              <a:t>Main Components </a:t>
            </a:r>
            <a:r>
              <a:rPr lang="en-US" sz="2000" b="0" dirty="0"/>
              <a:t>(3 of 7)</a:t>
            </a:r>
            <a:endParaRPr lang="en-IN" sz="2000" b="0" dirty="0"/>
          </a:p>
        </p:txBody>
      </p:sp>
      <p:sp>
        <p:nvSpPr>
          <p:cNvPr id="3" name="Content Placeholder 2">
            <a:extLst>
              <a:ext uri="{FF2B5EF4-FFF2-40B4-BE49-F238E27FC236}">
                <a16:creationId xmlns:a16="http://schemas.microsoft.com/office/drawing/2014/main" id="{22F6E9CB-69A8-474B-9E89-F627EF655113}"/>
              </a:ext>
            </a:extLst>
          </p:cNvPr>
          <p:cNvSpPr>
            <a:spLocks noGrp="1"/>
          </p:cNvSpPr>
          <p:nvPr>
            <p:ph sz="quarter" idx="13"/>
          </p:nvPr>
        </p:nvSpPr>
        <p:spPr/>
        <p:txBody>
          <a:bodyPr/>
          <a:lstStyle/>
          <a:p>
            <a:r>
              <a:rPr lang="en-US" altLang="en-US" dirty="0"/>
              <a:t>Arteries</a:t>
            </a:r>
          </a:p>
          <a:p>
            <a:pPr lvl="1"/>
            <a:r>
              <a:rPr lang="en-US" altLang="en-US" dirty="0"/>
              <a:t>Carry oxygenated blood away from the heart</a:t>
            </a:r>
          </a:p>
          <a:p>
            <a:pPr lvl="1"/>
            <a:r>
              <a:rPr lang="en-US" altLang="en-US" dirty="0"/>
              <a:t>Have thick, muscular walls that enable dilation and constriction</a:t>
            </a:r>
          </a:p>
        </p:txBody>
      </p:sp>
    </p:spTree>
    <p:extLst>
      <p:ext uri="{BB962C8B-B14F-4D97-AF65-F5344CB8AC3E}">
        <p14:creationId xmlns:p14="http://schemas.microsoft.com/office/powerpoint/2010/main" val="28692772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CA59-FD81-47DC-A324-9AFED4D9C21A}"/>
              </a:ext>
            </a:extLst>
          </p:cNvPr>
          <p:cNvSpPr>
            <a:spLocks noGrp="1"/>
          </p:cNvSpPr>
          <p:nvPr>
            <p:ph type="title"/>
          </p:nvPr>
        </p:nvSpPr>
        <p:spPr/>
        <p:txBody>
          <a:bodyPr/>
          <a:lstStyle/>
          <a:p>
            <a:r>
              <a:rPr lang="en-US" dirty="0"/>
              <a:t>Patient Care </a:t>
            </a:r>
            <a:r>
              <a:rPr lang="en-US" sz="2000" b="0" dirty="0"/>
              <a:t>(4 of 4)</a:t>
            </a:r>
            <a:endParaRPr lang="en-IN" sz="2000" b="0" dirty="0"/>
          </a:p>
        </p:txBody>
      </p:sp>
      <p:sp>
        <p:nvSpPr>
          <p:cNvPr id="3" name="Content Placeholder 2">
            <a:extLst>
              <a:ext uri="{FF2B5EF4-FFF2-40B4-BE49-F238E27FC236}">
                <a16:creationId xmlns:a16="http://schemas.microsoft.com/office/drawing/2014/main" id="{0EE436AE-5B06-43C5-90D2-8DE1FCD16745}"/>
              </a:ext>
            </a:extLst>
          </p:cNvPr>
          <p:cNvSpPr>
            <a:spLocks noGrp="1"/>
          </p:cNvSpPr>
          <p:nvPr>
            <p:ph sz="quarter" idx="13"/>
          </p:nvPr>
        </p:nvSpPr>
        <p:spPr/>
        <p:txBody>
          <a:bodyPr/>
          <a:lstStyle/>
          <a:p>
            <a:r>
              <a:rPr lang="en-US" dirty="0" smtClean="0"/>
              <a:t>Maintain A</a:t>
            </a:r>
            <a:r>
              <a:rPr lang="en-US" sz="100" dirty="0" smtClean="0"/>
              <a:t> </a:t>
            </a:r>
            <a:r>
              <a:rPr lang="en-US" dirty="0" smtClean="0"/>
              <a:t>B</a:t>
            </a:r>
            <a:r>
              <a:rPr lang="en-US" sz="100" dirty="0" smtClean="0"/>
              <a:t> </a:t>
            </a:r>
            <a:r>
              <a:rPr lang="en-US" dirty="0" smtClean="0"/>
              <a:t>Cs.</a:t>
            </a:r>
          </a:p>
          <a:p>
            <a:r>
              <a:rPr lang="en-US" dirty="0" smtClean="0"/>
              <a:t>Consider the need for high-concentration oxygen.</a:t>
            </a:r>
          </a:p>
          <a:p>
            <a:r>
              <a:rPr lang="en-US" dirty="0" smtClean="0"/>
              <a:t>Control any external bleeding.</a:t>
            </a:r>
          </a:p>
          <a:p>
            <a:r>
              <a:rPr lang="en-US" dirty="0" smtClean="0"/>
              <a:t>Apply a splint if needed.</a:t>
            </a:r>
          </a:p>
          <a:p>
            <a:r>
              <a:rPr lang="en-US" dirty="0" smtClean="0"/>
              <a:t>Take steps to preserve body temperature.</a:t>
            </a:r>
          </a:p>
          <a:p>
            <a:r>
              <a:rPr lang="en-US" dirty="0" smtClean="0"/>
              <a:t>Provide prompt transport to appropriate medical facility.</a:t>
            </a:r>
            <a:endParaRPr lang="en-US" dirty="0"/>
          </a:p>
        </p:txBody>
      </p:sp>
    </p:spTree>
    <p:extLst>
      <p:ext uri="{BB962C8B-B14F-4D97-AF65-F5344CB8AC3E}">
        <p14:creationId xmlns:p14="http://schemas.microsoft.com/office/powerpoint/2010/main" val="6112778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Chapter Review</a:t>
            </a:r>
            <a:endParaRPr lang="en-IN" dirty="0"/>
          </a:p>
        </p:txBody>
      </p:sp>
    </p:spTree>
    <p:extLst>
      <p:ext uri="{BB962C8B-B14F-4D97-AF65-F5344CB8AC3E}">
        <p14:creationId xmlns:p14="http://schemas.microsoft.com/office/powerpoint/2010/main" val="18209540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6998-12DA-43C3-8322-76DB06C2F276}"/>
              </a:ext>
            </a:extLst>
          </p:cNvPr>
          <p:cNvSpPr>
            <a:spLocks noGrp="1"/>
          </p:cNvSpPr>
          <p:nvPr>
            <p:ph type="title"/>
          </p:nvPr>
        </p:nvSpPr>
        <p:spPr/>
        <p:txBody>
          <a:bodyPr/>
          <a:lstStyle/>
          <a:p>
            <a:r>
              <a:rPr lang="en-US" dirty="0"/>
              <a:t>Chapter Review </a:t>
            </a:r>
            <a:r>
              <a:rPr lang="en-US" sz="2000" b="0" dirty="0"/>
              <a:t>(1 of 4)</a:t>
            </a:r>
            <a:endParaRPr lang="en-IN" sz="2000" b="0" dirty="0"/>
          </a:p>
        </p:txBody>
      </p:sp>
      <p:sp>
        <p:nvSpPr>
          <p:cNvPr id="3" name="Content Placeholder 2">
            <a:extLst>
              <a:ext uri="{FF2B5EF4-FFF2-40B4-BE49-F238E27FC236}">
                <a16:creationId xmlns:a16="http://schemas.microsoft.com/office/drawing/2014/main" id="{5CADC8F7-427C-4748-954B-8BA925165B8B}"/>
              </a:ext>
            </a:extLst>
          </p:cNvPr>
          <p:cNvSpPr>
            <a:spLocks noGrp="1"/>
          </p:cNvSpPr>
          <p:nvPr>
            <p:ph sz="quarter" idx="13"/>
          </p:nvPr>
        </p:nvSpPr>
        <p:spPr>
          <a:xfrm>
            <a:off x="457200" y="1556326"/>
            <a:ext cx="8100646" cy="4467955"/>
          </a:xfrm>
        </p:spPr>
        <p:txBody>
          <a:bodyPr/>
          <a:lstStyle/>
          <a:p>
            <a:r>
              <a:rPr lang="en-US" dirty="0"/>
              <a:t>Early signs of shock are often restlessness, anxiety, pale skin, and rapid pulse and respirations.</a:t>
            </a:r>
          </a:p>
          <a:p>
            <a:r>
              <a:rPr lang="en-US" dirty="0"/>
              <a:t>If shock remains uncontrolled, the patient’s blood pressure falls, a late sign of shock.</a:t>
            </a:r>
          </a:p>
        </p:txBody>
      </p:sp>
    </p:spTree>
    <p:extLst>
      <p:ext uri="{BB962C8B-B14F-4D97-AF65-F5344CB8AC3E}">
        <p14:creationId xmlns:p14="http://schemas.microsoft.com/office/powerpoint/2010/main" val="21463453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6998-12DA-43C3-8322-76DB06C2F276}"/>
              </a:ext>
            </a:extLst>
          </p:cNvPr>
          <p:cNvSpPr>
            <a:spLocks noGrp="1"/>
          </p:cNvSpPr>
          <p:nvPr>
            <p:ph type="title"/>
          </p:nvPr>
        </p:nvSpPr>
        <p:spPr/>
        <p:txBody>
          <a:bodyPr/>
          <a:lstStyle/>
          <a:p>
            <a:r>
              <a:rPr lang="en-US" dirty="0"/>
              <a:t>Chapter Review </a:t>
            </a:r>
            <a:r>
              <a:rPr lang="en-US" sz="2000" b="0" dirty="0"/>
              <a:t>(2 of 4)</a:t>
            </a:r>
            <a:endParaRPr lang="en-IN" sz="2000" b="0" dirty="0"/>
          </a:p>
        </p:txBody>
      </p:sp>
      <p:sp>
        <p:nvSpPr>
          <p:cNvPr id="3" name="Content Placeholder 2">
            <a:extLst>
              <a:ext uri="{FF2B5EF4-FFF2-40B4-BE49-F238E27FC236}">
                <a16:creationId xmlns:a16="http://schemas.microsoft.com/office/drawing/2014/main" id="{5CADC8F7-427C-4748-954B-8BA925165B8B}"/>
              </a:ext>
            </a:extLst>
          </p:cNvPr>
          <p:cNvSpPr>
            <a:spLocks noGrp="1"/>
          </p:cNvSpPr>
          <p:nvPr>
            <p:ph sz="quarter" idx="13"/>
          </p:nvPr>
        </p:nvSpPr>
        <p:spPr>
          <a:xfrm>
            <a:off x="457199" y="1556326"/>
            <a:ext cx="8360229" cy="4467955"/>
          </a:xfrm>
        </p:spPr>
        <p:txBody>
          <a:bodyPr/>
          <a:lstStyle/>
          <a:p>
            <a:r>
              <a:rPr lang="en-US" dirty="0"/>
              <a:t>Signs and symptoms of shock may not be evident early in the call, so treatment based on the mechanism of injury may be lifesaving.</a:t>
            </a:r>
          </a:p>
          <a:p>
            <a:r>
              <a:rPr lang="en-US" dirty="0"/>
              <a:t>Treat shock by maintaining the airway, preventing hypoxia, controlling bleeding, and keeping the patient warm.</a:t>
            </a:r>
          </a:p>
        </p:txBody>
      </p:sp>
    </p:spTree>
    <p:extLst>
      <p:ext uri="{BB962C8B-B14F-4D97-AF65-F5344CB8AC3E}">
        <p14:creationId xmlns:p14="http://schemas.microsoft.com/office/powerpoint/2010/main" val="4789017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6998-12DA-43C3-8322-76DB06C2F276}"/>
              </a:ext>
            </a:extLst>
          </p:cNvPr>
          <p:cNvSpPr>
            <a:spLocks noGrp="1"/>
          </p:cNvSpPr>
          <p:nvPr>
            <p:ph type="title"/>
          </p:nvPr>
        </p:nvSpPr>
        <p:spPr/>
        <p:txBody>
          <a:bodyPr/>
          <a:lstStyle/>
          <a:p>
            <a:r>
              <a:rPr lang="en-US" dirty="0"/>
              <a:t>Chapter Review </a:t>
            </a:r>
            <a:r>
              <a:rPr lang="en-US" sz="2000" b="0" dirty="0"/>
              <a:t>(3 of 4)</a:t>
            </a:r>
            <a:endParaRPr lang="en-IN" sz="2000" b="0" dirty="0"/>
          </a:p>
        </p:txBody>
      </p:sp>
      <p:sp>
        <p:nvSpPr>
          <p:cNvPr id="3" name="Content Placeholder 2">
            <a:extLst>
              <a:ext uri="{FF2B5EF4-FFF2-40B4-BE49-F238E27FC236}">
                <a16:creationId xmlns:a16="http://schemas.microsoft.com/office/drawing/2014/main" id="{5CADC8F7-427C-4748-954B-8BA925165B8B}"/>
              </a:ext>
            </a:extLst>
          </p:cNvPr>
          <p:cNvSpPr>
            <a:spLocks noGrp="1"/>
          </p:cNvSpPr>
          <p:nvPr>
            <p:ph sz="quarter" idx="13"/>
          </p:nvPr>
        </p:nvSpPr>
        <p:spPr>
          <a:xfrm>
            <a:off x="457199" y="1556326"/>
            <a:ext cx="8360229" cy="4467955"/>
          </a:xfrm>
        </p:spPr>
        <p:txBody>
          <a:bodyPr/>
          <a:lstStyle/>
          <a:p>
            <a:r>
              <a:rPr lang="en-US" dirty="0"/>
              <a:t>Almost all external bleeding can be controlled by direct pressure and elevation. When these don’t work, apply a tourniquet if bleeding is on an extremity or a hemostatic dressing if the bleeding is from the head or torso.</a:t>
            </a:r>
          </a:p>
          <a:p>
            <a:r>
              <a:rPr lang="en-US" dirty="0"/>
              <a:t>Emergency care for internal bleeding is based on prevention and treatment of shock.</a:t>
            </a:r>
          </a:p>
        </p:txBody>
      </p:sp>
    </p:spTree>
    <p:extLst>
      <p:ext uri="{BB962C8B-B14F-4D97-AF65-F5344CB8AC3E}">
        <p14:creationId xmlns:p14="http://schemas.microsoft.com/office/powerpoint/2010/main" val="23602252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6998-12DA-43C3-8322-76DB06C2F276}"/>
              </a:ext>
            </a:extLst>
          </p:cNvPr>
          <p:cNvSpPr>
            <a:spLocks noGrp="1"/>
          </p:cNvSpPr>
          <p:nvPr>
            <p:ph type="title"/>
          </p:nvPr>
        </p:nvSpPr>
        <p:spPr/>
        <p:txBody>
          <a:bodyPr/>
          <a:lstStyle/>
          <a:p>
            <a:r>
              <a:rPr lang="en-US" dirty="0"/>
              <a:t>Chapter Review </a:t>
            </a:r>
            <a:r>
              <a:rPr lang="en-US" sz="2000" b="0" dirty="0"/>
              <a:t>(4 of 4)</a:t>
            </a:r>
            <a:endParaRPr lang="en-IN" sz="2000" b="0" dirty="0"/>
          </a:p>
        </p:txBody>
      </p:sp>
      <p:sp>
        <p:nvSpPr>
          <p:cNvPr id="3" name="Content Placeholder 2">
            <a:extLst>
              <a:ext uri="{FF2B5EF4-FFF2-40B4-BE49-F238E27FC236}">
                <a16:creationId xmlns:a16="http://schemas.microsoft.com/office/drawing/2014/main" id="{5CADC8F7-427C-4748-954B-8BA925165B8B}"/>
              </a:ext>
            </a:extLst>
          </p:cNvPr>
          <p:cNvSpPr>
            <a:spLocks noGrp="1"/>
          </p:cNvSpPr>
          <p:nvPr>
            <p:ph sz="quarter" idx="13"/>
          </p:nvPr>
        </p:nvSpPr>
        <p:spPr>
          <a:xfrm>
            <a:off x="457199" y="1556326"/>
            <a:ext cx="8360229" cy="4467955"/>
          </a:xfrm>
        </p:spPr>
        <p:txBody>
          <a:bodyPr/>
          <a:lstStyle/>
          <a:p>
            <a:r>
              <a:rPr lang="en-US" dirty="0"/>
              <a:t>One of most important treatments is early recognition of shock and immediate transport to a hospital.</a:t>
            </a:r>
          </a:p>
        </p:txBody>
      </p:sp>
    </p:spTree>
    <p:extLst>
      <p:ext uri="{BB962C8B-B14F-4D97-AF65-F5344CB8AC3E}">
        <p14:creationId xmlns:p14="http://schemas.microsoft.com/office/powerpoint/2010/main" val="5142888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118F-AA01-4206-9A39-AD5B43D2A5B2}"/>
              </a:ext>
            </a:extLst>
          </p:cNvPr>
          <p:cNvSpPr>
            <a:spLocks noGrp="1"/>
          </p:cNvSpPr>
          <p:nvPr>
            <p:ph type="title"/>
          </p:nvPr>
        </p:nvSpPr>
        <p:spPr/>
        <p:txBody>
          <a:bodyPr/>
          <a:lstStyle/>
          <a:p>
            <a:r>
              <a:rPr lang="en-IN" dirty="0"/>
              <a:t>Remember </a:t>
            </a:r>
            <a:r>
              <a:rPr lang="en-IN" sz="2000" b="0" dirty="0"/>
              <a:t>(1 of 4)</a:t>
            </a:r>
          </a:p>
        </p:txBody>
      </p:sp>
      <p:sp>
        <p:nvSpPr>
          <p:cNvPr id="3" name="Content Placeholder 2">
            <a:extLst>
              <a:ext uri="{FF2B5EF4-FFF2-40B4-BE49-F238E27FC236}">
                <a16:creationId xmlns:a16="http://schemas.microsoft.com/office/drawing/2014/main" id="{C3F1969F-CF30-4DAF-AB9A-3021EBFAAB8D}"/>
              </a:ext>
            </a:extLst>
          </p:cNvPr>
          <p:cNvSpPr>
            <a:spLocks noGrp="1"/>
          </p:cNvSpPr>
          <p:nvPr>
            <p:ph sz="quarter" idx="13"/>
          </p:nvPr>
        </p:nvSpPr>
        <p:spPr>
          <a:xfrm>
            <a:off x="457199" y="1556326"/>
            <a:ext cx="8397551" cy="4467955"/>
          </a:xfrm>
        </p:spPr>
        <p:txBody>
          <a:bodyPr/>
          <a:lstStyle/>
          <a:p>
            <a:r>
              <a:rPr lang="en-US" dirty="0"/>
              <a:t>The circulatory system is designed to ensure adequate perfusion of body tissues.</a:t>
            </a:r>
          </a:p>
          <a:p>
            <a:r>
              <a:rPr lang="en-US" dirty="0"/>
              <a:t>The classification of hemorrhage is directly related to the type of vessel ruptured and the pressure within that vessel.</a:t>
            </a:r>
          </a:p>
        </p:txBody>
      </p:sp>
    </p:spTree>
    <p:extLst>
      <p:ext uri="{BB962C8B-B14F-4D97-AF65-F5344CB8AC3E}">
        <p14:creationId xmlns:p14="http://schemas.microsoft.com/office/powerpoint/2010/main" val="15204608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118F-AA01-4206-9A39-AD5B43D2A5B2}"/>
              </a:ext>
            </a:extLst>
          </p:cNvPr>
          <p:cNvSpPr>
            <a:spLocks noGrp="1"/>
          </p:cNvSpPr>
          <p:nvPr>
            <p:ph type="title"/>
          </p:nvPr>
        </p:nvSpPr>
        <p:spPr/>
        <p:txBody>
          <a:bodyPr/>
          <a:lstStyle/>
          <a:p>
            <a:r>
              <a:rPr lang="en-IN" dirty="0"/>
              <a:t>Remember </a:t>
            </a:r>
            <a:r>
              <a:rPr lang="en-IN" sz="2000" b="0" dirty="0"/>
              <a:t>(2 of 4)</a:t>
            </a:r>
          </a:p>
        </p:txBody>
      </p:sp>
      <p:sp>
        <p:nvSpPr>
          <p:cNvPr id="3" name="Content Placeholder 2">
            <a:extLst>
              <a:ext uri="{FF2B5EF4-FFF2-40B4-BE49-F238E27FC236}">
                <a16:creationId xmlns:a16="http://schemas.microsoft.com/office/drawing/2014/main" id="{C3F1969F-CF30-4DAF-AB9A-3021EBFAAB8D}"/>
              </a:ext>
            </a:extLst>
          </p:cNvPr>
          <p:cNvSpPr>
            <a:spLocks noGrp="1"/>
          </p:cNvSpPr>
          <p:nvPr>
            <p:ph sz="quarter" idx="13"/>
          </p:nvPr>
        </p:nvSpPr>
        <p:spPr>
          <a:xfrm>
            <a:off x="457199" y="1556326"/>
            <a:ext cx="8397551" cy="4467955"/>
          </a:xfrm>
        </p:spPr>
        <p:txBody>
          <a:bodyPr/>
          <a:lstStyle/>
          <a:p>
            <a:r>
              <a:rPr lang="en-US" dirty="0"/>
              <a:t>Shock develops if the heart fails, blood volume is lost, or blood vessels dilate, resulting in inadequate perfusion.</a:t>
            </a:r>
          </a:p>
          <a:p>
            <a:r>
              <a:rPr lang="en-US" dirty="0"/>
              <a:t>Signs of shock reflect the body’s attempts at compensating for inadequate perfusion.</a:t>
            </a:r>
          </a:p>
        </p:txBody>
      </p:sp>
    </p:spTree>
    <p:extLst>
      <p:ext uri="{BB962C8B-B14F-4D97-AF65-F5344CB8AC3E}">
        <p14:creationId xmlns:p14="http://schemas.microsoft.com/office/powerpoint/2010/main" val="42902805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118F-AA01-4206-9A39-AD5B43D2A5B2}"/>
              </a:ext>
            </a:extLst>
          </p:cNvPr>
          <p:cNvSpPr>
            <a:spLocks noGrp="1"/>
          </p:cNvSpPr>
          <p:nvPr>
            <p:ph type="title"/>
          </p:nvPr>
        </p:nvSpPr>
        <p:spPr/>
        <p:txBody>
          <a:bodyPr/>
          <a:lstStyle/>
          <a:p>
            <a:r>
              <a:rPr lang="en-IN" dirty="0"/>
              <a:t>Remember </a:t>
            </a:r>
            <a:r>
              <a:rPr lang="en-IN" sz="2000" b="0" dirty="0"/>
              <a:t>(3 of 4)</a:t>
            </a:r>
          </a:p>
        </p:txBody>
      </p:sp>
      <p:sp>
        <p:nvSpPr>
          <p:cNvPr id="3" name="Content Placeholder 2">
            <a:extLst>
              <a:ext uri="{FF2B5EF4-FFF2-40B4-BE49-F238E27FC236}">
                <a16:creationId xmlns:a16="http://schemas.microsoft.com/office/drawing/2014/main" id="{C3F1969F-CF30-4DAF-AB9A-3021EBFAAB8D}"/>
              </a:ext>
            </a:extLst>
          </p:cNvPr>
          <p:cNvSpPr>
            <a:spLocks noGrp="1"/>
          </p:cNvSpPr>
          <p:nvPr>
            <p:ph sz="quarter" idx="13"/>
          </p:nvPr>
        </p:nvSpPr>
        <p:spPr>
          <a:xfrm>
            <a:off x="457199" y="1556326"/>
            <a:ext cx="8397551" cy="4467955"/>
          </a:xfrm>
        </p:spPr>
        <p:txBody>
          <a:bodyPr/>
          <a:lstStyle/>
          <a:p>
            <a:r>
              <a:rPr lang="en-US" dirty="0"/>
              <a:t>The most significant treatment for the shock patient is early recognition and prompt transport to a hospital where the patient will receive definitive care.</a:t>
            </a:r>
          </a:p>
        </p:txBody>
      </p:sp>
    </p:spTree>
    <p:extLst>
      <p:ext uri="{BB962C8B-B14F-4D97-AF65-F5344CB8AC3E}">
        <p14:creationId xmlns:p14="http://schemas.microsoft.com/office/powerpoint/2010/main" val="30143020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118F-AA01-4206-9A39-AD5B43D2A5B2}"/>
              </a:ext>
            </a:extLst>
          </p:cNvPr>
          <p:cNvSpPr>
            <a:spLocks noGrp="1"/>
          </p:cNvSpPr>
          <p:nvPr>
            <p:ph type="title"/>
          </p:nvPr>
        </p:nvSpPr>
        <p:spPr/>
        <p:txBody>
          <a:bodyPr/>
          <a:lstStyle/>
          <a:p>
            <a:r>
              <a:rPr lang="en-IN" dirty="0"/>
              <a:t>Remember </a:t>
            </a:r>
            <a:r>
              <a:rPr lang="en-IN" sz="2000" b="0" dirty="0"/>
              <a:t>(4 of 4)</a:t>
            </a:r>
          </a:p>
        </p:txBody>
      </p:sp>
      <p:sp>
        <p:nvSpPr>
          <p:cNvPr id="3" name="Content Placeholder 2">
            <a:extLst>
              <a:ext uri="{FF2B5EF4-FFF2-40B4-BE49-F238E27FC236}">
                <a16:creationId xmlns:a16="http://schemas.microsoft.com/office/drawing/2014/main" id="{C3F1969F-CF30-4DAF-AB9A-3021EBFAAB8D}"/>
              </a:ext>
            </a:extLst>
          </p:cNvPr>
          <p:cNvSpPr>
            <a:spLocks noGrp="1"/>
          </p:cNvSpPr>
          <p:nvPr>
            <p:ph sz="quarter" idx="13"/>
          </p:nvPr>
        </p:nvSpPr>
        <p:spPr>
          <a:xfrm>
            <a:off x="457199" y="1556326"/>
            <a:ext cx="8500189" cy="4467955"/>
          </a:xfrm>
        </p:spPr>
        <p:txBody>
          <a:bodyPr/>
          <a:lstStyle/>
          <a:p>
            <a:r>
              <a:rPr lang="en-US" dirty="0"/>
              <a:t>Treatment of external hemorrhage includes progression through the following steps: direct pressure, wound packing, use of hemostatic agents, and tourniquet application.</a:t>
            </a:r>
          </a:p>
          <a:p>
            <a:r>
              <a:rPr lang="en-US" dirty="0"/>
              <a:t>Internal bleeding is impossible to evaluate. The most appropriate treatment must be rapid transport to an appropriate facility.</a:t>
            </a:r>
          </a:p>
        </p:txBody>
      </p:sp>
    </p:spTree>
    <p:extLst>
      <p:ext uri="{BB962C8B-B14F-4D97-AF65-F5344CB8AC3E}">
        <p14:creationId xmlns:p14="http://schemas.microsoft.com/office/powerpoint/2010/main" val="4176715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8978-1AB0-4BAE-B713-2707EF0605CD}"/>
              </a:ext>
            </a:extLst>
          </p:cNvPr>
          <p:cNvSpPr>
            <a:spLocks noGrp="1"/>
          </p:cNvSpPr>
          <p:nvPr>
            <p:ph type="title"/>
          </p:nvPr>
        </p:nvSpPr>
        <p:spPr/>
        <p:txBody>
          <a:bodyPr/>
          <a:lstStyle/>
          <a:p>
            <a:r>
              <a:rPr lang="en-US" dirty="0"/>
              <a:t>Main Components </a:t>
            </a:r>
            <a:r>
              <a:rPr lang="en-US" sz="2000" b="0" dirty="0"/>
              <a:t>(4 of 7)</a:t>
            </a:r>
            <a:endParaRPr lang="en-IN" sz="2000" b="0" dirty="0"/>
          </a:p>
        </p:txBody>
      </p:sp>
      <p:sp>
        <p:nvSpPr>
          <p:cNvPr id="3" name="Content Placeholder 2">
            <a:extLst>
              <a:ext uri="{FF2B5EF4-FFF2-40B4-BE49-F238E27FC236}">
                <a16:creationId xmlns:a16="http://schemas.microsoft.com/office/drawing/2014/main" id="{22F6E9CB-69A8-474B-9E89-F627EF655113}"/>
              </a:ext>
            </a:extLst>
          </p:cNvPr>
          <p:cNvSpPr>
            <a:spLocks noGrp="1"/>
          </p:cNvSpPr>
          <p:nvPr>
            <p:ph sz="quarter" idx="13"/>
          </p:nvPr>
        </p:nvSpPr>
        <p:spPr/>
        <p:txBody>
          <a:bodyPr/>
          <a:lstStyle/>
          <a:p>
            <a:r>
              <a:rPr lang="en-US" altLang="en-US" dirty="0"/>
              <a:t>Capillaries</a:t>
            </a:r>
          </a:p>
          <a:p>
            <a:pPr lvl="1"/>
            <a:r>
              <a:rPr lang="en-US" altLang="en-US" dirty="0"/>
              <a:t>Microscopic blood vessels</a:t>
            </a:r>
          </a:p>
          <a:p>
            <a:pPr lvl="1"/>
            <a:r>
              <a:rPr lang="en-US" altLang="en-US" dirty="0"/>
              <a:t>Vital exchange site</a:t>
            </a:r>
          </a:p>
          <a:p>
            <a:pPr lvl="2"/>
            <a:r>
              <a:rPr lang="en-US" altLang="en-US" dirty="0"/>
              <a:t>Oxygen, nutrients passed through capillary walls in exchange for carbon dioxide from cells</a:t>
            </a:r>
          </a:p>
        </p:txBody>
      </p:sp>
    </p:spTree>
    <p:extLst>
      <p:ext uri="{BB962C8B-B14F-4D97-AF65-F5344CB8AC3E}">
        <p14:creationId xmlns:p14="http://schemas.microsoft.com/office/powerpoint/2010/main" val="17510302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5310-ED74-4D80-98AD-CAB07E3DF549}"/>
              </a:ext>
            </a:extLst>
          </p:cNvPr>
          <p:cNvSpPr>
            <a:spLocks noGrp="1"/>
          </p:cNvSpPr>
          <p:nvPr>
            <p:ph type="title"/>
          </p:nvPr>
        </p:nvSpPr>
        <p:spPr/>
        <p:txBody>
          <a:bodyPr/>
          <a:lstStyle/>
          <a:p>
            <a:r>
              <a:rPr lang="en-US" dirty="0"/>
              <a:t>Questions to Consider </a:t>
            </a:r>
            <a:r>
              <a:rPr lang="en-US" sz="2000" b="0" dirty="0"/>
              <a:t>(1 of 2)</a:t>
            </a:r>
            <a:endParaRPr lang="en-IN" sz="2000" b="0" dirty="0"/>
          </a:p>
        </p:txBody>
      </p:sp>
      <p:sp>
        <p:nvSpPr>
          <p:cNvPr id="3" name="Content Placeholder 2">
            <a:extLst>
              <a:ext uri="{FF2B5EF4-FFF2-40B4-BE49-F238E27FC236}">
                <a16:creationId xmlns:a16="http://schemas.microsoft.com/office/drawing/2014/main" id="{A8A586DA-7B86-499F-AC77-9EBF5E836B49}"/>
              </a:ext>
            </a:extLst>
          </p:cNvPr>
          <p:cNvSpPr>
            <a:spLocks noGrp="1"/>
          </p:cNvSpPr>
          <p:nvPr>
            <p:ph sz="quarter" idx="13"/>
          </p:nvPr>
        </p:nvSpPr>
        <p:spPr>
          <a:xfrm>
            <a:off x="457199" y="1556326"/>
            <a:ext cx="8453535" cy="4467955"/>
          </a:xfrm>
        </p:spPr>
        <p:txBody>
          <a:bodyPr/>
          <a:lstStyle/>
          <a:p>
            <a:r>
              <a:rPr lang="en-US" dirty="0"/>
              <a:t>What can I use for a tourniquet that will control bleeding but not damage tissue?</a:t>
            </a:r>
          </a:p>
          <a:p>
            <a:r>
              <a:rPr lang="en-US" dirty="0"/>
              <a:t>When treating a patient with shock, what should I do at the scene and what should I do en route to the hospital?</a:t>
            </a:r>
          </a:p>
        </p:txBody>
      </p:sp>
    </p:spTree>
    <p:extLst>
      <p:ext uri="{BB962C8B-B14F-4D97-AF65-F5344CB8AC3E}">
        <p14:creationId xmlns:p14="http://schemas.microsoft.com/office/powerpoint/2010/main" val="6202372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5310-ED74-4D80-98AD-CAB07E3DF549}"/>
              </a:ext>
            </a:extLst>
          </p:cNvPr>
          <p:cNvSpPr>
            <a:spLocks noGrp="1"/>
          </p:cNvSpPr>
          <p:nvPr>
            <p:ph type="title"/>
          </p:nvPr>
        </p:nvSpPr>
        <p:spPr/>
        <p:txBody>
          <a:bodyPr/>
          <a:lstStyle/>
          <a:p>
            <a:r>
              <a:rPr lang="en-US" dirty="0"/>
              <a:t>Questions to Consider </a:t>
            </a:r>
            <a:r>
              <a:rPr lang="en-US" sz="2000" b="0" dirty="0"/>
              <a:t>(2 of 2)</a:t>
            </a:r>
            <a:endParaRPr lang="en-IN" sz="2000" b="0" dirty="0"/>
          </a:p>
        </p:txBody>
      </p:sp>
      <p:sp>
        <p:nvSpPr>
          <p:cNvPr id="3" name="Content Placeholder 2">
            <a:extLst>
              <a:ext uri="{FF2B5EF4-FFF2-40B4-BE49-F238E27FC236}">
                <a16:creationId xmlns:a16="http://schemas.microsoft.com/office/drawing/2014/main" id="{A8A586DA-7B86-499F-AC77-9EBF5E836B49}"/>
              </a:ext>
            </a:extLst>
          </p:cNvPr>
          <p:cNvSpPr>
            <a:spLocks noGrp="1"/>
          </p:cNvSpPr>
          <p:nvPr>
            <p:ph sz="quarter" idx="13"/>
          </p:nvPr>
        </p:nvSpPr>
        <p:spPr>
          <a:xfrm>
            <a:off x="457199" y="1556326"/>
            <a:ext cx="8453535" cy="4467955"/>
          </a:xfrm>
        </p:spPr>
        <p:txBody>
          <a:bodyPr/>
          <a:lstStyle/>
          <a:p>
            <a:r>
              <a:rPr lang="en-US" dirty="0"/>
              <a:t>Is a patient with pale, cool skin, tachycardia, and rapid, shallow respirations in shock or just under stress? How will continuing assessment help in making that decision?</a:t>
            </a:r>
          </a:p>
        </p:txBody>
      </p:sp>
    </p:spTree>
    <p:extLst>
      <p:ext uri="{BB962C8B-B14F-4D97-AF65-F5344CB8AC3E}">
        <p14:creationId xmlns:p14="http://schemas.microsoft.com/office/powerpoint/2010/main" val="11696478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583D-04AE-4B68-AC57-9EA14BFCCE4F}"/>
              </a:ext>
            </a:extLst>
          </p:cNvPr>
          <p:cNvSpPr>
            <a:spLocks noGrp="1"/>
          </p:cNvSpPr>
          <p:nvPr>
            <p:ph type="title"/>
          </p:nvPr>
        </p:nvSpPr>
        <p:spPr/>
        <p:txBody>
          <a:bodyPr/>
          <a:lstStyle/>
          <a:p>
            <a:r>
              <a:rPr lang="en-US" dirty="0"/>
              <a:t>Critical Thinking </a:t>
            </a:r>
            <a:r>
              <a:rPr lang="en-US" sz="2000" b="0" dirty="0"/>
              <a:t>(1 of 2)</a:t>
            </a:r>
            <a:endParaRPr lang="en-IN" sz="2000" b="0" dirty="0"/>
          </a:p>
        </p:txBody>
      </p:sp>
      <p:sp>
        <p:nvSpPr>
          <p:cNvPr id="3" name="Content Placeholder 2">
            <a:extLst>
              <a:ext uri="{FF2B5EF4-FFF2-40B4-BE49-F238E27FC236}">
                <a16:creationId xmlns:a16="http://schemas.microsoft.com/office/drawing/2014/main" id="{5D376A58-F28D-41B4-A480-A27320993A82}"/>
              </a:ext>
            </a:extLst>
          </p:cNvPr>
          <p:cNvSpPr>
            <a:spLocks noGrp="1"/>
          </p:cNvSpPr>
          <p:nvPr>
            <p:ph sz="quarter" idx="13"/>
          </p:nvPr>
        </p:nvSpPr>
        <p:spPr>
          <a:xfrm>
            <a:off x="457199" y="1556326"/>
            <a:ext cx="8360229" cy="4467955"/>
          </a:xfrm>
        </p:spPr>
        <p:txBody>
          <a:bodyPr/>
          <a:lstStyle/>
          <a:p>
            <a:r>
              <a:rPr lang="en-US" dirty="0"/>
              <a:t>A patient has been involved in a motor-vehicle collision. There is considerable damage to the vehicle. The steering column and wheel are badly deformed. The patient complains of a “sore chest.” You note no external bleeding.</a:t>
            </a:r>
          </a:p>
        </p:txBody>
      </p:sp>
    </p:spTree>
    <p:extLst>
      <p:ext uri="{BB962C8B-B14F-4D97-AF65-F5344CB8AC3E}">
        <p14:creationId xmlns:p14="http://schemas.microsoft.com/office/powerpoint/2010/main" val="12297774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583D-04AE-4B68-AC57-9EA14BFCCE4F}"/>
              </a:ext>
            </a:extLst>
          </p:cNvPr>
          <p:cNvSpPr>
            <a:spLocks noGrp="1"/>
          </p:cNvSpPr>
          <p:nvPr>
            <p:ph type="title"/>
          </p:nvPr>
        </p:nvSpPr>
        <p:spPr/>
        <p:txBody>
          <a:bodyPr/>
          <a:lstStyle/>
          <a:p>
            <a:r>
              <a:rPr lang="en-US" dirty="0"/>
              <a:t>Critical Thinking </a:t>
            </a:r>
            <a:r>
              <a:rPr lang="en-US" sz="2000" b="0" dirty="0"/>
              <a:t>(2 of 2)</a:t>
            </a:r>
            <a:endParaRPr lang="en-IN" sz="2000" b="0" dirty="0"/>
          </a:p>
        </p:txBody>
      </p:sp>
      <p:sp>
        <p:nvSpPr>
          <p:cNvPr id="3" name="Content Placeholder 2">
            <a:extLst>
              <a:ext uri="{FF2B5EF4-FFF2-40B4-BE49-F238E27FC236}">
                <a16:creationId xmlns:a16="http://schemas.microsoft.com/office/drawing/2014/main" id="{5D376A58-F28D-41B4-A480-A27320993A82}"/>
              </a:ext>
            </a:extLst>
          </p:cNvPr>
          <p:cNvSpPr>
            <a:spLocks noGrp="1"/>
          </p:cNvSpPr>
          <p:nvPr>
            <p:ph sz="quarter" idx="13"/>
          </p:nvPr>
        </p:nvSpPr>
        <p:spPr>
          <a:xfrm>
            <a:off x="457199" y="1556326"/>
            <a:ext cx="8360229" cy="4467955"/>
          </a:xfrm>
        </p:spPr>
        <p:txBody>
          <a:bodyPr/>
          <a:lstStyle/>
          <a:p>
            <a:r>
              <a:rPr lang="en-US" dirty="0"/>
              <a:t>The patient’s vital signs are pulse 116, respirations 20, blood pressure 106/70. How would you proceed to assess and care for this patient?</a:t>
            </a:r>
          </a:p>
        </p:txBody>
      </p:sp>
    </p:spTree>
    <p:extLst>
      <p:ext uri="{BB962C8B-B14F-4D97-AF65-F5344CB8AC3E}">
        <p14:creationId xmlns:p14="http://schemas.microsoft.com/office/powerpoint/2010/main" val="6947233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F73A-E3B5-47FE-8289-18244E54656D}"/>
              </a:ext>
            </a:extLst>
          </p:cNvPr>
          <p:cNvSpPr>
            <a:spLocks noGrp="1"/>
          </p:cNvSpPr>
          <p:nvPr>
            <p:ph type="title"/>
          </p:nvPr>
        </p:nvSpPr>
        <p:spPr/>
        <p:txBody>
          <a:bodyPr/>
          <a:lstStyle/>
          <a:p>
            <a:r>
              <a:rPr lang="en-IN" dirty="0"/>
              <a:t>Appendix 1</a:t>
            </a:r>
          </a:p>
        </p:txBody>
      </p:sp>
      <p:sp>
        <p:nvSpPr>
          <p:cNvPr id="5" name="Content Placeholder 4">
            <a:extLst>
              <a:ext uri="{FF2B5EF4-FFF2-40B4-BE49-F238E27FC236}">
                <a16:creationId xmlns:a16="http://schemas.microsoft.com/office/drawing/2014/main" id="{0A402EB0-E504-4FB9-8AB0-FDD4A46E41BB}"/>
              </a:ext>
            </a:extLst>
          </p:cNvPr>
          <p:cNvSpPr>
            <a:spLocks noGrp="1"/>
          </p:cNvSpPr>
          <p:nvPr>
            <p:ph sz="quarter" idx="16"/>
          </p:nvPr>
        </p:nvSpPr>
        <p:spPr>
          <a:xfrm>
            <a:off x="457200" y="1555748"/>
            <a:ext cx="8340291" cy="2833371"/>
          </a:xfrm>
        </p:spPr>
        <p:txBody>
          <a:bodyPr/>
          <a:lstStyle/>
          <a:p>
            <a:pPr marL="432" indent="0">
              <a:buNone/>
            </a:pPr>
            <a:r>
              <a:rPr lang="en-US" sz="2400" dirty="0"/>
              <a:t>Diagram shows how deoxygenated blood travels from a person’s veins to the right side of the heart through the pulmonary artery to the lungs, where gas exchange occurs. Then, oxygenated blood travels from the lungs through the pulmonary vein to left side of the heart, where it is pumped back to the body.</a:t>
            </a:r>
            <a:endParaRPr lang="en-IN" sz="2400" dirty="0"/>
          </a:p>
        </p:txBody>
      </p:sp>
      <p:sp>
        <p:nvSpPr>
          <p:cNvPr id="14" name="Text Placeholder 13">
            <a:extLst>
              <a:ext uri="{FF2B5EF4-FFF2-40B4-BE49-F238E27FC236}">
                <a16:creationId xmlns:a16="http://schemas.microsoft.com/office/drawing/2014/main" id="{4C754551-9B99-4844-A437-7041DAAF42F7}"/>
              </a:ext>
            </a:extLst>
          </p:cNvPr>
          <p:cNvSpPr>
            <a:spLocks noGrp="1"/>
          </p:cNvSpPr>
          <p:nvPr>
            <p:ph type="body" sz="quarter" idx="27"/>
          </p:nvPr>
        </p:nvSpPr>
        <p:spPr>
          <a:xfrm>
            <a:off x="457200" y="5993058"/>
            <a:ext cx="8439150" cy="354597"/>
          </a:xfrm>
        </p:spPr>
        <p:txBody>
          <a:bodyPr/>
          <a:lstStyle/>
          <a:p>
            <a:pPr>
              <a:buNone/>
            </a:pPr>
            <a:r>
              <a:rPr lang="en-IN" dirty="0">
                <a:hlinkClick r:id="rId2" action="ppaction://hlinksldjump"/>
              </a:rPr>
              <a:t>Return to presentation</a:t>
            </a:r>
            <a:endParaRPr lang="en-IN" dirty="0"/>
          </a:p>
        </p:txBody>
      </p:sp>
    </p:spTree>
    <p:extLst>
      <p:ext uri="{BB962C8B-B14F-4D97-AF65-F5344CB8AC3E}">
        <p14:creationId xmlns:p14="http://schemas.microsoft.com/office/powerpoint/2010/main" val="28337629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F73A-E3B5-47FE-8289-18244E54656D}"/>
              </a:ext>
            </a:extLst>
          </p:cNvPr>
          <p:cNvSpPr>
            <a:spLocks noGrp="1"/>
          </p:cNvSpPr>
          <p:nvPr>
            <p:ph type="title"/>
          </p:nvPr>
        </p:nvSpPr>
        <p:spPr/>
        <p:txBody>
          <a:bodyPr/>
          <a:lstStyle/>
          <a:p>
            <a:r>
              <a:rPr lang="en-IN" dirty="0"/>
              <a:t>Appendix 2</a:t>
            </a:r>
          </a:p>
        </p:txBody>
      </p:sp>
      <p:sp>
        <p:nvSpPr>
          <p:cNvPr id="5" name="Content Placeholder 4">
            <a:extLst>
              <a:ext uri="{FF2B5EF4-FFF2-40B4-BE49-F238E27FC236}">
                <a16:creationId xmlns:a16="http://schemas.microsoft.com/office/drawing/2014/main" id="{793DC9F0-02CB-4FF4-9C49-00399A6D1A46}"/>
              </a:ext>
            </a:extLst>
          </p:cNvPr>
          <p:cNvSpPr>
            <a:spLocks noGrp="1"/>
          </p:cNvSpPr>
          <p:nvPr>
            <p:ph sz="quarter" idx="16"/>
          </p:nvPr>
        </p:nvSpPr>
        <p:spPr>
          <a:xfrm>
            <a:off x="457200" y="1555748"/>
            <a:ext cx="8439150" cy="4017279"/>
          </a:xfrm>
        </p:spPr>
        <p:txBody>
          <a:bodyPr/>
          <a:lstStyle/>
          <a:p>
            <a:pPr marL="432" indent="0">
              <a:buNone/>
            </a:pPr>
            <a:r>
              <a:rPr lang="en-US" sz="2000" dirty="0"/>
              <a:t>First image depicts an E</a:t>
            </a:r>
            <a:r>
              <a:rPr lang="en-US" sz="100" dirty="0"/>
              <a:t> </a:t>
            </a:r>
            <a:r>
              <a:rPr lang="en-US" sz="2000" dirty="0"/>
              <a:t>M</a:t>
            </a:r>
            <a:r>
              <a:rPr lang="en-US" sz="100" dirty="0"/>
              <a:t> </a:t>
            </a:r>
            <a:r>
              <a:rPr lang="en-US" sz="2000" dirty="0"/>
              <a:t>T checking the pulse on a patient, who experienced a shock. A text reads, pulse increases to maintain cardiac output. The next image depicts the patient’s lethargic, pale face. A text reads, blood vessels constrict, causing pale, clammy skin. The third image depicts an E</a:t>
            </a:r>
            <a:r>
              <a:rPr lang="en-US" sz="100" dirty="0"/>
              <a:t> </a:t>
            </a:r>
            <a:r>
              <a:rPr lang="en-US" sz="2000" dirty="0"/>
              <a:t>M</a:t>
            </a:r>
            <a:r>
              <a:rPr lang="en-US" sz="100" dirty="0"/>
              <a:t> </a:t>
            </a:r>
            <a:r>
              <a:rPr lang="en-US" sz="2000" dirty="0"/>
              <a:t>T’s hands palpating the patient’s anterior chest. Hands are placed under the front ribcage with thumbs in midline. A text reads, respiration rate increases. The fourth image depicts the patient sitting and leaning slightly to the side. A text reads, blood is shunted away from gastrointestinal organs, causing nausea. The fifth image depicts an E</a:t>
            </a:r>
            <a:r>
              <a:rPr lang="en-US" sz="100" dirty="0"/>
              <a:t> </a:t>
            </a:r>
            <a:r>
              <a:rPr lang="en-US" sz="2000" dirty="0"/>
              <a:t>M</a:t>
            </a:r>
            <a:r>
              <a:rPr lang="en-US" sz="100" dirty="0"/>
              <a:t> </a:t>
            </a:r>
            <a:r>
              <a:rPr lang="en-US" sz="2000" dirty="0"/>
              <a:t>T checking a manual blood pressure on the patient. A text reads, decreasing blood pressure is a late sign of shock. The final image leads to this statement in uppercase letters, Uncontrolled shock leads to death.</a:t>
            </a:r>
            <a:endParaRPr lang="en-IN" sz="2000" dirty="0"/>
          </a:p>
        </p:txBody>
      </p:sp>
      <p:sp>
        <p:nvSpPr>
          <p:cNvPr id="14" name="Text Placeholder 13">
            <a:extLst>
              <a:ext uri="{FF2B5EF4-FFF2-40B4-BE49-F238E27FC236}">
                <a16:creationId xmlns:a16="http://schemas.microsoft.com/office/drawing/2014/main" id="{4AA458EB-9456-4614-981D-E3C6A8D7AF54}"/>
              </a:ext>
            </a:extLst>
          </p:cNvPr>
          <p:cNvSpPr>
            <a:spLocks noGrp="1"/>
          </p:cNvSpPr>
          <p:nvPr>
            <p:ph type="body" sz="quarter" idx="27"/>
          </p:nvPr>
        </p:nvSpPr>
        <p:spPr>
          <a:xfrm>
            <a:off x="457200" y="5991604"/>
            <a:ext cx="8439150" cy="354597"/>
          </a:xfrm>
        </p:spPr>
        <p:txBody>
          <a:bodyPr/>
          <a:lstStyle/>
          <a:p>
            <a:pPr>
              <a:buNone/>
            </a:pPr>
            <a:r>
              <a:rPr lang="en-IN" dirty="0">
                <a:hlinkClick r:id="rId2" action="ppaction://hlinksldjump"/>
              </a:rPr>
              <a:t>Return to presentation</a:t>
            </a:r>
            <a:endParaRPr lang="en-IN" dirty="0"/>
          </a:p>
        </p:txBody>
      </p:sp>
    </p:spTree>
    <p:extLst>
      <p:ext uri="{BB962C8B-B14F-4D97-AF65-F5344CB8AC3E}">
        <p14:creationId xmlns:p14="http://schemas.microsoft.com/office/powerpoint/2010/main" val="31584031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F73A-E3B5-47FE-8289-18244E54656D}"/>
              </a:ext>
            </a:extLst>
          </p:cNvPr>
          <p:cNvSpPr>
            <a:spLocks noGrp="1"/>
          </p:cNvSpPr>
          <p:nvPr>
            <p:ph type="title"/>
          </p:nvPr>
        </p:nvSpPr>
        <p:spPr/>
        <p:txBody>
          <a:bodyPr/>
          <a:lstStyle/>
          <a:p>
            <a:r>
              <a:rPr lang="en-IN" dirty="0"/>
              <a:t>Appendix 3</a:t>
            </a:r>
          </a:p>
        </p:txBody>
      </p:sp>
      <p:sp>
        <p:nvSpPr>
          <p:cNvPr id="5" name="Content Placeholder 4">
            <a:extLst>
              <a:ext uri="{FF2B5EF4-FFF2-40B4-BE49-F238E27FC236}">
                <a16:creationId xmlns:a16="http://schemas.microsoft.com/office/drawing/2014/main" id="{C09AB21E-5FAA-4A13-8BC6-75DB86E3A13B}"/>
              </a:ext>
            </a:extLst>
          </p:cNvPr>
          <p:cNvSpPr>
            <a:spLocks noGrp="1"/>
          </p:cNvSpPr>
          <p:nvPr>
            <p:ph sz="quarter" idx="16"/>
          </p:nvPr>
        </p:nvSpPr>
        <p:spPr>
          <a:xfrm>
            <a:off x="457200" y="1555748"/>
            <a:ext cx="8439149" cy="3016251"/>
          </a:xfrm>
        </p:spPr>
        <p:txBody>
          <a:bodyPr/>
          <a:lstStyle/>
          <a:p>
            <a:pPr marL="432" indent="0">
              <a:buNone/>
            </a:pPr>
            <a:r>
              <a:rPr lang="en-US" sz="2400" dirty="0"/>
              <a:t>One hand illustrates an arterial bleed with a large amount of drainage. The image text reads, Spurting blood, pulsating flow, bright red color. The middle image shows a hand with a venous bleed with a moderate amount of drainage. The text reads, Steady slow flow, dark red color. The third hand shows a capillary bleed with a scant amount of drainage. The text reads, Slow, even flow.</a:t>
            </a:r>
            <a:endParaRPr lang="en-IN" sz="2400" dirty="0"/>
          </a:p>
        </p:txBody>
      </p:sp>
      <p:sp>
        <p:nvSpPr>
          <p:cNvPr id="14" name="Text Placeholder 13">
            <a:extLst>
              <a:ext uri="{FF2B5EF4-FFF2-40B4-BE49-F238E27FC236}">
                <a16:creationId xmlns:a16="http://schemas.microsoft.com/office/drawing/2014/main" id="{A859D6DA-8782-4228-BD71-1234E97F6860}"/>
              </a:ext>
            </a:extLst>
          </p:cNvPr>
          <p:cNvSpPr>
            <a:spLocks noGrp="1"/>
          </p:cNvSpPr>
          <p:nvPr>
            <p:ph type="body" sz="quarter" idx="27"/>
          </p:nvPr>
        </p:nvSpPr>
        <p:spPr>
          <a:xfrm>
            <a:off x="454672" y="5993058"/>
            <a:ext cx="8441678" cy="354597"/>
          </a:xfrm>
        </p:spPr>
        <p:txBody>
          <a:bodyPr/>
          <a:lstStyle/>
          <a:p>
            <a:pPr>
              <a:buNone/>
            </a:pPr>
            <a:r>
              <a:rPr lang="en-IN" dirty="0">
                <a:hlinkClick r:id="rId2" action="ppaction://hlinksldjump"/>
              </a:rPr>
              <a:t>Return to presentation</a:t>
            </a:r>
            <a:endParaRPr lang="en-IN" dirty="0"/>
          </a:p>
        </p:txBody>
      </p:sp>
    </p:spTree>
    <p:extLst>
      <p:ext uri="{BB962C8B-B14F-4D97-AF65-F5344CB8AC3E}">
        <p14:creationId xmlns:p14="http://schemas.microsoft.com/office/powerpoint/2010/main" val="2875819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8978-1AB0-4BAE-B713-2707EF0605CD}"/>
              </a:ext>
            </a:extLst>
          </p:cNvPr>
          <p:cNvSpPr>
            <a:spLocks noGrp="1"/>
          </p:cNvSpPr>
          <p:nvPr>
            <p:ph type="title"/>
          </p:nvPr>
        </p:nvSpPr>
        <p:spPr/>
        <p:txBody>
          <a:bodyPr/>
          <a:lstStyle/>
          <a:p>
            <a:r>
              <a:rPr lang="en-US" dirty="0"/>
              <a:t>Main Components </a:t>
            </a:r>
            <a:r>
              <a:rPr lang="en-US" sz="2000" b="0" dirty="0"/>
              <a:t>(5 of 7)</a:t>
            </a:r>
            <a:endParaRPr lang="en-IN" sz="2000" b="0" dirty="0"/>
          </a:p>
        </p:txBody>
      </p:sp>
      <p:sp>
        <p:nvSpPr>
          <p:cNvPr id="3" name="Content Placeholder 2">
            <a:extLst>
              <a:ext uri="{FF2B5EF4-FFF2-40B4-BE49-F238E27FC236}">
                <a16:creationId xmlns:a16="http://schemas.microsoft.com/office/drawing/2014/main" id="{22F6E9CB-69A8-474B-9E89-F627EF655113}"/>
              </a:ext>
            </a:extLst>
          </p:cNvPr>
          <p:cNvSpPr>
            <a:spLocks noGrp="1"/>
          </p:cNvSpPr>
          <p:nvPr>
            <p:ph sz="quarter" idx="13"/>
          </p:nvPr>
        </p:nvSpPr>
        <p:spPr/>
        <p:txBody>
          <a:bodyPr/>
          <a:lstStyle/>
          <a:p>
            <a:r>
              <a:rPr lang="en-US" altLang="en-US" dirty="0"/>
              <a:t>Veins</a:t>
            </a:r>
          </a:p>
          <a:p>
            <a:pPr lvl="1"/>
            <a:r>
              <a:rPr lang="en-US" altLang="en-US" dirty="0"/>
              <a:t>Carry oxygen-depleted blood rich in carbon dioxide back to the heart</a:t>
            </a:r>
          </a:p>
          <a:p>
            <a:pPr lvl="1"/>
            <a:r>
              <a:rPr lang="en-US" altLang="en-US" dirty="0"/>
              <a:t>Contain one-way valves to prevent back flow of blood</a:t>
            </a:r>
          </a:p>
        </p:txBody>
      </p:sp>
    </p:spTree>
    <p:extLst>
      <p:ext uri="{BB962C8B-B14F-4D97-AF65-F5344CB8AC3E}">
        <p14:creationId xmlns:p14="http://schemas.microsoft.com/office/powerpoint/2010/main" val="3241923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37141</TotalTime>
  <Words>5006</Words>
  <Application>Microsoft Office PowerPoint</Application>
  <PresentationFormat>On-screen Show (4:3)</PresentationFormat>
  <Paragraphs>661</Paragraphs>
  <Slides>87</Slides>
  <Notes>75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87</vt:i4>
      </vt:variant>
    </vt:vector>
  </HeadingPairs>
  <TitlesOfParts>
    <vt:vector size="96" baseType="lpstr">
      <vt:lpstr>ＭＳ Ｐゴシック</vt:lpstr>
      <vt:lpstr>Arial</vt:lpstr>
      <vt:lpstr>Gill Sans</vt:lpstr>
      <vt:lpstr>Lucida Grande</vt:lpstr>
      <vt:lpstr>Noto Sans Symbols</vt:lpstr>
      <vt:lpstr>Times New Roman</vt:lpstr>
      <vt:lpstr>Verdana</vt:lpstr>
      <vt:lpstr>508 Lecture</vt:lpstr>
      <vt:lpstr>2_508 Lecture</vt:lpstr>
      <vt:lpstr>Emergency Care</vt:lpstr>
      <vt:lpstr>Topics</vt:lpstr>
      <vt:lpstr>The Circulatory System</vt:lpstr>
      <vt:lpstr>Circulatory System</vt:lpstr>
      <vt:lpstr>Main Components (1 of 7)</vt:lpstr>
      <vt:lpstr>Main Components (2 of 7)</vt:lpstr>
      <vt:lpstr>Main Components (3 of 7)</vt:lpstr>
      <vt:lpstr>Main Components (4 of 7)</vt:lpstr>
      <vt:lpstr>Main Components (5 of 7)</vt:lpstr>
      <vt:lpstr>Main Components (6 of 7)</vt:lpstr>
      <vt:lpstr>Main Components (7 of 7)</vt:lpstr>
      <vt:lpstr>Shock </vt:lpstr>
      <vt:lpstr>Shock</vt:lpstr>
      <vt:lpstr>Pathophysiology of Shock</vt:lpstr>
      <vt:lpstr>Volume Problems</vt:lpstr>
      <vt:lpstr>Pump Problems</vt:lpstr>
      <vt:lpstr>Blood Vessel Tone Problems</vt:lpstr>
      <vt:lpstr>Obstruction of Blood Flow</vt:lpstr>
      <vt:lpstr>Fight or Flight</vt:lpstr>
      <vt:lpstr>Compensation</vt:lpstr>
      <vt:lpstr>Pediatric Note</vt:lpstr>
      <vt:lpstr>Decompensation</vt:lpstr>
      <vt:lpstr>Irreversible Shock and Death</vt:lpstr>
      <vt:lpstr>Patient Assessment (1 of 11)</vt:lpstr>
      <vt:lpstr>Patient Assessment (2 of 11)</vt:lpstr>
      <vt:lpstr>Patient Assessment (3 of 11)</vt:lpstr>
      <vt:lpstr>Patient Assessment (4 of 11)</vt:lpstr>
      <vt:lpstr>Signs of Shock</vt:lpstr>
      <vt:lpstr>Treating Shock (1 of 3)</vt:lpstr>
      <vt:lpstr>Treating Shock (2 of 3)</vt:lpstr>
      <vt:lpstr>Treating Shock (3 of 3)</vt:lpstr>
      <vt:lpstr>Patient Care (1 of 4)</vt:lpstr>
      <vt:lpstr>Bleeding</vt:lpstr>
      <vt:lpstr>Types of Bleeding</vt:lpstr>
      <vt:lpstr>External Bleeding (1 of 2)</vt:lpstr>
      <vt:lpstr>External Bleeding (2 of 2)</vt:lpstr>
      <vt:lpstr>Massive Hemorrhage (1 of 3)</vt:lpstr>
      <vt:lpstr>Massive Hemorrhage (2 of 3)</vt:lpstr>
      <vt:lpstr>Massive Hemorrhage (3 of 3)</vt:lpstr>
      <vt:lpstr>Other External Hemorrhage (1 of 2)</vt:lpstr>
      <vt:lpstr>Other External Hemorrhage (2 of 2)</vt:lpstr>
      <vt:lpstr>Precautions with External Hemorrhage</vt:lpstr>
      <vt:lpstr>Think About It 1</vt:lpstr>
      <vt:lpstr>Patient Assessment (5 of 11)</vt:lpstr>
      <vt:lpstr>Patient Assessment (6 of 11)</vt:lpstr>
      <vt:lpstr>Patient Care (2 of 4)</vt:lpstr>
      <vt:lpstr>Controlling External Bleeding</vt:lpstr>
      <vt:lpstr>Strategies for External Bleeding Control (1 of 9)</vt:lpstr>
      <vt:lpstr>Strategies for External Bleeding Control (2 of 9)</vt:lpstr>
      <vt:lpstr>Strategies for External Bleeding Control (3 of 9)</vt:lpstr>
      <vt:lpstr>Strategies for External Bleeding Control (4 of 9)</vt:lpstr>
      <vt:lpstr>Strategies for External Bleeding Control (5 of 9)</vt:lpstr>
      <vt:lpstr>Strategies for External Bleeding Control (6 of 9)</vt:lpstr>
      <vt:lpstr>Strategies for External Bleeding Control (7 of 9)</vt:lpstr>
      <vt:lpstr>Tourniquet</vt:lpstr>
      <vt:lpstr>Strategies for External Bleeding Control (8 of 9)</vt:lpstr>
      <vt:lpstr>Strategies for External Bleeding Control (9 of 9)</vt:lpstr>
      <vt:lpstr>Think About It 2</vt:lpstr>
      <vt:lpstr>Other Methods of Bleeding Control (1 of 2)</vt:lpstr>
      <vt:lpstr>Other Methods of Bleeding Control (2 of 2)</vt:lpstr>
      <vt:lpstr>Special Situations Involving Bleeding (1 of 2)</vt:lpstr>
      <vt:lpstr>Special Situations Involving Bleeding (2 of 2)</vt:lpstr>
      <vt:lpstr>Patient Care (3 of 4)</vt:lpstr>
      <vt:lpstr>Internal Bleeding</vt:lpstr>
      <vt:lpstr>Patient Assessment (7 of 11)</vt:lpstr>
      <vt:lpstr>Patient Assessment (8 of 11)</vt:lpstr>
      <vt:lpstr>Patient Assessment (9 of 11)</vt:lpstr>
      <vt:lpstr>Patient Assessment (10 of 11)</vt:lpstr>
      <vt:lpstr>Patient Assessment (11 of 11)</vt:lpstr>
      <vt:lpstr>Patient Care (4 of 4)</vt:lpstr>
      <vt:lpstr>Chapter Review</vt:lpstr>
      <vt:lpstr>Chapter Review (1 of 4)</vt:lpstr>
      <vt:lpstr>Chapter Review (2 of 4)</vt:lpstr>
      <vt:lpstr>Chapter Review (3 of 4)</vt:lpstr>
      <vt:lpstr>Chapter Review (4 of 4)</vt:lpstr>
      <vt:lpstr>Remember (1 of 4)</vt:lpstr>
      <vt:lpstr>Remember (2 of 4)</vt:lpstr>
      <vt:lpstr>Remember (3 of 4)</vt:lpstr>
      <vt:lpstr>Remember (4 of 4)</vt:lpstr>
      <vt:lpstr>Questions to Consider (1 of 2)</vt:lpstr>
      <vt:lpstr>Questions to Consider (2 of 2)</vt:lpstr>
      <vt:lpstr>Critical Thinking (1 of 2)</vt:lpstr>
      <vt:lpstr>Critical Thinking (2 of 2)</vt:lpstr>
      <vt:lpstr>Copyright</vt:lpstr>
      <vt:lpstr>Appendix 1</vt:lpstr>
      <vt:lpstr>Appendix 2</vt:lpstr>
      <vt:lpstr>Appendix 3</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29, Bleeding and Shock</dc:title>
  <dc:subject>Health</dc:subject>
  <dc:creator>Limmer/O'Keefe</dc:creator>
  <cp:keywords>Emergency Care</cp:keywords>
  <dc:description/>
  <cp:lastModifiedBy>Radhakrishnan, Rajendran</cp:lastModifiedBy>
  <cp:revision>2274</cp:revision>
  <dcterms:modified xsi:type="dcterms:W3CDTF">2020-01-13T12:36:24Z</dcterms:modified>
  <cp:category/>
</cp:coreProperties>
</file>