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86"/>
  </p:notesMasterIdLst>
  <p:handoutMasterIdLst>
    <p:handoutMasterId r:id="rId87"/>
  </p:handoutMasterIdLst>
  <p:sldIdLst>
    <p:sldId id="354" r:id="rId3"/>
    <p:sldId id="355" r:id="rId4"/>
    <p:sldId id="406" r:id="rId5"/>
    <p:sldId id="356"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366" r:id="rId27"/>
    <p:sldId id="428" r:id="rId28"/>
    <p:sldId id="429" r:id="rId29"/>
    <p:sldId id="430" r:id="rId30"/>
    <p:sldId id="431" r:id="rId31"/>
    <p:sldId id="445" r:id="rId32"/>
    <p:sldId id="444" r:id="rId33"/>
    <p:sldId id="443" r:id="rId34"/>
    <p:sldId id="442" r:id="rId35"/>
    <p:sldId id="441" r:id="rId36"/>
    <p:sldId id="440" r:id="rId37"/>
    <p:sldId id="439" r:id="rId38"/>
    <p:sldId id="438" r:id="rId39"/>
    <p:sldId id="437" r:id="rId40"/>
    <p:sldId id="436" r:id="rId41"/>
    <p:sldId id="435" r:id="rId42"/>
    <p:sldId id="434" r:id="rId43"/>
    <p:sldId id="378" r:id="rId44"/>
    <p:sldId id="446" r:id="rId45"/>
    <p:sldId id="451" r:id="rId46"/>
    <p:sldId id="447" r:id="rId47"/>
    <p:sldId id="448" r:id="rId48"/>
    <p:sldId id="449" r:id="rId49"/>
    <p:sldId id="450" r:id="rId50"/>
    <p:sldId id="396" r:id="rId51"/>
    <p:sldId id="452" r:id="rId52"/>
    <p:sldId id="453" r:id="rId53"/>
    <p:sldId id="454" r:id="rId54"/>
    <p:sldId id="455" r:id="rId55"/>
    <p:sldId id="398" r:id="rId56"/>
    <p:sldId id="456" r:id="rId57"/>
    <p:sldId id="402" r:id="rId58"/>
    <p:sldId id="457" r:id="rId59"/>
    <p:sldId id="458" r:id="rId60"/>
    <p:sldId id="459" r:id="rId61"/>
    <p:sldId id="460" r:id="rId62"/>
    <p:sldId id="461" r:id="rId63"/>
    <p:sldId id="462" r:id="rId64"/>
    <p:sldId id="407" r:id="rId65"/>
    <p:sldId id="463" r:id="rId66"/>
    <p:sldId id="464" r:id="rId67"/>
    <p:sldId id="465" r:id="rId68"/>
    <p:sldId id="466" r:id="rId69"/>
    <p:sldId id="467" r:id="rId70"/>
    <p:sldId id="468" r:id="rId71"/>
    <p:sldId id="469" r:id="rId72"/>
    <p:sldId id="470" r:id="rId73"/>
    <p:sldId id="471" r:id="rId74"/>
    <p:sldId id="472" r:id="rId75"/>
    <p:sldId id="473" r:id="rId76"/>
    <p:sldId id="474" r:id="rId77"/>
    <p:sldId id="475" r:id="rId78"/>
    <p:sldId id="476" r:id="rId79"/>
    <p:sldId id="477" r:id="rId80"/>
    <p:sldId id="478" r:id="rId81"/>
    <p:sldId id="479" r:id="rId82"/>
    <p:sldId id="480" r:id="rId83"/>
    <p:sldId id="298" r:id="rId84"/>
    <p:sldId id="518" r:id="rId8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guide id="4" orient="horz" pos="1110">
          <p15:clr>
            <a:srgbClr val="A4A3A4"/>
          </p15:clr>
        </p15:guide>
        <p15:guide id="5" orient="horz" pos="4029">
          <p15:clr>
            <a:srgbClr val="A4A3A4"/>
          </p15:clr>
        </p15:guide>
        <p15:guide id="6" pos="457">
          <p15:clr>
            <a:srgbClr val="A4A3A4"/>
          </p15:clr>
        </p15:guide>
        <p15:guide id="7" pos="2639">
          <p15:clr>
            <a:srgbClr val="A4A3A4"/>
          </p15:clr>
        </p15:guide>
        <p15:guide id="8" pos="1008">
          <p15:clr>
            <a:srgbClr val="A4A3A4"/>
          </p15:clr>
        </p15:guide>
        <p15:guide id="9" pos="576">
          <p15:clr>
            <a:srgbClr val="A4A3A4"/>
          </p15:clr>
        </p15:guide>
        <p15:guide id="10" pos="870">
          <p15:clr>
            <a:srgbClr val="A4A3A4"/>
          </p15:clr>
        </p15:guide>
        <p15:guide id="11" pos="7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75" autoAdjust="0"/>
    <p:restoredTop sz="80349" autoAdjust="0"/>
  </p:normalViewPr>
  <p:slideViewPr>
    <p:cSldViewPr snapToGrid="0" snapToObjects="1">
      <p:cViewPr varScale="1">
        <p:scale>
          <a:sx n="111" d="100"/>
          <a:sy n="111" d="100"/>
        </p:scale>
        <p:origin x="2196" y="114"/>
      </p:cViewPr>
      <p:guideLst>
        <p:guide orient="horz" pos="777"/>
        <p:guide pos="295"/>
        <p:guide orient="horz" pos="981"/>
        <p:guide orient="horz" pos="1110"/>
        <p:guide orient="horz" pos="4029"/>
        <p:guide pos="457"/>
        <p:guide pos="2639"/>
        <p:guide pos="1008"/>
        <p:guide pos="576"/>
        <p:guide pos="870"/>
        <p:guide pos="769"/>
      </p:guideLst>
    </p:cSldViewPr>
  </p:slideViewPr>
  <p:outlineViewPr>
    <p:cViewPr>
      <p:scale>
        <a:sx n="33" d="100"/>
        <a:sy n="33" d="100"/>
      </p:scale>
      <p:origin x="0" y="-40572"/>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Arial" panose="020B0604020202020204" pitchFamily="34" charset="0"/>
                <a:ea typeface="Arial"/>
                <a:cs typeface="Arial" panose="020B0604020202020204" pitchFamily="34" charset="0"/>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effectLst/>
                <a:latin typeface="Arial" panose="020B0604020202020204" pitchFamily="34" charset="0"/>
                <a:ea typeface="Arial"/>
                <a:cs typeface="Arial" panose="020B0604020202020204" pitchFamily="34" charset="0"/>
                <a:sym typeface="Arial"/>
              </a:rPr>
              <a:t>1) MathType Plugin</a:t>
            </a:r>
          </a:p>
          <a:p>
            <a:r>
              <a:rPr lang="en-US" sz="1200" b="0" i="0" u="none" strike="noStrike" kern="1200" cap="none" dirty="0" smtClean="0">
                <a:solidFill>
                  <a:schemeClr val="dk1"/>
                </a:solidFill>
                <a:effectLst/>
                <a:latin typeface="Arial" panose="020B0604020202020204" pitchFamily="34" charset="0"/>
                <a:ea typeface="Arial"/>
                <a:cs typeface="Arial" panose="020B0604020202020204" pitchFamily="34" charset="0"/>
                <a:sym typeface="Arial"/>
              </a:rPr>
              <a:t>2) Math Player (free versions available)</a:t>
            </a:r>
          </a:p>
          <a:p>
            <a:r>
              <a:rPr lang="en-US" sz="1200" b="0" i="0" u="none" strike="noStrike" kern="1200" cap="none" dirty="0" smtClean="0">
                <a:solidFill>
                  <a:schemeClr val="dk1"/>
                </a:solidFill>
                <a:effectLst/>
                <a:latin typeface="Arial" panose="020B0604020202020204" pitchFamily="34" charset="0"/>
                <a:ea typeface="Arial"/>
                <a:cs typeface="Arial" panose="020B0604020202020204" pitchFamily="34" charset="0"/>
                <a:sym typeface="Arial"/>
              </a:rPr>
              <a:t>3) NVDA Reader (free versions available)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local resources regarding required ambulance equipment.</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Have students design a standardized reporting system for broken, missing, or expended equipment. Utilize this system throughout the course. Build a regular expectation of preparedness.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Discussion Topic: </a:t>
            </a:r>
            <a:r>
              <a:rPr lang="en-US" altLang="en-US" dirty="0">
                <a:latin typeface="Arial" panose="020B0604020202020204" pitchFamily="34" charset="0"/>
                <a:ea typeface="ＭＳ Ｐゴシック" panose="020B0600070205080204" pitchFamily="34" charset="-128"/>
              </a:rPr>
              <a:t>Discuss the value of checking a response vehicle prior to a call. Why is it so important?</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rPr>
              <a:t>Critical Thinking Discussion: </a:t>
            </a:r>
            <a:r>
              <a:rPr lang="en-US" altLang="en-US" dirty="0">
                <a:latin typeface="Arial" panose="020B0604020202020204" pitchFamily="34" charset="0"/>
                <a:ea typeface="ＭＳ Ｐゴシック" panose="020B0600070205080204" pitchFamily="34" charset="-128"/>
              </a:rPr>
              <a:t>You are treating an asthma patient with supplemental oxygen. As you are applying the nonrebreather mask, you notice that the tank is just about empty. Whose responsibility is it that this tank was not changed? </a:t>
            </a:r>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pPr eaLnBrk="1" hangingPunct="1"/>
            <a:r>
              <a:rPr lang="en-US" altLang="en-US" b="1" dirty="0">
                <a:latin typeface="Arial" panose="020B0604020202020204" pitchFamily="34" charset="0"/>
                <a:ea typeface="ＭＳ Ｐゴシック" panose="020B0600070205080204" pitchFamily="34" charset="-128"/>
                <a:sym typeface="Lucida Grande" pitchFamily="-111" charset="0"/>
              </a:rPr>
              <a:t>Points to Emphasize: </a:t>
            </a:r>
            <a:r>
              <a:rPr lang="en-US" altLang="en-US" dirty="0">
                <a:latin typeface="Arial" panose="020B0604020202020204" pitchFamily="34" charset="0"/>
                <a:ea typeface="ＭＳ Ｐゴシック" panose="020B0600070205080204" pitchFamily="34" charset="-128"/>
              </a:rPr>
              <a:t>An "engine off" inspection reviews the non-engine-related components of the ambulance. An "engine on" inspection reviews the mechanical elements of the ambulance. It is essential to inspect the patient compartment and ensure proper equipment and supplies prior to responding to a call.</a:t>
            </a:r>
            <a:endParaRPr lang="en-US" altLang="en-US" b="1" dirty="0">
              <a:latin typeface="Arial" panose="020B0604020202020204" pitchFamily="34" charset="0"/>
              <a:ea typeface="ＭＳ Ｐゴシック" panose="020B0600070205080204" pitchFamily="34" charset="-128"/>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Describe the components of a typical "engine off" and “engine on” ambulance check.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Class Activity: </a:t>
            </a:r>
            <a:r>
              <a:rPr lang="en-US" altLang="en-US" dirty="0">
                <a:latin typeface="Arial" panose="020B0604020202020204" pitchFamily="34" charset="0"/>
                <a:ea typeface="ＭＳ Ｐゴシック" panose="020B0600070205080204" pitchFamily="34" charset="-128"/>
                <a:cs typeface="Arial" panose="020B0604020202020204" pitchFamily="34" charset="0"/>
              </a:rPr>
              <a:t>Use a standardized equipment list to check an ambulance. If an ambulance is not available, check the class equipment used for scenario work.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 140 minutes for this chapter.</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Preparing for the Ambulance Call (20 minutes) </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Receiving and Responding to a Call (35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Transferring the Patient to the Ambulance</a:t>
            </a:r>
            <a:r>
              <a:rPr lang="en-US" altLang="en-US"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(15 minutes)</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Transporting the Patient to the Hospital (15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Transferring the Patient to the Emergency Department Staff (10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Terminating the Call (25 minutes)</a:t>
            </a:r>
          </a:p>
          <a:p>
            <a:pPr>
              <a:buFontTx/>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 Air Rescue (20 minutes)</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latin typeface="Arial" panose="020B0604020202020204" pitchFamily="34" charset="0"/>
                <a:ea typeface="ＭＳ Ｐゴシック" panose="020B0600070205080204" pitchFamily="34" charset="-128"/>
                <a:cs typeface="Arial" panose="020B0604020202020204" pitchFamily="34" charset="0"/>
              </a:rPr>
              <a:t>Note: The total teaching time recommended is only a guideline.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Core Concepts</a:t>
            </a:r>
          </a:p>
          <a:p>
            <a:pPr>
              <a:buFontTx/>
              <a:buChar char="•"/>
            </a:pPr>
            <a:r>
              <a:rPr lang="en-GB" altLang="en-US" dirty="0">
                <a:ea typeface="ＭＳ Ｐゴシック" panose="020B0600070205080204" pitchFamily="34" charset="-128"/>
              </a:rPr>
              <a:t> Phases of an ambulance call</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 Preparation for a call</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 Operating an ambulance</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 Transferring and transporting the patient</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 Transferring the patient to the emergency department staff</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 Terminating the call, replacing and exchanging equipment, cleaning and disinfecting the unit and equipment</a:t>
            </a:r>
            <a:endParaRPr lang="en-US" altLang="en-US" dirty="0">
              <a:ea typeface="ＭＳ Ｐゴシック" panose="020B0600070205080204" pitchFamily="34" charset="-128"/>
            </a:endParaRPr>
          </a:p>
          <a:p>
            <a:pPr>
              <a:buFontTx/>
              <a:buChar char="•"/>
            </a:pPr>
            <a:r>
              <a:rPr lang="en-GB" altLang="en-US" dirty="0">
                <a:ea typeface="ＭＳ Ｐゴシック" panose="020B0600070205080204" pitchFamily="34" charset="-128"/>
              </a:rPr>
              <a:t> When and how to use air rescue</a:t>
            </a:r>
            <a:endParaRPr lang="en-US" altLang="en-US"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r>
              <a:rPr lang="en-US" altLang="en-US" b="1" dirty="0">
                <a:latin typeface="Arial" panose="020B0604020202020204" pitchFamily="34" charset="0"/>
                <a:ea typeface="ＭＳ Ｐゴシック" panose="020B0600070205080204" pitchFamily="34" charset="-128"/>
                <a:sym typeface="Lucida Grande" pitchFamily="-111" charset="0"/>
              </a:rPr>
              <a:t>Discussion Topics: </a:t>
            </a:r>
            <a:r>
              <a:rPr lang="en-US" altLang="en-US" dirty="0">
                <a:latin typeface="Arial" panose="020B0604020202020204" pitchFamily="34" charset="0"/>
                <a:ea typeface="ＭＳ Ｐゴシック" panose="020B0600070205080204" pitchFamily="34" charset="-128"/>
              </a:rPr>
              <a:t>Describe the components of a standard inspection of ambulance patient</a:t>
            </a:r>
            <a:r>
              <a:rPr lang="en-US" altLang="en-US" baseline="0" dirty="0">
                <a:latin typeface="Arial" panose="020B0604020202020204" pitchFamily="34" charset="0"/>
                <a:ea typeface="ＭＳ Ｐゴシック" panose="020B0600070205080204" pitchFamily="34" charset="-128"/>
              </a:rPr>
              <a:t> compartments, supplies, and equipment.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endParaRPr lang="en-US" altLang="en-US" dirty="0">
              <a:latin typeface="Arial" panose="020B0604020202020204" pitchFamily="34" charset="0"/>
              <a:ea typeface="ＭＳ Ｐゴシック" panose="020B0600070205080204" pitchFamily="34" charset="-128"/>
              <a:cs typeface="Arial" panose="020B0604020202020204" pitchFamily="34" charset="0"/>
              <a:sym typeface="Lucida Grande" pitchFamily="-111" charset="0"/>
            </a:endParaRPr>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Talking Points: </a:t>
            </a:r>
            <a:r>
              <a:rPr lang="en-US" altLang="en-US" dirty="0">
                <a:latin typeface="Arial" panose="020B0604020202020204" pitchFamily="34" charset="0"/>
                <a:cs typeface="Arial" panose="020B0604020202020204" pitchFamily="34" charset="0"/>
              </a:rPr>
              <a:t>EMTs must be aware of unusual sounds and smells coming from the vehicle in the engine-on check, lights that don't work, gauges that seem broken, and so on.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Teaching Time: </a:t>
            </a:r>
            <a:r>
              <a:rPr lang="en-US" altLang="en-US" dirty="0">
                <a:latin typeface="Arial" panose="020B0604020202020204" pitchFamily="34" charset="0"/>
                <a:cs typeface="Arial" panose="020B0604020202020204" pitchFamily="34" charset="0"/>
              </a:rPr>
              <a:t>35 minutes</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Teaching Tips: </a:t>
            </a:r>
            <a:r>
              <a:rPr lang="en-US" altLang="en-US" dirty="0">
                <a:latin typeface="Arial" panose="020B0604020202020204" pitchFamily="34" charset="0"/>
                <a:cs typeface="Arial" panose="020B0604020202020204" pitchFamily="34" charset="0"/>
              </a:rPr>
              <a:t>Use real-life examples of potential response hazards in your area. Consider road construction, traffic bottlenecks, and so on. Compile media articles on ambulance crashes. Discuss factors that contributed to each crash. Consider using video graphics of an ambulance response. Illustrate hazards and the actions of the driver. Emergency vehicle driving simulators are a wonderful training resource. Check into local availability.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85162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38.2</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Points to Emphasize: </a:t>
            </a:r>
            <a:r>
              <a:rPr lang="en-US" altLang="en-US" dirty="0">
                <a:latin typeface="Arial" panose="020B0604020202020204" pitchFamily="34" charset="0"/>
                <a:cs typeface="Arial" panose="020B0604020202020204" pitchFamily="34" charset="0"/>
              </a:rPr>
              <a:t>Interrogation of the caller, prioritization of the call, prearrival instructions, coordination of EMS resources, and coordination with other public safety agencies are all important responsibilities of the Emergency Medical Dispatcher. An EMD uses specific questions to obtain information about the patient prior to the arrival of EMS crews.</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Discussion Topics: </a:t>
            </a:r>
            <a:r>
              <a:rPr lang="en-US" altLang="en-US" dirty="0">
                <a:latin typeface="Arial" panose="020B0604020202020204" pitchFamily="34" charset="0"/>
                <a:cs typeface="Arial" panose="020B0604020202020204" pitchFamily="34" charset="0"/>
              </a:rPr>
              <a:t>Discuss the key roles and responsibilities of an Emergency Medical Dispatcher. Describe how EMDs might improve patient care.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38.2</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Class Activity: </a:t>
            </a:r>
            <a:r>
              <a:rPr lang="en-US" altLang="en-US" dirty="0">
                <a:latin typeface="Arial" panose="020B0604020202020204" pitchFamily="34" charset="0"/>
                <a:cs typeface="Arial" panose="020B0604020202020204" pitchFamily="34" charset="0"/>
              </a:rPr>
              <a:t>Tour a dispatch center. Listen to prearrival questions and instructions. </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Knowledge Activity: </a:t>
            </a:r>
            <a:r>
              <a:rPr lang="en-US" altLang="en-US" dirty="0">
                <a:latin typeface="Arial" panose="020B0604020202020204" pitchFamily="34" charset="0"/>
                <a:cs typeface="Arial" panose="020B0604020202020204" pitchFamily="34" charset="0"/>
              </a:rPr>
              <a:t>Work with an EMD to simulate a 911 call. Describe a situation and listen to the prearrival questions and instructions.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Points to Emphasize: </a:t>
            </a:r>
            <a:r>
              <a:rPr lang="en-US" altLang="en-US" dirty="0">
                <a:latin typeface="Arial" panose="020B0604020202020204" pitchFamily="34" charset="0"/>
              </a:rPr>
              <a:t>Each state regulates operation of emergency vehicles. EMTs must be familiar with rules and regulations prior to driving an ambulance. EMTs should use warning devices and sirens only in true emergencies.</a:t>
            </a:r>
          </a:p>
          <a:p>
            <a:pPr eaLnBrk="1" hangingPunct="1"/>
            <a:endParaRPr lang="en-US" altLang="en-US" b="1"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Knowledge Application: </a:t>
            </a:r>
            <a:r>
              <a:rPr lang="en-US" sz="1200" b="0" i="0" u="none" strike="noStrike" kern="1200" cap="none" dirty="0">
                <a:solidFill>
                  <a:schemeClr val="tx1"/>
                </a:solidFill>
                <a:effectLst/>
                <a:latin typeface="Arial"/>
                <a:ea typeface="Arial"/>
                <a:cs typeface="Arial"/>
                <a:sym typeface="Arial"/>
              </a:rPr>
              <a:t>Have students research local ambulance operation policies. Consider state, regional, and service levels. Compare and contrast.</a:t>
            </a:r>
            <a:endParaRPr lang="en-US" altLang="en-US" b="1" dirty="0">
              <a:latin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pPr eaLnBrk="1" hangingPunct="1"/>
            <a:r>
              <a:rPr lang="en-US" altLang="en-US" b="1" dirty="0">
                <a:latin typeface="Arial" panose="020B0604020202020204" pitchFamily="34" charset="0"/>
                <a:cs typeface="Arial" panose="020B0604020202020204" pitchFamily="34" charset="0"/>
                <a:sym typeface="Lucida Grande" pitchFamily="-111" charset="0"/>
              </a:rPr>
              <a:t>Class Activity: </a:t>
            </a:r>
            <a:r>
              <a:rPr lang="en-US" sz="1200" b="0" i="0" u="none" strike="noStrike" kern="1200" cap="none" dirty="0">
                <a:solidFill>
                  <a:schemeClr val="tx1"/>
                </a:solidFill>
                <a:effectLst/>
                <a:latin typeface="Arial"/>
                <a:ea typeface="Arial"/>
                <a:cs typeface="Arial"/>
                <a:sym typeface="Arial"/>
              </a:rPr>
              <a:t>Have a discussion about what type of situation would necessitate an emergency response. Discuss local rules and regulations.</a:t>
            </a:r>
            <a:endParaRPr lang="en-US" altLang="en-US" dirty="0">
              <a:latin typeface="Arial" panose="020B0604020202020204" pitchFamily="34" charset="0"/>
              <a:cs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pPr eaLnBrk="1" hangingPunct="1"/>
            <a:r>
              <a:rPr lang="en-US" altLang="en-US" b="1" dirty="0">
                <a:latin typeface="Arial" panose="020B0604020202020204" pitchFamily="34" charset="0"/>
                <a:cs typeface="Arial" panose="020B0604020202020204" pitchFamily="34" charset="0"/>
                <a:sym typeface="Lucida Grande" pitchFamily="-111" charset="0"/>
              </a:rPr>
              <a:t>Discussion Topic:</a:t>
            </a:r>
            <a:r>
              <a:rPr lang="en-US" altLang="en-US" b="1" baseline="0" dirty="0">
                <a:latin typeface="Arial" panose="020B0604020202020204" pitchFamily="34" charset="0"/>
                <a:cs typeface="Arial" panose="020B0604020202020204" pitchFamily="34" charset="0"/>
                <a:sym typeface="Lucida Grande" pitchFamily="-111" charset="0"/>
              </a:rPr>
              <a:t> </a:t>
            </a:r>
            <a:r>
              <a:rPr lang="en-US" sz="1200" b="0" i="0" u="none" strike="noStrike" kern="1200" cap="none" dirty="0">
                <a:solidFill>
                  <a:schemeClr val="tx1"/>
                </a:solidFill>
                <a:effectLst/>
                <a:latin typeface="Arial"/>
                <a:ea typeface="Arial"/>
                <a:cs typeface="Arial"/>
                <a:sym typeface="Arial"/>
              </a:rPr>
              <a:t>Describe the proper use of warning devices during emergency response.</a:t>
            </a:r>
            <a:endParaRPr lang="en-US" altLang="en-US" dirty="0">
              <a:latin typeface="Arial" panose="020B0604020202020204" pitchFamily="34" charset="0"/>
              <a:cs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pPr eaLnBrk="1" hangingPunct="1"/>
            <a:r>
              <a:rPr lang="en-US" altLang="en-US" b="1" dirty="0">
                <a:latin typeface="Arial" panose="020B0604020202020204" pitchFamily="34" charset="0"/>
                <a:cs typeface="Arial" panose="020B0604020202020204" pitchFamily="34" charset="0"/>
                <a:sym typeface="Lucida Grande" pitchFamily="-111" charset="0"/>
              </a:rPr>
              <a:t>Class Activity: </a:t>
            </a:r>
            <a:r>
              <a:rPr lang="en-US" sz="1200" b="0" i="0" u="none" strike="noStrike" kern="1200" cap="none" dirty="0">
                <a:solidFill>
                  <a:schemeClr val="tx1"/>
                </a:solidFill>
                <a:effectLst/>
                <a:latin typeface="Arial"/>
                <a:ea typeface="Arial"/>
                <a:cs typeface="Arial"/>
                <a:sym typeface="Arial"/>
              </a:rPr>
              <a:t>Visit an emergency vehicle driving simulator. Experience the rigors of driving in an emergency response.</a:t>
            </a:r>
          </a:p>
          <a:p>
            <a:pPr eaLnBrk="1" hangingPunct="1"/>
            <a:endParaRPr lang="en-US" altLang="en-US" sz="1200" b="0" i="0" u="none" strike="noStrike" kern="1200" cap="none" dirty="0">
              <a:solidFill>
                <a:schemeClr val="tx1"/>
              </a:solidFill>
              <a:effectLst/>
              <a:latin typeface="Arial"/>
              <a:ea typeface="Arial"/>
              <a:cs typeface="Arial"/>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tx1"/>
                </a:solidFill>
                <a:effectLst/>
                <a:latin typeface="Arial"/>
                <a:ea typeface="Arial"/>
                <a:cs typeface="Arial"/>
                <a:sym typeface="Lucida Grande" pitchFamily="-111" charset="0"/>
              </a:rPr>
              <a:t>Critical Thinking Discussion: </a:t>
            </a:r>
            <a:r>
              <a:rPr lang="en-US" sz="1200" b="0" i="0" u="none" strike="noStrike" kern="1200" cap="none" dirty="0">
                <a:solidFill>
                  <a:schemeClr val="tx1"/>
                </a:solidFill>
                <a:effectLst/>
                <a:latin typeface="Arial"/>
                <a:ea typeface="Arial"/>
                <a:cs typeface="Arial"/>
                <a:sym typeface="Arial"/>
              </a:rPr>
              <a:t>You are responding to a call at a speed that you feel is safe. Dispatch radios to tell you that first responders have asked you to “expedite” your response. Your partner yells at you to “step on it.” What do you do?</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r>
              <a:rPr lang="en-US" b="1" dirty="0"/>
              <a:t>Knowledge Application: </a:t>
            </a:r>
            <a:r>
              <a:rPr lang="en-US" sz="1200" b="0" i="0" u="none" strike="noStrike" kern="1200" cap="none" dirty="0">
                <a:solidFill>
                  <a:schemeClr val="tx1"/>
                </a:solidFill>
                <a:effectLst/>
                <a:latin typeface="Arial"/>
                <a:ea typeface="Arial"/>
                <a:cs typeface="Arial"/>
                <a:sym typeface="Arial"/>
              </a:rPr>
              <a:t>Play with trucks. Use toy trucks to simulate ambulance traffic operations. Use a tabletop to walk through a variety of driving hazards.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38.3</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38.4</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pPr eaLnBrk="1" hangingPunct="1"/>
            <a:r>
              <a:rPr lang="en-US" altLang="en-US" b="1" dirty="0">
                <a:latin typeface="Arial" panose="020B0604020202020204" pitchFamily="34" charset="0"/>
                <a:cs typeface="Arial" panose="020B0604020202020204" pitchFamily="34" charset="0"/>
                <a:sym typeface="Lucida Grande" pitchFamily="-111" charset="0"/>
              </a:rPr>
              <a:t>Discussion Topic: </a:t>
            </a:r>
            <a:r>
              <a:rPr lang="en-US" sz="1200" b="0" i="0" u="none" strike="noStrike" kern="1200" cap="none" dirty="0">
                <a:solidFill>
                  <a:schemeClr val="tx1"/>
                </a:solidFill>
                <a:effectLst/>
                <a:latin typeface="Arial"/>
                <a:ea typeface="Arial"/>
                <a:cs typeface="Arial"/>
                <a:sym typeface="Arial"/>
              </a:rPr>
              <a:t>Describe key procedures for safe vehicle operation on and around a highway.</a:t>
            </a:r>
            <a:endParaRPr lang="en-US" altLang="en-US" dirty="0">
              <a:latin typeface="Arial" panose="020B0604020202020204" pitchFamily="34" charset="0"/>
              <a:cs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20 minutes</a:t>
            </a:r>
          </a:p>
          <a:p>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endParaRPr>
          </a:p>
          <a:p>
            <a:r>
              <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rPr>
              <a:t>Teaching Tips: </a:t>
            </a:r>
            <a:r>
              <a:rPr lang="en-US" altLang="en-US" dirty="0">
                <a:latin typeface="Arial" panose="020B0604020202020204" pitchFamily="34" charset="0"/>
                <a:ea typeface="ＭＳ Ｐゴシック" panose="020B0600070205080204" pitchFamily="34" charset="-128"/>
                <a:cs typeface="Arial" panose="020B0604020202020204" pitchFamily="34" charset="0"/>
              </a:rPr>
              <a:t>Operational responsibilities</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differ from service to service. Appreciate that students may have varying levels of pre-class experience and post-class responsibilities. Create a culture of responsibility in the classroom. </a:t>
            </a:r>
            <a:r>
              <a:rPr lang="en-US" sz="1200" b="0" i="0" u="none" strike="noStrike" kern="1200" cap="none" dirty="0">
                <a:solidFill>
                  <a:schemeClr val="tx1"/>
                </a:solidFill>
                <a:effectLst/>
                <a:latin typeface="Arial"/>
                <a:ea typeface="Arial"/>
                <a:cs typeface="Arial"/>
                <a:sym typeface="Arial"/>
              </a:rPr>
              <a:t>Teach students to respect equipment and to prepare it for the next use. If students use standard equipment for scenario work, make it the responsibility of the students to check the equipment before class. Design a restocking protocol. Create standardized sheets for students to report deficits or restocking issues.</a:t>
            </a:r>
            <a:endParaRPr lang="en-US" altLang="en-US" b="1" dirty="0">
              <a:solidFill>
                <a:srgbClr val="000000"/>
              </a:solidFill>
              <a:latin typeface="Arial" panose="020B0604020202020204" pitchFamily="34" charset="0"/>
              <a:ea typeface="ＭＳ Ｐゴシック" panose="020B0600070205080204" pitchFamily="34" charset="-128"/>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38.4</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Knowledge Application: </a:t>
            </a:r>
            <a:r>
              <a:rPr lang="en-US" sz="1200" b="0" i="0" u="none" strike="noStrike" kern="1200" cap="none" dirty="0">
                <a:solidFill>
                  <a:schemeClr val="tx1"/>
                </a:solidFill>
                <a:effectLst/>
                <a:latin typeface="Arial"/>
                <a:ea typeface="Arial"/>
                <a:cs typeface="Arial"/>
                <a:sym typeface="Arial"/>
              </a:rPr>
              <a:t>Have students work in small groups. Ask each group to discuss the components of a safe scene response. Have groups present their findings.</a:t>
            </a:r>
          </a:p>
          <a:p>
            <a:pPr eaLnBrk="1" hangingPunct="1"/>
            <a:endParaRPr lang="en-US" altLang="en-US" sz="1200" b="0" i="0" u="none" strike="noStrike" kern="1200" cap="none" dirty="0">
              <a:solidFill>
                <a:schemeClr val="tx1"/>
              </a:solidFill>
              <a:effectLst/>
              <a:latin typeface="Arial"/>
              <a:ea typeface="Arial"/>
              <a:cs typeface="Arial"/>
              <a:sym typeface="Lucida Grande" pitchFamily="-111" charset="0"/>
            </a:endParaRPr>
          </a:p>
          <a:p>
            <a:pPr eaLnBrk="1" hangingPunct="1"/>
            <a:r>
              <a:rPr lang="en-US" altLang="en-US" sz="1200" b="1" i="0" u="none" strike="noStrike" kern="1200" cap="none" dirty="0">
                <a:solidFill>
                  <a:schemeClr val="tx1"/>
                </a:solidFill>
                <a:effectLst/>
                <a:latin typeface="Arial"/>
                <a:ea typeface="Arial"/>
                <a:cs typeface="Arial"/>
                <a:sym typeface="Lucida Grande" pitchFamily="-111" charset="0"/>
              </a:rPr>
              <a:t>Critical Thinking Discussion: </a:t>
            </a:r>
            <a:r>
              <a:rPr lang="en-US" altLang="en-US" sz="1200" b="0" i="0" u="none" strike="noStrike" kern="1200" cap="none" dirty="0">
                <a:solidFill>
                  <a:schemeClr val="tx1"/>
                </a:solidFill>
                <a:effectLst/>
                <a:latin typeface="Arial"/>
                <a:ea typeface="Arial"/>
                <a:cs typeface="Arial"/>
                <a:sym typeface="Lucida Grande" pitchFamily="-111" charset="0"/>
              </a:rPr>
              <a:t>Review the Think Like an EMT feature</a:t>
            </a:r>
            <a:r>
              <a:rPr lang="en-US" altLang="en-US" sz="1200" b="0" i="0" u="none" strike="noStrike" kern="1200" cap="none" baseline="0" dirty="0">
                <a:solidFill>
                  <a:schemeClr val="tx1"/>
                </a:solidFill>
                <a:effectLst/>
                <a:latin typeface="Arial"/>
                <a:ea typeface="Arial"/>
                <a:cs typeface="Arial"/>
                <a:sym typeface="Lucida Grande" pitchFamily="-111" charset="0"/>
              </a:rPr>
              <a:t> with students and encourage discussion.</a:t>
            </a:r>
            <a:endParaRPr lang="en-US" altLang="en-US" dirty="0">
              <a:latin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38.4</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Teaching Time: </a:t>
            </a:r>
            <a:r>
              <a:rPr lang="en-US" altLang="en-US" dirty="0">
                <a:latin typeface="Arial" panose="020B0604020202020204" pitchFamily="34" charset="0"/>
                <a:cs typeface="Arial" panose="020B0604020202020204" pitchFamily="34" charset="0"/>
              </a:rPr>
              <a:t>15 minutes</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Teaching Tips: </a:t>
            </a:r>
            <a:r>
              <a:rPr lang="en-US" altLang="en-US" dirty="0">
                <a:latin typeface="Arial" panose="020B0604020202020204" pitchFamily="34" charset="0"/>
                <a:cs typeface="Arial" panose="020B0604020202020204" pitchFamily="34" charset="0"/>
              </a:rPr>
              <a:t>Have patient-carrying devices on hand for demonstration purposes. Give students a different perspective. Ask students to play the role of the patient in packaging scenarios.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0749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38.5</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Class Activity: </a:t>
            </a:r>
            <a:r>
              <a:rPr lang="en-US" altLang="en-US" b="0" dirty="0">
                <a:latin typeface="Arial" panose="020B0604020202020204" pitchFamily="34" charset="0"/>
                <a:sym typeface="Lucida Grande" pitchFamily="-111" charset="0"/>
              </a:rPr>
              <a:t>(Skill Demonstration) </a:t>
            </a:r>
            <a:r>
              <a:rPr lang="en-US" altLang="en-US" b="0" dirty="0">
                <a:latin typeface="Arial" panose="020B0604020202020204" pitchFamily="34" charset="0"/>
              </a:rPr>
              <a:t>Using different </a:t>
            </a:r>
            <a:r>
              <a:rPr lang="en-US" altLang="en-US" dirty="0">
                <a:latin typeface="Arial" panose="020B0604020202020204" pitchFamily="34" charset="0"/>
              </a:rPr>
              <a:t>examples of patient transfer devices, demonstrate proper patient packaging.</a:t>
            </a:r>
            <a:endParaRPr lang="en-US" altLang="en-US" dirty="0">
              <a:latin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38.5</a:t>
            </a:r>
          </a:p>
          <a:p>
            <a:endParaRPr lang="en-US" altLang="en-US" dirty="0">
              <a:latin typeface="Arial" panose="020B0604020202020204" pitchFamily="34" charset="0"/>
              <a:cs typeface="Arial" panose="020B0604020202020204" pitchFamily="34" charset="0"/>
              <a:sym typeface="Lucida Grande" pitchFamily="-111" charset="0"/>
            </a:endParaRPr>
          </a:p>
          <a:p>
            <a:r>
              <a:rPr lang="en-US" altLang="en-US" b="1" dirty="0">
                <a:latin typeface="Arial" panose="020B0604020202020204" pitchFamily="34" charset="0"/>
                <a:cs typeface="Arial" panose="020B0604020202020204" pitchFamily="34" charset="0"/>
                <a:sym typeface="Lucida Grande" pitchFamily="-111" charset="0"/>
              </a:rPr>
              <a:t>Critical Thinking Discussion: </a:t>
            </a:r>
            <a:r>
              <a:rPr lang="en-US" altLang="en-US" dirty="0">
                <a:latin typeface="Arial" panose="020B0604020202020204" pitchFamily="34" charset="0"/>
                <a:cs typeface="Arial" panose="020B0604020202020204" pitchFamily="34" charset="0"/>
              </a:rPr>
              <a:t>What is meant by "a balance between expedience and function"? Is it appropriate to disregard safety because a patient is critically ill or injured?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38.5</a:t>
            </a:r>
          </a:p>
          <a:p>
            <a:endParaRPr lang="en-US" altLang="en-US" dirty="0">
              <a:latin typeface="Arial" panose="020B0604020202020204" pitchFamily="34" charset="0"/>
              <a:cs typeface="Arial" panose="020B0604020202020204" pitchFamily="34" charset="0"/>
              <a:sym typeface="Lucida Grande" pitchFamily="-111" charset="0"/>
            </a:endParaRPr>
          </a:p>
          <a:p>
            <a:r>
              <a:rPr lang="en-US" altLang="en-US" b="1" dirty="0">
                <a:latin typeface="Arial" panose="020B0604020202020204" pitchFamily="34" charset="0"/>
                <a:cs typeface="Arial" panose="020B0604020202020204" pitchFamily="34" charset="0"/>
              </a:rPr>
              <a:t>Discussion Topic: </a:t>
            </a:r>
            <a:r>
              <a:rPr lang="en-US" altLang="en-US" dirty="0">
                <a:latin typeface="Arial" panose="020B0604020202020204" pitchFamily="34" charset="0"/>
                <a:cs typeface="Arial" panose="020B0604020202020204" pitchFamily="34" charset="0"/>
              </a:rPr>
              <a:t>Discuss the elements involved and how packaging might be different when dealing with a critical patient.</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Knowledge Application: </a:t>
            </a:r>
            <a:r>
              <a:rPr lang="en-US" altLang="en-US" dirty="0">
                <a:latin typeface="Arial" panose="020B0604020202020204" pitchFamily="34" charset="0"/>
                <a:cs typeface="Arial" panose="020B0604020202020204" pitchFamily="34" charset="0"/>
              </a:rPr>
              <a:t>Package fellow students. Using student volunteers, practice securing and packaging students for transfer to the ambulance.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38.5</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Discussion Topics: </a:t>
            </a:r>
            <a:r>
              <a:rPr lang="en-US" altLang="en-US" dirty="0">
                <a:latin typeface="Arial" panose="020B0604020202020204" pitchFamily="34" charset="0"/>
                <a:cs typeface="Arial" panose="020B0604020202020204" pitchFamily="34" charset="0"/>
              </a:rPr>
              <a:t>Describe ways to secure a patient to a transfer device. Use specific examples. Describe the necessary safety steps involved with caring for a patient in the back of a moving ambulance.</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Knowledge Application: </a:t>
            </a:r>
            <a:r>
              <a:rPr lang="en-US" altLang="en-US" dirty="0">
                <a:latin typeface="Arial" panose="020B0604020202020204" pitchFamily="34" charset="0"/>
                <a:cs typeface="Arial" panose="020B0604020202020204" pitchFamily="34" charset="0"/>
              </a:rPr>
              <a:t>Using an ambulance, demonstrate proper safety procedures for providing patient care while the ambulance is moving.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Covers Objective: 38.5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Teaching Time: </a:t>
            </a:r>
            <a:r>
              <a:rPr lang="en-US" altLang="en-US" dirty="0">
                <a:latin typeface="Arial" panose="020B0604020202020204" pitchFamily="34" charset="0"/>
                <a:cs typeface="Arial" panose="020B0604020202020204" pitchFamily="34" charset="0"/>
              </a:rPr>
              <a:t>15 minutes</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Teaching Tips: </a:t>
            </a:r>
            <a:r>
              <a:rPr lang="en-US" altLang="en-US" dirty="0">
                <a:latin typeface="Arial" panose="020B0604020202020204" pitchFamily="34" charset="0"/>
                <a:cs typeface="Arial" panose="020B0604020202020204" pitchFamily="34" charset="0"/>
              </a:rPr>
              <a:t>Have stretchers and an ambulance on hand. Review securing these devices properly. Load simulated patients into an ambulance. Discuss movement and positioning. Relate to previous discussions about safety. Discuss the need for patient care in the context of passenger safety. </a:t>
            </a:r>
            <a:r>
              <a:rPr lang="en-US" sz="1200" b="0" i="0" u="none" strike="noStrike" kern="1200" cap="none" dirty="0">
                <a:solidFill>
                  <a:schemeClr val="tx1"/>
                </a:solidFill>
                <a:effectLst/>
                <a:latin typeface="Arial"/>
                <a:ea typeface="Arial"/>
                <a:cs typeface="Arial"/>
                <a:sym typeface="Arial"/>
              </a:rPr>
              <a:t>Teach that care en route is an active process, even for a patient with a minor injury. Interaction with patients is an important affective lesson and often forgotten in this phase of an EMS call.</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291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38.5</a:t>
            </a:r>
          </a:p>
          <a:p>
            <a:endParaRPr lang="en-US" altLang="en-US" dirty="0">
              <a:latin typeface="Arial" panose="020B0604020202020204" pitchFamily="34" charset="0"/>
              <a:cs typeface="Arial" panose="020B0604020202020204" pitchFamily="34" charset="0"/>
              <a:sym typeface="Lucida Grande" pitchFamily="-111" charset="0"/>
            </a:endParaRPr>
          </a:p>
          <a:p>
            <a:r>
              <a:rPr lang="en-US" altLang="en-US" b="1" dirty="0">
                <a:latin typeface="Arial" panose="020B0604020202020204" pitchFamily="34" charset="0"/>
                <a:sym typeface="Lucida Grande" pitchFamily="-111" charset="0"/>
              </a:rPr>
              <a:t>Points to Emphasize: </a:t>
            </a:r>
            <a:r>
              <a:rPr lang="en-US" altLang="en-US" dirty="0">
                <a:latin typeface="Arial" panose="020B0604020202020204" pitchFamily="34" charset="0"/>
              </a:rPr>
              <a:t>Assessment and care must continue as the patient is transferred to the hospital. The EMT should position patient and self to maximize these capabilities. The patient must be safely secured prior to the ambulance leaving the scene. The EMT should check that the patient is properly secured to the stretcher and that the stretcher is properly secured in place before the ambulance moves. Patients should be transferred on the stretcher. EMTs should avoid transferring patients in other seats unless there are unusual circumstances.</a:t>
            </a:r>
          </a:p>
          <a:p>
            <a:r>
              <a:rPr lang="en-US" altLang="en-US" dirty="0">
                <a:latin typeface="Arial" panose="020B0604020202020204" pitchFamily="34" charset="0"/>
              </a:rPr>
              <a:t> </a:t>
            </a:r>
            <a:endParaRPr lang="en-US" altLang="en-US" dirty="0">
              <a:latin typeface="Arial" panose="020B0604020202020204" pitchFamily="34" charset="0"/>
              <a:sym typeface="Lucida Grande" pitchFamily="-111" charset="0"/>
            </a:endParaRPr>
          </a:p>
          <a:p>
            <a:r>
              <a:rPr lang="en-US" altLang="en-US" b="1" dirty="0">
                <a:latin typeface="Arial" panose="020B0604020202020204" pitchFamily="34" charset="0"/>
                <a:sym typeface="Lucida Grande" pitchFamily="-111" charset="0"/>
              </a:rPr>
              <a:t>Discussion Topics: </a:t>
            </a:r>
            <a:r>
              <a:rPr lang="en-US" altLang="en-US" dirty="0">
                <a:latin typeface="Arial" panose="020B0604020202020204" pitchFamily="34" charset="0"/>
              </a:rPr>
              <a:t>Describe the steps involved in properly securing a patient to a stretcher. Consider local protocols. Describe the procedure for securing a stretcher to the ambulance. Explain why the stretcher is the most appropriate place to secure a patient for transfer.</a:t>
            </a:r>
          </a:p>
          <a:p>
            <a:endParaRPr lang="en-US" altLang="en-US" dirty="0">
              <a:latin typeface="Arial" panose="020B0604020202020204" pitchFamily="34" charset="0"/>
              <a:sym typeface="Lucida Grande" pitchFamily="-111" charset="0"/>
            </a:endParaRPr>
          </a:p>
          <a:p>
            <a:r>
              <a:rPr lang="en-US" altLang="en-US" b="1" dirty="0">
                <a:latin typeface="Arial" panose="020B0604020202020204" pitchFamily="34" charset="0"/>
                <a:sym typeface="Lucida Grande" pitchFamily="-111" charset="0"/>
              </a:rPr>
              <a:t>Knowledge Application: </a:t>
            </a:r>
            <a:r>
              <a:rPr lang="en-US" altLang="en-US" dirty="0">
                <a:latin typeface="Arial" panose="020B0604020202020204" pitchFamily="34" charset="0"/>
              </a:rPr>
              <a:t>Have students work in small groups. Have each group demonstrate securing a member of the group to a stretcher.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38.5</a:t>
            </a:r>
          </a:p>
          <a:p>
            <a:endParaRPr lang="en-US" altLang="en-US" dirty="0">
              <a:latin typeface="Arial" panose="020B0604020202020204" pitchFamily="34" charset="0"/>
              <a:cs typeface="Arial" panose="020B0604020202020204" pitchFamily="34" charset="0"/>
              <a:sym typeface="Lucida Grande" pitchFamily="-111"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sym typeface="Lucida Grande" pitchFamily="-111" charset="0"/>
              </a:rPr>
              <a:t>Class Activities: </a:t>
            </a:r>
            <a:r>
              <a:rPr lang="en-US" altLang="en-US" dirty="0">
                <a:latin typeface="Arial" panose="020B0604020202020204" pitchFamily="34" charset="0"/>
                <a:cs typeface="Arial" panose="020B0604020202020204" pitchFamily="34" charset="0"/>
              </a:rPr>
              <a:t>Tour an ambulance. Review how to secure stretchers properly. (Skill Demonstration) Using an ambulance stretcher and a manikin, demonstrate the proper procedure for securing a patient for transport.</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Knowledge Application: </a:t>
            </a:r>
            <a:r>
              <a:rPr lang="en-US" altLang="en-US" dirty="0">
                <a:latin typeface="Arial" panose="020B0604020202020204" pitchFamily="34" charset="0"/>
                <a:cs typeface="Arial" panose="020B0604020202020204" pitchFamily="34" charset="0"/>
              </a:rPr>
              <a:t>Practice securing a stretcher in an ambulance. Review how an EMT might check to assure that it has been secured.</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sym typeface="Lucida Grande" pitchFamily="-111" charset="0"/>
              </a:rPr>
              <a:t>Critical Thinking Discussion: </a:t>
            </a:r>
            <a:r>
              <a:rPr lang="en-US" altLang="en-US" dirty="0">
                <a:latin typeface="Arial" panose="020B0604020202020204" pitchFamily="34" charset="0"/>
                <a:cs typeface="Arial" panose="020B0604020202020204" pitchFamily="34" charset="0"/>
              </a:rPr>
              <a:t>Under what types of circumstances might it be reasonable to transport a patient in a position off the stretcher?</a:t>
            </a:r>
            <a:endParaRPr lang="en-US" altLang="en-US" dirty="0">
              <a:latin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38.5</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Point to Emphasize: </a:t>
            </a:r>
            <a:r>
              <a:rPr lang="en-US" altLang="en-US" dirty="0">
                <a:latin typeface="Arial" panose="020B0604020202020204" pitchFamily="34" charset="0"/>
              </a:rPr>
              <a:t>The EMT who rides in the patient compartment will continue assessment and care on the way in to the hospital.</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Discussion Topic: </a:t>
            </a:r>
            <a:r>
              <a:rPr lang="en-US" altLang="en-US" dirty="0">
                <a:latin typeface="Arial" panose="020B0604020202020204" pitchFamily="34" charset="0"/>
              </a:rPr>
              <a:t>Discuss the continuing responsibilities of the EMT during transfer of the patient to the hospital.</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Knowledge Application: </a:t>
            </a:r>
            <a:r>
              <a:rPr lang="en-US" altLang="en-US" dirty="0">
                <a:latin typeface="Arial" panose="020B0604020202020204" pitchFamily="34" charset="0"/>
              </a:rPr>
              <a:t>Use programmed patients or manikins to simulate care in the back of an ambulance. Have students practice safe assessment and care procedures. </a:t>
            </a:r>
            <a:endParaRPr lang="en-US" altLang="en-US" dirty="0">
              <a:latin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Covers Objective: 38.5</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53</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Teaching Time: </a:t>
            </a:r>
            <a:r>
              <a:rPr lang="en-US" altLang="en-US" dirty="0">
                <a:latin typeface="Arial" panose="020B0604020202020204" pitchFamily="34" charset="0"/>
                <a:cs typeface="Arial" panose="020B0604020202020204" pitchFamily="34" charset="0"/>
              </a:rPr>
              <a:t>10 minutes</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Teaching Tips: </a:t>
            </a:r>
            <a:r>
              <a:rPr lang="en-US" altLang="en-US" dirty="0">
                <a:latin typeface="Arial" panose="020B0604020202020204" pitchFamily="34" charset="0"/>
                <a:cs typeface="Arial" panose="020B0604020202020204" pitchFamily="34" charset="0"/>
              </a:rPr>
              <a:t>Include verbal reports and written documentation after practice scenarios. Imprint this lesson throughout the class. Teach that transfer is an important component of patient care. Keep it in the context of any other necessary intervention.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08024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38.6</a:t>
            </a:r>
          </a:p>
          <a:p>
            <a:endParaRPr lang="en-US" altLang="en-US" dirty="0">
              <a:latin typeface="Arial" panose="020B0604020202020204" pitchFamily="34" charset="0"/>
              <a:cs typeface="Arial" panose="020B0604020202020204" pitchFamily="34" charset="0"/>
              <a:sym typeface="Lucida Grande" pitchFamily="-111" charset="0"/>
            </a:endParaRPr>
          </a:p>
          <a:p>
            <a:r>
              <a:rPr lang="en-US" altLang="en-US" b="1" dirty="0">
                <a:latin typeface="Arial" panose="020B0604020202020204" pitchFamily="34" charset="0"/>
                <a:sym typeface="Lucida Grande" pitchFamily="-111" charset="0"/>
              </a:rPr>
              <a:t>Points to Emphasize: </a:t>
            </a:r>
            <a:r>
              <a:rPr lang="en-US" altLang="en-US" dirty="0">
                <a:latin typeface="Arial" panose="020B0604020202020204" pitchFamily="34" charset="0"/>
              </a:rPr>
              <a:t>Transfer of care is a crucial step, during which the primary concern must be the continuation of patient care activities. Failure to transfer care properly can be considered abandonment.</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Discussion Topic: </a:t>
            </a:r>
            <a:r>
              <a:rPr lang="en-US" altLang="en-US" b="0" dirty="0">
                <a:latin typeface="Arial" panose="020B0604020202020204" pitchFamily="34" charset="0"/>
                <a:sym typeface="Lucida Grande" pitchFamily="-111" charset="0"/>
              </a:rPr>
              <a:t>Describe the steps that must take place to transfer patient care. What are the necessary components? </a:t>
            </a:r>
            <a:r>
              <a:rPr lang="en-US" altLang="en-US" b="0" dirty="0">
                <a:latin typeface="Arial" panose="020B0604020202020204" pitchFamily="34" charset="0"/>
              </a:rPr>
              <a:t>Describe </a:t>
            </a:r>
            <a:r>
              <a:rPr lang="en-US" altLang="en-US" dirty="0">
                <a:latin typeface="Arial" panose="020B0604020202020204" pitchFamily="34" charset="0"/>
              </a:rPr>
              <a:t>how the concept of abandonment might apply to an improper transfer of patient care.</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rPr>
              <a:t>Knowledge Application: </a:t>
            </a:r>
            <a:r>
              <a:rPr lang="en-US" altLang="en-US" dirty="0">
                <a:latin typeface="Arial" panose="020B0604020202020204" pitchFamily="34" charset="0"/>
              </a:rPr>
              <a:t>Have students give simulated verbal reports. Have the class critique the reports.</a:t>
            </a:r>
          </a:p>
          <a:p>
            <a:pPr eaLnBrk="1" hangingPunct="1"/>
            <a:endParaRPr lang="en-US" altLang="en-US" dirty="0">
              <a:latin typeface="Arial" panose="020B0604020202020204" pitchFamily="34" charset="0"/>
              <a:sym typeface="Lucida Grande" pitchFamily="-111" charset="0"/>
            </a:endParaRPr>
          </a:p>
          <a:p>
            <a:r>
              <a:rPr lang="en-US" b="1" dirty="0"/>
              <a:t>Critical Thinking Discussion: </a:t>
            </a:r>
            <a:r>
              <a:rPr lang="en-US" sz="1200" b="0" i="0" u="none" strike="noStrike" kern="1200" cap="none" dirty="0">
                <a:solidFill>
                  <a:schemeClr val="tx1"/>
                </a:solidFill>
                <a:effectLst/>
                <a:latin typeface="Arial"/>
                <a:ea typeface="Arial"/>
                <a:cs typeface="Arial"/>
                <a:sym typeface="Arial"/>
              </a:rPr>
              <a:t>You have been waiting for 20 minutes to give a patient report to a member of the ED. Dispatch notifies you that there is a high-priority call holding and asks you to clear. What should you do?</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Teaching Time: </a:t>
            </a:r>
            <a:r>
              <a:rPr lang="en-US" altLang="en-US" dirty="0">
                <a:latin typeface="Arial" panose="020B0604020202020204" pitchFamily="34" charset="0"/>
                <a:cs typeface="Arial" panose="020B0604020202020204" pitchFamily="34" charset="0"/>
              </a:rPr>
              <a:t>25 minutes</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Teaching Tips: </a:t>
            </a:r>
            <a:r>
              <a:rPr lang="en-US" altLang="en-US" dirty="0">
                <a:latin typeface="Arial" panose="020B0604020202020204" pitchFamily="34" charset="0"/>
                <a:cs typeface="Arial" panose="020B0604020202020204" pitchFamily="34" charset="0"/>
              </a:rPr>
              <a:t>Make post-call readiness a common theme in class. Always prepare equipment for the next use. Even though the threat of biohazard is comparatively low, practice proper decontamination procedures on equipment in the classroom. Invite a local EMT to discuss service-level call termination procedures. </a:t>
            </a:r>
            <a:r>
              <a:rPr lang="en-US" sz="1200" b="0" i="0" u="none" strike="noStrike" kern="1200" cap="none" dirty="0">
                <a:solidFill>
                  <a:schemeClr val="tx1"/>
                </a:solidFill>
                <a:effectLst/>
                <a:latin typeface="Arial"/>
                <a:ea typeface="Arial"/>
                <a:cs typeface="Arial"/>
                <a:sym typeface="Arial"/>
              </a:rPr>
              <a:t>Describe the necessary tasks and priorities associated with returning to service/returning to quarters.</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1081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38.6</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Points to Emphasize: </a:t>
            </a:r>
            <a:r>
              <a:rPr lang="en-US" altLang="en-US" dirty="0">
                <a:latin typeface="Arial" panose="020B0604020202020204" pitchFamily="34" charset="0"/>
                <a:cs typeface="Arial" panose="020B0604020202020204" pitchFamily="34" charset="0"/>
              </a:rPr>
              <a:t>Cleaning the ambulance, replacing used supplies and equipment, and readying the ambulance stretcher are important elements that the EMT must complete while terminating a call.</a:t>
            </a:r>
          </a:p>
          <a:p>
            <a:endParaRPr lang="en-US" altLang="en-US" dirty="0">
              <a:latin typeface="Arial" panose="020B0604020202020204" pitchFamily="34" charset="0"/>
              <a:cs typeface="Arial" panose="020B0604020202020204" pitchFamily="34" charset="0"/>
            </a:endParaRPr>
          </a:p>
          <a:p>
            <a:pPr lvl="0"/>
            <a:r>
              <a:rPr lang="en-US" altLang="en-US" b="1" dirty="0">
                <a:latin typeface="Arial" panose="020B0604020202020204" pitchFamily="34" charset="0"/>
                <a:cs typeface="Arial" panose="020B0604020202020204" pitchFamily="34" charset="0"/>
              </a:rPr>
              <a:t>Discussion Topic:</a:t>
            </a:r>
            <a:r>
              <a:rPr lang="en-US" altLang="en-US" b="1" baseline="0" dirty="0">
                <a:latin typeface="Arial" panose="020B0604020202020204" pitchFamily="34" charset="0"/>
                <a:cs typeface="Arial" panose="020B0604020202020204" pitchFamily="34" charset="0"/>
              </a:rPr>
              <a:t> </a:t>
            </a:r>
            <a:r>
              <a:rPr lang="en-US" sz="1200" b="0" i="0" u="none" strike="noStrike" kern="1200" cap="none" dirty="0">
                <a:solidFill>
                  <a:schemeClr val="tx1"/>
                </a:solidFill>
                <a:effectLst/>
                <a:latin typeface="Arial"/>
                <a:ea typeface="Arial"/>
                <a:cs typeface="Arial"/>
                <a:sym typeface="Arial"/>
              </a:rPr>
              <a:t>Describe the necessary steps involved in properly terminating a call. Describe the priorities involved in readying an ambulance for the next call.</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38.6</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38.6</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Points to Emphasize: </a:t>
            </a:r>
            <a:r>
              <a:rPr lang="en-US" altLang="en-US" dirty="0">
                <a:latin typeface="Arial" panose="020B0604020202020204" pitchFamily="34" charset="0"/>
                <a:cs typeface="Arial" panose="020B0604020202020204" pitchFamily="34" charset="0"/>
              </a:rPr>
              <a:t>Safe ambulance operation must continue even after the call has been concluded. Refueling, cleaning, and decontaminating the ambulance are priorities in readying the unit for the next call.</a:t>
            </a:r>
          </a:p>
          <a:p>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Discussion Topic: </a:t>
            </a:r>
            <a:r>
              <a:rPr lang="en-US" sz="1200" b="0" i="0" u="none" strike="noStrike" kern="1200" cap="none" dirty="0">
                <a:solidFill>
                  <a:schemeClr val="tx1"/>
                </a:solidFill>
                <a:effectLst/>
                <a:latin typeface="Arial"/>
                <a:ea typeface="Arial"/>
                <a:cs typeface="Arial"/>
                <a:sym typeface="Arial"/>
              </a:rPr>
              <a:t>Describe the necessary tasks and priorities associated with returning to service/returning to quarters.</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Critical Thinking Discussion: </a:t>
            </a:r>
            <a:r>
              <a:rPr lang="en-US" sz="1200" b="0" i="0" u="none" strike="noStrike" kern="1200" cap="none" dirty="0">
                <a:solidFill>
                  <a:schemeClr val="tx1"/>
                </a:solidFill>
                <a:effectLst/>
                <a:latin typeface="Arial"/>
                <a:ea typeface="Arial"/>
                <a:cs typeface="Arial"/>
                <a:sym typeface="Arial"/>
              </a:rPr>
              <a:t>Motor-vehicle crashes are the leading cause of emergency medical service worker line of duty death.  What steps can be taken while returning to quarters to change this fact?</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differences between a Type I, Type II, and Type III ambulance.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38.6</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Discussion Topics:</a:t>
            </a:r>
            <a:r>
              <a:rPr lang="en-US" altLang="en-US" dirty="0">
                <a:latin typeface="Arial" panose="020B0604020202020204" pitchFamily="34" charset="0"/>
                <a:cs typeface="Arial" panose="020B0604020202020204" pitchFamily="34" charset="0"/>
              </a:rPr>
              <a:t> Describe the steps taken</a:t>
            </a:r>
            <a:r>
              <a:rPr lang="en-US" altLang="en-US" baseline="0" dirty="0">
                <a:latin typeface="Arial" panose="020B0604020202020204" pitchFamily="34" charset="0"/>
                <a:cs typeface="Arial" panose="020B0604020202020204" pitchFamily="34" charset="0"/>
              </a:rPr>
              <a:t> in quarters to ready equipment for the next call</a:t>
            </a:r>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Knowledge Application: </a:t>
            </a:r>
            <a:r>
              <a:rPr lang="en-US" altLang="en-US" dirty="0">
                <a:latin typeface="Arial" panose="020B0604020202020204" pitchFamily="34" charset="0"/>
                <a:cs typeface="Arial" panose="020B0604020202020204" pitchFamily="34" charset="0"/>
              </a:rPr>
              <a:t>Using appropriate supplies, properly decontaminate EMS equipment.</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Critical Thinking: </a:t>
            </a:r>
            <a:r>
              <a:rPr lang="en-US" altLang="en-US" dirty="0">
                <a:latin typeface="Arial" panose="020B0604020202020204" pitchFamily="34" charset="0"/>
                <a:cs typeface="Arial" panose="020B0604020202020204" pitchFamily="34" charset="0"/>
              </a:rPr>
              <a:t>Improper resupply and missing equipment issues occur frequently. What might be examples of impediments to properly readying an ambulance for the next call?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38.6</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cs typeface="Arial" panose="020B0604020202020204" pitchFamily="34" charset="0"/>
              </a:rPr>
              <a:t>Covers Objective: 38.6</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Knowledge Application: </a:t>
            </a:r>
            <a:r>
              <a:rPr lang="en-US" altLang="en-US" dirty="0">
                <a:latin typeface="Arial" panose="020B0604020202020204" pitchFamily="34" charset="0"/>
                <a:cs typeface="Arial" panose="020B0604020202020204" pitchFamily="34" charset="0"/>
              </a:rPr>
              <a:t>Review an EMS standard operating guideline for return to service. Discuss important elements.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Teaching Time: </a:t>
            </a:r>
            <a:r>
              <a:rPr lang="en-US" altLang="en-US" dirty="0">
                <a:latin typeface="Arial" panose="020B0604020202020204" pitchFamily="34" charset="0"/>
                <a:cs typeface="Arial" panose="020B0604020202020204" pitchFamily="34" charset="0"/>
              </a:rPr>
              <a:t>20 minutes</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Teaching Tips: </a:t>
            </a:r>
            <a:r>
              <a:rPr lang="en-US" altLang="en-US" dirty="0">
                <a:latin typeface="Arial" panose="020B0604020202020204" pitchFamily="34" charset="0"/>
                <a:cs typeface="Arial" panose="020B0604020202020204" pitchFamily="34" charset="0"/>
              </a:rPr>
              <a:t>Contact your local aeromedical transport service. Ask for assistance in teaching this lesson. Discuss local protocols for activation of aeromedical transport. Discuss the risks of aeromedical transport. Review crashes and describe a cost-benefit analysis in choosing air transport. Tour the local aeromedical service. Review aircraft safety procedures.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10814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38.7</a:t>
            </a: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Points to Emphasize: </a:t>
            </a:r>
            <a:r>
              <a:rPr lang="en-US" altLang="en-US" dirty="0">
                <a:latin typeface="Arial" panose="020B0604020202020204" pitchFamily="34" charset="0"/>
                <a:ea typeface="ＭＳ Ｐゴシック" panose="020B0600070205080204" pitchFamily="34" charset="-128"/>
                <a:cs typeface="Arial" panose="020B0604020202020204" pitchFamily="34" charset="0"/>
              </a:rPr>
              <a:t>Indications for utilizing air rescue may include both operational and medical reasons. Speed of transport and specialized capabilities often make air rescue requests appropriate. EMTs should know the local air rescue resources that are available to them and the procedures for activating those resources.</a:t>
            </a: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Discussion Topics: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the benefits and risks of air rescue and aeromedical transport. Discuss the decision-making process for choosing the air mode of transport. Discuss common indications for air rescue transport. Review local protocols and regulations regarding air rescue activation.</a:t>
            </a: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Knowledge Application: </a:t>
            </a:r>
            <a:r>
              <a:rPr lang="en-US" altLang="en-US" dirty="0">
                <a:latin typeface="Arial" panose="020B0604020202020204" pitchFamily="34" charset="0"/>
                <a:ea typeface="ＭＳ Ｐゴシック" panose="020B0600070205080204" pitchFamily="34" charset="-128"/>
                <a:cs typeface="Arial" panose="020B0604020202020204" pitchFamily="34" charset="0"/>
              </a:rPr>
              <a:t>Describe various scenarios. Have students discuss the most appropriate mode of transport. Include an air rescue cost benefit discussion.</a:t>
            </a:r>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Critical Thinking Discussion: </a:t>
            </a:r>
            <a:r>
              <a:rPr lang="en-US" altLang="en-US" dirty="0">
                <a:latin typeface="Arial" panose="020B0604020202020204" pitchFamily="34" charset="0"/>
                <a:ea typeface="ＭＳ Ｐゴシック" panose="020B0600070205080204" pitchFamily="34" charset="-128"/>
                <a:cs typeface="Arial" panose="020B0604020202020204" pitchFamily="34" charset="0"/>
              </a:rPr>
              <a:t>What are the risks and costs of air rescue? Discuss examples of situations in which air rescue might not be appropriate even though some indications are present.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64</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65</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66</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38.7</a:t>
            </a:r>
          </a:p>
          <a:p>
            <a:endParaRPr lang="en-US" altLang="en-US" dirty="0"/>
          </a:p>
          <a:p>
            <a:r>
              <a:rPr lang="en-US" b="1" dirty="0"/>
              <a:t>Discussion Topic: </a:t>
            </a:r>
            <a:r>
              <a:rPr lang="en-US" dirty="0"/>
              <a:t>Describe the necessary steps for activating local air rescue.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38.7</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Point to Emphasize: </a:t>
            </a:r>
            <a:r>
              <a:rPr lang="en-US" altLang="en-US" dirty="0">
                <a:latin typeface="Arial" panose="020B0604020202020204" pitchFamily="34" charset="0"/>
              </a:rPr>
              <a:t>An appropriate landing zone (LZ) for a helicopter should be a flat area, free of utility lines, and at least 100 feet square. The slope of an LZ should not be greater than 8 degrees. The LZ should be marked with one flare in an upwind position.</a:t>
            </a:r>
            <a:endParaRPr lang="en-US" altLang="en-US" b="1" dirty="0">
              <a:latin typeface="Arial" panose="020B0604020202020204" pitchFamily="34" charset="0"/>
              <a:sym typeface="Lucida Grande" pitchFamily="-111" charset="0"/>
            </a:endParaRP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Discussion Topic: </a:t>
            </a:r>
            <a:r>
              <a:rPr lang="en-US" altLang="en-US" dirty="0">
                <a:latin typeface="Arial" panose="020B0604020202020204" pitchFamily="34" charset="0"/>
              </a:rPr>
              <a:t>Describe an appropriate landing zone for a helicopter. Describe how you would identify the LZ.</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Knowledge Application: </a:t>
            </a:r>
            <a:r>
              <a:rPr lang="en-US" altLang="en-US" dirty="0">
                <a:latin typeface="Arial" panose="020B0604020202020204" pitchFamily="34" charset="0"/>
              </a:rPr>
              <a:t>Review the area around your classroom. Choose and mark a helicopter landing zone. Simulate relaying information about the LZ to an incoming helicopter.</a:t>
            </a:r>
            <a:endParaRPr lang="en-US" altLang="en-US" dirty="0">
              <a:latin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38.7</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Point to Emphasize: </a:t>
            </a:r>
            <a:r>
              <a:rPr lang="en-US" altLang="en-US" dirty="0">
                <a:latin typeface="Arial" panose="020B0604020202020204" pitchFamily="34" charset="0"/>
              </a:rPr>
              <a:t>An appropriate landing zone (LZ) for a helicopter should be a flat area, free of utility lines, and at least 100 feet square. The slope of an LZ should not be greater than 8 degrees. The LZ should be marked with one flare in an upwind position.</a:t>
            </a:r>
            <a:endParaRPr lang="en-US" altLang="en-US" b="1" dirty="0">
              <a:latin typeface="Arial" panose="020B0604020202020204" pitchFamily="34" charset="0"/>
              <a:sym typeface="Lucida Grande" pitchFamily="-111" charset="0"/>
            </a:endParaRP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Discussion Topic: </a:t>
            </a:r>
            <a:r>
              <a:rPr lang="en-US" altLang="en-US" dirty="0">
                <a:latin typeface="Arial" panose="020B0604020202020204" pitchFamily="34" charset="0"/>
              </a:rPr>
              <a:t>Describe an appropriate landing zone for a helicopter. Describe how you would identify the LZ.</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Knowledge Application: </a:t>
            </a:r>
            <a:r>
              <a:rPr lang="en-US" altLang="en-US" dirty="0">
                <a:latin typeface="Arial" panose="020B0604020202020204" pitchFamily="34" charset="0"/>
              </a:rPr>
              <a:t>Review the area around your classroom. Choose and mark a helicopter landing zone. Simulate relaying information about the LZ to an incoming helicopter.</a:t>
            </a:r>
            <a:endParaRPr lang="en-US" altLang="en-US" dirty="0">
              <a:latin typeface="Arial" panose="020B0604020202020204" pitchFamily="34" charset="0"/>
              <a:sym typeface="Lucida Grande" pitchFamily="-111"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38.7</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Point to Emphasize: </a:t>
            </a:r>
            <a:r>
              <a:rPr lang="en-US" altLang="en-US" dirty="0">
                <a:latin typeface="Arial" panose="020B0604020202020204" pitchFamily="34" charset="0"/>
              </a:rPr>
              <a:t>An appropriate landing zone (LZ) for a helicopter should be a flat area, free of utility lines, and at least 100 feet square. The slope of an LZ should not be greater than 8 degrees. The LZ should be marked with one flare in an upwind position.</a:t>
            </a:r>
            <a:endParaRPr lang="en-US" altLang="en-US" b="1" dirty="0">
              <a:latin typeface="Arial" panose="020B0604020202020204" pitchFamily="34" charset="0"/>
              <a:sym typeface="Lucida Grande" pitchFamily="-111" charset="0"/>
            </a:endParaRP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Discussion Topic: </a:t>
            </a:r>
            <a:r>
              <a:rPr lang="en-US" altLang="en-US" dirty="0">
                <a:latin typeface="Arial" panose="020B0604020202020204" pitchFamily="34" charset="0"/>
              </a:rPr>
              <a:t>Describe an appropriate landing zone for a helicopter. Describe how you would identify the LZ.</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Knowledge Application: </a:t>
            </a:r>
            <a:r>
              <a:rPr lang="en-US" altLang="en-US" dirty="0">
                <a:latin typeface="Arial" panose="020B0604020202020204" pitchFamily="34" charset="0"/>
              </a:rPr>
              <a:t>Review the area around your classroom. Choose and mark a helicopter landing zone. Simulate relaying information about the LZ to an incoming helicopter.</a:t>
            </a:r>
            <a:endParaRPr lang="en-US" altLang="en-US" dirty="0">
              <a:latin typeface="Arial" panose="020B0604020202020204" pitchFamily="34" charset="0"/>
              <a:sym typeface="Lucida Grande" pitchFamily="-111" charset="0"/>
            </a:endParaRPr>
          </a:p>
          <a:p>
            <a:pPr eaLnBrk="1" hangingPunct="1"/>
            <a:endParaRPr lang="en-US" altLang="en-US" dirty="0">
              <a:latin typeface="Arial" panose="020B0604020202020204" pitchFamily="34" charset="0"/>
              <a:ea typeface="ＭＳ Ｐゴシック" panose="020B0600070205080204" pitchFamily="34" charset="-128"/>
              <a:sym typeface="Lucida Grande" pitchFamily="-111" charset="0"/>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38.7</a:t>
            </a:r>
          </a:p>
          <a:p>
            <a:pPr eaLnBrk="1" hangingPunct="1"/>
            <a:endParaRPr lang="en-US" altLang="en-US" dirty="0">
              <a:latin typeface="Arial" panose="020B0604020202020204" pitchFamily="34" charset="0"/>
              <a:cs typeface="Arial" panose="020B0604020202020204" pitchFamily="34" charset="0"/>
              <a:sym typeface="Lucida Grande" pitchFamily="-111" charset="0"/>
            </a:endParaRPr>
          </a:p>
          <a:p>
            <a:r>
              <a:rPr lang="en-US" b="1" dirty="0"/>
              <a:t>Discussion Topic: </a:t>
            </a:r>
            <a:r>
              <a:rPr lang="en-US" dirty="0"/>
              <a:t>Describe an appropriate approach to a helicopter.</a:t>
            </a:r>
          </a:p>
          <a:p>
            <a:endParaRPr lang="en-US" dirty="0"/>
          </a:p>
          <a:p>
            <a:r>
              <a:rPr lang="en-US" b="1" dirty="0"/>
              <a:t>Class Activity: </a:t>
            </a:r>
            <a:r>
              <a:rPr lang="en-US" sz="1200" b="0" i="0" u="none" strike="noStrike" kern="1200" cap="none" dirty="0">
                <a:solidFill>
                  <a:schemeClr val="tx1"/>
                </a:solidFill>
                <a:effectLst/>
                <a:latin typeface="Arial"/>
                <a:ea typeface="Arial"/>
                <a:cs typeface="Arial"/>
                <a:sym typeface="Arial"/>
              </a:rPr>
              <a:t>Tour a local air rescue service. Review the aircraft and discuss safety procedures.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sym typeface="Lucida Grande" pitchFamily="-111" charset="0"/>
              </a:rPr>
              <a:t>Talking Points:</a:t>
            </a:r>
            <a:r>
              <a:rPr lang="en-US" altLang="en-US" dirty="0">
                <a:latin typeface="Arial" panose="020B0604020202020204" pitchFamily="34" charset="0"/>
                <a:sym typeface="Lucida Grande" pitchFamily="-111" charset="0"/>
              </a:rPr>
              <a:t> True emergencies are generally those that involve threats to life or limb of the patient. When parking at the scene, take into account crime scene management, other apparatus arriving/required, and your vehicle's role in the rescue. Matching PPE with other responders ensures that you are as safe as everyone else at the scene.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80</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sym typeface="Lucida Grande" pitchFamily="-111" charset="0"/>
              </a:rPr>
              <a:t>Talking Points: </a:t>
            </a:r>
            <a:r>
              <a:rPr lang="en-US" altLang="en-US" dirty="0">
                <a:latin typeface="Arial" panose="020B0604020202020204" pitchFamily="34" charset="0"/>
                <a:sym typeface="Lucida Grande" pitchFamily="-111" charset="0"/>
              </a:rPr>
              <a:t>A kit for carrying into a scene should contain items essential to an initial assessment and to treat primary life threatening injuries. When positioning equipment, items necessary for life threatening events should be within reach while the provider is securely seated.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81</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82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Covers Objective: 38.1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49.xml"/><Relationship Id="rId5" Type="http://schemas.openxmlformats.org/officeDocument/2006/relationships/slide" Target="slide42.xml"/><Relationship Id="rId4" Type="http://schemas.openxmlformats.org/officeDocument/2006/relationships/slide" Target="slide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63.xml"/><Relationship Id="rId4" Type="http://schemas.openxmlformats.org/officeDocument/2006/relationships/slide" Target="slide5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slide" Target="slide8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83.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38</a:t>
            </a:r>
          </a:p>
        </p:txBody>
      </p:sp>
      <p:sp>
        <p:nvSpPr>
          <p:cNvPr id="5" name="Text Placeholder 4"/>
          <p:cNvSpPr>
            <a:spLocks noGrp="1"/>
          </p:cNvSpPr>
          <p:nvPr>
            <p:ph type="body" idx="3"/>
          </p:nvPr>
        </p:nvSpPr>
        <p:spPr>
          <a:xfrm>
            <a:off x="5029199" y="3409979"/>
            <a:ext cx="3657601" cy="950360"/>
          </a:xfrm>
        </p:spPr>
        <p:txBody>
          <a:bodyPr/>
          <a:lstStyle/>
          <a:p>
            <a:pPr algn="ctr"/>
            <a:r>
              <a:rPr lang="en-IN" dirty="0">
                <a:latin typeface="+mn-lt"/>
              </a:rPr>
              <a:t>E</a:t>
            </a:r>
            <a:r>
              <a:rPr lang="en-IN" sz="100" dirty="0">
                <a:latin typeface="+mn-lt"/>
              </a:rPr>
              <a:t> </a:t>
            </a:r>
            <a:r>
              <a:rPr lang="en-IN" dirty="0">
                <a:latin typeface="+mn-lt"/>
              </a:rPr>
              <a:t>M</a:t>
            </a:r>
            <a:r>
              <a:rPr lang="en-IN" sz="100" dirty="0">
                <a:latin typeface="+mn-lt"/>
              </a:rPr>
              <a:t> </a:t>
            </a:r>
            <a:r>
              <a:rPr lang="en-IN" dirty="0">
                <a:latin typeface="+mn-lt"/>
              </a:rPr>
              <a:t>S Operations</a:t>
            </a:r>
            <a:endParaRPr lang="en-US" altLang="en-US" dirty="0">
              <a:solidFill>
                <a:srgbClr val="000000"/>
              </a:solidFill>
              <a:latin typeface="+mn-lt"/>
            </a:endParaRP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3067"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Ambulance Supplies and Equipment</a:t>
            </a:r>
          </a:p>
        </p:txBody>
      </p:sp>
      <p:sp>
        <p:nvSpPr>
          <p:cNvPr id="17" name="Content Placeholder 16"/>
          <p:cNvSpPr>
            <a:spLocks noGrp="1"/>
          </p:cNvSpPr>
          <p:nvPr>
            <p:ph sz="quarter" idx="13"/>
          </p:nvPr>
        </p:nvSpPr>
        <p:spPr>
          <a:xfrm>
            <a:off x="457200" y="1556326"/>
            <a:ext cx="8109857" cy="4467955"/>
          </a:xfrm>
        </p:spPr>
        <p:txBody>
          <a:bodyPr/>
          <a:lstStyle/>
          <a:p>
            <a:r>
              <a:rPr lang="en-US" dirty="0"/>
              <a:t>An ambulance without proper equipment may have its agency cited and fined a considerable amount of money by a state E</a:t>
            </a:r>
            <a:r>
              <a:rPr lang="en-US" sz="100" dirty="0"/>
              <a:t> </a:t>
            </a:r>
            <a:r>
              <a:rPr lang="en-US" dirty="0"/>
              <a:t>M</a:t>
            </a:r>
            <a:r>
              <a:rPr lang="en-US" sz="100" dirty="0"/>
              <a:t> </a:t>
            </a:r>
            <a:r>
              <a:rPr lang="en-US" dirty="0"/>
              <a:t>S regulatory agency.</a:t>
            </a:r>
          </a:p>
          <a:p>
            <a:r>
              <a:rPr lang="en-US" dirty="0"/>
              <a:t>Learn where each item is, what it is for, and when it should be used.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Ensuring Ambulance Readiness for Service</a:t>
            </a:r>
          </a:p>
        </p:txBody>
      </p:sp>
      <p:sp>
        <p:nvSpPr>
          <p:cNvPr id="3" name="Content Placeholder 2"/>
          <p:cNvSpPr>
            <a:spLocks noGrp="1"/>
          </p:cNvSpPr>
          <p:nvPr>
            <p:ph sz="quarter" idx="13"/>
          </p:nvPr>
        </p:nvSpPr>
        <p:spPr/>
        <p:txBody>
          <a:bodyPr/>
          <a:lstStyle/>
          <a:p>
            <a:r>
              <a:rPr lang="en-US" dirty="0"/>
              <a:t>Be sure that you, your vehicle, and your equipment are ready to respond when an emergency occurs.</a:t>
            </a:r>
          </a:p>
          <a:p>
            <a:r>
              <a:rPr lang="en-US" dirty="0"/>
              <a:t>Inspect vehicle and equipment at the start of every shift.</a:t>
            </a:r>
          </a:p>
          <a:p>
            <a:r>
              <a:rPr lang="en-US" dirty="0"/>
              <a:t>Do shift report with off-going crew.</a:t>
            </a:r>
          </a:p>
          <a:p>
            <a:r>
              <a:rPr lang="en-US" dirty="0"/>
              <a:t>Two components</a:t>
            </a:r>
          </a:p>
          <a:p>
            <a:pPr lvl="1"/>
            <a:r>
              <a:rPr lang="en-US" dirty="0"/>
              <a:t>Vehicle component (completed by driver)</a:t>
            </a:r>
          </a:p>
          <a:p>
            <a:pPr lvl="1"/>
            <a:r>
              <a:rPr lang="en-US" dirty="0"/>
              <a:t>Equipment component (completed by crew leader)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Ensuring Readiness for Service </a:t>
            </a:r>
            <a:r>
              <a:rPr lang="en-US" sz="2000" b="0" dirty="0"/>
              <a:t>(1 of 2)</a:t>
            </a:r>
          </a:p>
        </p:txBody>
      </p:sp>
      <p:pic>
        <p:nvPicPr>
          <p:cNvPr id="18" name="Picture 2" descr="An E M T kneeling by the front passenger side tire of an ambulan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855" y="1683463"/>
            <a:ext cx="5602432" cy="374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6"/>
          </p:nvPr>
        </p:nvSpPr>
        <p:spPr>
          <a:xfrm>
            <a:off x="457199" y="5793508"/>
            <a:ext cx="8001001" cy="405163"/>
          </a:xfrm>
        </p:spPr>
        <p:txBody>
          <a:bodyPr/>
          <a:lstStyle/>
          <a:p>
            <a:pPr marL="0" indent="0">
              <a:buNone/>
            </a:pPr>
            <a:r>
              <a:rPr lang="en-US" sz="2000" dirty="0"/>
              <a:t>1. Check the ambulance body, wheels, tires, and windshield wipers.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Ensuring Readiness for Service </a:t>
            </a:r>
            <a:r>
              <a:rPr lang="en-US" sz="2000" b="0" dirty="0"/>
              <a:t>(2 of 2)</a:t>
            </a:r>
          </a:p>
        </p:txBody>
      </p:sp>
      <p:pic>
        <p:nvPicPr>
          <p:cNvPr id="5" name="Picture 2" descr="An E M T checking the supplies stored under the ambulance seat next to the stretch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263" y="1668694"/>
            <a:ext cx="5602432" cy="374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6"/>
          </p:nvPr>
        </p:nvSpPr>
        <p:spPr>
          <a:xfrm>
            <a:off x="457199" y="5685064"/>
            <a:ext cx="8229600" cy="371475"/>
          </a:xfrm>
        </p:spPr>
        <p:txBody>
          <a:bodyPr/>
          <a:lstStyle/>
          <a:p>
            <a:pPr marL="0" indent="0">
              <a:buNone/>
            </a:pPr>
            <a:r>
              <a:rPr lang="en-US" sz="2000" dirty="0"/>
              <a:t>4. Check the interior surfaces and upholstery.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400" dirty="0"/>
              <a:t>Ambulance Inspection, Engine </a:t>
            </a:r>
            <a:r>
              <a:rPr lang="en-US" sz="3400" dirty="0" smtClean="0"/>
              <a:t>Off </a:t>
            </a:r>
            <a:r>
              <a:rPr lang="en-US" sz="2000" b="0" dirty="0"/>
              <a:t>(1 of 4)</a:t>
            </a:r>
          </a:p>
        </p:txBody>
      </p:sp>
      <p:sp>
        <p:nvSpPr>
          <p:cNvPr id="17" name="Content Placeholder 16"/>
          <p:cNvSpPr>
            <a:spLocks noGrp="1"/>
          </p:cNvSpPr>
          <p:nvPr>
            <p:ph sz="quarter" idx="13"/>
          </p:nvPr>
        </p:nvSpPr>
        <p:spPr>
          <a:xfrm>
            <a:off x="457200" y="1556324"/>
            <a:ext cx="8229600" cy="4757389"/>
          </a:xfrm>
        </p:spPr>
        <p:txBody>
          <a:bodyPr/>
          <a:lstStyle/>
          <a:p>
            <a:r>
              <a:rPr lang="en-US" dirty="0"/>
              <a:t>Inspect the body of the vehicle. Report any damage that may be evident. Indicate past damage that has not been repaired.</a:t>
            </a:r>
          </a:p>
          <a:p>
            <a:r>
              <a:rPr lang="en-US" dirty="0"/>
              <a:t>Inspect the wheels and tires. Check for damage or worn wheel rims and tire sidewalls. Check the tread depth. Use a pressure gauge.</a:t>
            </a:r>
          </a:p>
          <a:p>
            <a:r>
              <a:rPr lang="en-US" dirty="0"/>
              <a:t>Inspect the windows and mirrors. Look for broken glass and loose or missing parts. See that mirrors are clean and properly adjusted for maximum visibility.</a:t>
            </a:r>
          </a:p>
          <a:p>
            <a:r>
              <a:rPr lang="en-US" dirty="0"/>
              <a:t>Check the operation of every door and all latches and locks.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400" dirty="0" smtClean="0"/>
              <a:t>Ambulance Inspection, Engine Off </a:t>
            </a:r>
            <a:r>
              <a:rPr lang="en-US" sz="2000" b="0" dirty="0" smtClean="0"/>
              <a:t>(2 </a:t>
            </a:r>
            <a:r>
              <a:rPr lang="en-US" sz="2000" b="0" dirty="0"/>
              <a:t>of 4)</a:t>
            </a:r>
          </a:p>
        </p:txBody>
      </p:sp>
      <p:sp>
        <p:nvSpPr>
          <p:cNvPr id="17" name="Content Placeholder 16"/>
          <p:cNvSpPr>
            <a:spLocks noGrp="1"/>
          </p:cNvSpPr>
          <p:nvPr>
            <p:ph sz="quarter" idx="13"/>
          </p:nvPr>
        </p:nvSpPr>
        <p:spPr/>
        <p:txBody>
          <a:bodyPr/>
          <a:lstStyle/>
          <a:p>
            <a:r>
              <a:rPr lang="en-US" dirty="0"/>
              <a:t>Check the level of all fluids.</a:t>
            </a:r>
          </a:p>
          <a:p>
            <a:r>
              <a:rPr lang="en-US" dirty="0"/>
              <a:t>Check the battery. Inspect the battery cable connections for tightness and signs of corrosion.</a:t>
            </a:r>
          </a:p>
          <a:p>
            <a:r>
              <a:rPr lang="en-US" dirty="0"/>
              <a:t>Inspect the interior surfaces and upholstery for damage and cleanliness. Wipe down the steering wheel with disinfectant.</a:t>
            </a:r>
          </a:p>
          <a:p>
            <a:r>
              <a:rPr lang="en-US" dirty="0"/>
              <a:t>Check the windows for operation and cleanliness.</a:t>
            </a:r>
          </a:p>
          <a:p>
            <a:r>
              <a:rPr lang="en-US" dirty="0"/>
              <a:t>Test the horn, siren, and emergency lights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400" dirty="0"/>
              <a:t>Ambulance Inspection, Engine </a:t>
            </a:r>
            <a:r>
              <a:rPr lang="en-US" sz="3400" dirty="0" smtClean="0"/>
              <a:t>Off </a:t>
            </a:r>
            <a:r>
              <a:rPr lang="en-US" sz="2000" b="0" dirty="0"/>
              <a:t>(3 of 4)</a:t>
            </a:r>
          </a:p>
        </p:txBody>
      </p:sp>
      <p:sp>
        <p:nvSpPr>
          <p:cNvPr id="17" name="Content Placeholder 16"/>
          <p:cNvSpPr>
            <a:spLocks noGrp="1"/>
          </p:cNvSpPr>
          <p:nvPr>
            <p:ph sz="quarter" idx="13"/>
          </p:nvPr>
        </p:nvSpPr>
        <p:spPr/>
        <p:txBody>
          <a:bodyPr/>
          <a:lstStyle/>
          <a:p>
            <a:r>
              <a:rPr lang="en-US" dirty="0"/>
              <a:t>Adjust the driver’s seat and ensure the seat belts are operational.</a:t>
            </a:r>
          </a:p>
          <a:p>
            <a:r>
              <a:rPr lang="en-US" dirty="0"/>
              <a:t>Check the fuel level. Refuel according to agency policies.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400" dirty="0"/>
              <a:t>Ambulance Inspection, Engine </a:t>
            </a:r>
            <a:r>
              <a:rPr lang="en-US" sz="3400" dirty="0" smtClean="0"/>
              <a:t>Off </a:t>
            </a:r>
            <a:r>
              <a:rPr lang="en-US" sz="2000" b="0" dirty="0"/>
              <a:t>(4 of 4)</a:t>
            </a:r>
          </a:p>
        </p:txBody>
      </p:sp>
      <p:pic>
        <p:nvPicPr>
          <p:cNvPr id="24" name="Picture 2" descr="An E M T checking the ambulance's oil by pulling out the oil dipstick. "/>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242" y="1745595"/>
            <a:ext cx="6101658" cy="407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6"/>
          </p:nvPr>
        </p:nvSpPr>
        <p:spPr>
          <a:xfrm>
            <a:off x="457199" y="5984567"/>
            <a:ext cx="3114676" cy="375266"/>
          </a:xfrm>
        </p:spPr>
        <p:txBody>
          <a:bodyPr/>
          <a:lstStyle/>
          <a:p>
            <a:pPr marL="0" indent="0">
              <a:buNone/>
            </a:pPr>
            <a:r>
              <a:rPr lang="en-US" sz="2000" dirty="0"/>
              <a:t>3. Check under the hood.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400" dirty="0" smtClean="0"/>
              <a:t>Ambulance Inspection, Engine On </a:t>
            </a:r>
            <a:r>
              <a:rPr lang="en-US" sz="2000" b="0" dirty="0"/>
              <a:t>(1 of 4)</a:t>
            </a:r>
          </a:p>
        </p:txBody>
      </p:sp>
      <p:sp>
        <p:nvSpPr>
          <p:cNvPr id="17" name="Content Placeholder 16"/>
          <p:cNvSpPr>
            <a:spLocks noGrp="1"/>
          </p:cNvSpPr>
          <p:nvPr>
            <p:ph sz="quarter" idx="13"/>
          </p:nvPr>
        </p:nvSpPr>
        <p:spPr/>
        <p:txBody>
          <a:bodyPr/>
          <a:lstStyle/>
          <a:p>
            <a:r>
              <a:rPr lang="en-US" dirty="0"/>
              <a:t>Check the dash-mounted indicators to see if any light remains on to indicate a possible problem with oil pressure, engine temperature, or the vehicle’s electrical system.</a:t>
            </a:r>
          </a:p>
          <a:p>
            <a:r>
              <a:rPr lang="en-US" dirty="0"/>
              <a:t>Check dash-mounted gauges for proper operation.</a:t>
            </a:r>
          </a:p>
          <a:p>
            <a:r>
              <a:rPr lang="en-US" dirty="0"/>
              <a:t>Depress the brake pedal. Note pedal travel. Check air pressure.</a:t>
            </a:r>
          </a:p>
          <a:p>
            <a:r>
              <a:rPr lang="en-US" dirty="0"/>
              <a:t>Test the parking brake. Move the transmission level to a drive position. Replace the level to the park position as soon as you are sure that the parking brake is holding.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400" dirty="0"/>
              <a:t>Ambulance Inspection, Engine On </a:t>
            </a:r>
            <a:r>
              <a:rPr lang="en-US" sz="2000" b="0" dirty="0"/>
              <a:t>(2 of 4)</a:t>
            </a:r>
          </a:p>
        </p:txBody>
      </p:sp>
      <p:sp>
        <p:nvSpPr>
          <p:cNvPr id="17" name="Content Placeholder 16"/>
          <p:cNvSpPr>
            <a:spLocks noGrp="1"/>
          </p:cNvSpPr>
          <p:nvPr>
            <p:ph sz="quarter" idx="13"/>
          </p:nvPr>
        </p:nvSpPr>
        <p:spPr>
          <a:xfrm>
            <a:off x="457200" y="1556326"/>
            <a:ext cx="8321040" cy="4467955"/>
          </a:xfrm>
        </p:spPr>
        <p:txBody>
          <a:bodyPr/>
          <a:lstStyle/>
          <a:p>
            <a:r>
              <a:rPr lang="en-US" dirty="0"/>
              <a:t>Turn the steering wheel from side to side.</a:t>
            </a:r>
          </a:p>
          <a:p>
            <a:r>
              <a:rPr lang="en-US" dirty="0"/>
              <a:t>Check the operation of the windshield wipers and washers. The glass should be wiped clean each time the blades move.</a:t>
            </a:r>
          </a:p>
          <a:p>
            <a:r>
              <a:rPr lang="en-US" dirty="0"/>
              <a:t>Turn on the vehicle’s warning lights. Have your partner walk around the ambulance and check each flashing and revolving light for operation. Turn off the warning lights.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 </a:t>
            </a:r>
            <a:r>
              <a:rPr lang="en-US" altLang="en-US" sz="2000" b="0" dirty="0">
                <a:cs typeface="Times New Roman" panose="02020603050405020304" pitchFamily="18" charset="0"/>
              </a:rPr>
              <a:t>(1 of 2)</a:t>
            </a:r>
            <a:endParaRPr lang="en-IN" sz="2000" b="0" dirty="0"/>
          </a:p>
        </p:txBody>
      </p:sp>
      <p:sp>
        <p:nvSpPr>
          <p:cNvPr id="4" name="Text Placeholder 3"/>
          <p:cNvSpPr>
            <a:spLocks noGrp="1"/>
          </p:cNvSpPr>
          <p:nvPr>
            <p:ph type="body" sz="quarter" idx="14"/>
          </p:nvPr>
        </p:nvSpPr>
        <p:spPr/>
        <p:txBody>
          <a:bodyPr/>
          <a:lstStyle/>
          <a:p>
            <a:r>
              <a:rPr lang="en-US" altLang="en-US" dirty="0">
                <a:hlinkClick r:id="rId3" action="ppaction://hlinksldjump"/>
              </a:rPr>
              <a:t>Preparing for the Ambulance Call</a:t>
            </a:r>
            <a:endParaRPr lang="en-US" altLang="en-US" dirty="0"/>
          </a:p>
          <a:p>
            <a:r>
              <a:rPr lang="en-US" altLang="en-US" dirty="0">
                <a:solidFill>
                  <a:schemeClr val="tx1"/>
                </a:solidFill>
                <a:hlinkClick r:id="rId4" action="ppaction://hlinksldjump"/>
              </a:rPr>
              <a:t>Receiving and Responding to a Call</a:t>
            </a:r>
            <a:endParaRPr lang="en-US" altLang="en-US" dirty="0">
              <a:solidFill>
                <a:schemeClr val="tx1"/>
              </a:solidFill>
            </a:endParaRPr>
          </a:p>
          <a:p>
            <a:r>
              <a:rPr lang="en-US" altLang="en-US" dirty="0">
                <a:solidFill>
                  <a:schemeClr val="tx1"/>
                </a:solidFill>
                <a:hlinkClick r:id="rId5" action="ppaction://hlinksldjump"/>
              </a:rPr>
              <a:t>Transferring the Patient to the Ambulance</a:t>
            </a:r>
            <a:endParaRPr lang="en-US" altLang="en-US" dirty="0">
              <a:solidFill>
                <a:schemeClr val="tx1"/>
              </a:solidFill>
            </a:endParaRPr>
          </a:p>
          <a:p>
            <a:r>
              <a:rPr lang="en-US" altLang="en-US" dirty="0">
                <a:solidFill>
                  <a:schemeClr val="tx1"/>
                </a:solidFill>
                <a:hlinkClick r:id="rId6" action="ppaction://hlinksldjump"/>
              </a:rPr>
              <a:t>Transporting the Patient to the Hospital</a:t>
            </a:r>
            <a:endParaRPr lang="en-US" altLang="en-US" dirty="0">
              <a:solidFill>
                <a:schemeClr val="tx1"/>
              </a:solidFill>
            </a:endParaRPr>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400" dirty="0"/>
              <a:t>Ambulance Inspection, Engine On </a:t>
            </a:r>
            <a:r>
              <a:rPr lang="en-US" sz="2000" b="0" dirty="0"/>
              <a:t>(3 of 4)</a:t>
            </a:r>
          </a:p>
        </p:txBody>
      </p:sp>
      <p:sp>
        <p:nvSpPr>
          <p:cNvPr id="17" name="Content Placeholder 16"/>
          <p:cNvSpPr>
            <a:spLocks noGrp="1"/>
          </p:cNvSpPr>
          <p:nvPr>
            <p:ph sz="quarter" idx="13"/>
          </p:nvPr>
        </p:nvSpPr>
        <p:spPr>
          <a:xfrm>
            <a:off x="457200" y="1556326"/>
            <a:ext cx="8412480" cy="4467955"/>
          </a:xfrm>
        </p:spPr>
        <p:txBody>
          <a:bodyPr/>
          <a:lstStyle/>
          <a:p>
            <a:r>
              <a:rPr lang="en-US" dirty="0"/>
              <a:t>Turn on the other vehicle lights. Have your partner walk around the ambulance again, this time checking the headlights (high and low), turn signals, four-way flashers, brake lights, reverse lights, side and rear scene illumination lights, and box marker lights.</a:t>
            </a:r>
          </a:p>
          <a:p>
            <a:r>
              <a:rPr lang="en-US" dirty="0"/>
              <a:t>Check the operation of the heating and air conditioning equipment in both the driver’s compartment and the patient compartment. Check the on-board suction.</a:t>
            </a:r>
          </a:p>
          <a:p>
            <a:r>
              <a:rPr lang="en-US" dirty="0"/>
              <a:t>Operate the communications equipment. Test portable and mobile radios and any cellular telephone communications.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3400" dirty="0"/>
              <a:t>Ambulance Inspection, Engine On </a:t>
            </a:r>
            <a:r>
              <a:rPr lang="en-US" sz="2000" b="0" dirty="0"/>
              <a:t>(4 of 4)</a:t>
            </a:r>
          </a:p>
        </p:txBody>
      </p:sp>
      <p:sp>
        <p:nvSpPr>
          <p:cNvPr id="17" name="Content Placeholder 16"/>
          <p:cNvSpPr>
            <a:spLocks noGrp="1"/>
          </p:cNvSpPr>
          <p:nvPr>
            <p:ph sz="quarter" idx="13"/>
          </p:nvPr>
        </p:nvSpPr>
        <p:spPr/>
        <p:txBody>
          <a:bodyPr/>
          <a:lstStyle/>
          <a:p>
            <a:r>
              <a:rPr lang="en-US" dirty="0"/>
              <a:t>If your unit is equipped with a back-up camera, make sure that the camera is not damaged and is clean.</a:t>
            </a:r>
          </a:p>
          <a:p>
            <a:r>
              <a:rPr lang="en-US" dirty="0"/>
              <a:t>Return the ambulance to quarters. While you are backing up, have your partner note whether the backup alarm is operating.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Inspection of Patient Compartment Supplies and Equipment </a:t>
            </a:r>
            <a:r>
              <a:rPr lang="en-US" sz="2000" b="0" dirty="0"/>
              <a:t>(1 of 2)</a:t>
            </a:r>
          </a:p>
        </p:txBody>
      </p:sp>
      <p:sp>
        <p:nvSpPr>
          <p:cNvPr id="3" name="Content Placeholder 2"/>
          <p:cNvSpPr>
            <a:spLocks noGrp="1"/>
          </p:cNvSpPr>
          <p:nvPr>
            <p:ph sz="quarter" idx="13"/>
          </p:nvPr>
        </p:nvSpPr>
        <p:spPr>
          <a:xfrm>
            <a:off x="457200" y="1556326"/>
            <a:ext cx="8011886" cy="4467955"/>
          </a:xfrm>
        </p:spPr>
        <p:txBody>
          <a:bodyPr/>
          <a:lstStyle/>
          <a:p>
            <a:r>
              <a:rPr lang="en-US" dirty="0"/>
              <a:t>Using your checklist, conduct a detailed inspection and inventory of the equipment and supplies.</a:t>
            </a:r>
          </a:p>
          <a:p>
            <a:r>
              <a:rPr lang="en-US" dirty="0"/>
              <a:t>Check treatment supplies, interior equipment, and exterior equipment. Check the pressure of oxygen cylinders. Test oxygen and ventilation equipment for proper operation. Examine rescue tools for rust and dirt. Operate battery-powered devices to ensure that the batteries have a proper charge.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Inspection of Patient Compartment Supplies and Equipment </a:t>
            </a:r>
            <a:r>
              <a:rPr lang="en-US" sz="2000" b="0" dirty="0"/>
              <a:t>(2 of 2)</a:t>
            </a:r>
          </a:p>
        </p:txBody>
      </p:sp>
      <p:sp>
        <p:nvSpPr>
          <p:cNvPr id="3" name="Content Placeholder 2"/>
          <p:cNvSpPr>
            <a:spLocks noGrp="1"/>
          </p:cNvSpPr>
          <p:nvPr>
            <p:ph sz="quarter" idx="13"/>
          </p:nvPr>
        </p:nvSpPr>
        <p:spPr>
          <a:xfrm>
            <a:off x="457200" y="1556326"/>
            <a:ext cx="8321040" cy="4467955"/>
          </a:xfrm>
        </p:spPr>
        <p:txBody>
          <a:bodyPr/>
          <a:lstStyle/>
          <a:p>
            <a:r>
              <a:rPr lang="en-US" dirty="0"/>
              <a:t>Some equipment, such as the A</a:t>
            </a:r>
            <a:r>
              <a:rPr lang="en-US" sz="100" dirty="0"/>
              <a:t> </a:t>
            </a:r>
            <a:r>
              <a:rPr lang="en-US" dirty="0"/>
              <a:t>E</a:t>
            </a:r>
            <a:r>
              <a:rPr lang="en-US" sz="100" dirty="0"/>
              <a:t> </a:t>
            </a:r>
            <a:r>
              <a:rPr lang="en-US" dirty="0"/>
              <a:t>D, may require additional testing. See that an item-by-item inspection of everything carried on the ambulance is done, with findings recorded on the inspection report.</a:t>
            </a:r>
          </a:p>
          <a:p>
            <a:r>
              <a:rPr lang="en-US" dirty="0"/>
              <a:t>Complete the inspection report. Correct any deficiencies. Replace missing items. Make your supervisor aware of any deficiencies that cannot be immediately corrected.</a:t>
            </a:r>
          </a:p>
          <a:p>
            <a:r>
              <a:rPr lang="en-US" dirty="0"/>
              <a:t>Finally, clean the unit for infection control and appearance. Use only approved cleaning and disinfecting materials.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3" name="Content Placeholder 2"/>
          <p:cNvSpPr>
            <a:spLocks noGrp="1"/>
          </p:cNvSpPr>
          <p:nvPr>
            <p:ph sz="quarter" idx="13"/>
          </p:nvPr>
        </p:nvSpPr>
        <p:spPr/>
        <p:txBody>
          <a:bodyPr/>
          <a:lstStyle/>
          <a:p>
            <a:r>
              <a:rPr lang="en-US" dirty="0"/>
              <a:t>As I walk around the vehicle (engine-on and engine-off check), what information do I get from what I hear, see, and smell?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762000"/>
            <a:ext cx="8120743" cy="2838451"/>
          </a:xfrm>
        </p:spPr>
        <p:txBody>
          <a:bodyPr/>
          <a:lstStyle/>
          <a:p>
            <a:r>
              <a:rPr lang="en-US" altLang="en-US" dirty="0"/>
              <a:t>Receiving and Responding to a Call</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p>
        </p:txBody>
      </p:sp>
    </p:spTree>
    <p:extLst>
      <p:ext uri="{BB962C8B-B14F-4D97-AF65-F5344CB8AC3E}">
        <p14:creationId xmlns:p14="http://schemas.microsoft.com/office/powerpoint/2010/main" val="545170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Role of the Emergency Medical Dispatcher </a:t>
            </a:r>
            <a:r>
              <a:rPr lang="en-US" sz="2000" b="0" dirty="0"/>
              <a:t>(1 of 2)</a:t>
            </a:r>
          </a:p>
        </p:txBody>
      </p:sp>
      <p:sp>
        <p:nvSpPr>
          <p:cNvPr id="5" name="Content Placeholder 4"/>
          <p:cNvSpPr>
            <a:spLocks noGrp="1"/>
          </p:cNvSpPr>
          <p:nvPr>
            <p:ph sz="quarter" idx="13"/>
          </p:nvPr>
        </p:nvSpPr>
        <p:spPr/>
        <p:txBody>
          <a:bodyPr/>
          <a:lstStyle/>
          <a:p>
            <a:r>
              <a:rPr lang="en-US" dirty="0"/>
              <a:t>Ask questions of caller and assign priority to call</a:t>
            </a:r>
          </a:p>
          <a:p>
            <a:r>
              <a:rPr lang="en-US" dirty="0"/>
              <a:t>Provide prearrival medical instructions to callers and information to crews</a:t>
            </a:r>
          </a:p>
          <a:p>
            <a:r>
              <a:rPr lang="en-US" dirty="0"/>
              <a:t>Dispatch and coordinate E</a:t>
            </a:r>
            <a:r>
              <a:rPr lang="en-US" sz="100" dirty="0"/>
              <a:t> </a:t>
            </a:r>
            <a:r>
              <a:rPr lang="en-US" dirty="0"/>
              <a:t>M</a:t>
            </a:r>
            <a:r>
              <a:rPr lang="en-US" sz="100" dirty="0"/>
              <a:t> </a:t>
            </a:r>
            <a:r>
              <a:rPr lang="en-US" dirty="0"/>
              <a:t>S resources</a:t>
            </a:r>
          </a:p>
          <a:p>
            <a:r>
              <a:rPr lang="en-US" dirty="0"/>
              <a:t>Coordinate with other public safety agencies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Role of the Emergency Medical Dispatcher </a:t>
            </a:r>
            <a:r>
              <a:rPr lang="en-US" sz="2000" b="0" dirty="0"/>
              <a:t>(2 of 2)</a:t>
            </a:r>
          </a:p>
        </p:txBody>
      </p:sp>
      <p:sp>
        <p:nvSpPr>
          <p:cNvPr id="5" name="Content Placeholder 4"/>
          <p:cNvSpPr>
            <a:spLocks noGrp="1"/>
          </p:cNvSpPr>
          <p:nvPr>
            <p:ph sz="quarter" idx="13"/>
          </p:nvPr>
        </p:nvSpPr>
        <p:spPr/>
        <p:txBody>
          <a:bodyPr/>
          <a:lstStyle/>
          <a:p>
            <a:r>
              <a:rPr lang="en-US" dirty="0"/>
              <a:t>Questions E</a:t>
            </a:r>
            <a:r>
              <a:rPr lang="en-US" sz="100" dirty="0"/>
              <a:t> </a:t>
            </a:r>
            <a:r>
              <a:rPr lang="en-US" dirty="0"/>
              <a:t>M</a:t>
            </a:r>
            <a:r>
              <a:rPr lang="en-US" sz="100" dirty="0"/>
              <a:t> </a:t>
            </a:r>
            <a:r>
              <a:rPr lang="en-US" dirty="0"/>
              <a:t>D should ask:</a:t>
            </a:r>
          </a:p>
          <a:p>
            <a:pPr lvl="1"/>
            <a:r>
              <a:rPr lang="en-US" dirty="0"/>
              <a:t>What is the exact location of the patient?</a:t>
            </a:r>
          </a:p>
          <a:p>
            <a:pPr lvl="1"/>
            <a:r>
              <a:rPr lang="en-US" dirty="0"/>
              <a:t>What is your call-back number</a:t>
            </a:r>
          </a:p>
          <a:p>
            <a:pPr lvl="1"/>
            <a:r>
              <a:rPr lang="en-US" dirty="0"/>
              <a:t>What’s the problem?</a:t>
            </a:r>
          </a:p>
          <a:p>
            <a:pPr lvl="1"/>
            <a:r>
              <a:rPr lang="en-US" dirty="0"/>
              <a:t>How old is the patient?</a:t>
            </a:r>
          </a:p>
          <a:p>
            <a:pPr lvl="1"/>
            <a:r>
              <a:rPr lang="en-US" dirty="0"/>
              <a:t>What’s the patient’s sex?</a:t>
            </a:r>
          </a:p>
          <a:p>
            <a:pPr lvl="1"/>
            <a:r>
              <a:rPr lang="en-US" dirty="0"/>
              <a:t>Is the patient conscious?</a:t>
            </a:r>
          </a:p>
          <a:p>
            <a:pPr lvl="1"/>
            <a:r>
              <a:rPr lang="en-US" dirty="0"/>
              <a:t>Is the patient breathing?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(1 of 14)</a:t>
            </a:r>
          </a:p>
        </p:txBody>
      </p:sp>
      <p:sp>
        <p:nvSpPr>
          <p:cNvPr id="3" name="Content Placeholder 2"/>
          <p:cNvSpPr>
            <a:spLocks noGrp="1"/>
          </p:cNvSpPr>
          <p:nvPr>
            <p:ph sz="quarter" idx="13"/>
          </p:nvPr>
        </p:nvSpPr>
        <p:spPr>
          <a:xfrm>
            <a:off x="457200" y="1556326"/>
            <a:ext cx="7565366" cy="4467955"/>
          </a:xfrm>
        </p:spPr>
        <p:txBody>
          <a:bodyPr/>
          <a:lstStyle/>
          <a:p>
            <a:r>
              <a:rPr lang="en-US" dirty="0"/>
              <a:t>Being a safe ambulance operator</a:t>
            </a:r>
          </a:p>
          <a:p>
            <a:pPr lvl="1"/>
            <a:r>
              <a:rPr lang="en-US" dirty="0"/>
              <a:t>Be physically and mentally fit.</a:t>
            </a:r>
          </a:p>
          <a:p>
            <a:pPr lvl="1"/>
            <a:r>
              <a:rPr lang="en-US" dirty="0"/>
              <a:t>Be able to perform under stress.</a:t>
            </a:r>
          </a:p>
          <a:p>
            <a:pPr lvl="1"/>
            <a:r>
              <a:rPr lang="en-US" dirty="0"/>
              <a:t>Have a positive attitude about your ability as a driver but not be an unreasonable risk taker.</a:t>
            </a:r>
          </a:p>
          <a:p>
            <a:pPr lvl="1"/>
            <a:r>
              <a:rPr lang="en-US" dirty="0"/>
              <a:t>Be tolerant of other drivers.</a:t>
            </a:r>
          </a:p>
          <a:p>
            <a:pPr lvl="1"/>
            <a:r>
              <a:rPr lang="en-US" dirty="0"/>
              <a:t>Never drive while under the influence of any substance.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(2 of 14)</a:t>
            </a:r>
          </a:p>
        </p:txBody>
      </p:sp>
      <p:sp>
        <p:nvSpPr>
          <p:cNvPr id="3" name="Content Placeholder 2"/>
          <p:cNvSpPr>
            <a:spLocks noGrp="1"/>
          </p:cNvSpPr>
          <p:nvPr>
            <p:ph sz="quarter" idx="13"/>
          </p:nvPr>
        </p:nvSpPr>
        <p:spPr>
          <a:xfrm>
            <a:off x="457200" y="1556326"/>
            <a:ext cx="8307238" cy="4467955"/>
          </a:xfrm>
        </p:spPr>
        <p:txBody>
          <a:bodyPr/>
          <a:lstStyle/>
          <a:p>
            <a:r>
              <a:rPr lang="en-US" dirty="0"/>
              <a:t>Being a safe ambulance operator</a:t>
            </a:r>
          </a:p>
          <a:p>
            <a:pPr lvl="1"/>
            <a:r>
              <a:rPr lang="en-US" dirty="0"/>
              <a:t>Never drive while taking prescription medications that can impair your ability to operate a motor vehicle.</a:t>
            </a:r>
          </a:p>
          <a:p>
            <a:pPr lvl="1"/>
            <a:r>
              <a:rPr lang="en-US" dirty="0"/>
              <a:t>Never drive with a suspended license.</a:t>
            </a:r>
          </a:p>
          <a:p>
            <a:pPr lvl="1"/>
            <a:r>
              <a:rPr lang="en-US" dirty="0"/>
              <a:t>Always wear your glasses or contact lenses if required for driving.</a:t>
            </a:r>
          </a:p>
          <a:p>
            <a:pPr lvl="1"/>
            <a:r>
              <a:rPr lang="en-US" dirty="0"/>
              <a:t>Evaluate your ability to drive based on personal stress, illness, and fatigue.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 </a:t>
            </a:r>
            <a:r>
              <a:rPr lang="en-US" altLang="en-US" sz="2000" b="0" dirty="0">
                <a:cs typeface="Times New Roman" panose="02020603050405020304" pitchFamily="18" charset="0"/>
              </a:rPr>
              <a:t>(2 of 2)</a:t>
            </a:r>
            <a:endParaRPr lang="en-IN" sz="2000" b="0" dirty="0"/>
          </a:p>
        </p:txBody>
      </p:sp>
      <p:sp>
        <p:nvSpPr>
          <p:cNvPr id="4" name="Text Placeholder 3"/>
          <p:cNvSpPr>
            <a:spLocks noGrp="1"/>
          </p:cNvSpPr>
          <p:nvPr>
            <p:ph type="body" sz="quarter" idx="14"/>
          </p:nvPr>
        </p:nvSpPr>
        <p:spPr/>
        <p:txBody>
          <a:bodyPr/>
          <a:lstStyle/>
          <a:p>
            <a:r>
              <a:rPr lang="en-US" altLang="en-US" dirty="0">
                <a:solidFill>
                  <a:schemeClr val="tx1"/>
                </a:solidFill>
                <a:hlinkClick r:id="rId3" action="ppaction://hlinksldjump"/>
              </a:rPr>
              <a:t>Transferring the Patient to the Emergency Department Staff</a:t>
            </a:r>
          </a:p>
          <a:p>
            <a:r>
              <a:rPr lang="en-US" altLang="en-US" dirty="0">
                <a:solidFill>
                  <a:schemeClr val="tx1"/>
                </a:solidFill>
                <a:hlinkClick r:id="rId4" action="ppaction://hlinksldjump"/>
              </a:rPr>
              <a:t>Terminating the Call</a:t>
            </a:r>
            <a:endParaRPr lang="en-US" altLang="en-US" dirty="0">
              <a:solidFill>
                <a:schemeClr val="tx1"/>
              </a:solidFill>
            </a:endParaRPr>
          </a:p>
          <a:p>
            <a:r>
              <a:rPr lang="en-US" altLang="en-US" dirty="0">
                <a:solidFill>
                  <a:schemeClr val="tx1"/>
                </a:solidFill>
                <a:hlinkClick r:id="rId5" action="ppaction://hlinksldjump"/>
              </a:rPr>
              <a:t>Air Rescue</a:t>
            </a:r>
            <a:endParaRPr lang="en-US" altLang="en-US" dirty="0">
              <a:solidFill>
                <a:schemeClr val="tx1"/>
              </a:solidFill>
            </a:endParaRPr>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(3 of 14)</a:t>
            </a:r>
          </a:p>
        </p:txBody>
      </p:sp>
      <p:sp>
        <p:nvSpPr>
          <p:cNvPr id="3" name="Content Placeholder 2"/>
          <p:cNvSpPr>
            <a:spLocks noGrp="1"/>
          </p:cNvSpPr>
          <p:nvPr>
            <p:ph sz="quarter" idx="13"/>
          </p:nvPr>
        </p:nvSpPr>
        <p:spPr>
          <a:xfrm>
            <a:off x="457200" y="1556326"/>
            <a:ext cx="8412480" cy="4467955"/>
          </a:xfrm>
        </p:spPr>
        <p:txBody>
          <a:bodyPr/>
          <a:lstStyle/>
          <a:p>
            <a:r>
              <a:rPr lang="en-US" dirty="0"/>
              <a:t>Understanding the law</a:t>
            </a:r>
          </a:p>
          <a:p>
            <a:pPr lvl="1"/>
            <a:r>
              <a:rPr lang="en-US" dirty="0"/>
              <a:t>An ambulance operator must have a valid driver’s license and may be required to complete a training program.</a:t>
            </a:r>
          </a:p>
          <a:p>
            <a:pPr lvl="1"/>
            <a:r>
              <a:rPr lang="en-US" dirty="0"/>
              <a:t>Privileges granted under the law to the operators of ambulances apply when the vehicle is responding to an emergency.</a:t>
            </a:r>
          </a:p>
          <a:p>
            <a:pPr lvl="2"/>
            <a:r>
              <a:rPr lang="en-US" dirty="0"/>
              <a:t>Not applicable if not on call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(4 of 14)</a:t>
            </a:r>
          </a:p>
        </p:txBody>
      </p:sp>
      <p:sp>
        <p:nvSpPr>
          <p:cNvPr id="3" name="Content Placeholder 2"/>
          <p:cNvSpPr>
            <a:spLocks noGrp="1"/>
          </p:cNvSpPr>
          <p:nvPr>
            <p:ph sz="quarter" idx="13"/>
          </p:nvPr>
        </p:nvSpPr>
        <p:spPr>
          <a:xfrm>
            <a:off x="457200" y="1556326"/>
            <a:ext cx="8412480" cy="4467955"/>
          </a:xfrm>
        </p:spPr>
        <p:txBody>
          <a:bodyPr/>
          <a:lstStyle/>
          <a:p>
            <a:r>
              <a:rPr lang="en-US" dirty="0"/>
              <a:t>Understanding the law</a:t>
            </a:r>
          </a:p>
          <a:p>
            <a:pPr lvl="1"/>
            <a:r>
              <a:rPr lang="en-US" dirty="0"/>
              <a:t>Even though certain privileges are granted during an emergency, the exemptions granted do not provide immunity to the driver.</a:t>
            </a:r>
          </a:p>
          <a:p>
            <a:pPr lvl="1"/>
            <a:r>
              <a:rPr lang="en-US" dirty="0"/>
              <a:t>Privileges granted during emergency situations apply only if the operator uses warning devices in the manner prescribed by law.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(5 of 14)</a:t>
            </a:r>
          </a:p>
        </p:txBody>
      </p:sp>
      <p:sp>
        <p:nvSpPr>
          <p:cNvPr id="3" name="Content Placeholder 2"/>
          <p:cNvSpPr>
            <a:spLocks noGrp="1"/>
          </p:cNvSpPr>
          <p:nvPr>
            <p:ph sz="quarter" idx="13"/>
          </p:nvPr>
        </p:nvSpPr>
        <p:spPr>
          <a:xfrm>
            <a:off x="457200" y="1556326"/>
            <a:ext cx="8412480" cy="4467955"/>
          </a:xfrm>
        </p:spPr>
        <p:txBody>
          <a:bodyPr/>
          <a:lstStyle/>
          <a:p>
            <a:r>
              <a:rPr lang="en-US" dirty="0"/>
              <a:t>Understanding the law</a:t>
            </a:r>
          </a:p>
          <a:p>
            <a:pPr lvl="1"/>
            <a:r>
              <a:rPr lang="en-US" dirty="0"/>
              <a:t>Most statutes allow:</a:t>
            </a:r>
          </a:p>
          <a:p>
            <a:pPr lvl="2"/>
            <a:r>
              <a:rPr lang="en-US" dirty="0"/>
              <a:t>Parking wherever necessary as long as life and property are not endangered</a:t>
            </a:r>
          </a:p>
          <a:p>
            <a:pPr lvl="2"/>
            <a:r>
              <a:rPr lang="en-US" dirty="0"/>
              <a:t>Proceeding past stop signs/signals</a:t>
            </a:r>
          </a:p>
          <a:p>
            <a:pPr lvl="2"/>
            <a:r>
              <a:rPr lang="en-US" dirty="0"/>
              <a:t>Exceeding the posted speed limit as long as life and property are not endangered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(6 of 14)</a:t>
            </a:r>
          </a:p>
        </p:txBody>
      </p:sp>
      <p:sp>
        <p:nvSpPr>
          <p:cNvPr id="3" name="Content Placeholder 2"/>
          <p:cNvSpPr>
            <a:spLocks noGrp="1"/>
          </p:cNvSpPr>
          <p:nvPr>
            <p:ph sz="quarter" idx="13"/>
          </p:nvPr>
        </p:nvSpPr>
        <p:spPr/>
        <p:txBody>
          <a:bodyPr/>
          <a:lstStyle/>
          <a:p>
            <a:r>
              <a:rPr lang="en-US" dirty="0"/>
              <a:t>Understanding the law</a:t>
            </a:r>
          </a:p>
          <a:p>
            <a:pPr lvl="1"/>
            <a:r>
              <a:rPr lang="en-US" dirty="0"/>
              <a:t>Most statutes allow:</a:t>
            </a:r>
          </a:p>
          <a:p>
            <a:pPr lvl="2"/>
            <a:r>
              <a:rPr lang="en-US" dirty="0"/>
              <a:t>Passing other vehicles in no-passing zones after properly signaling and taking precautions</a:t>
            </a:r>
          </a:p>
          <a:p>
            <a:pPr lvl="2"/>
            <a:r>
              <a:rPr lang="en-US" dirty="0"/>
              <a:t>Disregarding regulations that govern direction of travel and turning with proper use of caution and signals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(7 of 14)</a:t>
            </a:r>
          </a:p>
        </p:txBody>
      </p:sp>
      <p:sp>
        <p:nvSpPr>
          <p:cNvPr id="3" name="Content Placeholder 2"/>
          <p:cNvSpPr>
            <a:spLocks noGrp="1"/>
          </p:cNvSpPr>
          <p:nvPr>
            <p:ph sz="quarter" idx="13"/>
          </p:nvPr>
        </p:nvSpPr>
        <p:spPr/>
        <p:txBody>
          <a:bodyPr/>
          <a:lstStyle/>
          <a:p>
            <a:r>
              <a:rPr lang="en-US" dirty="0"/>
              <a:t>Using the warning devices</a:t>
            </a:r>
          </a:p>
          <a:p>
            <a:pPr lvl="1"/>
            <a:r>
              <a:rPr lang="en-US" dirty="0"/>
              <a:t>The siren</a:t>
            </a:r>
          </a:p>
          <a:p>
            <a:pPr lvl="2"/>
            <a:r>
              <a:rPr lang="en-US" dirty="0"/>
              <a:t>Never use it indiscriminately.</a:t>
            </a:r>
          </a:p>
          <a:p>
            <a:pPr lvl="1"/>
            <a:r>
              <a:rPr lang="en-US" dirty="0"/>
              <a:t>The horn</a:t>
            </a:r>
          </a:p>
          <a:p>
            <a:pPr lvl="1"/>
            <a:r>
              <a:rPr lang="en-US" dirty="0"/>
              <a:t>Visual warning devices</a:t>
            </a:r>
          </a:p>
          <a:p>
            <a:pPr lvl="2"/>
            <a:r>
              <a:rPr lang="en-US" dirty="0"/>
              <a:t>Day or night</a:t>
            </a:r>
          </a:p>
          <a:p>
            <a:pPr lvl="2"/>
            <a:r>
              <a:rPr lang="en-US" dirty="0"/>
              <a:t>Vehicle should be easily seen from 360 degrees in emergency response mode.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(8 of 14)</a:t>
            </a:r>
          </a:p>
        </p:txBody>
      </p:sp>
      <p:sp>
        <p:nvSpPr>
          <p:cNvPr id="3" name="Content Placeholder 2"/>
          <p:cNvSpPr>
            <a:spLocks noGrp="1"/>
          </p:cNvSpPr>
          <p:nvPr>
            <p:ph sz="quarter" idx="13"/>
          </p:nvPr>
        </p:nvSpPr>
        <p:spPr/>
        <p:txBody>
          <a:bodyPr/>
          <a:lstStyle/>
          <a:p>
            <a:r>
              <a:rPr lang="en-US" dirty="0"/>
              <a:t>Speed and safety</a:t>
            </a:r>
          </a:p>
          <a:p>
            <a:pPr lvl="1"/>
            <a:r>
              <a:rPr lang="en-US" dirty="0"/>
              <a:t>Excessive speed increases the probability of a collision.</a:t>
            </a:r>
          </a:p>
          <a:p>
            <a:pPr lvl="1"/>
            <a:r>
              <a:rPr lang="en-US" dirty="0"/>
              <a:t>Speed increases stopping distance, reducing the chance of avoiding a hazardous situation.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(9 of 14)</a:t>
            </a:r>
          </a:p>
        </p:txBody>
      </p:sp>
      <p:sp>
        <p:nvSpPr>
          <p:cNvPr id="3" name="Content Placeholder 2"/>
          <p:cNvSpPr>
            <a:spLocks noGrp="1"/>
          </p:cNvSpPr>
          <p:nvPr>
            <p:ph sz="quarter" idx="13"/>
          </p:nvPr>
        </p:nvSpPr>
        <p:spPr/>
        <p:txBody>
          <a:bodyPr/>
          <a:lstStyle/>
          <a:p>
            <a:r>
              <a:rPr lang="en-US" dirty="0"/>
              <a:t>Escorted or multiple-vehicle responses</a:t>
            </a:r>
          </a:p>
          <a:p>
            <a:pPr lvl="1"/>
            <a:r>
              <a:rPr lang="en-US" dirty="0"/>
              <a:t>Inexperienced ambulance operator often follows the escort vehicle too closely and is unable to stop when the lead vehicle brakes hard.</a:t>
            </a:r>
          </a:p>
          <a:p>
            <a:pPr lvl="1"/>
            <a:r>
              <a:rPr lang="en-US" dirty="0"/>
              <a:t>Recommendation of no escorts unless absolutely necessary</a:t>
            </a:r>
          </a:p>
          <a:p>
            <a:pPr lvl="1"/>
            <a:r>
              <a:rPr lang="en-US" dirty="0"/>
              <a:t>Greater care must be used.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(10 of 14)</a:t>
            </a:r>
          </a:p>
        </p:txBody>
      </p:sp>
      <p:sp>
        <p:nvSpPr>
          <p:cNvPr id="3" name="Content Placeholder 2"/>
          <p:cNvSpPr>
            <a:spLocks noGrp="1"/>
          </p:cNvSpPr>
          <p:nvPr>
            <p:ph sz="quarter" idx="13"/>
          </p:nvPr>
        </p:nvSpPr>
        <p:spPr/>
        <p:txBody>
          <a:bodyPr/>
          <a:lstStyle/>
          <a:p>
            <a:r>
              <a:rPr lang="en-US" dirty="0"/>
              <a:t>Factors that affect response</a:t>
            </a:r>
          </a:p>
          <a:p>
            <a:pPr lvl="1"/>
            <a:r>
              <a:rPr lang="en-US" dirty="0"/>
              <a:t>Day of the week</a:t>
            </a:r>
          </a:p>
          <a:p>
            <a:pPr lvl="1"/>
            <a:r>
              <a:rPr lang="en-US" dirty="0"/>
              <a:t>Time of day</a:t>
            </a:r>
          </a:p>
          <a:p>
            <a:pPr lvl="1"/>
            <a:r>
              <a:rPr lang="en-US" dirty="0"/>
              <a:t>Weather</a:t>
            </a:r>
          </a:p>
          <a:p>
            <a:pPr lvl="1"/>
            <a:r>
              <a:rPr lang="en-US" dirty="0"/>
              <a:t>Road maintenance and construction</a:t>
            </a:r>
          </a:p>
          <a:p>
            <a:pPr lvl="1"/>
            <a:r>
              <a:rPr lang="en-US" dirty="0"/>
              <a:t>Railroads</a:t>
            </a:r>
          </a:p>
          <a:p>
            <a:pPr lvl="1"/>
            <a:r>
              <a:rPr lang="en-US" dirty="0"/>
              <a:t>Bridges and tunnels</a:t>
            </a:r>
          </a:p>
          <a:p>
            <a:pPr lvl="1"/>
            <a:r>
              <a:rPr lang="en-US" dirty="0"/>
              <a:t>Schools and school buses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(11 of 14)</a:t>
            </a:r>
          </a:p>
        </p:txBody>
      </p:sp>
      <p:sp>
        <p:nvSpPr>
          <p:cNvPr id="3" name="Content Placeholder 2"/>
          <p:cNvSpPr>
            <a:spLocks noGrp="1"/>
          </p:cNvSpPr>
          <p:nvPr>
            <p:ph sz="quarter" idx="13"/>
          </p:nvPr>
        </p:nvSpPr>
        <p:spPr/>
        <p:txBody>
          <a:bodyPr/>
          <a:lstStyle/>
          <a:p>
            <a:r>
              <a:rPr lang="en-US" dirty="0"/>
              <a:t>Navigating to the scene</a:t>
            </a:r>
          </a:p>
          <a:p>
            <a:pPr lvl="1"/>
            <a:r>
              <a:rPr lang="en-US" dirty="0"/>
              <a:t>Global positioning satellite (G</a:t>
            </a:r>
            <a:r>
              <a:rPr lang="en-US" sz="100" dirty="0"/>
              <a:t> </a:t>
            </a:r>
            <a:r>
              <a:rPr lang="en-US" dirty="0"/>
              <a:t>P</a:t>
            </a:r>
            <a:r>
              <a:rPr lang="en-US" sz="100" dirty="0"/>
              <a:t> </a:t>
            </a:r>
            <a:r>
              <a:rPr lang="en-US" dirty="0"/>
              <a:t>S) navigation often installed</a:t>
            </a:r>
          </a:p>
          <a:p>
            <a:pPr lvl="2"/>
            <a:r>
              <a:rPr lang="en-US" dirty="0"/>
              <a:t>No substitute for an intimate knowledge of the response area.</a:t>
            </a:r>
          </a:p>
          <a:p>
            <a:pPr lvl="2"/>
            <a:r>
              <a:rPr lang="en-US" dirty="0"/>
              <a:t>May become a distraction</a:t>
            </a:r>
          </a:p>
          <a:p>
            <a:pPr lvl="1"/>
            <a:r>
              <a:rPr lang="en-US" dirty="0"/>
              <a:t>Obtain detailed maps of your service area.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(12 of 14)</a:t>
            </a:r>
          </a:p>
        </p:txBody>
      </p:sp>
      <p:sp>
        <p:nvSpPr>
          <p:cNvPr id="3" name="Content Placeholder 2"/>
          <p:cNvSpPr>
            <a:spLocks noGrp="1"/>
          </p:cNvSpPr>
          <p:nvPr>
            <p:ph sz="quarter" idx="13"/>
          </p:nvPr>
        </p:nvSpPr>
        <p:spPr/>
        <p:txBody>
          <a:bodyPr/>
          <a:lstStyle/>
          <a:p>
            <a:r>
              <a:rPr lang="en-US" dirty="0"/>
              <a:t>Response safety summary</a:t>
            </a:r>
          </a:p>
          <a:p>
            <a:pPr lvl="1"/>
            <a:r>
              <a:rPr lang="en-US" dirty="0"/>
              <a:t>Minimize lights-and-siren “hot” responses. Driving with lights and siren involves high risk.</a:t>
            </a:r>
          </a:p>
          <a:p>
            <a:pPr lvl="1"/>
            <a:r>
              <a:rPr lang="en-US" dirty="0"/>
              <a:t>Wear your seat belts.</a:t>
            </a:r>
          </a:p>
          <a:p>
            <a:pPr lvl="1"/>
            <a:r>
              <a:rPr lang="en-US" dirty="0"/>
              <a:t>Know where you are going before you respond. Use the G</a:t>
            </a:r>
            <a:r>
              <a:rPr lang="en-US" sz="100" dirty="0"/>
              <a:t> </a:t>
            </a:r>
            <a:r>
              <a:rPr lang="en-US" dirty="0"/>
              <a:t>P</a:t>
            </a:r>
            <a:r>
              <a:rPr lang="en-US" sz="100" dirty="0"/>
              <a:t> </a:t>
            </a:r>
            <a:r>
              <a:rPr lang="en-US" dirty="0"/>
              <a:t>S and check the maps. Be familiar with your response area.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Preparing for the Ambulance Call</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(13 of 14)</a:t>
            </a:r>
          </a:p>
        </p:txBody>
      </p:sp>
      <p:sp>
        <p:nvSpPr>
          <p:cNvPr id="3" name="Content Placeholder 2"/>
          <p:cNvSpPr>
            <a:spLocks noGrp="1"/>
          </p:cNvSpPr>
          <p:nvPr>
            <p:ph sz="quarter" idx="13"/>
          </p:nvPr>
        </p:nvSpPr>
        <p:spPr/>
        <p:txBody>
          <a:bodyPr/>
          <a:lstStyle/>
          <a:p>
            <a:r>
              <a:rPr lang="en-US" dirty="0"/>
              <a:t>Safety at highway incidents</a:t>
            </a:r>
          </a:p>
          <a:p>
            <a:pPr lvl="1"/>
            <a:r>
              <a:rPr lang="en-US" dirty="0"/>
              <a:t>Keep unnecessary units and people off the highway</a:t>
            </a:r>
          </a:p>
          <a:p>
            <a:pPr lvl="1"/>
            <a:r>
              <a:rPr lang="en-US" dirty="0"/>
              <a:t>Avoid crossovers unless a turn can be completed without obstructing traffic</a:t>
            </a:r>
          </a:p>
          <a:p>
            <a:pPr lvl="1"/>
            <a:r>
              <a:rPr lang="en-US" dirty="0"/>
              <a:t>Protect the scene if yours is the first unit on scene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the Ambulance </a:t>
            </a:r>
            <a:r>
              <a:rPr lang="en-US" sz="2000" b="0" dirty="0"/>
              <a:t>(14 of 14)</a:t>
            </a:r>
          </a:p>
        </p:txBody>
      </p:sp>
      <p:sp>
        <p:nvSpPr>
          <p:cNvPr id="3" name="Content Placeholder 2"/>
          <p:cNvSpPr>
            <a:spLocks noGrp="1"/>
          </p:cNvSpPr>
          <p:nvPr>
            <p:ph sz="quarter" idx="13"/>
          </p:nvPr>
        </p:nvSpPr>
        <p:spPr/>
        <p:txBody>
          <a:bodyPr/>
          <a:lstStyle/>
          <a:p>
            <a:r>
              <a:rPr lang="en-US" dirty="0"/>
              <a:t>Safety at highway incidents</a:t>
            </a:r>
          </a:p>
          <a:p>
            <a:pPr lvl="1"/>
            <a:r>
              <a:rPr lang="en-US" dirty="0"/>
              <a:t>Wear Your P</a:t>
            </a:r>
            <a:r>
              <a:rPr lang="en-US" sz="100" dirty="0"/>
              <a:t> </a:t>
            </a:r>
            <a:r>
              <a:rPr lang="en-US" dirty="0"/>
              <a:t>P</a:t>
            </a:r>
            <a:r>
              <a:rPr lang="en-US" sz="100" dirty="0"/>
              <a:t> </a:t>
            </a:r>
            <a:r>
              <a:rPr lang="en-US" dirty="0"/>
              <a:t>E</a:t>
            </a:r>
          </a:p>
          <a:p>
            <a:pPr lvl="1"/>
            <a:r>
              <a:rPr lang="en-US" dirty="0"/>
              <a:t>Place cones/flares and reduce emergency lighting</a:t>
            </a:r>
          </a:p>
          <a:p>
            <a:pPr lvl="1"/>
            <a:r>
              <a:rPr lang="en-US" dirty="0"/>
              <a:t>Unit placement is important!</a:t>
            </a:r>
          </a:p>
          <a:p>
            <a:pPr lvl="1"/>
            <a:r>
              <a:rPr lang="en-US" dirty="0"/>
              <a:t>Backing up</a:t>
            </a:r>
          </a:p>
          <a:p>
            <a:pPr lvl="2"/>
            <a:r>
              <a:rPr lang="en-US" dirty="0"/>
              <a:t>Avoid backing up, if possible, especially during emergencies.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sz="3400" dirty="0"/>
              <a:t>Transferring the Patient to the Ambulance</a:t>
            </a:r>
            <a:endParaRPr lang="en-IN" sz="3400"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314308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Transferring the Patient to the Ambulance </a:t>
            </a:r>
            <a:r>
              <a:rPr lang="en-US" sz="2000" b="0" dirty="0"/>
              <a:t>(1 of 5)</a:t>
            </a:r>
          </a:p>
        </p:txBody>
      </p:sp>
      <p:sp>
        <p:nvSpPr>
          <p:cNvPr id="5" name="Content Placeholder 4"/>
          <p:cNvSpPr>
            <a:spLocks noGrp="1"/>
          </p:cNvSpPr>
          <p:nvPr>
            <p:ph sz="quarter" idx="13"/>
          </p:nvPr>
        </p:nvSpPr>
        <p:spPr/>
        <p:txBody>
          <a:bodyPr/>
          <a:lstStyle/>
          <a:p>
            <a:pPr marL="432000" indent="-432000">
              <a:buFont typeface="+mj-lt"/>
              <a:buAutoNum type="arabicPeriod"/>
            </a:pPr>
            <a:r>
              <a:rPr lang="en-US" dirty="0"/>
              <a:t>Select proper patient-carrying device</a:t>
            </a:r>
          </a:p>
          <a:p>
            <a:pPr marL="432000" indent="-432000">
              <a:buFont typeface="+mj-lt"/>
              <a:buAutoNum type="arabicPeriod"/>
            </a:pPr>
            <a:r>
              <a:rPr lang="en-US" dirty="0"/>
              <a:t>Package patient for transfer</a:t>
            </a:r>
          </a:p>
          <a:p>
            <a:pPr marL="432000" indent="-432000">
              <a:buFont typeface="+mj-lt"/>
              <a:buAutoNum type="arabicPeriod"/>
            </a:pPr>
            <a:r>
              <a:rPr lang="en-US" dirty="0"/>
              <a:t>Move patient to ambulance</a:t>
            </a:r>
          </a:p>
          <a:p>
            <a:pPr marL="432000" indent="-432000">
              <a:buFont typeface="+mj-lt"/>
              <a:buAutoNum type="arabicPeriod"/>
            </a:pPr>
            <a:r>
              <a:rPr lang="en-US" dirty="0"/>
              <a:t>Load patient into ambulance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Four Steps of Transferring</a:t>
            </a:r>
          </a:p>
        </p:txBody>
      </p:sp>
      <p:pic>
        <p:nvPicPr>
          <p:cNvPr id="18" name="Picture 2" descr="Two E M T’s loading a stretcher and patient into the back of an ambulance. The patient is bundled in blankets and strapped to the stretch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209" y="1757882"/>
            <a:ext cx="61817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6"/>
          </p:nvPr>
        </p:nvSpPr>
        <p:spPr>
          <a:xfrm>
            <a:off x="457199" y="5997465"/>
            <a:ext cx="8229600" cy="349470"/>
          </a:xfrm>
        </p:spPr>
        <p:txBody>
          <a:bodyPr/>
          <a:lstStyle/>
          <a:p>
            <a:pPr marL="0" indent="0">
              <a:buNone/>
            </a:pPr>
            <a:r>
              <a:rPr lang="en-US" sz="2000" dirty="0"/>
              <a:t>This patient is packaged for cold, wet conditions.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Transferring the Patient to the Ambulance </a:t>
            </a:r>
            <a:r>
              <a:rPr lang="en-US" sz="2000" b="0" dirty="0"/>
              <a:t>(2 of 5)</a:t>
            </a:r>
          </a:p>
        </p:txBody>
      </p:sp>
      <p:sp>
        <p:nvSpPr>
          <p:cNvPr id="5" name="Content Placeholder 4"/>
          <p:cNvSpPr>
            <a:spLocks noGrp="1"/>
          </p:cNvSpPr>
          <p:nvPr>
            <p:ph sz="quarter" idx="13"/>
          </p:nvPr>
        </p:nvSpPr>
        <p:spPr/>
        <p:txBody>
          <a:bodyPr/>
          <a:lstStyle/>
          <a:p>
            <a:r>
              <a:rPr lang="en-US" dirty="0"/>
              <a:t>Packaging the patient</a:t>
            </a:r>
          </a:p>
          <a:p>
            <a:pPr lvl="1"/>
            <a:r>
              <a:rPr lang="en-US" dirty="0"/>
              <a:t>Readying patient to be moved and combining patient and patient-carrying device as unit ready for transfer</a:t>
            </a:r>
          </a:p>
          <a:p>
            <a:pPr lvl="1"/>
            <a:r>
              <a:rPr lang="en-US" dirty="0"/>
              <a:t>Sick or injured patient must be packaged so that condition is not aggravated.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Transferring the Patient to the Ambulance </a:t>
            </a:r>
            <a:r>
              <a:rPr lang="en-US" sz="2000" b="0" dirty="0"/>
              <a:t>(3 of 5)</a:t>
            </a:r>
          </a:p>
        </p:txBody>
      </p:sp>
      <p:sp>
        <p:nvSpPr>
          <p:cNvPr id="5" name="Content Placeholder 4"/>
          <p:cNvSpPr>
            <a:spLocks noGrp="1"/>
          </p:cNvSpPr>
          <p:nvPr>
            <p:ph sz="quarter" idx="13"/>
          </p:nvPr>
        </p:nvSpPr>
        <p:spPr>
          <a:xfrm>
            <a:off x="457200" y="1556326"/>
            <a:ext cx="8321040" cy="4467955"/>
          </a:xfrm>
        </p:spPr>
        <p:txBody>
          <a:bodyPr/>
          <a:lstStyle/>
          <a:p>
            <a:pPr lvl="1"/>
            <a:r>
              <a:rPr lang="en-US" dirty="0"/>
              <a:t>Before placing patient on carrying device</a:t>
            </a:r>
          </a:p>
          <a:p>
            <a:pPr lvl="2"/>
            <a:r>
              <a:rPr lang="en-US" dirty="0"/>
              <a:t>Complete necessary care for wounds, other injuries.</a:t>
            </a:r>
          </a:p>
          <a:p>
            <a:pPr lvl="2"/>
            <a:r>
              <a:rPr lang="en-US" dirty="0"/>
              <a:t>Stabilize impaled objects.</a:t>
            </a:r>
          </a:p>
          <a:p>
            <a:pPr lvl="2"/>
            <a:r>
              <a:rPr lang="en-US" dirty="0"/>
              <a:t>Check dressings and splints.</a:t>
            </a:r>
          </a:p>
          <a:p>
            <a:pPr lvl="1"/>
            <a:r>
              <a:rPr lang="en-US" dirty="0"/>
              <a:t>Cover patient and secure to patient-carrying device.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Transferring the Patient to the Ambulance </a:t>
            </a:r>
            <a:r>
              <a:rPr lang="en-US" sz="2000" b="0" dirty="0"/>
              <a:t>(4 of 5)</a:t>
            </a:r>
          </a:p>
        </p:txBody>
      </p:sp>
      <p:sp>
        <p:nvSpPr>
          <p:cNvPr id="5" name="Content Placeholder 4"/>
          <p:cNvSpPr>
            <a:spLocks noGrp="1"/>
          </p:cNvSpPr>
          <p:nvPr>
            <p:ph sz="quarter" idx="13"/>
          </p:nvPr>
        </p:nvSpPr>
        <p:spPr/>
        <p:txBody>
          <a:bodyPr/>
          <a:lstStyle/>
          <a:p>
            <a:r>
              <a:rPr lang="en-US" dirty="0"/>
              <a:t>Protecting the patient</a:t>
            </a:r>
          </a:p>
          <a:p>
            <a:pPr lvl="1"/>
            <a:r>
              <a:rPr lang="en-US" dirty="0"/>
              <a:t>Must be secured to patient-carrying device</a:t>
            </a:r>
          </a:p>
          <a:p>
            <a:pPr lvl="1"/>
            <a:r>
              <a:rPr lang="en-US" dirty="0"/>
              <a:t>Minimum of three straps to secure</a:t>
            </a:r>
          </a:p>
          <a:p>
            <a:pPr lvl="2"/>
            <a:r>
              <a:rPr lang="en-US" dirty="0"/>
              <a:t>Chest level</a:t>
            </a:r>
          </a:p>
          <a:p>
            <a:pPr lvl="2"/>
            <a:r>
              <a:rPr lang="en-US" dirty="0"/>
              <a:t>Waist level</a:t>
            </a:r>
          </a:p>
          <a:p>
            <a:pPr lvl="2"/>
            <a:r>
              <a:rPr lang="en-US" dirty="0"/>
              <a:t>Lower extremities</a:t>
            </a:r>
          </a:p>
          <a:p>
            <a:pPr lvl="1"/>
            <a:r>
              <a:rPr lang="en-US" dirty="0"/>
              <a:t>Use shoulder harness if available.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Transferring the Patient to the Ambulance </a:t>
            </a:r>
            <a:r>
              <a:rPr lang="en-US" sz="2000" b="0" dirty="0"/>
              <a:t>(5 of 5)</a:t>
            </a:r>
          </a:p>
        </p:txBody>
      </p:sp>
      <p:sp>
        <p:nvSpPr>
          <p:cNvPr id="5" name="Content Placeholder 4"/>
          <p:cNvSpPr>
            <a:spLocks noGrp="1"/>
          </p:cNvSpPr>
          <p:nvPr>
            <p:ph sz="quarter" idx="13"/>
          </p:nvPr>
        </p:nvSpPr>
        <p:spPr/>
        <p:txBody>
          <a:bodyPr/>
          <a:lstStyle/>
          <a:p>
            <a:r>
              <a:rPr lang="en-US" dirty="0"/>
              <a:t>Protecting the E</a:t>
            </a:r>
            <a:r>
              <a:rPr lang="en-US" sz="100" dirty="0"/>
              <a:t> </a:t>
            </a:r>
            <a:r>
              <a:rPr lang="en-US" dirty="0"/>
              <a:t>M</a:t>
            </a:r>
            <a:r>
              <a:rPr lang="en-US" sz="100" dirty="0"/>
              <a:t> </a:t>
            </a:r>
            <a:r>
              <a:rPr lang="en-US" dirty="0"/>
              <a:t>T</a:t>
            </a:r>
          </a:p>
          <a:p>
            <a:pPr lvl="1"/>
            <a:r>
              <a:rPr lang="en-US" dirty="0"/>
              <a:t>E</a:t>
            </a:r>
            <a:r>
              <a:rPr lang="en-US" sz="100" dirty="0"/>
              <a:t> </a:t>
            </a:r>
            <a:r>
              <a:rPr lang="en-US" dirty="0"/>
              <a:t>M</a:t>
            </a:r>
            <a:r>
              <a:rPr lang="en-US" sz="100" dirty="0"/>
              <a:t> </a:t>
            </a:r>
            <a:r>
              <a:rPr lang="en-US" dirty="0"/>
              <a:t>T at greater risk in patient compartment</a:t>
            </a:r>
          </a:p>
          <a:p>
            <a:pPr lvl="1"/>
            <a:r>
              <a:rPr lang="en-US" dirty="0"/>
              <a:t>Remain seated.</a:t>
            </a:r>
          </a:p>
          <a:p>
            <a:pPr lvl="1"/>
            <a:r>
              <a:rPr lang="en-US" dirty="0"/>
              <a:t>Wear seat belt and harness if possible.</a:t>
            </a:r>
          </a:p>
          <a:p>
            <a:pPr lvl="1"/>
            <a:r>
              <a:rPr lang="en-US" dirty="0"/>
              <a:t>Avoid unnecessary movement during response and transport.</a:t>
            </a:r>
          </a:p>
          <a:p>
            <a:pPr lvl="1"/>
            <a:r>
              <a:rPr lang="en-US" dirty="0"/>
              <a:t>Make sure all equipment is secured.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Transporting the Patient to the Hospital</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777945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Preparing for the Call </a:t>
            </a:r>
            <a:r>
              <a:rPr lang="en-US" sz="2000" b="0" dirty="0"/>
              <a:t>(1 of 5)</a:t>
            </a:r>
          </a:p>
        </p:txBody>
      </p:sp>
      <p:pic>
        <p:nvPicPr>
          <p:cNvPr id="20" name="Picture 2" descr="A type 1 ambulance. The cab is separate from the back of the ambulanc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2613" y="1766038"/>
            <a:ext cx="5867400" cy="390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199" y="5904357"/>
            <a:ext cx="3732214" cy="402336"/>
          </a:xfrm>
        </p:spPr>
        <p:txBody>
          <a:bodyPr/>
          <a:lstStyle/>
          <a:p>
            <a:pPr marL="0" indent="0">
              <a:buNone/>
            </a:pPr>
            <a:r>
              <a:rPr lang="en-US" sz="2000" dirty="0"/>
              <a:t>Four types of ambulances: Type</a:t>
            </a:r>
          </a:p>
        </p:txBody>
      </p:sp>
      <p:graphicFrame>
        <p:nvGraphicFramePr>
          <p:cNvPr id="8" name="Object 7" descr="One."/>
          <p:cNvGraphicFramePr>
            <a:graphicFrameLocks noChangeAspect="1"/>
          </p:cNvGraphicFramePr>
          <p:nvPr>
            <p:extLst>
              <p:ext uri="{D42A27DB-BD31-4B8C-83A1-F6EECF244321}">
                <p14:modId xmlns:p14="http://schemas.microsoft.com/office/powerpoint/2010/main" val="3609497549"/>
              </p:ext>
            </p:extLst>
          </p:nvPr>
        </p:nvGraphicFramePr>
        <p:xfrm>
          <a:off x="4239578" y="5945188"/>
          <a:ext cx="152400" cy="241300"/>
        </p:xfrm>
        <a:graphic>
          <a:graphicData uri="http://schemas.openxmlformats.org/presentationml/2006/ole">
            <mc:AlternateContent xmlns:mc="http://schemas.openxmlformats.org/markup-compatibility/2006">
              <mc:Choice xmlns:v="urn:schemas-microsoft-com:vml" Requires="v">
                <p:oleObj spid="_x0000_s1159" name="Equation" r:id="rId5" imgW="152280" imgH="241200" progId="Equation.DSMT4">
                  <p:embed/>
                </p:oleObj>
              </mc:Choice>
              <mc:Fallback>
                <p:oleObj name="Equation" r:id="rId5" imgW="152280" imgH="241200" progId="Equation.DSMT4">
                  <p:embed/>
                  <p:pic>
                    <p:nvPicPr>
                      <p:cNvPr id="0" name="Picture 3"/>
                      <p:cNvPicPr>
                        <a:picLocks noChangeAspect="1" noChangeArrowheads="1"/>
                      </p:cNvPicPr>
                      <p:nvPr/>
                    </p:nvPicPr>
                    <p:blipFill>
                      <a:blip r:embed="rId6"/>
                      <a:srcRect/>
                      <a:stretch>
                        <a:fillRect/>
                      </a:stretch>
                    </p:blipFill>
                    <p:spPr bwMode="auto">
                      <a:xfrm>
                        <a:off x="4239578" y="5945188"/>
                        <a:ext cx="1524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Preparing the Patient for Transport </a:t>
            </a:r>
            <a:r>
              <a:rPr lang="en-US" sz="2000" b="0" dirty="0"/>
              <a:t>(1 of 2)</a:t>
            </a:r>
          </a:p>
        </p:txBody>
      </p:sp>
      <p:sp>
        <p:nvSpPr>
          <p:cNvPr id="5" name="Content Placeholder 4"/>
          <p:cNvSpPr>
            <a:spLocks noGrp="1"/>
          </p:cNvSpPr>
          <p:nvPr>
            <p:ph sz="quarter" idx="13"/>
          </p:nvPr>
        </p:nvSpPr>
        <p:spPr/>
        <p:txBody>
          <a:bodyPr/>
          <a:lstStyle/>
          <a:p>
            <a:r>
              <a:rPr lang="en-US" dirty="0"/>
              <a:t>Continue assessment.</a:t>
            </a:r>
          </a:p>
          <a:p>
            <a:r>
              <a:rPr lang="en-US" dirty="0"/>
              <a:t>Secure stretcher in place in ambulance.</a:t>
            </a:r>
          </a:p>
          <a:p>
            <a:r>
              <a:rPr lang="en-US" dirty="0"/>
              <a:t>Position and secure patient.</a:t>
            </a:r>
          </a:p>
          <a:p>
            <a:r>
              <a:rPr lang="en-US" dirty="0"/>
              <a:t>Adjust security straps.</a:t>
            </a:r>
          </a:p>
          <a:p>
            <a:r>
              <a:rPr lang="en-US" dirty="0"/>
              <a:t>Prepare for respiratory and cardiac complications.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Preparing the Patient for Transport </a:t>
            </a:r>
            <a:r>
              <a:rPr lang="en-US" sz="2000" b="0" dirty="0"/>
              <a:t>(2 of 2)</a:t>
            </a:r>
          </a:p>
        </p:txBody>
      </p:sp>
      <p:sp>
        <p:nvSpPr>
          <p:cNvPr id="5" name="Content Placeholder 4"/>
          <p:cNvSpPr>
            <a:spLocks noGrp="1"/>
          </p:cNvSpPr>
          <p:nvPr>
            <p:ph sz="quarter" idx="13"/>
          </p:nvPr>
        </p:nvSpPr>
        <p:spPr/>
        <p:txBody>
          <a:bodyPr/>
          <a:lstStyle/>
          <a:p>
            <a:r>
              <a:rPr lang="en-US" dirty="0"/>
              <a:t>Loosen constricting clothing.</a:t>
            </a:r>
          </a:p>
          <a:p>
            <a:r>
              <a:rPr lang="en-US" dirty="0"/>
              <a:t>Load relative or friend who must accompany patient.</a:t>
            </a:r>
          </a:p>
          <a:p>
            <a:r>
              <a:rPr lang="en-US" dirty="0"/>
              <a:t>Load personal effects.</a:t>
            </a:r>
          </a:p>
          <a:p>
            <a:r>
              <a:rPr lang="en-US" dirty="0"/>
              <a:t>Talk to your patient.</a:t>
            </a:r>
          </a:p>
          <a:p>
            <a:r>
              <a:rPr lang="en-US" dirty="0"/>
              <a:t>Avoid letting patients sit on bench or airway seat.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Caring for the Patient en Route</a:t>
            </a:r>
          </a:p>
        </p:txBody>
      </p:sp>
      <p:sp>
        <p:nvSpPr>
          <p:cNvPr id="3" name="Content Placeholder 2"/>
          <p:cNvSpPr>
            <a:spLocks noGrp="1"/>
          </p:cNvSpPr>
          <p:nvPr>
            <p:ph sz="quarter" idx="13"/>
          </p:nvPr>
        </p:nvSpPr>
        <p:spPr/>
        <p:txBody>
          <a:bodyPr/>
          <a:lstStyle/>
          <a:p>
            <a:r>
              <a:rPr lang="en-US" dirty="0"/>
              <a:t>Notify the hospital.</a:t>
            </a:r>
          </a:p>
          <a:p>
            <a:r>
              <a:rPr lang="en-US" dirty="0"/>
              <a:t>Continue to provide emergency care as required.</a:t>
            </a:r>
          </a:p>
          <a:p>
            <a:r>
              <a:rPr lang="en-US" dirty="0"/>
              <a:t>Use safe practices during transport.</a:t>
            </a:r>
          </a:p>
          <a:p>
            <a:r>
              <a:rPr lang="en-US" dirty="0"/>
              <a:t>Compile additional patient information.</a:t>
            </a:r>
          </a:p>
          <a:p>
            <a:r>
              <a:rPr lang="en-US" dirty="0"/>
              <a:t>Continue assessment and monitor vital signs.</a:t>
            </a:r>
          </a:p>
          <a:p>
            <a:r>
              <a:rPr lang="en-US" dirty="0"/>
              <a:t>Notify the receiving facility.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Note</a:t>
            </a:r>
          </a:p>
        </p:txBody>
      </p:sp>
      <p:sp>
        <p:nvSpPr>
          <p:cNvPr id="3" name="Content Placeholder 2"/>
          <p:cNvSpPr>
            <a:spLocks noGrp="1"/>
          </p:cNvSpPr>
          <p:nvPr>
            <p:ph sz="quarter" idx="13"/>
          </p:nvPr>
        </p:nvSpPr>
        <p:spPr>
          <a:xfrm>
            <a:off x="457200" y="1556326"/>
            <a:ext cx="8321040" cy="4467955"/>
          </a:xfrm>
        </p:spPr>
        <p:txBody>
          <a:bodyPr/>
          <a:lstStyle/>
          <a:p>
            <a:r>
              <a:rPr lang="en-US" dirty="0"/>
              <a:t>The entire scene may create a terrifying experience for a child.</a:t>
            </a:r>
          </a:p>
          <a:p>
            <a:pPr lvl="1"/>
            <a:r>
              <a:rPr lang="en-US" dirty="0"/>
              <a:t>A toy such as a teddy bear can do much to calm a frightened child.</a:t>
            </a:r>
          </a:p>
          <a:p>
            <a:pPr lvl="1"/>
            <a:r>
              <a:rPr lang="en-US" dirty="0"/>
              <a:t>The presence of a female E</a:t>
            </a:r>
            <a:r>
              <a:rPr lang="en-US" sz="100" dirty="0"/>
              <a:t> </a:t>
            </a:r>
            <a:r>
              <a:rPr lang="en-US" dirty="0"/>
              <a:t>M</a:t>
            </a:r>
            <a:r>
              <a:rPr lang="en-US" sz="100" dirty="0"/>
              <a:t> </a:t>
            </a:r>
            <a:r>
              <a:rPr lang="en-US" dirty="0"/>
              <a:t>T or police officer may be helpful.</a:t>
            </a:r>
          </a:p>
          <a:p>
            <a:r>
              <a:rPr lang="en-US" dirty="0"/>
              <a:t>Small children do not, as a rule, carry identification.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Transferring the Patient to the Emergency Department Staff </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5785400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t>Transferring the Patient to the Emergency Department Staff</a:t>
            </a:r>
          </a:p>
        </p:txBody>
      </p:sp>
      <p:sp>
        <p:nvSpPr>
          <p:cNvPr id="5" name="Content Placeholder 4"/>
          <p:cNvSpPr>
            <a:spLocks noGrp="1"/>
          </p:cNvSpPr>
          <p:nvPr>
            <p:ph sz="quarter" idx="13"/>
          </p:nvPr>
        </p:nvSpPr>
        <p:spPr>
          <a:xfrm>
            <a:off x="457200" y="1556326"/>
            <a:ext cx="8138160" cy="4467955"/>
          </a:xfrm>
        </p:spPr>
        <p:txBody>
          <a:bodyPr/>
          <a:lstStyle/>
          <a:p>
            <a:r>
              <a:rPr lang="en-US" dirty="0"/>
              <a:t>In a routine admission situation or when an illness or injury is not life-threatening, check first to see what is to be done with patient.</a:t>
            </a:r>
          </a:p>
          <a:p>
            <a:r>
              <a:rPr lang="en-US" dirty="0"/>
              <a:t>Assist emergency department staff as required and provide a verbal report.</a:t>
            </a:r>
          </a:p>
          <a:p>
            <a:r>
              <a:rPr lang="en-US" dirty="0"/>
              <a:t>As soon as you are free from patient-care activities, prepare the prehospital care report.</a:t>
            </a:r>
          </a:p>
          <a:p>
            <a:r>
              <a:rPr lang="en-US" dirty="0"/>
              <a:t>Transfer the patient’s personal effects.</a:t>
            </a:r>
          </a:p>
          <a:p>
            <a:r>
              <a:rPr lang="en-US" dirty="0"/>
              <a:t>Obtain your release from the hospital.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Terminating the Call</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6044423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 the Hospital</a:t>
            </a:r>
          </a:p>
        </p:txBody>
      </p:sp>
      <p:sp>
        <p:nvSpPr>
          <p:cNvPr id="5" name="Content Placeholder 4"/>
          <p:cNvSpPr>
            <a:spLocks noGrp="1"/>
          </p:cNvSpPr>
          <p:nvPr>
            <p:ph sz="quarter" idx="13"/>
          </p:nvPr>
        </p:nvSpPr>
        <p:spPr/>
        <p:txBody>
          <a:bodyPr/>
          <a:lstStyle/>
          <a:p>
            <a:r>
              <a:rPr lang="en-US" altLang="en-US" dirty="0"/>
              <a:t>Quickly clean the patient compartment while taking appropriate Standard Precautions.</a:t>
            </a:r>
          </a:p>
          <a:p>
            <a:r>
              <a:rPr lang="en-US" altLang="en-US" dirty="0"/>
              <a:t>Prepare respiratory equipment for service.</a:t>
            </a:r>
          </a:p>
          <a:p>
            <a:r>
              <a:rPr lang="en-US" altLang="en-US" dirty="0"/>
              <a:t>Replace expendable items.</a:t>
            </a:r>
          </a:p>
          <a:p>
            <a:r>
              <a:rPr lang="en-US" altLang="en-US" dirty="0"/>
              <a:t>Exchange equipment according to your local policy.</a:t>
            </a:r>
          </a:p>
          <a:p>
            <a:r>
              <a:rPr lang="en-US" altLang="en-US" dirty="0"/>
              <a:t>Make up the ambulance cot.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the Call: At the Hospital</a:t>
            </a:r>
          </a:p>
        </p:txBody>
      </p:sp>
      <p:pic>
        <p:nvPicPr>
          <p:cNvPr id="5" name="Picture 4" descr="An E M T wearing gloves and protective eyewear while she sprays a cleaning solution on the ambulance flo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1583213"/>
            <a:ext cx="5791198" cy="3854858"/>
          </a:xfrm>
          <a:prstGeom prst="rect">
            <a:avLst/>
          </a:prstGeom>
        </p:spPr>
      </p:pic>
      <p:sp>
        <p:nvSpPr>
          <p:cNvPr id="6" name="Content Placeholder 5"/>
          <p:cNvSpPr>
            <a:spLocks noGrp="1"/>
          </p:cNvSpPr>
          <p:nvPr>
            <p:ph sz="quarter" idx="16"/>
          </p:nvPr>
        </p:nvSpPr>
        <p:spPr>
          <a:xfrm>
            <a:off x="457199" y="5660038"/>
            <a:ext cx="3832226" cy="362108"/>
          </a:xfrm>
        </p:spPr>
        <p:txBody>
          <a:bodyPr/>
          <a:lstStyle/>
          <a:p>
            <a:pPr marL="0" indent="0">
              <a:buNone/>
            </a:pPr>
            <a:r>
              <a:rPr lang="en-US" sz="2000" dirty="0"/>
              <a:t>1. Clean the ambulance interior.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En Route to Quarters</a:t>
            </a:r>
          </a:p>
        </p:txBody>
      </p:sp>
      <p:sp>
        <p:nvSpPr>
          <p:cNvPr id="17" name="Content Placeholder 16"/>
          <p:cNvSpPr>
            <a:spLocks noGrp="1"/>
          </p:cNvSpPr>
          <p:nvPr>
            <p:ph sz="quarter" idx="13"/>
          </p:nvPr>
        </p:nvSpPr>
        <p:spPr/>
        <p:txBody>
          <a:bodyPr/>
          <a:lstStyle/>
          <a:p>
            <a:r>
              <a:rPr lang="en-US" dirty="0"/>
              <a:t>Radio the E</a:t>
            </a:r>
            <a:r>
              <a:rPr lang="en-US" sz="100" dirty="0"/>
              <a:t> </a:t>
            </a:r>
            <a:r>
              <a:rPr lang="en-US" dirty="0"/>
              <a:t>M</a:t>
            </a:r>
            <a:r>
              <a:rPr lang="en-US" sz="100" dirty="0"/>
              <a:t> </a:t>
            </a:r>
            <a:r>
              <a:rPr lang="en-US" dirty="0"/>
              <a:t>D.</a:t>
            </a:r>
          </a:p>
          <a:p>
            <a:r>
              <a:rPr lang="en-US" dirty="0"/>
              <a:t>Air out the ambulance if necessary.</a:t>
            </a:r>
          </a:p>
          <a:p>
            <a:r>
              <a:rPr lang="en-US" dirty="0"/>
              <a:t>Refuel the ambulance.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Preparing for the Call </a:t>
            </a:r>
            <a:r>
              <a:rPr lang="en-US" sz="2000" b="0" dirty="0"/>
              <a:t>(2 of 5)</a:t>
            </a:r>
          </a:p>
        </p:txBody>
      </p:sp>
      <p:pic>
        <p:nvPicPr>
          <p:cNvPr id="20" name="Picture 2" descr="A type 2 ambulance. The cab and back of the ambulance are connected as in a passenger van."/>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22613" y="1749997"/>
            <a:ext cx="5867400" cy="390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199" y="5962406"/>
            <a:ext cx="3724276" cy="353568"/>
          </a:xfrm>
        </p:spPr>
        <p:txBody>
          <a:bodyPr/>
          <a:lstStyle/>
          <a:p>
            <a:pPr marL="0" indent="0">
              <a:buNone/>
            </a:pPr>
            <a:r>
              <a:rPr lang="en-US" sz="2000" dirty="0"/>
              <a:t>Four types of ambulances: Type</a:t>
            </a:r>
          </a:p>
        </p:txBody>
      </p:sp>
      <p:graphicFrame>
        <p:nvGraphicFramePr>
          <p:cNvPr id="7" name="Object 6" descr="Two."/>
          <p:cNvGraphicFramePr>
            <a:graphicFrameLocks noChangeAspect="1"/>
          </p:cNvGraphicFramePr>
          <p:nvPr>
            <p:extLst>
              <p:ext uri="{D42A27DB-BD31-4B8C-83A1-F6EECF244321}">
                <p14:modId xmlns:p14="http://schemas.microsoft.com/office/powerpoint/2010/main" val="2959723050"/>
              </p:ext>
            </p:extLst>
          </p:nvPr>
        </p:nvGraphicFramePr>
        <p:xfrm>
          <a:off x="4232255" y="6012551"/>
          <a:ext cx="228600" cy="241300"/>
        </p:xfrm>
        <a:graphic>
          <a:graphicData uri="http://schemas.openxmlformats.org/presentationml/2006/ole">
            <mc:AlternateContent xmlns:mc="http://schemas.openxmlformats.org/markup-compatibility/2006">
              <mc:Choice xmlns:v="urn:schemas-microsoft-com:vml" Requires="v">
                <p:oleObj spid="_x0000_s2182" name="Equation" r:id="rId5" imgW="228600" imgH="241200" progId="Equation.DSMT4">
                  <p:embed/>
                </p:oleObj>
              </mc:Choice>
              <mc:Fallback>
                <p:oleObj name="Equation" r:id="rId5" imgW="228600" imgH="241200" progId="Equation.DSMT4">
                  <p:embed/>
                  <p:pic>
                    <p:nvPicPr>
                      <p:cNvPr id="0" name="Picture 2"/>
                      <p:cNvPicPr>
                        <a:picLocks noChangeAspect="1" noChangeArrowheads="1"/>
                      </p:cNvPicPr>
                      <p:nvPr/>
                    </p:nvPicPr>
                    <p:blipFill>
                      <a:blip r:embed="rId6"/>
                      <a:srcRect/>
                      <a:stretch>
                        <a:fillRect/>
                      </a:stretch>
                    </p:blipFill>
                    <p:spPr bwMode="auto">
                      <a:xfrm>
                        <a:off x="4232255" y="6012551"/>
                        <a:ext cx="2286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Quarters </a:t>
            </a:r>
            <a:r>
              <a:rPr lang="en-US" sz="2000" b="0" dirty="0"/>
              <a:t>(1 of 2)</a:t>
            </a:r>
          </a:p>
        </p:txBody>
      </p:sp>
      <p:sp>
        <p:nvSpPr>
          <p:cNvPr id="3" name="Content Placeholder 2"/>
          <p:cNvSpPr>
            <a:spLocks noGrp="1"/>
          </p:cNvSpPr>
          <p:nvPr>
            <p:ph sz="quarter" idx="13"/>
          </p:nvPr>
        </p:nvSpPr>
        <p:spPr/>
        <p:txBody>
          <a:bodyPr/>
          <a:lstStyle/>
          <a:p>
            <a:r>
              <a:rPr lang="en-US" dirty="0"/>
              <a:t>Place contaminated linens in a biohazard container and noncontaminated linens in a regular hamper.</a:t>
            </a:r>
          </a:p>
          <a:p>
            <a:r>
              <a:rPr lang="en-US" dirty="0"/>
              <a:t>As necessary, clean any equipment that touched the patient.</a:t>
            </a:r>
          </a:p>
          <a:p>
            <a:r>
              <a:rPr lang="en-US" dirty="0"/>
              <a:t>Clean and disinfect used nondisposable respiratory-assist and inhalation therapy equipment.</a:t>
            </a:r>
          </a:p>
          <a:p>
            <a:r>
              <a:rPr lang="en-US" dirty="0"/>
              <a:t>Clean and sanitize the patient compartment.</a:t>
            </a:r>
          </a:p>
          <a:p>
            <a:r>
              <a:rPr lang="en-US" dirty="0"/>
              <a:t>Prepare yourself for service.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Quarters </a:t>
            </a:r>
            <a:r>
              <a:rPr lang="en-US" sz="2000" b="0" dirty="0"/>
              <a:t>(2 of 2)</a:t>
            </a:r>
          </a:p>
        </p:txBody>
      </p:sp>
      <p:sp>
        <p:nvSpPr>
          <p:cNvPr id="3" name="Content Placeholder 2"/>
          <p:cNvSpPr>
            <a:spLocks noGrp="1"/>
          </p:cNvSpPr>
          <p:nvPr>
            <p:ph sz="quarter" idx="13"/>
          </p:nvPr>
        </p:nvSpPr>
        <p:spPr/>
        <p:txBody>
          <a:bodyPr/>
          <a:lstStyle/>
          <a:p>
            <a:r>
              <a:rPr lang="en-US" dirty="0"/>
              <a:t>Replace expendable items.</a:t>
            </a:r>
          </a:p>
          <a:p>
            <a:r>
              <a:rPr lang="en-US" dirty="0"/>
              <a:t>Replace or refill oxygen cylinders.</a:t>
            </a:r>
          </a:p>
          <a:p>
            <a:r>
              <a:rPr lang="en-US" dirty="0"/>
              <a:t>Replace patient-care equipment.</a:t>
            </a:r>
          </a:p>
          <a:p>
            <a:r>
              <a:rPr lang="en-US" dirty="0"/>
              <a:t>Carry out postoperation vehicle maintenance procedures as required.</a:t>
            </a:r>
          </a:p>
          <a:p>
            <a:r>
              <a:rPr lang="en-US" dirty="0"/>
              <a:t>Clean the vehicle.</a:t>
            </a:r>
          </a:p>
          <a:p>
            <a:r>
              <a:rPr lang="en-US" dirty="0"/>
              <a:t>Complete your paperwork.</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the Call: In Quarters</a:t>
            </a:r>
          </a:p>
        </p:txBody>
      </p:sp>
      <p:pic>
        <p:nvPicPr>
          <p:cNvPr id="17" name="Picture 2" descr="An E M T putting equipment in an ambulance cabine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1737" y="1559640"/>
            <a:ext cx="5541818" cy="374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6"/>
          </p:nvPr>
        </p:nvSpPr>
        <p:spPr>
          <a:xfrm>
            <a:off x="457199" y="5593354"/>
            <a:ext cx="8229600" cy="365760"/>
          </a:xfrm>
        </p:spPr>
        <p:txBody>
          <a:bodyPr/>
          <a:lstStyle/>
          <a:p>
            <a:pPr marL="0" indent="0">
              <a:buNone/>
            </a:pPr>
            <a:r>
              <a:rPr lang="en-US" sz="2000" dirty="0"/>
              <a:t>6. Replace expendable items as required.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458456" cy="2838451"/>
          </a:xfrm>
        </p:spPr>
        <p:txBody>
          <a:bodyPr/>
          <a:lstStyle/>
          <a:p>
            <a:r>
              <a:rPr lang="en-US" altLang="en-US" dirty="0"/>
              <a:t>Air Rescue</a:t>
            </a:r>
            <a:endParaRPr lang="en-IN" dirty="0"/>
          </a:p>
        </p:txBody>
      </p:sp>
      <p:sp>
        <p:nvSpPr>
          <p:cNvPr id="3" name="Text Placeholder 2"/>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6044423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to Call for Air Rescue </a:t>
            </a:r>
            <a:r>
              <a:rPr lang="en-US" sz="2000" b="0" dirty="0"/>
              <a:t>(1 of 4)</a:t>
            </a:r>
          </a:p>
        </p:txBody>
      </p:sp>
      <p:sp>
        <p:nvSpPr>
          <p:cNvPr id="5" name="Content Placeholder 4"/>
          <p:cNvSpPr>
            <a:spLocks noGrp="1"/>
          </p:cNvSpPr>
          <p:nvPr>
            <p:ph sz="quarter" idx="13"/>
          </p:nvPr>
        </p:nvSpPr>
        <p:spPr/>
        <p:txBody>
          <a:bodyPr/>
          <a:lstStyle/>
          <a:p>
            <a:r>
              <a:rPr lang="en-US" dirty="0"/>
              <a:t>Operational reasons</a:t>
            </a:r>
          </a:p>
          <a:p>
            <a:pPr lvl="1"/>
            <a:r>
              <a:rPr lang="en-US" dirty="0"/>
              <a:t>To speed transport to distant trauma center</a:t>
            </a:r>
          </a:p>
          <a:p>
            <a:pPr lvl="1"/>
            <a:r>
              <a:rPr lang="en-US" dirty="0"/>
              <a:t>When extrication of high-priority patient is prolonged and air rescue can speed transport</a:t>
            </a:r>
          </a:p>
          <a:p>
            <a:pPr lvl="1"/>
            <a:r>
              <a:rPr lang="en-US" dirty="0"/>
              <a:t>When patient must be rescued from remote location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to Call for Air Rescue </a:t>
            </a:r>
            <a:r>
              <a:rPr lang="en-US" sz="2000" b="0" dirty="0"/>
              <a:t>(2 of 4)</a:t>
            </a:r>
          </a:p>
        </p:txBody>
      </p:sp>
      <p:pic>
        <p:nvPicPr>
          <p:cNvPr id="19" name="Picture 2" descr="A rescue helicopter landing on an airstri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223" y="1776649"/>
            <a:ext cx="6053696" cy="403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199" y="5967548"/>
            <a:ext cx="8229600" cy="365760"/>
          </a:xfrm>
        </p:spPr>
        <p:txBody>
          <a:bodyPr/>
          <a:lstStyle/>
          <a:p>
            <a:pPr marL="0" indent="0">
              <a:buNone/>
            </a:pPr>
            <a:r>
              <a:rPr lang="en-US" sz="2000" dirty="0"/>
              <a:t>Patients are sometimes transported by air rescue helicopter.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to Call for Air Rescue </a:t>
            </a:r>
            <a:r>
              <a:rPr lang="en-US" sz="2000" b="0" dirty="0"/>
              <a:t>(3 of 4)</a:t>
            </a:r>
          </a:p>
        </p:txBody>
      </p:sp>
      <p:sp>
        <p:nvSpPr>
          <p:cNvPr id="5" name="Content Placeholder 4"/>
          <p:cNvSpPr>
            <a:spLocks noGrp="1"/>
          </p:cNvSpPr>
          <p:nvPr>
            <p:ph sz="quarter" idx="13"/>
          </p:nvPr>
        </p:nvSpPr>
        <p:spPr/>
        <p:txBody>
          <a:bodyPr/>
          <a:lstStyle/>
          <a:p>
            <a:r>
              <a:rPr lang="en-US" dirty="0"/>
              <a:t>Clinical reasons</a:t>
            </a:r>
          </a:p>
          <a:p>
            <a:pPr lvl="1"/>
            <a:r>
              <a:rPr lang="en-US" dirty="0"/>
              <a:t>Patient in shock</a:t>
            </a:r>
          </a:p>
          <a:p>
            <a:pPr lvl="1"/>
            <a:r>
              <a:rPr lang="en-US" dirty="0"/>
              <a:t>Glasgow Coma Scale total less than 10</a:t>
            </a:r>
          </a:p>
          <a:p>
            <a:pPr lvl="1"/>
            <a:r>
              <a:rPr lang="en-US" dirty="0"/>
              <a:t>Head injury with altered mental status</a:t>
            </a:r>
          </a:p>
          <a:p>
            <a:pPr lvl="1"/>
            <a:r>
              <a:rPr lang="en-US" dirty="0"/>
              <a:t>Chest trauma and respiratory distress</a:t>
            </a:r>
          </a:p>
          <a:p>
            <a:pPr lvl="1"/>
            <a:r>
              <a:rPr lang="en-US" dirty="0"/>
              <a:t>Penetrating injuries to body cavity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When to Call for Air Rescue </a:t>
            </a:r>
            <a:r>
              <a:rPr lang="en-US" sz="2000" b="0" dirty="0"/>
              <a:t>(4 of 4)</a:t>
            </a:r>
          </a:p>
        </p:txBody>
      </p:sp>
      <p:sp>
        <p:nvSpPr>
          <p:cNvPr id="5" name="Content Placeholder 4"/>
          <p:cNvSpPr>
            <a:spLocks noGrp="1"/>
          </p:cNvSpPr>
          <p:nvPr>
            <p:ph sz="quarter" idx="13"/>
          </p:nvPr>
        </p:nvSpPr>
        <p:spPr/>
        <p:txBody>
          <a:bodyPr/>
          <a:lstStyle/>
          <a:p>
            <a:pPr lvl="1"/>
            <a:r>
              <a:rPr lang="en-US" dirty="0"/>
              <a:t>Amputation proximal to hand or foot</a:t>
            </a:r>
          </a:p>
          <a:p>
            <a:pPr lvl="1"/>
            <a:r>
              <a:rPr lang="en-US" dirty="0"/>
              <a:t>Extensive burns</a:t>
            </a:r>
          </a:p>
          <a:p>
            <a:pPr lvl="1"/>
            <a:r>
              <a:rPr lang="en-US" dirty="0"/>
              <a:t>Serious mechanism of injury</a:t>
            </a:r>
          </a:p>
          <a:p>
            <a:pPr lvl="1"/>
            <a:r>
              <a:rPr lang="en-US" dirty="0"/>
              <a:t>Patient is post–cardiac arrest with a pulse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Call for Air Rescue</a:t>
            </a:r>
          </a:p>
        </p:txBody>
      </p:sp>
      <p:sp>
        <p:nvSpPr>
          <p:cNvPr id="3" name="Content Placeholder 2"/>
          <p:cNvSpPr>
            <a:spLocks noGrp="1"/>
          </p:cNvSpPr>
          <p:nvPr>
            <p:ph sz="quarter" idx="13"/>
          </p:nvPr>
        </p:nvSpPr>
        <p:spPr/>
        <p:txBody>
          <a:bodyPr/>
          <a:lstStyle/>
          <a:p>
            <a:r>
              <a:rPr lang="en-US" dirty="0"/>
              <a:t>Name and callback number</a:t>
            </a:r>
          </a:p>
          <a:p>
            <a:r>
              <a:rPr lang="en-US" dirty="0"/>
              <a:t>Agency name</a:t>
            </a:r>
          </a:p>
          <a:p>
            <a:r>
              <a:rPr lang="en-US" dirty="0"/>
              <a:t>Nature of situation</a:t>
            </a:r>
          </a:p>
          <a:p>
            <a:r>
              <a:rPr lang="en-US" dirty="0"/>
              <a:t>Exact location</a:t>
            </a:r>
          </a:p>
          <a:p>
            <a:pPr lvl="1"/>
            <a:r>
              <a:rPr lang="en-US" dirty="0"/>
              <a:t>Crossroads, major landmarks</a:t>
            </a:r>
          </a:p>
          <a:p>
            <a:r>
              <a:rPr lang="en-US" dirty="0"/>
              <a:t>Exact location and description of landing zone</a:t>
            </a:r>
          </a:p>
          <a:p>
            <a:r>
              <a:rPr lang="en-US" dirty="0"/>
              <a:t>If possible, G</a:t>
            </a:r>
            <a:r>
              <a:rPr lang="en-US" sz="100" u="sng" dirty="0"/>
              <a:t> </a:t>
            </a:r>
            <a:r>
              <a:rPr lang="en-US" dirty="0"/>
              <a:t>P</a:t>
            </a:r>
            <a:r>
              <a:rPr lang="en-US" sz="100" dirty="0"/>
              <a:t> </a:t>
            </a:r>
            <a:r>
              <a:rPr lang="en-US" dirty="0"/>
              <a:t>S coordinates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up a Landing Zone</a:t>
            </a:r>
          </a:p>
        </p:txBody>
      </p:sp>
      <p:sp>
        <p:nvSpPr>
          <p:cNvPr id="3" name="Content Placeholder 2"/>
          <p:cNvSpPr>
            <a:spLocks noGrp="1"/>
          </p:cNvSpPr>
          <p:nvPr>
            <p:ph sz="quarter" idx="13"/>
          </p:nvPr>
        </p:nvSpPr>
        <p:spPr/>
        <p:txBody>
          <a:bodyPr/>
          <a:lstStyle/>
          <a:p>
            <a:r>
              <a:rPr lang="en-US" dirty="0"/>
              <a:t>Describe the landing zone to the air rescue service.</a:t>
            </a:r>
          </a:p>
          <a:p>
            <a:pPr lvl="1"/>
            <a:r>
              <a:rPr lang="en-US" dirty="0"/>
              <a:t>Terrain</a:t>
            </a:r>
          </a:p>
          <a:p>
            <a:pPr lvl="1"/>
            <a:r>
              <a:rPr lang="en-US" dirty="0"/>
              <a:t>Major landmarks</a:t>
            </a:r>
          </a:p>
          <a:p>
            <a:pPr lvl="1"/>
            <a:r>
              <a:rPr lang="en-US" dirty="0"/>
              <a:t>Estimated distance to nearest town</a:t>
            </a:r>
          </a:p>
          <a:p>
            <a:pPr lvl="1"/>
            <a:r>
              <a:rPr lang="en-US" dirty="0"/>
              <a:t>Other pertinent information</a:t>
            </a:r>
          </a:p>
          <a:p>
            <a:pPr lvl="2"/>
            <a:r>
              <a:rPr lang="en-US" dirty="0"/>
              <a:t>Such as wires, ditches, or wind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Preparing for the Call </a:t>
            </a:r>
            <a:r>
              <a:rPr lang="en-US" sz="2000" b="0" dirty="0"/>
              <a:t>(3 of 5)</a:t>
            </a:r>
          </a:p>
        </p:txBody>
      </p:sp>
      <p:pic>
        <p:nvPicPr>
          <p:cNvPr id="20" name="Picture 2" descr="A type 3 ambulance. The cab is similar to a truck cab and is separate, but connected to the back of the ambulanc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43498" y="1752390"/>
            <a:ext cx="5861487" cy="390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200" y="5971032"/>
            <a:ext cx="3721894" cy="340868"/>
          </a:xfrm>
        </p:spPr>
        <p:txBody>
          <a:bodyPr/>
          <a:lstStyle/>
          <a:p>
            <a:pPr marL="0" indent="0">
              <a:buNone/>
            </a:pPr>
            <a:r>
              <a:rPr lang="en-US" sz="2000" dirty="0"/>
              <a:t>Four types of ambulances: Type</a:t>
            </a:r>
          </a:p>
        </p:txBody>
      </p:sp>
      <p:graphicFrame>
        <p:nvGraphicFramePr>
          <p:cNvPr id="7" name="Object 6" descr="Three."/>
          <p:cNvGraphicFramePr>
            <a:graphicFrameLocks noChangeAspect="1"/>
          </p:cNvGraphicFramePr>
          <p:nvPr>
            <p:extLst>
              <p:ext uri="{D42A27DB-BD31-4B8C-83A1-F6EECF244321}">
                <p14:modId xmlns:p14="http://schemas.microsoft.com/office/powerpoint/2010/main" val="1485668044"/>
              </p:ext>
            </p:extLst>
          </p:nvPr>
        </p:nvGraphicFramePr>
        <p:xfrm>
          <a:off x="4245557" y="6017415"/>
          <a:ext cx="286345" cy="236546"/>
        </p:xfrm>
        <a:graphic>
          <a:graphicData uri="http://schemas.openxmlformats.org/presentationml/2006/ole">
            <mc:AlternateContent xmlns:mc="http://schemas.openxmlformats.org/markup-compatibility/2006">
              <mc:Choice xmlns:v="urn:schemas-microsoft-com:vml" Requires="v">
                <p:oleObj spid="_x0000_s3206" name="Equation" r:id="rId5" imgW="291960" imgH="241200" progId="Equation.DSMT4">
                  <p:embed/>
                </p:oleObj>
              </mc:Choice>
              <mc:Fallback>
                <p:oleObj name="Equation" r:id="rId5" imgW="291960" imgH="241200" progId="Equation.DSMT4">
                  <p:embed/>
                  <p:pic>
                    <p:nvPicPr>
                      <p:cNvPr id="0" name="Picture 2"/>
                      <p:cNvPicPr>
                        <a:picLocks noChangeAspect="1" noChangeArrowheads="1"/>
                      </p:cNvPicPr>
                      <p:nvPr/>
                    </p:nvPicPr>
                    <p:blipFill>
                      <a:blip r:embed="rId6"/>
                      <a:srcRect/>
                      <a:stretch>
                        <a:fillRect/>
                      </a:stretch>
                    </p:blipFill>
                    <p:spPr bwMode="auto">
                      <a:xfrm>
                        <a:off x="4245557" y="6017415"/>
                        <a:ext cx="286345" cy="236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Landing Zone </a:t>
            </a:r>
            <a:r>
              <a:rPr lang="en-US" sz="2000" b="0" dirty="0"/>
              <a:t>(1 of 2)</a:t>
            </a:r>
          </a:p>
        </p:txBody>
      </p:sp>
      <p:pic>
        <p:nvPicPr>
          <p:cNvPr id="27" name="Picture 2" descr="A diagram of a helicopter landing zone and an overhead view of a helicopter flying through its loading and exit path toward the 100 square foot landing spa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41" y="2369455"/>
            <a:ext cx="8148119" cy="272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6"/>
          </p:nvPr>
        </p:nvSpPr>
        <p:spPr>
          <a:xfrm>
            <a:off x="457199" y="5883946"/>
            <a:ext cx="8229600" cy="402336"/>
          </a:xfrm>
        </p:spPr>
        <p:txBody>
          <a:bodyPr/>
          <a:lstStyle/>
          <a:p>
            <a:pPr marL="0" indent="0">
              <a:buNone/>
            </a:pPr>
            <a:r>
              <a:rPr lang="en-US" sz="2000" dirty="0"/>
              <a:t>Helicopter landing zone.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Landing Zone </a:t>
            </a:r>
            <a:r>
              <a:rPr lang="en-US" sz="2000" b="0" dirty="0"/>
              <a:t>(2 of 2)</a:t>
            </a:r>
          </a:p>
        </p:txBody>
      </p:sp>
      <p:pic>
        <p:nvPicPr>
          <p:cNvPr id="17" name="Picture 2" descr="An overhead view of a helicopter with components and danger areas labeled. For long description, see slide 83: Appendix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023" y="1605647"/>
            <a:ext cx="7095954" cy="381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24"/>
          </p:nvPr>
        </p:nvSpPr>
        <p:spPr>
          <a:xfrm>
            <a:off x="2312572" y="5530711"/>
            <a:ext cx="4518857" cy="299262"/>
          </a:xfrm>
        </p:spPr>
        <p:txBody>
          <a:bodyPr/>
          <a:lstStyle/>
          <a:p>
            <a:pPr marL="0" indent="0">
              <a:buNone/>
            </a:pPr>
            <a:r>
              <a:rPr lang="en-US" dirty="0">
                <a:hlinkClick r:id="rId4" action="ppaction://hlinksldjump"/>
              </a:rPr>
              <a:t>For long description, see slide </a:t>
            </a:r>
            <a:r>
              <a:rPr lang="en-US" dirty="0" smtClean="0">
                <a:hlinkClick r:id="rId4" action="ppaction://hlinksldjump"/>
              </a:rPr>
              <a:t>83: </a:t>
            </a:r>
            <a:r>
              <a:rPr lang="en-US" dirty="0">
                <a:hlinkClick r:id="rId4" action="ppaction://hlinksldjump"/>
              </a:rPr>
              <a:t>Appendix </a:t>
            </a:r>
            <a:r>
              <a:rPr lang="en-US" dirty="0" smtClean="0">
                <a:hlinkClick r:id="rId4" action="ppaction://hlinksldjump"/>
              </a:rPr>
              <a:t>1</a:t>
            </a:r>
            <a:endParaRPr lang="en-US" dirty="0"/>
          </a:p>
        </p:txBody>
      </p:sp>
      <p:sp>
        <p:nvSpPr>
          <p:cNvPr id="6" name="Content Placeholder 5"/>
          <p:cNvSpPr>
            <a:spLocks noGrp="1"/>
          </p:cNvSpPr>
          <p:nvPr>
            <p:ph sz="quarter" idx="16"/>
          </p:nvPr>
        </p:nvSpPr>
        <p:spPr>
          <a:xfrm>
            <a:off x="457198" y="6036279"/>
            <a:ext cx="8319333" cy="324971"/>
          </a:xfrm>
        </p:spPr>
        <p:txBody>
          <a:bodyPr/>
          <a:lstStyle/>
          <a:p>
            <a:pPr marL="0" indent="0">
              <a:buNone/>
            </a:pPr>
            <a:r>
              <a:rPr lang="en-US" sz="1600" dirty="0"/>
              <a:t>(A) The area around the tail rotor is extremely dangerous. A spinning rotor cannot be seen.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How to Approach a Helicopter</a:t>
            </a:r>
          </a:p>
        </p:txBody>
      </p:sp>
      <p:sp>
        <p:nvSpPr>
          <p:cNvPr id="17" name="Content Placeholder 16"/>
          <p:cNvSpPr>
            <a:spLocks noGrp="1"/>
          </p:cNvSpPr>
          <p:nvPr>
            <p:ph sz="quarter" idx="13"/>
          </p:nvPr>
        </p:nvSpPr>
        <p:spPr/>
        <p:txBody>
          <a:bodyPr/>
          <a:lstStyle/>
          <a:p>
            <a:r>
              <a:rPr lang="en-US" dirty="0"/>
              <a:t>Do not approach unless escorted by flight personnel.</a:t>
            </a:r>
          </a:p>
          <a:p>
            <a:r>
              <a:rPr lang="en-US" dirty="0"/>
              <a:t>Allow the crew to direct loading of the patient.</a:t>
            </a:r>
          </a:p>
          <a:p>
            <a:r>
              <a:rPr lang="en-US" b="1" dirty="0"/>
              <a:t>Stay clear of tail rotor at all times.</a:t>
            </a:r>
          </a:p>
          <a:p>
            <a:r>
              <a:rPr lang="en-US" dirty="0"/>
              <a:t>Keep all traffic and vehicles at least 100 feet from the helicopter.</a:t>
            </a:r>
          </a:p>
          <a:p>
            <a:r>
              <a:rPr lang="en-US" dirty="0"/>
              <a:t>Do not smoke near the aircraft.</a:t>
            </a:r>
          </a:p>
          <a:p>
            <a:r>
              <a:rPr lang="en-US" dirty="0"/>
              <a:t>Be aware of danger areas.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Chapter Review</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(1 of 3)</a:t>
            </a:r>
          </a:p>
        </p:txBody>
      </p:sp>
      <p:sp>
        <p:nvSpPr>
          <p:cNvPr id="5" name="Content Placeholder 4"/>
          <p:cNvSpPr>
            <a:spLocks noGrp="1"/>
          </p:cNvSpPr>
          <p:nvPr>
            <p:ph sz="quarter" idx="13"/>
          </p:nvPr>
        </p:nvSpPr>
        <p:spPr/>
        <p:txBody>
          <a:bodyPr/>
          <a:lstStyle/>
          <a:p>
            <a:r>
              <a:rPr lang="en-US" dirty="0"/>
              <a:t>Inspect the vehicle to ensure it is complete and critical items can be easily located.</a:t>
            </a:r>
          </a:p>
          <a:p>
            <a:r>
              <a:rPr lang="en-US" dirty="0"/>
              <a:t>A “hot” response means using lights and siren. Hot responses involve high risk. A “cold” response means no lights or sirens. Cold responses decrease risk.</a:t>
            </a:r>
          </a:p>
          <a:p>
            <a:r>
              <a:rPr lang="en-US" dirty="0"/>
              <a:t>The laws in most states allow the driver of an emergency vehicle running “hot” to break some of the vehicle and traffic laws. However, it must be done with due regard for the safety of others.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(2 of 3)</a:t>
            </a:r>
          </a:p>
        </p:txBody>
      </p:sp>
      <p:sp>
        <p:nvSpPr>
          <p:cNvPr id="5" name="Content Placeholder 4"/>
          <p:cNvSpPr>
            <a:spLocks noGrp="1"/>
          </p:cNvSpPr>
          <p:nvPr>
            <p:ph sz="quarter" idx="13"/>
          </p:nvPr>
        </p:nvSpPr>
        <p:spPr/>
        <p:txBody>
          <a:bodyPr/>
          <a:lstStyle/>
          <a:p>
            <a:r>
              <a:rPr lang="en-US" dirty="0"/>
              <a:t>Pay attention! Do not text, make phone calls, drink beverages, or be in any way distracted while driving.</a:t>
            </a:r>
          </a:p>
          <a:p>
            <a:r>
              <a:rPr lang="en-US" dirty="0"/>
              <a:t>Secure all gear. It can become a projectile in a crash!</a:t>
            </a:r>
          </a:p>
          <a:p>
            <a:r>
              <a:rPr lang="en-US" dirty="0"/>
              <a:t>Don’t let your patient become a projectile. Use the stretcher shoulder straps.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Review </a:t>
            </a:r>
            <a:r>
              <a:rPr lang="en-US" sz="2000" b="0" dirty="0"/>
              <a:t>(3 of 3)</a:t>
            </a:r>
          </a:p>
        </p:txBody>
      </p:sp>
      <p:sp>
        <p:nvSpPr>
          <p:cNvPr id="5" name="Content Placeholder 4"/>
          <p:cNvSpPr>
            <a:spLocks noGrp="1"/>
          </p:cNvSpPr>
          <p:nvPr>
            <p:ph sz="quarter" idx="13"/>
          </p:nvPr>
        </p:nvSpPr>
        <p:spPr/>
        <p:txBody>
          <a:bodyPr/>
          <a:lstStyle/>
          <a:p>
            <a:r>
              <a:rPr lang="en-US" dirty="0"/>
              <a:t>Wear your seat belt in front and in back (whenever possible).</a:t>
            </a:r>
          </a:p>
          <a:p>
            <a:r>
              <a:rPr lang="en-US" dirty="0"/>
              <a:t>Know the medical and operational reasons for helicopter transport. Know how to set up a safe helicopter landing zone.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(1 of 3)</a:t>
            </a:r>
          </a:p>
        </p:txBody>
      </p:sp>
      <p:sp>
        <p:nvSpPr>
          <p:cNvPr id="3" name="Content Placeholder 2"/>
          <p:cNvSpPr>
            <a:spLocks noGrp="1"/>
          </p:cNvSpPr>
          <p:nvPr>
            <p:ph sz="quarter" idx="13"/>
          </p:nvPr>
        </p:nvSpPr>
        <p:spPr>
          <a:xfrm>
            <a:off x="457200" y="1556325"/>
            <a:ext cx="7924800" cy="4663440"/>
          </a:xfrm>
        </p:spPr>
        <p:txBody>
          <a:bodyPr/>
          <a:lstStyle/>
          <a:p>
            <a:r>
              <a:rPr lang="en-US" dirty="0"/>
              <a:t>Ambulances must be properly stocked and prepared. Pre-call inspections assure readiness and appropriate equipment.</a:t>
            </a:r>
          </a:p>
          <a:p>
            <a:r>
              <a:rPr lang="en-US" dirty="0"/>
              <a:t>Emergency Medical Dispatchers enhance patient care by providing prearrival instructions and by obtaining information for responders.</a:t>
            </a:r>
          </a:p>
          <a:p>
            <a:r>
              <a:rPr lang="en-US" dirty="0"/>
              <a:t>Each state has statutes regulating operation of emergency vehicles. E</a:t>
            </a:r>
            <a:r>
              <a:rPr lang="en-US" sz="100" dirty="0"/>
              <a:t> </a:t>
            </a:r>
            <a:r>
              <a:rPr lang="en-US" dirty="0"/>
              <a:t>M</a:t>
            </a:r>
            <a:r>
              <a:rPr lang="en-US" sz="100" dirty="0"/>
              <a:t> </a:t>
            </a:r>
            <a:r>
              <a:rPr lang="en-US" dirty="0"/>
              <a:t>Ts must be familiar with local rules and regulations.</a:t>
            </a:r>
          </a:p>
          <a:p>
            <a:r>
              <a:rPr lang="en-US" dirty="0"/>
              <a:t>E</a:t>
            </a:r>
            <a:r>
              <a:rPr lang="en-US" sz="100" dirty="0"/>
              <a:t> </a:t>
            </a:r>
            <a:r>
              <a:rPr lang="en-US" dirty="0"/>
              <a:t>M</a:t>
            </a:r>
            <a:r>
              <a:rPr lang="en-US" sz="100" dirty="0"/>
              <a:t> </a:t>
            </a:r>
            <a:r>
              <a:rPr lang="en-US" dirty="0"/>
              <a:t>Ts should use good judgment and due regard for safety of others when operating an ambulance.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(2 of 3)</a:t>
            </a:r>
          </a:p>
        </p:txBody>
      </p:sp>
      <p:sp>
        <p:nvSpPr>
          <p:cNvPr id="3" name="Content Placeholder 2"/>
          <p:cNvSpPr>
            <a:spLocks noGrp="1"/>
          </p:cNvSpPr>
          <p:nvPr>
            <p:ph sz="quarter" idx="13"/>
          </p:nvPr>
        </p:nvSpPr>
        <p:spPr>
          <a:xfrm>
            <a:off x="457199" y="1556326"/>
            <a:ext cx="8505825" cy="4467955"/>
          </a:xfrm>
        </p:spPr>
        <p:txBody>
          <a:bodyPr/>
          <a:lstStyle/>
          <a:p>
            <a:r>
              <a:rPr lang="en-US" dirty="0"/>
              <a:t>The four steps involved in transferring the patient to the ambulance are selecting proper patient-carrying device, packaging patient for transfer, moving patient to ambulance, and loading patient into ambulance.</a:t>
            </a:r>
          </a:p>
          <a:p>
            <a:r>
              <a:rPr lang="en-US" dirty="0"/>
              <a:t>Patients should be safely secured prior to the ambulance’s moving. Assessment and care must continue during transport.</a:t>
            </a:r>
          </a:p>
          <a:p>
            <a:r>
              <a:rPr lang="en-US" dirty="0"/>
              <a:t>The primary concern of transfer of care is continuation of patient care. Failure to do so properly can be considered abandonment.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r>
              <a:rPr lang="en-US" sz="2000" b="0" dirty="0"/>
              <a:t>(3 of 3)</a:t>
            </a:r>
          </a:p>
        </p:txBody>
      </p:sp>
      <p:sp>
        <p:nvSpPr>
          <p:cNvPr id="3" name="Content Placeholder 2"/>
          <p:cNvSpPr>
            <a:spLocks noGrp="1"/>
          </p:cNvSpPr>
          <p:nvPr>
            <p:ph sz="quarter" idx="13"/>
          </p:nvPr>
        </p:nvSpPr>
        <p:spPr/>
        <p:txBody>
          <a:bodyPr/>
          <a:lstStyle/>
          <a:p>
            <a:r>
              <a:rPr lang="en-US" dirty="0"/>
              <a:t>Cleaning the ambulance, replacing used supplies and equipment, and readying the ambulance stretcher are important elements the E</a:t>
            </a:r>
            <a:r>
              <a:rPr lang="en-US" sz="100" dirty="0"/>
              <a:t> </a:t>
            </a:r>
            <a:r>
              <a:rPr lang="en-US" dirty="0"/>
              <a:t>M</a:t>
            </a:r>
            <a:r>
              <a:rPr lang="en-US" sz="100" dirty="0"/>
              <a:t> </a:t>
            </a:r>
            <a:r>
              <a:rPr lang="en-US" dirty="0"/>
              <a:t>T must complete while terminating a call. However, E</a:t>
            </a:r>
            <a:r>
              <a:rPr lang="en-US" sz="100" dirty="0"/>
              <a:t> </a:t>
            </a:r>
            <a:r>
              <a:rPr lang="en-US" dirty="0"/>
              <a:t>M</a:t>
            </a:r>
            <a:r>
              <a:rPr lang="en-US" sz="100" dirty="0"/>
              <a:t> </a:t>
            </a:r>
            <a:r>
              <a:rPr lang="en-US" dirty="0"/>
              <a:t>Ts should be prepared for unusual circumstances.</a:t>
            </a:r>
          </a:p>
          <a:p>
            <a:r>
              <a:rPr lang="en-US" dirty="0"/>
              <a:t>Indications for utilizing air rescue may include both operational and medical reasons. E</a:t>
            </a:r>
            <a:r>
              <a:rPr lang="en-US" sz="100" dirty="0"/>
              <a:t> </a:t>
            </a:r>
            <a:r>
              <a:rPr lang="en-US" dirty="0"/>
              <a:t>M</a:t>
            </a:r>
            <a:r>
              <a:rPr lang="en-US" sz="100" dirty="0"/>
              <a:t> </a:t>
            </a:r>
            <a:r>
              <a:rPr lang="en-US" dirty="0"/>
              <a:t>Ts should be familiar with local protocols for accessing and utilizing air rescue transport.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Preparing for the Call </a:t>
            </a:r>
            <a:r>
              <a:rPr lang="en-US" sz="2000" b="0" dirty="0"/>
              <a:t>(4 of 5)</a:t>
            </a:r>
          </a:p>
        </p:txBody>
      </p:sp>
      <p:pic>
        <p:nvPicPr>
          <p:cNvPr id="20" name="Picture 2" descr="A type 4 ambulance. The cab is similar to a semi truck cab and is separate, but connected to the back of the ambulanc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22613" y="1764659"/>
            <a:ext cx="5867400" cy="35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199" y="5931570"/>
            <a:ext cx="4695826" cy="365760"/>
          </a:xfrm>
        </p:spPr>
        <p:txBody>
          <a:bodyPr/>
          <a:lstStyle/>
          <a:p>
            <a:pPr marL="0" indent="0">
              <a:buNone/>
            </a:pPr>
            <a:r>
              <a:rPr lang="en-US" sz="2000" dirty="0"/>
              <a:t>Four types of ambulances: medium duty.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a:t>
            </a:r>
          </a:p>
        </p:txBody>
      </p:sp>
      <p:sp>
        <p:nvSpPr>
          <p:cNvPr id="3" name="Content Placeholder 2"/>
          <p:cNvSpPr>
            <a:spLocks noGrp="1"/>
          </p:cNvSpPr>
          <p:nvPr>
            <p:ph sz="quarter" idx="13"/>
          </p:nvPr>
        </p:nvSpPr>
        <p:spPr/>
        <p:txBody>
          <a:bodyPr/>
          <a:lstStyle/>
          <a:p>
            <a:r>
              <a:rPr lang="en-US" dirty="0"/>
              <a:t>Does the patient have a true emergency adversely affected by time?</a:t>
            </a:r>
          </a:p>
          <a:p>
            <a:r>
              <a:rPr lang="en-US" dirty="0"/>
              <a:t>How can I park to best protect the scene and personnel?</a:t>
            </a:r>
          </a:p>
          <a:p>
            <a:r>
              <a:rPr lang="en-US" dirty="0"/>
              <a:t>Does my personal protective equipment “match” what is being worn by others?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a:t>
            </a:r>
          </a:p>
        </p:txBody>
      </p:sp>
      <p:sp>
        <p:nvSpPr>
          <p:cNvPr id="3" name="Content Placeholder 2"/>
          <p:cNvSpPr>
            <a:spLocks noGrp="1"/>
          </p:cNvSpPr>
          <p:nvPr>
            <p:ph sz="quarter" idx="13"/>
          </p:nvPr>
        </p:nvSpPr>
        <p:spPr/>
        <p:txBody>
          <a:bodyPr/>
          <a:lstStyle/>
          <a:p>
            <a:r>
              <a:rPr lang="en-US" dirty="0"/>
              <a:t>What equipment should you include in a kit that you carry to the scene?</a:t>
            </a:r>
          </a:p>
          <a:p>
            <a:r>
              <a:rPr lang="en-US" dirty="0"/>
              <a:t>How should the equipment be positioned so that you can reach urgently needed items quickly?</a:t>
            </a:r>
          </a:p>
          <a:p>
            <a:r>
              <a:rPr lang="en-US" dirty="0"/>
              <a:t>What special items, if any, should be in the kit to meet local needs?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F73A-E3B5-47FE-8289-18244E54656D}"/>
              </a:ext>
            </a:extLst>
          </p:cNvPr>
          <p:cNvSpPr>
            <a:spLocks noGrp="1"/>
          </p:cNvSpPr>
          <p:nvPr>
            <p:ph type="title"/>
          </p:nvPr>
        </p:nvSpPr>
        <p:spPr/>
        <p:txBody>
          <a:bodyPr/>
          <a:lstStyle/>
          <a:p>
            <a:r>
              <a:rPr lang="en-IN" dirty="0"/>
              <a:t>Appendix 1</a:t>
            </a:r>
          </a:p>
        </p:txBody>
      </p:sp>
      <p:sp>
        <p:nvSpPr>
          <p:cNvPr id="5" name="Content Placeholder 4">
            <a:extLst>
              <a:ext uri="{FF2B5EF4-FFF2-40B4-BE49-F238E27FC236}">
                <a16:creationId xmlns:a16="http://schemas.microsoft.com/office/drawing/2014/main" id="{B93BBBBB-A73F-4D99-A50B-2741D09AB637}"/>
              </a:ext>
            </a:extLst>
          </p:cNvPr>
          <p:cNvSpPr>
            <a:spLocks noGrp="1"/>
          </p:cNvSpPr>
          <p:nvPr>
            <p:ph sz="quarter" idx="16"/>
          </p:nvPr>
        </p:nvSpPr>
        <p:spPr>
          <a:xfrm>
            <a:off x="457200" y="1555748"/>
            <a:ext cx="8229600" cy="2968125"/>
          </a:xfrm>
        </p:spPr>
        <p:txBody>
          <a:bodyPr/>
          <a:lstStyle/>
          <a:p>
            <a:pPr marL="432" indent="0">
              <a:spcBef>
                <a:spcPts val="500"/>
              </a:spcBef>
              <a:buNone/>
            </a:pPr>
            <a:r>
              <a:rPr lang="en-US" sz="2400" dirty="0"/>
              <a:t>The main rotor is the propeller on top. The front of the helicopter and the sides near the cockpit are approach areas. The tail rotor is on the back of the helicopter. The sides near the tail are danger areas.</a:t>
            </a:r>
          </a:p>
        </p:txBody>
      </p:sp>
      <p:sp>
        <p:nvSpPr>
          <p:cNvPr id="14" name="Text Placeholder 13">
            <a:extLst>
              <a:ext uri="{FF2B5EF4-FFF2-40B4-BE49-F238E27FC236}">
                <a16:creationId xmlns:a16="http://schemas.microsoft.com/office/drawing/2014/main" id="{2B87A3B6-A783-4757-8C81-3102067EFFF2}"/>
              </a:ext>
            </a:extLst>
          </p:cNvPr>
          <p:cNvSpPr>
            <a:spLocks noGrp="1"/>
          </p:cNvSpPr>
          <p:nvPr>
            <p:ph type="body" sz="quarter" idx="27"/>
          </p:nvPr>
        </p:nvSpPr>
        <p:spPr>
          <a:xfrm>
            <a:off x="457200" y="5864415"/>
            <a:ext cx="8439150" cy="327111"/>
          </a:xfrm>
        </p:spPr>
        <p:txBody>
          <a:bodyPr/>
          <a:lstStyle/>
          <a:p>
            <a:pPr marL="0" indent="0">
              <a:buNone/>
            </a:pPr>
            <a:r>
              <a:rPr lang="en-IN" dirty="0">
                <a:hlinkClick r:id="rId2" action="ppaction://hlinksldjump"/>
              </a:rPr>
              <a:t>Return to presentation</a:t>
            </a:r>
            <a:endParaRPr lang="en-IN" dirty="0"/>
          </a:p>
        </p:txBody>
      </p:sp>
    </p:spTree>
    <p:extLst>
      <p:ext uri="{BB962C8B-B14F-4D97-AF65-F5344CB8AC3E}">
        <p14:creationId xmlns:p14="http://schemas.microsoft.com/office/powerpoint/2010/main" val="1728137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Preparing for the Call </a:t>
            </a:r>
            <a:r>
              <a:rPr lang="en-US" sz="2000" b="0" dirty="0"/>
              <a:t>(5 of 5)</a:t>
            </a:r>
          </a:p>
        </p:txBody>
      </p:sp>
      <p:pic>
        <p:nvPicPr>
          <p:cNvPr id="4" name="Picture 3" descr="A specialty response vehicle is similar to a truck cab and is connected to the back of a utility cab.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910" y="1769221"/>
            <a:ext cx="5532181" cy="3745239"/>
          </a:xfrm>
          <a:prstGeom prst="rect">
            <a:avLst/>
          </a:prstGeom>
        </p:spPr>
      </p:pic>
      <p:sp>
        <p:nvSpPr>
          <p:cNvPr id="9" name="Content Placeholder 8"/>
          <p:cNvSpPr>
            <a:spLocks noGrp="1"/>
          </p:cNvSpPr>
          <p:nvPr>
            <p:ph sz="quarter" idx="16"/>
          </p:nvPr>
        </p:nvSpPr>
        <p:spPr>
          <a:xfrm>
            <a:off x="457199" y="5916602"/>
            <a:ext cx="3467101" cy="402336"/>
          </a:xfrm>
        </p:spPr>
        <p:txBody>
          <a:bodyPr/>
          <a:lstStyle/>
          <a:p>
            <a:pPr marL="0" indent="0">
              <a:buNone/>
            </a:pPr>
            <a:r>
              <a:rPr lang="en-US" sz="2000" dirty="0"/>
              <a:t>A specialty response vehicle.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36495</TotalTime>
  <Words>6569</Words>
  <Application>Microsoft Office PowerPoint</Application>
  <PresentationFormat>On-screen Show (4:3)</PresentationFormat>
  <Paragraphs>682</Paragraphs>
  <Slides>83</Slides>
  <Notes>75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83</vt:i4>
      </vt:variant>
    </vt:vector>
  </HeadingPairs>
  <TitlesOfParts>
    <vt:vector size="92" baseType="lpstr">
      <vt:lpstr>ＭＳ Ｐゴシック</vt:lpstr>
      <vt:lpstr>Arial</vt:lpstr>
      <vt:lpstr>Lucida Grande</vt:lpstr>
      <vt:lpstr>Noto Sans Symbols</vt:lpstr>
      <vt:lpstr>Times New Roman</vt:lpstr>
      <vt:lpstr>Verdana</vt:lpstr>
      <vt:lpstr>508 Lecture</vt:lpstr>
      <vt:lpstr>2_508 Lecture</vt:lpstr>
      <vt:lpstr>Equation</vt:lpstr>
      <vt:lpstr>Emergency Care</vt:lpstr>
      <vt:lpstr>Topics (1 of 2)</vt:lpstr>
      <vt:lpstr>Topics (2 of 2)</vt:lpstr>
      <vt:lpstr>Preparing for the Ambulance Call</vt:lpstr>
      <vt:lpstr>Preparing for the Call (1 of 5)</vt:lpstr>
      <vt:lpstr>Preparing for the Call (2 of 5)</vt:lpstr>
      <vt:lpstr>Preparing for the Call (3 of 5)</vt:lpstr>
      <vt:lpstr>Preparing for the Call (4 of 5)</vt:lpstr>
      <vt:lpstr>Preparing for the Call (5 of 5)</vt:lpstr>
      <vt:lpstr>Ambulance Supplies and Equipment</vt:lpstr>
      <vt:lpstr>Ensuring Ambulance Readiness for Service</vt:lpstr>
      <vt:lpstr>Ensuring Readiness for Service (1 of 2)</vt:lpstr>
      <vt:lpstr>Ensuring Readiness for Service (2 of 2)</vt:lpstr>
      <vt:lpstr>Ambulance Inspection, Engine Off (1 of 4)</vt:lpstr>
      <vt:lpstr>Ambulance Inspection, Engine Off (2 of 4)</vt:lpstr>
      <vt:lpstr>Ambulance Inspection, Engine Off (3 of 4)</vt:lpstr>
      <vt:lpstr>Ambulance Inspection, Engine Off (4 of 4)</vt:lpstr>
      <vt:lpstr>Ambulance Inspection, Engine On (1 of 4)</vt:lpstr>
      <vt:lpstr>Ambulance Inspection, Engine On (2 of 4)</vt:lpstr>
      <vt:lpstr>Ambulance Inspection, Engine On (3 of 4)</vt:lpstr>
      <vt:lpstr>Ambulance Inspection, Engine On (4 of 4)</vt:lpstr>
      <vt:lpstr>Inspection of Patient Compartment Supplies and Equipment (1 of 2)</vt:lpstr>
      <vt:lpstr>Inspection of Patient Compartment Supplies and Equipment (2 of 2)</vt:lpstr>
      <vt:lpstr>Think About It</vt:lpstr>
      <vt:lpstr>Receiving and Responding to a Call</vt:lpstr>
      <vt:lpstr>Role of the Emergency Medical Dispatcher (1 of 2)</vt:lpstr>
      <vt:lpstr>Role of the Emergency Medical Dispatcher (2 of 2)</vt:lpstr>
      <vt:lpstr>Operating the Ambulance (1 of 14)</vt:lpstr>
      <vt:lpstr>Operating the Ambulance (2 of 14)</vt:lpstr>
      <vt:lpstr>Operating the Ambulance (3 of 14)</vt:lpstr>
      <vt:lpstr>Operating the Ambulance (4 of 14)</vt:lpstr>
      <vt:lpstr>Operating the Ambulance (5 of 14)</vt:lpstr>
      <vt:lpstr>Operating the Ambulance (6 of 14)</vt:lpstr>
      <vt:lpstr>Operating the Ambulance (7 of 14)</vt:lpstr>
      <vt:lpstr>Operating the Ambulance (8 of 14)</vt:lpstr>
      <vt:lpstr>Operating the Ambulance (9 of 14)</vt:lpstr>
      <vt:lpstr>Operating the Ambulance (10 of 14)</vt:lpstr>
      <vt:lpstr>Operating the Ambulance (11 of 14)</vt:lpstr>
      <vt:lpstr>Operating the Ambulance (12 of 14)</vt:lpstr>
      <vt:lpstr>Operating the Ambulance (13 of 14)</vt:lpstr>
      <vt:lpstr>Operating the Ambulance (14 of 14)</vt:lpstr>
      <vt:lpstr>Transferring the Patient to the Ambulance</vt:lpstr>
      <vt:lpstr>Transferring the Patient to the Ambulance (1 of 5)</vt:lpstr>
      <vt:lpstr>Four Steps of Transferring</vt:lpstr>
      <vt:lpstr>Transferring the Patient to the Ambulance (2 of 5)</vt:lpstr>
      <vt:lpstr>Transferring the Patient to the Ambulance (3 of 5)</vt:lpstr>
      <vt:lpstr>Transferring the Patient to the Ambulance (4 of 5)</vt:lpstr>
      <vt:lpstr>Transferring the Patient to the Ambulance (5 of 5)</vt:lpstr>
      <vt:lpstr>Transporting the Patient to the Hospital</vt:lpstr>
      <vt:lpstr>Preparing the Patient for Transport (1 of 2)</vt:lpstr>
      <vt:lpstr>Preparing the Patient for Transport (2 of 2)</vt:lpstr>
      <vt:lpstr>Caring for the Patient en Route</vt:lpstr>
      <vt:lpstr>Pediatric Note</vt:lpstr>
      <vt:lpstr>Transferring the Patient to the Emergency Department Staff </vt:lpstr>
      <vt:lpstr>Transferring the Patient to the Emergency Department Staff</vt:lpstr>
      <vt:lpstr>Terminating the Call</vt:lpstr>
      <vt:lpstr>At the Hospital</vt:lpstr>
      <vt:lpstr>Terminating the Call: At the Hospital</vt:lpstr>
      <vt:lpstr>En Route to Quarters</vt:lpstr>
      <vt:lpstr>In Quarters (1 of 2)</vt:lpstr>
      <vt:lpstr>In Quarters (2 of 2)</vt:lpstr>
      <vt:lpstr>Terminating the Call: In Quarters</vt:lpstr>
      <vt:lpstr>Air Rescue</vt:lpstr>
      <vt:lpstr>When to Call for Air Rescue (1 of 4)</vt:lpstr>
      <vt:lpstr>When to Call for Air Rescue (2 of 4)</vt:lpstr>
      <vt:lpstr>When to Call for Air Rescue (3 of 4)</vt:lpstr>
      <vt:lpstr>When to Call for Air Rescue (4 of 4)</vt:lpstr>
      <vt:lpstr>How to Call for Air Rescue</vt:lpstr>
      <vt:lpstr>How to Set up a Landing Zone</vt:lpstr>
      <vt:lpstr>Landing Zone (1 of 2)</vt:lpstr>
      <vt:lpstr>Landing Zone (2 of 2)</vt:lpstr>
      <vt:lpstr>How to Approach a Helicopter</vt:lpstr>
      <vt:lpstr>Chapter Review</vt:lpstr>
      <vt:lpstr>Chapter Review (1 of 3)</vt:lpstr>
      <vt:lpstr>Chapter Review (2 of 3)</vt:lpstr>
      <vt:lpstr>Chapter Review (3 of 3)</vt:lpstr>
      <vt:lpstr>Remember (1 of 3)</vt:lpstr>
      <vt:lpstr>Remember (2 of 3)</vt:lpstr>
      <vt:lpstr>Remember (3 of 3)</vt:lpstr>
      <vt:lpstr>Questions to Consider</vt:lpstr>
      <vt:lpstr>Critical Thinking</vt:lpstr>
      <vt:lpstr>Copyright</vt:lpstr>
      <vt:lpstr>Appendix 1</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38, E M S Operations</dc:title>
  <dc:subject>Health</dc:subject>
  <dc:creator>Limmer/O'Keefe</dc:creator>
  <cp:keywords>Emergency Care</cp:keywords>
  <cp:lastModifiedBy>Radhakrishnan, Rajendran</cp:lastModifiedBy>
  <cp:revision>826</cp:revision>
  <dcterms:modified xsi:type="dcterms:W3CDTF">2020-01-14T05:10:52Z</dcterms:modified>
</cp:coreProperties>
</file>