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84" r:id="rId2"/>
  </p:sldMasterIdLst>
  <p:notesMasterIdLst>
    <p:notesMasterId r:id="rId54"/>
  </p:notesMasterIdLst>
  <p:handoutMasterIdLst>
    <p:handoutMasterId r:id="rId55"/>
  </p:handoutMasterIdLst>
  <p:sldIdLst>
    <p:sldId id="354" r:id="rId3"/>
    <p:sldId id="355" r:id="rId4"/>
    <p:sldId id="356" r:id="rId5"/>
    <p:sldId id="358" r:id="rId6"/>
    <p:sldId id="359" r:id="rId7"/>
    <p:sldId id="360" r:id="rId8"/>
    <p:sldId id="361" r:id="rId9"/>
    <p:sldId id="362" r:id="rId10"/>
    <p:sldId id="363" r:id="rId11"/>
    <p:sldId id="364" r:id="rId12"/>
    <p:sldId id="365" r:id="rId13"/>
    <p:sldId id="366" r:id="rId14"/>
    <p:sldId id="367" r:id="rId15"/>
    <p:sldId id="368" r:id="rId16"/>
    <p:sldId id="369" r:id="rId17"/>
    <p:sldId id="357" r:id="rId18"/>
    <p:sldId id="371" r:id="rId19"/>
    <p:sldId id="372" r:id="rId20"/>
    <p:sldId id="373" r:id="rId21"/>
    <p:sldId id="374" r:id="rId22"/>
    <p:sldId id="375" r:id="rId23"/>
    <p:sldId id="376" r:id="rId24"/>
    <p:sldId id="377" r:id="rId25"/>
    <p:sldId id="378" r:id="rId26"/>
    <p:sldId id="379" r:id="rId27"/>
    <p:sldId id="380" r:id="rId28"/>
    <p:sldId id="382" r:id="rId29"/>
    <p:sldId id="383" r:id="rId30"/>
    <p:sldId id="384" r:id="rId31"/>
    <p:sldId id="385" r:id="rId32"/>
    <p:sldId id="386" r:id="rId33"/>
    <p:sldId id="387" r:id="rId34"/>
    <p:sldId id="388" r:id="rId35"/>
    <p:sldId id="389" r:id="rId36"/>
    <p:sldId id="390" r:id="rId37"/>
    <p:sldId id="391" r:id="rId38"/>
    <p:sldId id="392" r:id="rId39"/>
    <p:sldId id="393" r:id="rId40"/>
    <p:sldId id="394" r:id="rId41"/>
    <p:sldId id="370" r:id="rId42"/>
    <p:sldId id="395" r:id="rId43"/>
    <p:sldId id="396" r:id="rId44"/>
    <p:sldId id="397" r:id="rId45"/>
    <p:sldId id="398" r:id="rId46"/>
    <p:sldId id="399" r:id="rId47"/>
    <p:sldId id="400" r:id="rId48"/>
    <p:sldId id="401" r:id="rId49"/>
    <p:sldId id="402" r:id="rId50"/>
    <p:sldId id="403" r:id="rId51"/>
    <p:sldId id="298" r:id="rId52"/>
    <p:sldId id="381" r:id="rId5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77" userDrawn="1">
          <p15:clr>
            <a:srgbClr val="A4A3A4"/>
          </p15:clr>
        </p15:guide>
        <p15:guide id="2" pos="295" userDrawn="1">
          <p15:clr>
            <a:srgbClr val="A4A3A4"/>
          </p15:clr>
        </p15:guide>
        <p15:guide id="3" orient="horz" pos="98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18" autoAdjust="0"/>
    <p:restoredTop sz="82726" autoAdjust="0"/>
  </p:normalViewPr>
  <p:slideViewPr>
    <p:cSldViewPr snapToGrid="0" snapToObjects="1">
      <p:cViewPr varScale="1">
        <p:scale>
          <a:sx n="111" d="100"/>
          <a:sy n="111" d="100"/>
        </p:scale>
        <p:origin x="834" y="114"/>
      </p:cViewPr>
      <p:guideLst>
        <p:guide orient="horz" pos="777"/>
        <p:guide pos="295"/>
        <p:guide orient="horz" pos="981"/>
      </p:guideLst>
    </p:cSldViewPr>
  </p:slideViewPr>
  <p:outlineViewPr>
    <p:cViewPr>
      <p:scale>
        <a:sx n="33" d="100"/>
        <a:sy n="33" d="100"/>
      </p:scale>
      <p:origin x="0" y="-330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Lst>
  </p:outlineViewPr>
  <p:notesTextViewPr>
    <p:cViewPr>
      <p:scale>
        <a:sx n="100" d="100"/>
        <a:sy n="100" d="100"/>
      </p:scale>
      <p:origin x="0" y="0"/>
    </p:cViewPr>
  </p:notesTextViewPr>
  <p:sorterViewPr>
    <p:cViewPr>
      <p:scale>
        <a:sx n="100" d="100"/>
        <a:sy n="100" d="100"/>
      </p:scale>
      <p:origin x="0" y="-3346"/>
    </p:cViewPr>
  </p:sorterViewPr>
  <p:notesViewPr>
    <p:cSldViewPr snapToGrid="0" snapToObjects="1">
      <p:cViewPr varScale="1">
        <p:scale>
          <a:sx n="53" d="100"/>
          <a:sy n="53" d="100"/>
        </p:scale>
        <p:origin x="209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_rels/viewProps.xml.rels><?xml version="1.0" encoding="UTF-8" standalone="yes"?>
<Relationships xmlns="http://schemas.openxmlformats.org/package/2006/relationships"><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26.xml"/><Relationship Id="rId39" Type="http://schemas.openxmlformats.org/officeDocument/2006/relationships/slide" Target="slides/slide39.xml"/><Relationship Id="rId21" Type="http://schemas.openxmlformats.org/officeDocument/2006/relationships/slide" Target="slides/slide21.xml"/><Relationship Id="rId34" Type="http://schemas.openxmlformats.org/officeDocument/2006/relationships/slide" Target="slides/slide34.xml"/><Relationship Id="rId42" Type="http://schemas.openxmlformats.org/officeDocument/2006/relationships/slide" Target="slides/slide42.xml"/><Relationship Id="rId47" Type="http://schemas.openxmlformats.org/officeDocument/2006/relationships/slide" Target="slides/slide47.xml"/><Relationship Id="rId50" Type="http://schemas.openxmlformats.org/officeDocument/2006/relationships/slide" Target="slides/slide50.xml"/><Relationship Id="rId7" Type="http://schemas.openxmlformats.org/officeDocument/2006/relationships/slide" Target="slides/slide7.xml"/><Relationship Id="rId2" Type="http://schemas.openxmlformats.org/officeDocument/2006/relationships/slide" Target="slides/slide2.xml"/><Relationship Id="rId16" Type="http://schemas.openxmlformats.org/officeDocument/2006/relationships/slide" Target="slides/slide16.xml"/><Relationship Id="rId29" Type="http://schemas.openxmlformats.org/officeDocument/2006/relationships/slide" Target="slides/slide29.xml"/><Relationship Id="rId11" Type="http://schemas.openxmlformats.org/officeDocument/2006/relationships/slide" Target="slides/slide11.xml"/><Relationship Id="rId24" Type="http://schemas.openxmlformats.org/officeDocument/2006/relationships/slide" Target="slides/slide24.xml"/><Relationship Id="rId32" Type="http://schemas.openxmlformats.org/officeDocument/2006/relationships/slide" Target="slides/slide32.xml"/><Relationship Id="rId37" Type="http://schemas.openxmlformats.org/officeDocument/2006/relationships/slide" Target="slides/slide37.xml"/><Relationship Id="rId40" Type="http://schemas.openxmlformats.org/officeDocument/2006/relationships/slide" Target="slides/slide40.xml"/><Relationship Id="rId45" Type="http://schemas.openxmlformats.org/officeDocument/2006/relationships/slide" Target="slides/slide45.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28.xml"/><Relationship Id="rId36" Type="http://schemas.openxmlformats.org/officeDocument/2006/relationships/slide" Target="slides/slide36.xml"/><Relationship Id="rId49" Type="http://schemas.openxmlformats.org/officeDocument/2006/relationships/slide" Target="slides/slide49.xml"/><Relationship Id="rId10" Type="http://schemas.openxmlformats.org/officeDocument/2006/relationships/slide" Target="slides/slide10.xml"/><Relationship Id="rId19" Type="http://schemas.openxmlformats.org/officeDocument/2006/relationships/slide" Target="slides/slide19.xml"/><Relationship Id="rId31" Type="http://schemas.openxmlformats.org/officeDocument/2006/relationships/slide" Target="slides/slide31.xml"/><Relationship Id="rId44" Type="http://schemas.openxmlformats.org/officeDocument/2006/relationships/slide" Target="slides/slide44.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27.xml"/><Relationship Id="rId30" Type="http://schemas.openxmlformats.org/officeDocument/2006/relationships/slide" Target="slides/slide30.xml"/><Relationship Id="rId35" Type="http://schemas.openxmlformats.org/officeDocument/2006/relationships/slide" Target="slides/slide35.xml"/><Relationship Id="rId43" Type="http://schemas.openxmlformats.org/officeDocument/2006/relationships/slide" Target="slides/slide43.xml"/><Relationship Id="rId48" Type="http://schemas.openxmlformats.org/officeDocument/2006/relationships/slide" Target="slides/slide48.xml"/><Relationship Id="rId8" Type="http://schemas.openxmlformats.org/officeDocument/2006/relationships/slide" Target="slides/slide8.xml"/><Relationship Id="rId51" Type="http://schemas.openxmlformats.org/officeDocument/2006/relationships/slide" Target="slides/slide51.xml"/><Relationship Id="rId3" Type="http://schemas.openxmlformats.org/officeDocument/2006/relationships/slide" Target="slides/slide3.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5.xml"/><Relationship Id="rId33" Type="http://schemas.openxmlformats.org/officeDocument/2006/relationships/slide" Target="slides/slide33.xml"/><Relationship Id="rId38" Type="http://schemas.openxmlformats.org/officeDocument/2006/relationships/slide" Target="slides/slide38.xml"/><Relationship Id="rId46" Type="http://schemas.openxmlformats.org/officeDocument/2006/relationships/slide" Target="slides/slide46.xml"/><Relationship Id="rId20" Type="http://schemas.openxmlformats.org/officeDocument/2006/relationships/slide" Target="slides/slide20.xml"/><Relationship Id="rId41" Type="http://schemas.openxmlformats.org/officeDocument/2006/relationships/slide" Target="slides/slide41.xml"/><Relationship Id="rId1" Type="http://schemas.openxmlformats.org/officeDocument/2006/relationships/slide" Target="slides/slide1.xml"/><Relationship Id="rId6"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1/13/2020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683636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28.3</a:t>
            </a:r>
          </a:p>
          <a:p>
            <a:endPar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Discussion Topic:</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 </a:t>
            </a:r>
            <a:r>
              <a:rPr lang="en-US" sz="1200" b="0" i="0" u="none" strike="noStrike" kern="1200" cap="none" dirty="0">
                <a:solidFill>
                  <a:schemeClr val="dk1"/>
                </a:solidFill>
                <a:effectLst/>
                <a:latin typeface="Arial"/>
                <a:ea typeface="Arial"/>
                <a:cs typeface="Arial"/>
                <a:sym typeface="Arial"/>
              </a:rPr>
              <a:t>Describe the assessment and care of a patient with a coagulopathy.</a:t>
            </a:r>
            <a:endPar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47355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28.3</a:t>
            </a:r>
          </a:p>
          <a:p>
            <a:pPr eaLnBrk="1" hangingPunct="1"/>
            <a:endPar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Point to Emphasize: </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A lack of a normal number of red blood cells in the circulation is called anemia. This condition can be either chronic or acute.</a:t>
            </a:r>
            <a:endPar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endParaRPr lang="en-US" altLang="en-US" sz="1200" b="0" i="0" u="none" strike="noStrike" kern="1200" cap="none" dirty="0">
              <a:solidFill>
                <a:schemeClr val="dk1"/>
              </a:solidFill>
              <a:latin typeface="Arial"/>
              <a:ea typeface="ＭＳ Ｐゴシック" panose="020B0600070205080204" pitchFamily="34" charset="-128"/>
              <a:cs typeface="Arial"/>
              <a:sym typeface="Arial"/>
            </a:endParaRPr>
          </a:p>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a:sym typeface="Arial"/>
              </a:rPr>
              <a:t>Discussion Topic:</a:t>
            </a:r>
            <a:r>
              <a:rPr lang="en-US" altLang="en-US" sz="1200" b="0" i="0" u="none" strike="noStrike" kern="1200" cap="none" dirty="0">
                <a:solidFill>
                  <a:schemeClr val="dk1"/>
                </a:solidFill>
                <a:latin typeface="Arial"/>
                <a:ea typeface="ＭＳ Ｐゴシック" panose="020B0600070205080204" pitchFamily="34" charset="-128"/>
                <a:cs typeface="Arial"/>
                <a:sym typeface="Arial"/>
              </a:rPr>
              <a:t> </a:t>
            </a:r>
            <a:r>
              <a:rPr lang="en-US" sz="1200" b="0" i="0" u="none" strike="noStrike" kern="1200" cap="none" dirty="0">
                <a:solidFill>
                  <a:schemeClr val="dk1"/>
                </a:solidFill>
                <a:effectLst/>
                <a:latin typeface="Arial"/>
                <a:ea typeface="Arial"/>
                <a:cs typeface="Arial"/>
                <a:sym typeface="Arial"/>
              </a:rPr>
              <a:t>Differentiate acute from chronic anemia.</a:t>
            </a:r>
          </a:p>
          <a:p>
            <a:pPr eaLnBrk="1" hangingPunct="1"/>
            <a:endParaRPr lang="en-US" altLang="en-US" sz="1200" b="0" i="0" u="none" strike="noStrike" kern="1200" cap="none" dirty="0">
              <a:solidFill>
                <a:schemeClr val="dk1"/>
              </a:solidFill>
              <a:latin typeface="Arial"/>
              <a:ea typeface="ＭＳ Ｐゴシック" panose="020B0600070205080204" pitchFamily="34" charset="-128"/>
              <a:cs typeface="Arial"/>
              <a:sym typeface="Arial"/>
            </a:endParaRPr>
          </a:p>
          <a:p>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Critical Thinking: </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How might anemia complicate other injuries and illnesses? Consider the following problems: blood loss</a:t>
            </a:r>
            <a:r>
              <a:rPr lang="en-US" altLang="en-US" sz="1200" b="0" i="0" u="none" strike="noStrike" kern="1200" cap="none" baseline="0" dirty="0">
                <a:solidFill>
                  <a:schemeClr val="dk1"/>
                </a:solidFill>
                <a:latin typeface="Arial"/>
                <a:ea typeface="ＭＳ Ｐゴシック" panose="020B0600070205080204" pitchFamily="34" charset="-128"/>
                <a:cs typeface="Arial" panose="020B0604020202020204" pitchFamily="34" charset="0"/>
                <a:sym typeface="Arial"/>
              </a:rPr>
              <a:t> and</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 acute asthma attack.</a:t>
            </a:r>
          </a:p>
          <a:p>
            <a:pPr eaLnBrk="1" hangingPunct="1"/>
            <a:endParaRPr lang="en-US" altLang="en-US" sz="1200" b="0" i="0" u="none" strike="noStrike" kern="1200" cap="none" dirty="0">
              <a:solidFill>
                <a:schemeClr val="dk1"/>
              </a:solidFill>
              <a:latin typeface="Arial"/>
              <a:ea typeface="ＭＳ Ｐゴシック" panose="020B0600070205080204" pitchFamily="34" charset="-128"/>
              <a:cs typeface="Arial"/>
              <a:sym typeface="Arial"/>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97174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28.3</a:t>
            </a:r>
          </a:p>
          <a:p>
            <a:pPr eaLnBrk="1" hangingPunct="1"/>
            <a:endPar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Point to Emphasize: </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Sickle cell anemia is an inherited disease in which patients have a genetic defect that results in an abnormal structure of the red blood cells. </a:t>
            </a:r>
            <a:endPar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endPar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Discussion Topic:</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 Describe the specific pathophysiology of sickle cell anemia.</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0124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28.3</a:t>
            </a:r>
          </a:p>
          <a:p>
            <a:pPr eaLnBrk="1" hangingPunct="1"/>
            <a:endParaRPr lang="en-US" altLang="en-US" sz="1200" b="0" i="0" u="none" strike="noStrike" kern="1200" cap="none" dirty="0">
              <a:solidFill>
                <a:schemeClr val="dk1"/>
              </a:solidFill>
              <a:latin typeface="Arial"/>
              <a:ea typeface="ＭＳ Ｐゴシック" panose="020B0600070205080204" pitchFamily="34" charset="-128"/>
              <a:cs typeface="Arial"/>
              <a:sym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Discussion Topic:</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 Discuss the complications associated with this pathophysiology. </a:t>
            </a:r>
          </a:p>
          <a:p>
            <a:pPr eaLnBrk="1" hangingPunct="1"/>
            <a:endPar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Class Activity: </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Have students research sickle cell anemia. Discuss prevalence, morbidity and mortality rates, pathophysiology, and complications.</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771937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28.3</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76307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28.4</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16537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Teaching Time: </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40 minutes</a:t>
            </a:r>
          </a:p>
          <a:p>
            <a:endPar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Teaching Tips: </a:t>
            </a:r>
            <a:r>
              <a:rPr lang="en-US" sz="1200" b="0" i="0" u="none" strike="noStrike" kern="1200" cap="none" dirty="0">
                <a:solidFill>
                  <a:schemeClr val="dk1"/>
                </a:solidFill>
                <a:effectLst/>
                <a:latin typeface="Arial"/>
                <a:ea typeface="Arial"/>
                <a:cs typeface="Arial"/>
                <a:sym typeface="Arial"/>
              </a:rPr>
              <a:t>Use this lesson to help underscore previous discussions on abdominal pain. Obtain examples of urinary catheters for demonstration. Use anatomical models and multimedia graphics to demonstrate the renal system. Emphasize that renal problems can be a primary problem or can complicate other illnesses or injuries. Discuss kidney transplant in the context of renal disease. Build on previous lessons by using this topic as an end point.</a:t>
            </a:r>
            <a:endPar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54181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28.5</a:t>
            </a:r>
          </a:p>
          <a:p>
            <a:pPr eaLnBrk="1" hangingPunct="1"/>
            <a:endPar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Point to Emphasize: </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The renal system is made up of two kidneys, two ureters, and a single urethra. It is responsible for the filtration of the blood and the removal of certain waste products, excessive salts, and excessive fluid from the body.</a:t>
            </a:r>
            <a:endPar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endParaRPr lang="en-US" altLang="en-US" sz="1200" b="0" i="0" u="none" strike="noStrike" kern="1200" cap="none" dirty="0">
              <a:solidFill>
                <a:schemeClr val="dk1"/>
              </a:solidFill>
              <a:latin typeface="Arial"/>
              <a:ea typeface="ＭＳ Ｐゴシック" panose="020B0600070205080204" pitchFamily="34" charset="-128"/>
              <a:cs typeface="Arial"/>
              <a:sym typeface="Arial"/>
            </a:endParaRPr>
          </a:p>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a:sym typeface="Arial"/>
              </a:rPr>
              <a:t>Discussion Topic:</a:t>
            </a:r>
            <a:r>
              <a:rPr lang="en-US" altLang="en-US" sz="1200" b="0" i="0" u="none" strike="noStrike" kern="1200" cap="none" dirty="0">
                <a:solidFill>
                  <a:schemeClr val="dk1"/>
                </a:solidFill>
                <a:latin typeface="Arial"/>
                <a:ea typeface="ＭＳ Ｐゴシック" panose="020B0600070205080204" pitchFamily="34" charset="-128"/>
                <a:cs typeface="Arial"/>
                <a:sym typeface="Arial"/>
              </a:rPr>
              <a:t> Describe the components and function of the renal system. </a:t>
            </a:r>
          </a:p>
          <a:p>
            <a:pPr eaLnBrk="1" hangingPunct="1"/>
            <a:endParaRPr lang="en-US" altLang="en-US" sz="1200" b="0" i="0" u="none" strike="noStrike" kern="1200" cap="none" dirty="0">
              <a:solidFill>
                <a:schemeClr val="dk1"/>
              </a:solidFill>
              <a:latin typeface="Arial"/>
              <a:ea typeface="ＭＳ Ｐゴシック" panose="020B0600070205080204" pitchFamily="34" charset="-128"/>
              <a:cs typeface="Arial"/>
              <a:sym typeface="Arial"/>
            </a:endParaRPr>
          </a:p>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Knowledge Application: </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Have students label the components of the renal system on a blank illustration.</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60470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28.6</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02254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28.6</a:t>
            </a:r>
          </a:p>
          <a:p>
            <a:endPar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Discussion Topic:</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 </a:t>
            </a:r>
            <a:r>
              <a:rPr lang="en-US" sz="1200" b="0" i="0" u="none" strike="noStrike" kern="1200" cap="none" dirty="0">
                <a:solidFill>
                  <a:schemeClr val="dk1"/>
                </a:solidFill>
                <a:effectLst/>
                <a:latin typeface="Arial"/>
                <a:ea typeface="Arial"/>
                <a:cs typeface="Arial"/>
                <a:sym typeface="Arial"/>
              </a:rPr>
              <a:t>Describe the symptoms associated with a urinary tract infection.</a:t>
            </a:r>
            <a:endPar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38873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Planning Your Time: </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Plan 80 minutes for this chapter.</a:t>
            </a:r>
          </a:p>
          <a:p>
            <a:pPr>
              <a:buFontTx/>
              <a:buChar char="•"/>
            </a:pP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 The Hematologic System (40 minutes)</a:t>
            </a:r>
          </a:p>
          <a:p>
            <a:pPr>
              <a:buFontTx/>
              <a:buChar char="•"/>
            </a:pP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 The Renal System (40 minutes)</a:t>
            </a:r>
            <a:endPar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endPar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Note: The total teaching time recommended is only a guideline. </a:t>
            </a:r>
          </a:p>
          <a:p>
            <a:endPar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Core Concepts</a:t>
            </a:r>
          </a:p>
          <a:p>
            <a:pPr>
              <a:buFontTx/>
              <a:buChar char="•"/>
            </a:pPr>
            <a:r>
              <a:rPr lang="en-US" altLang="en-US" sz="1200" b="0" i="0" u="none" strike="noStrike" kern="1200" cap="none" dirty="0">
                <a:solidFill>
                  <a:schemeClr val="dk1"/>
                </a:solidFill>
                <a:latin typeface="Arial"/>
                <a:ea typeface="ＭＳ Ｐゴシック" panose="020B0600070205080204" pitchFamily="34" charset="-128"/>
                <a:cs typeface="Arial"/>
                <a:sym typeface="Arial"/>
              </a:rPr>
              <a:t> Disorders of the hematologic system</a:t>
            </a:r>
          </a:p>
          <a:p>
            <a:pPr>
              <a:buFontTx/>
              <a:buChar char="•"/>
            </a:pPr>
            <a:r>
              <a:rPr lang="en-US" altLang="en-US" sz="1200" b="0" i="0" u="none" strike="noStrike" kern="1200" cap="none" dirty="0">
                <a:solidFill>
                  <a:schemeClr val="dk1"/>
                </a:solidFill>
                <a:latin typeface="Arial"/>
                <a:ea typeface="ＭＳ Ｐゴシック" panose="020B0600070205080204" pitchFamily="34" charset="-128"/>
                <a:cs typeface="Arial"/>
                <a:sym typeface="Arial"/>
              </a:rPr>
              <a:t> Disorders of the renal system</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97670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28.6</a:t>
            </a:r>
          </a:p>
          <a:p>
            <a:endPar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Discussion Topic:</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 </a:t>
            </a:r>
            <a:r>
              <a:rPr lang="en-US" sz="1200" b="0" i="0" u="none" strike="noStrike" kern="1200" cap="none" dirty="0">
                <a:solidFill>
                  <a:schemeClr val="dk1"/>
                </a:solidFill>
                <a:effectLst/>
                <a:latin typeface="Arial"/>
                <a:ea typeface="Arial"/>
                <a:cs typeface="Arial"/>
                <a:sym typeface="Arial"/>
              </a:rPr>
              <a:t>Describe the symptoms associated with kidney stones.</a:t>
            </a:r>
            <a:endPar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endParaRPr lang="en-US" altLang="en-US" sz="1200" b="0" i="0" u="none" strike="noStrike" kern="1200" cap="none" dirty="0">
              <a:solidFill>
                <a:schemeClr val="dk1"/>
              </a:solidFill>
              <a:latin typeface="Arial"/>
              <a:ea typeface="ＭＳ Ｐゴシック" panose="020B0600070205080204" pitchFamily="34" charset="-128"/>
              <a:cs typeface="Arial"/>
              <a:sym typeface="Arial"/>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85813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28.6</a:t>
            </a:r>
          </a:p>
          <a:p>
            <a:endPar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Discussion Topic:</a:t>
            </a:r>
            <a:r>
              <a:rPr lang="en-US" altLang="en-US" sz="1200" b="0" i="0" u="none" strike="noStrike" kern="1200" cap="none" baseline="0" dirty="0">
                <a:solidFill>
                  <a:schemeClr val="dk1"/>
                </a:solidFill>
                <a:latin typeface="Arial"/>
                <a:ea typeface="ＭＳ Ｐゴシック" panose="020B0600070205080204" pitchFamily="34" charset="-128"/>
                <a:cs typeface="Arial" panose="020B0604020202020204" pitchFamily="34" charset="0"/>
                <a:sym typeface="Arial"/>
              </a:rPr>
              <a:t> </a:t>
            </a:r>
            <a:r>
              <a:rPr lang="en-US" sz="1200" b="0" i="0" u="none" strike="noStrike" kern="1200" cap="none" dirty="0">
                <a:solidFill>
                  <a:schemeClr val="dk1"/>
                </a:solidFill>
                <a:effectLst/>
                <a:latin typeface="Arial"/>
                <a:ea typeface="Arial"/>
                <a:cs typeface="Arial"/>
                <a:sym typeface="Arial"/>
              </a:rPr>
              <a:t>Describe the common complications associated with urinary catheters.</a:t>
            </a:r>
            <a:endPar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29792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28.6</a:t>
            </a:r>
          </a:p>
          <a:p>
            <a:pPr eaLnBrk="1" hangingPunct="1"/>
            <a:endPar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Point to Emphasize: </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Renal failure can occur acutely or chronically. It is characterized by the kidneys</a:t>
            </a:r>
            <a:r>
              <a:rPr lang="en-US" altLang="ja-JP"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 losing their ability to filter the blood adequately and to remove toxins and excess fluid from the body. </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6926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28.6</a:t>
            </a:r>
          </a:p>
          <a:p>
            <a:endPar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r>
              <a:rPr lang="en-US" altLang="en-US" sz="1200" b="1" i="0" u="none" strike="noStrike" kern="1200" cap="none" dirty="0">
                <a:solidFill>
                  <a:schemeClr val="dk1"/>
                </a:solidFill>
                <a:latin typeface="Arial"/>
                <a:ea typeface="ＭＳ Ｐゴシック" panose="020B0600070205080204" pitchFamily="34" charset="-128"/>
                <a:cs typeface="Arial"/>
                <a:sym typeface="Arial"/>
              </a:rPr>
              <a:t>Point to Emphasize: </a:t>
            </a:r>
            <a:r>
              <a:rPr lang="en-US" altLang="en-US" sz="1200" b="0" i="0" u="none" strike="noStrike" kern="1200" cap="none" dirty="0">
                <a:solidFill>
                  <a:schemeClr val="dk1"/>
                </a:solidFill>
                <a:latin typeface="Arial"/>
                <a:ea typeface="ＭＳ Ｐゴシック" panose="020B0600070205080204" pitchFamily="34" charset="-128"/>
                <a:cs typeface="Arial"/>
                <a:sym typeface="Arial"/>
              </a:rPr>
              <a:t>Patients with end-stage renal disease usually require an external medical system to remove toxins and excess fluid from their body. </a:t>
            </a:r>
            <a:endParaRPr lang="en-US" altLang="en-US" sz="1200" b="1" i="0" u="none" strike="noStrike" kern="1200" cap="none" dirty="0">
              <a:solidFill>
                <a:schemeClr val="dk1"/>
              </a:solidFill>
              <a:latin typeface="Arial"/>
              <a:ea typeface="ＭＳ Ｐゴシック" panose="020B0600070205080204" pitchFamily="34" charset="-128"/>
              <a:cs typeface="Arial"/>
              <a:sym typeface="Arial"/>
            </a:endParaRPr>
          </a:p>
          <a:p>
            <a:endParaRPr lang="en-US" altLang="en-US" sz="1200" b="1" i="0" u="none" strike="noStrike" kern="1200" cap="none" dirty="0">
              <a:solidFill>
                <a:schemeClr val="dk1"/>
              </a:solidFill>
              <a:latin typeface="Arial"/>
              <a:ea typeface="ＭＳ Ｐゴシック" panose="020B0600070205080204" pitchFamily="34" charset="-128"/>
              <a:cs typeface="Arial"/>
              <a:sym typeface="Arial"/>
            </a:endParaRP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244187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28.6</a:t>
            </a:r>
          </a:p>
          <a:p>
            <a:pPr eaLnBrk="1" hangingPunct="1"/>
            <a:endPar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a:sym typeface="Arial"/>
              </a:rPr>
              <a:t>Talking Points: </a:t>
            </a:r>
            <a:r>
              <a:rPr lang="en-US" altLang="en-US" sz="1200" b="0" i="0" u="none" strike="noStrike" kern="1200" cap="none" dirty="0">
                <a:solidFill>
                  <a:schemeClr val="dk1"/>
                </a:solidFill>
                <a:latin typeface="Arial"/>
                <a:ea typeface="ＭＳ Ｐゴシック" panose="020B0600070205080204" pitchFamily="34" charset="-128"/>
                <a:cs typeface="Arial"/>
                <a:sym typeface="Arial"/>
              </a:rPr>
              <a:t>At some point in your career, you will transport an ESRD patient and deal with the complications of kidney failure. </a:t>
            </a:r>
          </a:p>
          <a:p>
            <a:pPr eaLnBrk="1" hangingPunct="1"/>
            <a:endParaRPr lang="en-US" altLang="en-US" sz="1200" b="0" i="0" u="none" strike="noStrike" kern="1200" cap="none" dirty="0">
              <a:solidFill>
                <a:schemeClr val="dk1"/>
              </a:solidFill>
              <a:latin typeface="Arial"/>
              <a:ea typeface="ＭＳ Ｐゴシック" panose="020B0600070205080204" pitchFamily="34" charset="-128"/>
              <a:cs typeface="Arial"/>
              <a:sym typeface="Aria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200" b="1" i="0" u="none" strike="noStrike" kern="1200" cap="none" dirty="0">
                <a:solidFill>
                  <a:schemeClr val="dk1"/>
                </a:solidFill>
                <a:latin typeface="Arial"/>
                <a:ea typeface="ＭＳ Ｐゴシック" panose="020B0600070205080204" pitchFamily="34" charset="-128"/>
                <a:cs typeface="Arial"/>
                <a:sym typeface="Arial"/>
              </a:rPr>
              <a:t>Discussion Topic:</a:t>
            </a:r>
            <a:r>
              <a:rPr lang="en-US" altLang="en-US" sz="1200" b="0" i="0" u="none" strike="noStrike" kern="1200" cap="none" dirty="0">
                <a:solidFill>
                  <a:schemeClr val="dk1"/>
                </a:solidFill>
                <a:latin typeface="Arial"/>
                <a:ea typeface="ＭＳ Ｐゴシック" panose="020B0600070205080204" pitchFamily="34" charset="-128"/>
                <a:cs typeface="Arial"/>
                <a:sym typeface="Arial"/>
              </a:rPr>
              <a:t> </a:t>
            </a:r>
            <a:r>
              <a:rPr lang="en-US" sz="1200" b="0" i="0" u="none" strike="noStrike" kern="1200" cap="none" dirty="0">
                <a:solidFill>
                  <a:schemeClr val="dk1"/>
                </a:solidFill>
                <a:effectLst/>
                <a:latin typeface="Arial"/>
                <a:ea typeface="Arial"/>
                <a:cs typeface="Arial"/>
                <a:sym typeface="Arial"/>
              </a:rPr>
              <a:t>Discuss the ramifications of failure of the renal system.</a:t>
            </a:r>
            <a:r>
              <a:rPr lang="en-US" altLang="en-US" sz="1200" b="0" i="0" u="none" strike="noStrike" kern="1200" cap="none" dirty="0">
                <a:solidFill>
                  <a:schemeClr val="dk1"/>
                </a:solidFill>
                <a:latin typeface="Arial"/>
                <a:ea typeface="ＭＳ Ｐゴシック" panose="020B0600070205080204" pitchFamily="34" charset="-128"/>
                <a:cs typeface="Arial"/>
                <a:sym typeface="Arial"/>
              </a:rPr>
              <a:t> </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667942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28.6</a:t>
            </a:r>
          </a:p>
          <a:p>
            <a:pPr eaLnBrk="1" hangingPunct="1"/>
            <a:endPar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a:sym typeface="Arial"/>
              </a:rPr>
              <a:t>Talking Points: </a:t>
            </a:r>
            <a:r>
              <a:rPr lang="en-US" altLang="en-US" sz="1200" b="0" i="0" u="none" strike="noStrike" kern="1200" cap="none" dirty="0">
                <a:solidFill>
                  <a:schemeClr val="dk1"/>
                </a:solidFill>
                <a:latin typeface="Arial"/>
                <a:ea typeface="ＭＳ Ｐゴシック" panose="020B0600070205080204" pitchFamily="34" charset="-128"/>
                <a:cs typeface="Arial"/>
                <a:sym typeface="Arial"/>
              </a:rPr>
              <a:t>A two-port catheter is inserted into a major vein in the torso. An A-V fistula is surgically created and connects arterial and venous blood flow.</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993671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28.6</a:t>
            </a:r>
          </a:p>
          <a:p>
            <a:pPr eaLnBrk="1" hangingPunct="1"/>
            <a:endPar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a:sym typeface="Arial"/>
              </a:rPr>
              <a:t>Talking Points: </a:t>
            </a:r>
            <a:r>
              <a:rPr lang="en-US" altLang="en-US" sz="1200" b="0" i="0" u="none" strike="noStrike" kern="1200" cap="none" dirty="0">
                <a:solidFill>
                  <a:schemeClr val="dk1"/>
                </a:solidFill>
                <a:latin typeface="Arial"/>
                <a:ea typeface="ＭＳ Ｐゴシック" panose="020B0600070205080204" pitchFamily="34" charset="-128"/>
                <a:cs typeface="Arial"/>
                <a:sym typeface="Arial"/>
              </a:rPr>
              <a:t>A two-port catheter is inserted into a major vein in the torso. An A-V fistula is surgically created and connects arterial and venous blood flow.</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370471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28.6</a:t>
            </a:r>
          </a:p>
          <a:p>
            <a:endPar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Critical Thinking: </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What are the side effects of hemodialysis? How might these side effects impact EMS?</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77543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28.6</a:t>
            </a:r>
          </a:p>
          <a:p>
            <a:endPar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Critical Thinking: </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What are the side effects of hemodialysis? How might these side effects impact EMS?</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433809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28.6</a:t>
            </a:r>
          </a:p>
          <a:p>
            <a:endPar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Critical Thinking: </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What are the side effects of hemodialysis? How might these side effects impact EMS?</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733976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Teaching Time: </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40 minutes</a:t>
            </a:r>
          </a:p>
          <a:p>
            <a:endPar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Teaching Tips: </a:t>
            </a:r>
            <a:r>
              <a:rPr lang="en-US" sz="1200" b="0" i="0" u="none" strike="noStrike" kern="1200" cap="none" dirty="0">
                <a:solidFill>
                  <a:schemeClr val="dk1"/>
                </a:solidFill>
                <a:effectLst/>
                <a:latin typeface="Arial"/>
                <a:ea typeface="Arial"/>
                <a:cs typeface="Arial"/>
                <a:sym typeface="Arial"/>
              </a:rPr>
              <a:t>Use multimedia graphics to illustrate anemia. Microscopic images will enhance comprehension. Use real-life examples to enhance an otherwise technical discussion. Relate blood disorders to actual symptoms. Clotting and coagulopathies touch on many previous lessons and some lessons to come. Use discussions on acute coronary syndrome and bleeding to add real life elements to this topic. Use conditions such as anemia to underscore the previous discussion on the components of the blood. Use conditions such as sickle cell anemia to underscore the previous discussion on the components of the blood.</a:t>
            </a:r>
            <a:endParaRPr lang="en-US" altLang="ja-JP"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901078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28.6</a:t>
            </a:r>
          </a:p>
          <a:p>
            <a:pPr eaLnBrk="1" hangingPunct="1"/>
            <a:endPar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Knowledge Application: </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Have students work in small groups. Ask each group to describe a specific type of dialysis. Include a discussion about how filtration is achieved.</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984813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28.6</a:t>
            </a:r>
          </a:p>
          <a:p>
            <a:pPr eaLnBrk="1" hangingPunct="1"/>
            <a:endPar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Knowledge Application: </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Have students work in small groups. Ask each group to describe a specific type of dialysis. Include a discussion about how filtration is achieved.</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832109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28.6</a:t>
            </a:r>
          </a:p>
          <a:p>
            <a:pPr eaLnBrk="1" hangingPunct="1"/>
            <a:endPar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Knowledge Application: </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Have students work in small groups. Ask each group to describe a specific type of dialysis. Include a discussion about how filtration is achieved.</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962803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28.7</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493659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28.7</a:t>
            </a:r>
          </a:p>
          <a:p>
            <a:pPr eaLnBrk="1" hangingPunct="1"/>
            <a:endPar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Discussion Topic:</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 </a:t>
            </a:r>
            <a:r>
              <a:rPr lang="en-US" sz="1200" b="0" i="0" u="none" strike="noStrike" kern="1200" cap="none" dirty="0">
                <a:solidFill>
                  <a:schemeClr val="dk1"/>
                </a:solidFill>
                <a:effectLst/>
                <a:latin typeface="Arial"/>
                <a:ea typeface="Arial"/>
                <a:cs typeface="Arial"/>
                <a:sym typeface="Arial"/>
              </a:rPr>
              <a:t>Describe the most common complications associated with end-stage renal disease.</a:t>
            </a:r>
            <a:endPar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674894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28.7</a:t>
            </a:r>
          </a:p>
          <a:p>
            <a:pPr eaLnBrk="1" hangingPunct="1"/>
            <a:endPar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Talking Points: </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Be certain not to take a blood pressure on the same arm containing a fistula, as you will damage it. Patients are usually very aware of this, but if your patient is obtunded, you will have to assess this for yourself.</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014959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28.7</a:t>
            </a:r>
          </a:p>
          <a:p>
            <a:pPr eaLnBrk="1" hangingPunct="1"/>
            <a:endPar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Point to Emphasize: </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Advanced life support will be an important resource for complications associated with dialysis patients.</a:t>
            </a:r>
            <a:endPar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endParaRPr lang="en-US" altLang="en-US" sz="1200" b="0" i="0" u="none" strike="noStrike" kern="1200" cap="none" dirty="0">
              <a:solidFill>
                <a:schemeClr val="dk1"/>
              </a:solidFill>
              <a:latin typeface="Arial"/>
              <a:ea typeface="ＭＳ Ｐゴシック" panose="020B0600070205080204" pitchFamily="34" charset="-128"/>
              <a:cs typeface="Arial"/>
              <a:sym typeface="Arial"/>
            </a:endParaRPr>
          </a:p>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a:sym typeface="Arial"/>
              </a:rPr>
              <a:t>Discussion Topic:</a:t>
            </a:r>
            <a:r>
              <a:rPr lang="en-US" altLang="en-US" sz="1200" b="0" i="0" u="none" strike="noStrike" kern="1200" cap="none" dirty="0">
                <a:solidFill>
                  <a:schemeClr val="dk1"/>
                </a:solidFill>
                <a:latin typeface="Arial"/>
                <a:ea typeface="ＭＳ Ｐゴシック" panose="020B0600070205080204" pitchFamily="34" charset="-128"/>
                <a:cs typeface="Arial"/>
                <a:sym typeface="Arial"/>
              </a:rPr>
              <a:t> Discuss common complications associated with dialysis. </a:t>
            </a:r>
          </a:p>
          <a:p>
            <a:pPr eaLnBrk="1" hangingPunct="1"/>
            <a:endParaRPr lang="en-US" altLang="en-US" sz="1200" b="0" i="0" u="none" strike="noStrike" kern="1200" cap="none" dirty="0">
              <a:solidFill>
                <a:schemeClr val="dk1"/>
              </a:solidFill>
              <a:latin typeface="Arial"/>
              <a:ea typeface="ＭＳ Ｐゴシック" panose="020B0600070205080204" pitchFamily="34" charset="-128"/>
              <a:cs typeface="Arial"/>
              <a:sym typeface="Arial"/>
            </a:endParaRPr>
          </a:p>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a:sym typeface="Arial"/>
              </a:rPr>
              <a:t>Class Activities:</a:t>
            </a:r>
            <a:r>
              <a:rPr lang="en-US" altLang="en-US" sz="1200" b="0" i="0" u="none" strike="noStrike" kern="1200" cap="none" dirty="0">
                <a:solidFill>
                  <a:schemeClr val="dk1"/>
                </a:solidFill>
                <a:latin typeface="Arial"/>
                <a:ea typeface="ＭＳ Ｐゴシック" panose="020B0600070205080204" pitchFamily="34" charset="-128"/>
                <a:cs typeface="Arial"/>
                <a:sym typeface="Arial"/>
              </a:rPr>
              <a:t> Tour a dialysis center. Discuss dialysis equipment. Interview a dialysis patient. Discuss how dialysis is accomplished and whether the patient regularly experiences any complications. </a:t>
            </a:r>
          </a:p>
          <a:p>
            <a:pPr eaLnBrk="1" hangingPunct="1"/>
            <a:endParaRPr lang="en-US" altLang="en-US" sz="1200" b="0" i="0" u="none" strike="noStrike" kern="1200" cap="none" dirty="0">
              <a:solidFill>
                <a:schemeClr val="dk1"/>
              </a:solidFill>
              <a:latin typeface="Arial"/>
              <a:ea typeface="ＭＳ Ｐゴシック" panose="020B0600070205080204" pitchFamily="34" charset="-128"/>
              <a:cs typeface="Arial"/>
              <a:sym typeface="Arial"/>
            </a:endParaRPr>
          </a:p>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Knowledge Application: </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Brainstorm common complications of dialysis. Discuss potential treatment options.</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353211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28.7</a:t>
            </a:r>
          </a:p>
          <a:p>
            <a:endPar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Knowledge Application: </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Invite a paramedic to class to discuss the role of advanced life support in the treatment of a dialysis complication.</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2808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28.7</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55778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28.7</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850780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28.1</a:t>
            </a:r>
          </a:p>
          <a:p>
            <a:pPr eaLnBrk="1" hangingPunct="1"/>
            <a:endPar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Point to Emphasize: </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Control of bleeding, delivery of oxygen to the cells, and removal of carbon dioxide and other waste products are all functions of the blood. </a:t>
            </a:r>
            <a:endPar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endParaRPr lang="en-US" altLang="en-US" sz="1200" b="1" i="0" u="none" strike="noStrike" kern="1200" cap="none" dirty="0">
              <a:solidFill>
                <a:schemeClr val="dk1"/>
              </a:solidFill>
              <a:latin typeface="Arial"/>
              <a:ea typeface="ＭＳ Ｐゴシック" panose="020B0600070205080204" pitchFamily="34" charset="-128"/>
              <a:cs typeface="Arial"/>
              <a:sym typeface="Arial"/>
            </a:endParaRPr>
          </a:p>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a:sym typeface="Arial"/>
              </a:rPr>
              <a:t>Discussion Topic:</a:t>
            </a:r>
            <a:r>
              <a:rPr lang="en-US" altLang="en-US" sz="1200" b="0" i="0" u="none" strike="noStrike" kern="1200" cap="none" dirty="0">
                <a:solidFill>
                  <a:schemeClr val="dk1"/>
                </a:solidFill>
                <a:latin typeface="Arial"/>
                <a:ea typeface="ＭＳ Ｐゴシック" panose="020B0600070205080204" pitchFamily="34" charset="-128"/>
                <a:cs typeface="Arial"/>
                <a:sym typeface="Arial"/>
              </a:rPr>
              <a:t> Discuss the role of the blood. What specific functions does it serve?</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007328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5684250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200" b="1" i="0" u="none" strike="noStrike" kern="1200" cap="none" dirty="0">
                <a:solidFill>
                  <a:schemeClr val="dk1"/>
                </a:solidFill>
                <a:latin typeface="Arial"/>
                <a:ea typeface="ＭＳ Ｐゴシック" panose="020B0600070205080204" pitchFamily="34" charset="-128"/>
                <a:cs typeface="Arial"/>
                <a:sym typeface="Arial"/>
              </a:rPr>
              <a:t>Talking Points</a:t>
            </a:r>
            <a:r>
              <a:rPr lang="en-US" altLang="en-US" sz="1200" b="0" i="0" u="none" strike="noStrike" kern="1200" cap="none" dirty="0">
                <a:solidFill>
                  <a:schemeClr val="dk1"/>
                </a:solidFill>
                <a:latin typeface="Arial"/>
                <a:ea typeface="ＭＳ Ｐゴシック" panose="020B0600070205080204" pitchFamily="34" charset="-128"/>
                <a:cs typeface="Arial"/>
                <a:sym typeface="Arial"/>
              </a:rPr>
              <a:t>: Discuss how an EMT would handle patients with</a:t>
            </a:r>
            <a:r>
              <a:rPr lang="en-US" altLang="en-US" sz="1200" b="0" i="0" u="none" strike="noStrike" kern="1200" cap="none" baseline="0" dirty="0">
                <a:solidFill>
                  <a:schemeClr val="dk1"/>
                </a:solidFill>
                <a:latin typeface="Arial"/>
                <a:ea typeface="ＭＳ Ｐゴシック" panose="020B0600070205080204" pitchFamily="34" charset="-128"/>
                <a:cs typeface="Arial"/>
                <a:sym typeface="Arial"/>
              </a:rPr>
              <a:t> ESRD</a:t>
            </a:r>
            <a:r>
              <a:rPr lang="en-US" altLang="en-US" sz="1200" b="0" i="0" u="none" strike="noStrike" kern="1200" cap="none" dirty="0">
                <a:solidFill>
                  <a:schemeClr val="dk1"/>
                </a:solidFill>
                <a:latin typeface="Arial"/>
                <a:ea typeface="ＭＳ Ｐゴシック" panose="020B0600070205080204" pitchFamily="34" charset="-128"/>
                <a:cs typeface="Arial"/>
                <a:sym typeface="Arial"/>
              </a:rPr>
              <a:t>. What special precautions are needed?</a:t>
            </a:r>
            <a:endParaRPr lang="en-US" altLang="en-US" sz="1200" b="1" i="0" u="none" strike="noStrike" kern="1200" cap="none" dirty="0">
              <a:solidFill>
                <a:schemeClr val="dk1"/>
              </a:solidFill>
              <a:latin typeface="Arial"/>
              <a:ea typeface="ＭＳ Ｐゴシック" panose="020B0600070205080204" pitchFamily="34" charset="-128"/>
              <a:cs typeface="Arial"/>
              <a:sym typeface="Arial"/>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583201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Talking Points: </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Dialysis is a critical function for patients in ESRD. Missing even one appointment can be a life-threatening emergency. The kidneys are essential to eliminate toxins and regulate water in our bodies. Without dialysis to replace the lost function, this patient</a:t>
            </a:r>
            <a:r>
              <a:rPr lang="en-US" altLang="ja-JP"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's body has no way to rid itself of dangerous toxins.</a:t>
            </a:r>
            <a:endPar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127043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50</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64150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Objectives: 28.1</a:t>
            </a:r>
          </a:p>
          <a:p>
            <a:pPr eaLnBrk="1" hangingPunct="1"/>
            <a:endPar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pPr eaLnBrk="1" hangingPunct="1"/>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Knowledge Application: </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List the components of blood. Ask students to discuss the role that each component plays with regard to body function. Discuss the dysfunction associated with deficits of any component.</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97154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28.1</a:t>
            </a:r>
          </a:p>
          <a:p>
            <a:endPar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Discussion Topic:</a:t>
            </a:r>
            <a:r>
              <a:rPr lang="en-US" altLang="en-US" sz="1200" b="0"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 </a:t>
            </a:r>
            <a:r>
              <a:rPr lang="en-US" sz="1200" b="0" i="0" u="none" strike="noStrike" kern="1200" cap="none" dirty="0">
                <a:solidFill>
                  <a:schemeClr val="dk1"/>
                </a:solidFill>
                <a:effectLst/>
                <a:latin typeface="Arial"/>
                <a:ea typeface="Arial"/>
                <a:cs typeface="Arial"/>
                <a:sym typeface="Arial"/>
              </a:rPr>
              <a:t>Describe the elements of blood clotting and their function.</a:t>
            </a:r>
            <a:endPar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1359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28.2</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08818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28.3</a:t>
            </a:r>
          </a:p>
          <a:p>
            <a:endPar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Discussion Topic:</a:t>
            </a:r>
            <a:r>
              <a:rPr lang="en-US" altLang="en-US" sz="1200" b="0" i="0" u="none" strike="noStrike" kern="1200" cap="none" baseline="0" dirty="0">
                <a:solidFill>
                  <a:schemeClr val="dk1"/>
                </a:solidFill>
                <a:latin typeface="Arial"/>
                <a:ea typeface="ＭＳ Ｐゴシック" panose="020B0600070205080204" pitchFamily="34" charset="-128"/>
                <a:cs typeface="Arial" panose="020B0604020202020204" pitchFamily="34" charset="0"/>
                <a:sym typeface="Arial"/>
              </a:rPr>
              <a:t> </a:t>
            </a:r>
            <a:r>
              <a:rPr lang="en-US" sz="1200" b="0" i="0" u="none" strike="noStrike" kern="1200" cap="none" dirty="0">
                <a:solidFill>
                  <a:schemeClr val="dk1"/>
                </a:solidFill>
                <a:effectLst/>
                <a:latin typeface="Arial"/>
                <a:ea typeface="Arial"/>
                <a:cs typeface="Arial"/>
                <a:sym typeface="Arial"/>
              </a:rPr>
              <a:t>Describe the common causes or origins of coagulopathies.</a:t>
            </a:r>
          </a:p>
          <a:p>
            <a:endParaRPr lang="en-US" altLang="en-US" sz="1200" b="0" i="0" u="none" strike="noStrike" kern="1200" cap="none" dirty="0">
              <a:solidFill>
                <a:schemeClr val="dk1"/>
              </a:solidFill>
              <a:effectLst/>
              <a:latin typeface="Arial"/>
              <a:ea typeface="ＭＳ Ｐゴシック" panose="020B0600070205080204" pitchFamily="34" charset="-128"/>
              <a:cs typeface="Arial"/>
              <a:sym typeface="Arial"/>
            </a:endParaRPr>
          </a:p>
          <a:p>
            <a:r>
              <a:rPr lang="en-US" altLang="en-US" sz="1200" b="1" i="0" u="none" strike="noStrike" kern="1200" cap="none" dirty="0">
                <a:solidFill>
                  <a:schemeClr val="dk1"/>
                </a:solidFill>
                <a:effectLst/>
                <a:latin typeface="Arial"/>
                <a:ea typeface="ＭＳ Ｐゴシック" panose="020B0600070205080204" pitchFamily="34" charset="-128"/>
                <a:cs typeface="Arial"/>
                <a:sym typeface="Arial"/>
              </a:rPr>
              <a:t>Class Activity:</a:t>
            </a:r>
            <a:r>
              <a:rPr lang="en-US" altLang="en-US" sz="1200" b="0" i="0" u="none" strike="noStrike" kern="1200" cap="none" baseline="0" dirty="0">
                <a:solidFill>
                  <a:schemeClr val="dk1"/>
                </a:solidFill>
                <a:effectLst/>
                <a:latin typeface="Arial"/>
                <a:ea typeface="ＭＳ Ｐゴシック" panose="020B0600070205080204" pitchFamily="34" charset="-128"/>
                <a:cs typeface="Arial"/>
                <a:sym typeface="Arial"/>
              </a:rPr>
              <a:t> </a:t>
            </a:r>
            <a:r>
              <a:rPr lang="en-US" sz="1200" b="0" i="0" u="none" strike="noStrike" kern="1200" cap="none" dirty="0">
                <a:solidFill>
                  <a:schemeClr val="dk1"/>
                </a:solidFill>
                <a:effectLst/>
                <a:latin typeface="Arial"/>
                <a:ea typeface="Arial"/>
                <a:cs typeface="Arial"/>
                <a:sym typeface="Arial"/>
              </a:rPr>
              <a:t>Divide the class into groups. Assign each group a specific cause of coagulopathy and have them research and present on their topic.</a:t>
            </a:r>
            <a:endPar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endParaRP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57702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200" b="1" i="0" u="none" strike="noStrike" kern="1200" cap="none" dirty="0">
                <a:solidFill>
                  <a:schemeClr val="dk1"/>
                </a:solidFill>
                <a:latin typeface="Arial"/>
                <a:ea typeface="ＭＳ Ｐゴシック" panose="020B0600070205080204" pitchFamily="34" charset="-128"/>
                <a:cs typeface="Arial" panose="020B0604020202020204" pitchFamily="34" charset="0"/>
                <a:sym typeface="Arial"/>
              </a:rPr>
              <a:t>Covers Objective: 28.3</a:t>
            </a:r>
          </a:p>
          <a:p>
            <a:endParaRPr lang="en-IN"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90279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 name="Content Placeholder 2"/>
          <p:cNvSpPr>
            <a:spLocks noGrp="1"/>
          </p:cNvSpPr>
          <p:nvPr>
            <p:ph sz="quarter" idx="10"/>
          </p:nvPr>
        </p:nvSpPr>
        <p:spPr>
          <a:xfrm>
            <a:off x="457200" y="1600200"/>
            <a:ext cx="8229600" cy="4525963"/>
          </a:xfrm>
        </p:spPr>
        <p:txBody>
          <a:bodyPr/>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469634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Five Content_Link">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3730239" cy="676464"/>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392649"/>
            <a:ext cx="3730239" cy="701761"/>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254847"/>
            <a:ext cx="3732767" cy="71040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4672" y="4125687"/>
            <a:ext cx="3732767" cy="711234"/>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4997360"/>
            <a:ext cx="3730239" cy="659956"/>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956561" y="1555750"/>
            <a:ext cx="3730239" cy="676463"/>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956561" y="2392363"/>
            <a:ext cx="3733414" cy="702047"/>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956561" y="3254848"/>
            <a:ext cx="3730239" cy="710402"/>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3" name="Text Placeholder 12"/>
          <p:cNvSpPr>
            <a:spLocks noGrp="1"/>
          </p:cNvSpPr>
          <p:nvPr>
            <p:ph type="body" sz="quarter" idx="24"/>
          </p:nvPr>
        </p:nvSpPr>
        <p:spPr>
          <a:xfrm>
            <a:off x="4854576" y="4174123"/>
            <a:ext cx="3921956" cy="4381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7" name="Text Placeholder 16"/>
          <p:cNvSpPr>
            <a:spLocks noGrp="1"/>
          </p:cNvSpPr>
          <p:nvPr>
            <p:ph type="body" sz="quarter" idx="25"/>
          </p:nvPr>
        </p:nvSpPr>
        <p:spPr>
          <a:xfrm>
            <a:off x="4854575" y="4683125"/>
            <a:ext cx="3922713" cy="641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9" name="Text Placeholder 18"/>
          <p:cNvSpPr>
            <a:spLocks noGrp="1"/>
          </p:cNvSpPr>
          <p:nvPr>
            <p:ph type="body" sz="quarter" idx="26"/>
          </p:nvPr>
        </p:nvSpPr>
        <p:spPr>
          <a:xfrm>
            <a:off x="4854575" y="5503863"/>
            <a:ext cx="3922713" cy="6064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21" name="Text Placeholder 20"/>
          <p:cNvSpPr>
            <a:spLocks noGrp="1"/>
          </p:cNvSpPr>
          <p:nvPr>
            <p:ph type="body" sz="quarter" idx="27" hasCustomPrompt="1"/>
          </p:nvPr>
        </p:nvSpPr>
        <p:spPr>
          <a:xfrm>
            <a:off x="4452938" y="6110288"/>
            <a:ext cx="4443412" cy="649287"/>
          </a:xfrm>
        </p:spPr>
        <p:txBody>
          <a:bodyPr/>
          <a:lstStyle>
            <a:lvl1pPr marL="0" indent="0">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3" name="Text Placeholder 22"/>
          <p:cNvSpPr>
            <a:spLocks noGrp="1"/>
          </p:cNvSpPr>
          <p:nvPr>
            <p:ph type="body" sz="quarter" idx="28"/>
          </p:nvPr>
        </p:nvSpPr>
        <p:spPr>
          <a:xfrm>
            <a:off x="457200" y="5784850"/>
            <a:ext cx="3730625" cy="8207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603925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15153"/>
            <a:ext cx="8229600" cy="110265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0" tIns="0" rIns="0" bIns="0" anchor="b" anchorCtr="0"/>
          <a:lstStyle>
            <a:lvl1pPr marL="0" marR="0" lvl="0" indent="0" algn="l" rtl="0">
              <a:spcBef>
                <a:spcPts val="0"/>
              </a:spcBef>
              <a:buClr>
                <a:srgbClr val="007FA3"/>
              </a:buClr>
              <a:buFont typeface="Arial"/>
              <a:buNone/>
              <a:defRPr sz="12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539372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Shape 54"/>
          <p:cNvSpPr txBox="1">
            <a:spLocks noGrp="1"/>
          </p:cNvSpPr>
          <p:nvPr>
            <p:ph type="title" hasCustomPrompt="1"/>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55" name="Shape 55"/>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12888"/>
            <a:ext cx="8232775" cy="3417887"/>
          </a:xfrm>
        </p:spPr>
        <p:txBody>
          <a:bodyPr/>
          <a:lstStyle/>
          <a:p>
            <a:endParaRPr lang="en-US" dirty="0"/>
          </a:p>
        </p:txBody>
      </p:sp>
    </p:spTree>
    <p:extLst>
      <p:ext uri="{BB962C8B-B14F-4D97-AF65-F5344CB8AC3E}">
        <p14:creationId xmlns:p14="http://schemas.microsoft.com/office/powerpoint/2010/main" val="1885097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2861608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and Link">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0" tIns="0" rIns="0" bIns="0"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3" name="Text Placeholder 2"/>
          <p:cNvSpPr>
            <a:spLocks noGrp="1"/>
          </p:cNvSpPr>
          <p:nvPr>
            <p:ph type="body" sz="quarter" idx="13"/>
          </p:nvPr>
        </p:nvSpPr>
        <p:spPr>
          <a:xfrm>
            <a:off x="674688" y="3962400"/>
            <a:ext cx="7783512" cy="1752600"/>
          </a:xfrm>
        </p:spPr>
        <p:txBody>
          <a:bodyPr/>
          <a:lstStyle>
            <a:lvl1pPr>
              <a:defRPr sz="2000">
                <a:latin typeface="+mn-lt"/>
              </a:defRPr>
            </a:lvl1pPr>
            <a:lvl2pPr>
              <a:defRPr sz="2000">
                <a:latin typeface="+mn-lt"/>
              </a:defRPr>
            </a:lvl2pPr>
            <a:lvl3pPr>
              <a:defRPr sz="2000">
                <a:latin typeface="+mn-lt"/>
              </a:defRPr>
            </a:lvl3pPr>
            <a:lvl4pPr>
              <a:defRPr sz="2000">
                <a:latin typeface="+mn-lt"/>
              </a:defRPr>
            </a:lvl4pPr>
            <a:lvl5pPr>
              <a:defRPr sz="20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249690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488752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2401594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On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6"/>
            <a:ext cx="8229600" cy="4467955"/>
          </a:xfrm>
        </p:spPr>
        <p:txBody>
          <a:bodyPr/>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Tree>
    <p:extLst>
      <p:ext uri="{BB962C8B-B14F-4D97-AF65-F5344CB8AC3E}">
        <p14:creationId xmlns:p14="http://schemas.microsoft.com/office/powerpoint/2010/main" val="2862718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Link On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 name="Text Placeholder 2"/>
          <p:cNvSpPr>
            <a:spLocks noGrp="1"/>
          </p:cNvSpPr>
          <p:nvPr>
            <p:ph type="body" sz="quarter" idx="14"/>
          </p:nvPr>
        </p:nvSpPr>
        <p:spPr>
          <a:xfrm>
            <a:off x="457200" y="1555750"/>
            <a:ext cx="8232775" cy="4468813"/>
          </a:xfrm>
        </p:spPr>
        <p:txBody>
          <a:bodyPr/>
          <a:lstStyle>
            <a:lvl1pPr marL="255600"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153561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 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 </a:t>
            </a:r>
          </a:p>
          <a:p>
            <a:pPr lvl="2"/>
            <a:r>
              <a:rPr lang="en-US" dirty="0"/>
              <a:t> </a:t>
            </a:r>
          </a:p>
          <a:p>
            <a:pPr lvl="3"/>
            <a:r>
              <a:rPr lang="en-US" dirty="0"/>
              <a:t> </a:t>
            </a:r>
          </a:p>
          <a:p>
            <a:pPr lvl="4"/>
            <a:r>
              <a:rPr lang="en-US" dirty="0"/>
              <a:t> </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000" b="0" i="0" u="none" strike="noStrike" cap="none" dirty="0">
                <a:solidFill>
                  <a:schemeClr val="dk1"/>
                </a:solidFill>
                <a:latin typeface="+mn-lt"/>
                <a:ea typeface="Arial"/>
                <a:cs typeface="Arial"/>
                <a:sym typeface="Arial"/>
              </a:defRPr>
            </a:lvl5pPr>
          </a:lstStyle>
          <a:p>
            <a:pPr lvl="0"/>
            <a:r>
              <a:rPr lang="en-US" dirty="0"/>
              <a:t>Edit Master text styles</a:t>
            </a:r>
            <a:endParaRPr lang="en-US" sz="2400" b="0" i="0" u="none" strike="noStrike" cap="none" dirty="0">
              <a:solidFill>
                <a:schemeClr val="dk1"/>
              </a:solidFill>
              <a:latin typeface="+mn-lt"/>
              <a:cs typeface="Arial"/>
              <a:sym typeface="Arial"/>
            </a:endParaRPr>
          </a:p>
          <a:p>
            <a:pPr lvl="1"/>
            <a:r>
              <a:rPr lang="en-US" b="0" i="0" u="none" strike="noStrike" cap="none" dirty="0">
                <a:solidFill>
                  <a:schemeClr val="dk1"/>
                </a:solidFill>
                <a:latin typeface="+mn-lt"/>
                <a:cs typeface="Arial"/>
                <a:sym typeface="Arial"/>
              </a:rPr>
              <a:t> </a:t>
            </a:r>
          </a:p>
          <a:p>
            <a:pPr lvl="2"/>
            <a:r>
              <a:rPr lang="en-US" dirty="0"/>
              <a:t> </a:t>
            </a:r>
          </a:p>
          <a:p>
            <a:pPr lvl="3"/>
            <a:r>
              <a:rPr lang="en-US" dirty="0"/>
              <a:t> </a:t>
            </a:r>
          </a:p>
          <a:p>
            <a:pPr lvl="4"/>
            <a:r>
              <a:rPr lang="en-US" dirty="0"/>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Thre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50"/>
            <a:ext cx="8232128" cy="982352"/>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939753"/>
            <a:ext cx="8229600" cy="1196411"/>
          </a:xfrm>
        </p:spPr>
        <p:txBody>
          <a:bodyPr/>
          <a:lstStyle>
            <a:lvl1pPr marR="0" indent="-2556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7200" y="4665662"/>
            <a:ext cx="8232128" cy="1251043"/>
          </a:xfrm>
        </p:spPr>
        <p:txBody>
          <a:bodyPr/>
          <a:lstStyle>
            <a:lvl1pPr marR="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0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0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362930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Four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8"/>
            <a:ext cx="8232128" cy="984807"/>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743198"/>
            <a:ext cx="8229600" cy="1021037"/>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939052"/>
            <a:ext cx="8232128" cy="969122"/>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5068609"/>
            <a:ext cx="8232128" cy="915328"/>
          </a:xfrm>
        </p:spPr>
        <p:txBody>
          <a:bodyPr/>
          <a:lstStyle>
            <a:lvl1pPr indent="-255600">
              <a:defRPr sz="2400" baseline="0">
                <a:latin typeface="+mn-lt"/>
              </a:defRPr>
            </a:lvl1pPr>
            <a:lvl2pPr indent="-284400">
              <a:defRPr sz="2400" baseline="0">
                <a:latin typeface="+mn-lt"/>
              </a:defRPr>
            </a:lvl2pPr>
            <a:lvl3pPr indent="-230400">
              <a:defRPr sz="2400" baseline="0">
                <a:latin typeface="+mn-lt"/>
              </a:defRPr>
            </a:lvl3pPr>
            <a:lvl4pPr>
              <a:defRPr sz="2400" baseline="0">
                <a:latin typeface="+mn-lt"/>
              </a:defRPr>
            </a:lvl4pPr>
            <a:lvl5pPr>
              <a:defRPr sz="2400" baseline="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062393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8232128" cy="495242"/>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264889"/>
            <a:ext cx="8229600" cy="572316"/>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051103"/>
            <a:ext cx="8232128" cy="573499"/>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3837317"/>
            <a:ext cx="8232128" cy="57984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4623532"/>
            <a:ext cx="8232128" cy="572356"/>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4672" y="5424490"/>
            <a:ext cx="8234655" cy="591750"/>
          </a:xfrm>
        </p:spPr>
        <p:txBody>
          <a:bodyPr/>
          <a:lstStyle>
            <a:lvl1pPr indent="-255600">
              <a:defRPr sz="1800"/>
            </a:lvl1pPr>
            <a:lvl2pPr indent="-284400">
              <a:defRPr sz="1800"/>
            </a:lvl2pPr>
            <a:lvl3pPr indent="-230400">
              <a:defRPr sz="1800"/>
            </a:lvl3pPr>
            <a:lvl4pPr indent="-230400">
              <a:defRPr sz="1800"/>
            </a:lvl4pPr>
            <a:lvl5pPr indent="-230400">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34312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8232128" cy="676464"/>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392649"/>
            <a:ext cx="8229600" cy="739698"/>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335803"/>
            <a:ext cx="8232128" cy="813243"/>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7200" y="4362943"/>
            <a:ext cx="8232128" cy="69315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5297488"/>
            <a:ext cx="8232128" cy="659559"/>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553875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Five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8" name="Content Placeholder 7"/>
          <p:cNvSpPr>
            <a:spLocks noGrp="1"/>
          </p:cNvSpPr>
          <p:nvPr>
            <p:ph sz="quarter" idx="16"/>
          </p:nvPr>
        </p:nvSpPr>
        <p:spPr>
          <a:xfrm>
            <a:off x="457200" y="1555749"/>
            <a:ext cx="3730239" cy="676464"/>
          </a:xfrm>
        </p:spPr>
        <p:txBody>
          <a:bodyPr/>
          <a:lstStyle>
            <a:lvl1pPr indent="-255600">
              <a:defRPr sz="1800">
                <a:latin typeface="+mn-lt"/>
              </a:defRPr>
            </a:lvl1pPr>
            <a:lvl2pPr indent="-284400">
              <a:defRPr sz="1800">
                <a:latin typeface="+mn-lt"/>
              </a:defRPr>
            </a:lvl2pPr>
            <a:lvl3pPr indent="-230400">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3" name="Content Placeholder 2"/>
          <p:cNvSpPr>
            <a:spLocks noGrp="1"/>
          </p:cNvSpPr>
          <p:nvPr>
            <p:ph sz="quarter" idx="14"/>
          </p:nvPr>
        </p:nvSpPr>
        <p:spPr>
          <a:xfrm>
            <a:off x="457200" y="2392649"/>
            <a:ext cx="3730239" cy="701761"/>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5"/>
          </p:nvPr>
        </p:nvSpPr>
        <p:spPr>
          <a:xfrm>
            <a:off x="454672" y="3254847"/>
            <a:ext cx="3732767" cy="710402"/>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7"/>
          </p:nvPr>
        </p:nvSpPr>
        <p:spPr>
          <a:xfrm>
            <a:off x="454672" y="4125687"/>
            <a:ext cx="3732767" cy="711234"/>
          </a:xfrm>
        </p:spPr>
        <p:txBody>
          <a:bodyPr/>
          <a:lstStyle>
            <a:lvl1pPr indent="-255600">
              <a:defRPr sz="1800">
                <a:latin typeface="+mn-lt"/>
              </a:defRPr>
            </a:lvl1pPr>
            <a:lvl2pPr indent="-284400">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8"/>
          </p:nvPr>
        </p:nvSpPr>
        <p:spPr>
          <a:xfrm>
            <a:off x="457200" y="4997360"/>
            <a:ext cx="3730239" cy="659956"/>
          </a:xfrm>
        </p:spPr>
        <p:txBody>
          <a:bodyPr/>
          <a:lstStyle>
            <a:lvl1pPr indent="-255600">
              <a:defRPr sz="18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956561" y="1555750"/>
            <a:ext cx="3730239" cy="676463"/>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956561" y="2392363"/>
            <a:ext cx="3733414" cy="702047"/>
          </a:xfrm>
        </p:spPr>
        <p:txBody>
          <a:bodyPr/>
          <a:lstStyle>
            <a:lvl1pPr>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956561" y="3254848"/>
            <a:ext cx="3730239" cy="710402"/>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956561" y="4125688"/>
            <a:ext cx="3730239" cy="711233"/>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6" name="Content Placeholder 15"/>
          <p:cNvSpPr>
            <a:spLocks noGrp="1"/>
          </p:cNvSpPr>
          <p:nvPr>
            <p:ph sz="quarter" idx="23"/>
          </p:nvPr>
        </p:nvSpPr>
        <p:spPr>
          <a:xfrm>
            <a:off x="4956562" y="4997359"/>
            <a:ext cx="3733414" cy="736869"/>
          </a:xfrm>
        </p:spPr>
        <p:txBody>
          <a:bodyPr/>
          <a:lstStyle>
            <a:lvl1pPr indent="-255600">
              <a:defRPr sz="1800">
                <a:latin typeface="+mn-lt"/>
              </a:defRPr>
            </a:lvl1pPr>
            <a:lvl2pPr indent="-284400">
              <a:defRPr sz="1800">
                <a:latin typeface="+mn-lt"/>
              </a:defRPr>
            </a:lvl2pPr>
            <a:lvl3pPr indent="-230400">
              <a:defRPr sz="1800">
                <a:latin typeface="+mn-lt"/>
              </a:defRPr>
            </a:lvl3pPr>
            <a:lvl4pPr indent="-230400">
              <a:defRPr sz="1800">
                <a:latin typeface="+mn-lt"/>
              </a:defRPr>
            </a:lvl4pPr>
            <a:lvl5pPr indent="-230400">
              <a:defRPr sz="18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03634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574562"/>
            <a:ext cx="8229600" cy="4428411"/>
          </a:xfrm>
          <a:prstGeom prst="rect">
            <a:avLst/>
          </a:prstGeom>
          <a:noFill/>
          <a:ln>
            <a:noFill/>
          </a:ln>
        </p:spPr>
        <p:txBody>
          <a:bodyPr lIns="0" tIns="0" rIns="0" bIns="0"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8">
            <a:alphaModFix/>
          </a:blip>
          <a:srcRect/>
          <a:stretch/>
        </p:blipFill>
        <p:spPr>
          <a:xfrm>
            <a:off x="443972" y="6429709"/>
            <a:ext cx="917999" cy="279914"/>
          </a:xfrm>
          <a:prstGeom prst="rect">
            <a:avLst/>
          </a:prstGeom>
          <a:noFill/>
          <a:ln>
            <a:noFill/>
          </a:ln>
        </p:spPr>
      </p:pic>
      <p:sp>
        <p:nvSpPr>
          <p:cNvPr id="2" name="Footer Placeholder 1">
            <a:extLst>
              <a:ext uri="{FF2B5EF4-FFF2-40B4-BE49-F238E27FC236}">
                <a16:creationId xmlns:a16="http://schemas.microsoft.com/office/drawing/2014/main" id="{7B8A108E-B0AF-4869-B5B8-3D3BB7BC725E}"/>
              </a:ext>
            </a:extLst>
          </p:cNvPr>
          <p:cNvSpPr>
            <a:spLocks noGrp="1"/>
          </p:cNvSpPr>
          <p:nvPr>
            <p:ph type="ftr" sz="quarter" idx="3"/>
          </p:nvPr>
        </p:nvSpPr>
        <p:spPr>
          <a:xfrm>
            <a:off x="457200" y="6028611"/>
            <a:ext cx="8229600" cy="200549"/>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9" name="Text Placeholder 5"/>
          <p:cNvSpPr txBox="1">
            <a:spLocks/>
          </p:cNvSpPr>
          <p:nvPr userDrawn="1"/>
        </p:nvSpPr>
        <p:spPr>
          <a:xfrm>
            <a:off x="2650837" y="6438783"/>
            <a:ext cx="6035070" cy="419217"/>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IN" altLang="en-US" sz="1200" dirty="0">
                <a:solidFill>
                  <a:schemeClr val="tx1"/>
                </a:solidFill>
                <a:latin typeface="Verdana"/>
                <a:ea typeface="Verdana" panose="020B0604030504040204" pitchFamily="34" charset="0"/>
                <a:cs typeface="Verdana" panose="020B0604030504040204" pitchFamily="34" charset="0"/>
              </a:rPr>
              <a:t>Copyright © 2021, 2016, 2012 Pearson Education, Inc. All Rights Reserved</a:t>
            </a:r>
          </a:p>
        </p:txBody>
      </p:sp>
    </p:spTree>
  </p:cSld>
  <p:clrMap bg1="lt1" tx1="dk1" bg2="dk2" tx2="lt2" accent1="accent1" accent2="accent2" accent3="accent3" accent4="accent4" accent5="accent5" accent6="accent6" hlink="hlink" folHlink="folHlink"/>
  <p:sldLayoutIdLst>
    <p:sldLayoutId id="2147483682" r:id="rId1"/>
    <p:sldLayoutId id="2147483675" r:id="rId2"/>
    <p:sldLayoutId id="2147483689" r:id="rId3"/>
    <p:sldLayoutId id="2147483650" r:id="rId4"/>
    <p:sldLayoutId id="2147483679" r:id="rId5"/>
    <p:sldLayoutId id="2147483677" r:id="rId6"/>
    <p:sldLayoutId id="2147483678" r:id="rId7"/>
    <p:sldLayoutId id="2147483687" r:id="rId8"/>
    <p:sldLayoutId id="2147483686" r:id="rId9"/>
    <p:sldLayoutId id="2147483688" r:id="rId10"/>
    <p:sldLayoutId id="2147483681" r:id="rId11"/>
    <p:sldLayoutId id="2147483671" r:id="rId12"/>
    <p:sldLayoutId id="2147483680" r:id="rId13"/>
    <p:sldLayoutId id="2147483690" r:id="rId14"/>
    <p:sldLayoutId id="2147483656" r:id="rId15"/>
    <p:sldLayoutId id="214748368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75987149"/>
      </p:ext>
    </p:extLst>
  </p:cSld>
  <p:clrMap bg1="lt1" tx1="dk1" bg2="dk2" tx2="lt2" accent1="accent1" accent2="accent2" accent3="accent3" accent4="accent4" accent5="accent5" accent6="accent6" hlink="hlink" folHlink="folHlink"/>
  <p:sldLayoutIdLst>
    <p:sldLayoutId id="214748368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slide" Target="slide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slide" Target="slide5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51.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8707" cy="984808"/>
          </a:xfrm>
        </p:spPr>
        <p:txBody>
          <a:bodyPr anchor="ctr"/>
          <a:lstStyle/>
          <a:p>
            <a:r>
              <a:rPr lang="en-US" dirty="0"/>
              <a:t>Emergency Care</a:t>
            </a:r>
            <a:endParaRPr lang="en-US" dirty="0">
              <a:cs typeface="Times New Roman" panose="02020603050405020304" pitchFamily="18" charset="0"/>
            </a:endParaRPr>
          </a:p>
        </p:txBody>
      </p:sp>
      <p:sp>
        <p:nvSpPr>
          <p:cNvPr id="3" name="Text Placeholder 2"/>
          <p:cNvSpPr>
            <a:spLocks noGrp="1"/>
          </p:cNvSpPr>
          <p:nvPr>
            <p:ph type="body" idx="1"/>
          </p:nvPr>
        </p:nvSpPr>
        <p:spPr>
          <a:xfrm>
            <a:off x="457200" y="1307640"/>
            <a:ext cx="8229600" cy="369870"/>
          </a:xfrm>
        </p:spPr>
        <p:txBody>
          <a:bodyPr anchor="ctr"/>
          <a:lstStyle/>
          <a:p>
            <a:r>
              <a:rPr lang="en-US" dirty="0">
                <a:solidFill>
                  <a:schemeClr val="tx2"/>
                </a:solidFill>
                <a:latin typeface="+mn-lt"/>
              </a:rPr>
              <a:t>Fourteenth Edition</a:t>
            </a:r>
          </a:p>
        </p:txBody>
      </p:sp>
      <p:sp>
        <p:nvSpPr>
          <p:cNvPr id="4" name="Text Placeholder 3"/>
          <p:cNvSpPr>
            <a:spLocks noGrp="1"/>
          </p:cNvSpPr>
          <p:nvPr>
            <p:ph type="body" idx="2"/>
          </p:nvPr>
        </p:nvSpPr>
        <p:spPr>
          <a:xfrm>
            <a:off x="5029200" y="2346384"/>
            <a:ext cx="3657600" cy="905769"/>
          </a:xfrm>
        </p:spPr>
        <p:txBody>
          <a:bodyPr/>
          <a:lstStyle/>
          <a:p>
            <a:pPr lvl="0" algn="ctr"/>
            <a:r>
              <a:rPr lang="en-US" b="1" dirty="0">
                <a:latin typeface="+mn-lt"/>
              </a:rPr>
              <a:t>Chapter 28</a:t>
            </a:r>
          </a:p>
        </p:txBody>
      </p:sp>
      <p:sp>
        <p:nvSpPr>
          <p:cNvPr id="5" name="Text Placeholder 4"/>
          <p:cNvSpPr>
            <a:spLocks noGrp="1"/>
          </p:cNvSpPr>
          <p:nvPr>
            <p:ph type="body" idx="3"/>
          </p:nvPr>
        </p:nvSpPr>
        <p:spPr>
          <a:xfrm>
            <a:off x="5029200" y="3409979"/>
            <a:ext cx="3656708" cy="950360"/>
          </a:xfrm>
        </p:spPr>
        <p:txBody>
          <a:bodyPr/>
          <a:lstStyle/>
          <a:p>
            <a:pPr algn="ctr"/>
            <a:r>
              <a:rPr lang="en-US" dirty="0">
                <a:latin typeface="+mn-lt"/>
              </a:rPr>
              <a:t>Hematologic and </a:t>
            </a:r>
            <a:r>
              <a:rPr lang="en-US" dirty="0" smtClean="0">
                <a:latin typeface="+mn-lt"/>
              </a:rPr>
              <a:t>Renal Emergencies</a:t>
            </a:r>
            <a:endParaRPr lang="en-US" dirty="0">
              <a:latin typeface="+mn-lt"/>
            </a:endParaRPr>
          </a:p>
        </p:txBody>
      </p:sp>
      <p:pic>
        <p:nvPicPr>
          <p:cNvPr id="7" name="Picture 6" descr="Front Cover: Emergency Care Fourteenth Edition by Limmer and O'Keef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275" y="1725354"/>
            <a:ext cx="3625448" cy="4637728"/>
          </a:xfrm>
          <a:prstGeom prst="rect">
            <a:avLst/>
          </a:prstGeom>
          <a:ln w="9525">
            <a:solidFill>
              <a:schemeClr val="tx1"/>
            </a:solidFill>
          </a:ln>
        </p:spPr>
      </p:pic>
      <p:sp>
        <p:nvSpPr>
          <p:cNvPr id="6" name="Text Placeholder 5"/>
          <p:cNvSpPr>
            <a:spLocks noGrp="1"/>
          </p:cNvSpPr>
          <p:nvPr>
            <p:ph type="body" idx="13"/>
          </p:nvPr>
        </p:nvSpPr>
        <p:spPr>
          <a:xfrm>
            <a:off x="2650837" y="6438783"/>
            <a:ext cx="6035070" cy="419217"/>
          </a:xfrm>
        </p:spPr>
        <p:txBody>
          <a:bodyPr anchor="ctr"/>
          <a:lstStyle/>
          <a:p>
            <a:pPr algn="r"/>
            <a:r>
              <a:rPr lang="en-IN" altLang="en-US" sz="1200" dirty="0">
                <a:solidFill>
                  <a:schemeClr val="tx1"/>
                </a:solidFill>
                <a:latin typeface="Verdana"/>
                <a:ea typeface="Verdana" panose="020B0604030504040204" pitchFamily="34" charset="0"/>
                <a:cs typeface="Verdana" panose="020B0604030504040204" pitchFamily="34" charset="0"/>
              </a:rPr>
              <a:t>Copyright © 2021, 2016, 2012 Pearson Education, Inc. All Rights Reserved</a:t>
            </a:r>
          </a:p>
        </p:txBody>
      </p:sp>
      <p:sp>
        <p:nvSpPr>
          <p:cNvPr id="8" name="TextBox 7"/>
          <p:cNvSpPr txBox="1"/>
          <p:nvPr/>
        </p:nvSpPr>
        <p:spPr>
          <a:xfrm>
            <a:off x="5592622" y="4564004"/>
            <a:ext cx="2529865" cy="830997"/>
          </a:xfrm>
          <a:prstGeom prst="rect">
            <a:avLst/>
          </a:prstGeom>
          <a:noFill/>
        </p:spPr>
        <p:txBody>
          <a:bodyPr wrap="square" rtlCol="0">
            <a:spAutoFit/>
          </a:bodyPr>
          <a:lstStyle/>
          <a:p>
            <a:r>
              <a:rPr lang="en-US" sz="1200" dirty="0">
                <a:solidFill>
                  <a:schemeClr val="bg1"/>
                </a:solidFill>
                <a:latin typeface="+mn-lt"/>
              </a:rPr>
              <a:t>Slides in this presentation contain hyperlinks. JAWS users should be able to get a list of links by using INSERT+F7</a:t>
            </a:r>
          </a:p>
        </p:txBody>
      </p:sp>
    </p:spTree>
    <p:extLst>
      <p:ext uri="{BB962C8B-B14F-4D97-AF65-F5344CB8AC3E}">
        <p14:creationId xmlns:p14="http://schemas.microsoft.com/office/powerpoint/2010/main" val="407457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59398-3D86-4805-A557-F64DA112480F}"/>
              </a:ext>
            </a:extLst>
          </p:cNvPr>
          <p:cNvSpPr>
            <a:spLocks noGrp="1"/>
          </p:cNvSpPr>
          <p:nvPr>
            <p:ph type="title"/>
          </p:nvPr>
        </p:nvSpPr>
        <p:spPr>
          <a:xfrm>
            <a:off x="457200" y="215371"/>
            <a:ext cx="7371184" cy="1097279"/>
          </a:xfrm>
        </p:spPr>
        <p:txBody>
          <a:bodyPr/>
          <a:lstStyle/>
          <a:p>
            <a:r>
              <a:rPr lang="en-US" sz="3400" dirty="0"/>
              <a:t>Care for Patients with Coagulopathies </a:t>
            </a:r>
            <a:r>
              <a:rPr lang="en-US" sz="2000" b="0" dirty="0"/>
              <a:t>(2 of 2)</a:t>
            </a:r>
            <a:endParaRPr lang="en-IN" sz="2000" b="0" dirty="0"/>
          </a:p>
        </p:txBody>
      </p:sp>
      <p:sp>
        <p:nvSpPr>
          <p:cNvPr id="3" name="Content Placeholder 2">
            <a:extLst>
              <a:ext uri="{FF2B5EF4-FFF2-40B4-BE49-F238E27FC236}">
                <a16:creationId xmlns:a16="http://schemas.microsoft.com/office/drawing/2014/main" id="{317A26E1-7582-4F16-A20D-CA9D530B5CD0}"/>
              </a:ext>
            </a:extLst>
          </p:cNvPr>
          <p:cNvSpPr>
            <a:spLocks noGrp="1"/>
          </p:cNvSpPr>
          <p:nvPr>
            <p:ph sz="quarter" idx="13"/>
          </p:nvPr>
        </p:nvSpPr>
        <p:spPr/>
        <p:txBody>
          <a:bodyPr/>
          <a:lstStyle/>
          <a:p>
            <a:r>
              <a:rPr lang="en-US" altLang="en-US" dirty="0"/>
              <a:t>Emergency treatment</a:t>
            </a:r>
          </a:p>
          <a:p>
            <a:pPr lvl="1"/>
            <a:r>
              <a:rPr lang="en-US" dirty="0"/>
              <a:t>Monitor the patient for the development of the signs and symptoms of shock or decreasing mental status.</a:t>
            </a:r>
          </a:p>
          <a:p>
            <a:pPr lvl="1"/>
            <a:r>
              <a:rPr lang="en-US" dirty="0"/>
              <a:t>Administer supplemental oxygen if the patient appears to be in shock or has a decreased mental status.</a:t>
            </a:r>
          </a:p>
          <a:p>
            <a:pPr lvl="1"/>
            <a:r>
              <a:rPr lang="en-US" dirty="0"/>
              <a:t>Transport to an appropriate receiving hospital.</a:t>
            </a:r>
            <a:endParaRPr lang="en-US" altLang="en-US" dirty="0"/>
          </a:p>
        </p:txBody>
      </p:sp>
    </p:spTree>
    <p:extLst>
      <p:ext uri="{BB962C8B-B14F-4D97-AF65-F5344CB8AC3E}">
        <p14:creationId xmlns:p14="http://schemas.microsoft.com/office/powerpoint/2010/main" val="32225174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3F1C2-7CED-4C4A-A467-730273A1C00F}"/>
              </a:ext>
            </a:extLst>
          </p:cNvPr>
          <p:cNvSpPr>
            <a:spLocks noGrp="1"/>
          </p:cNvSpPr>
          <p:nvPr>
            <p:ph type="title"/>
          </p:nvPr>
        </p:nvSpPr>
        <p:spPr/>
        <p:txBody>
          <a:bodyPr/>
          <a:lstStyle/>
          <a:p>
            <a:r>
              <a:rPr lang="en-IN" dirty="0"/>
              <a:t>Anemia</a:t>
            </a:r>
          </a:p>
        </p:txBody>
      </p:sp>
      <p:sp>
        <p:nvSpPr>
          <p:cNvPr id="3" name="Content Placeholder 2">
            <a:extLst>
              <a:ext uri="{FF2B5EF4-FFF2-40B4-BE49-F238E27FC236}">
                <a16:creationId xmlns:a16="http://schemas.microsoft.com/office/drawing/2014/main" id="{BE0EE280-6B60-4EE6-9E43-EEF943AF0B79}"/>
              </a:ext>
            </a:extLst>
          </p:cNvPr>
          <p:cNvSpPr>
            <a:spLocks noGrp="1"/>
          </p:cNvSpPr>
          <p:nvPr>
            <p:ph sz="quarter" idx="13"/>
          </p:nvPr>
        </p:nvSpPr>
        <p:spPr/>
        <p:txBody>
          <a:bodyPr/>
          <a:lstStyle/>
          <a:p>
            <a:r>
              <a:rPr lang="en-US" altLang="en-US" dirty="0"/>
              <a:t>Lack of normal amount of red blood cells in circulation</a:t>
            </a:r>
          </a:p>
          <a:p>
            <a:r>
              <a:rPr lang="en-US" altLang="en-US" dirty="0"/>
              <a:t>Acute anemia</a:t>
            </a:r>
          </a:p>
          <a:p>
            <a:pPr lvl="1"/>
            <a:r>
              <a:rPr lang="en-US" altLang="en-US" dirty="0"/>
              <a:t>Sudden blood loss</a:t>
            </a:r>
          </a:p>
          <a:p>
            <a:r>
              <a:rPr lang="en-US" altLang="en-US" dirty="0"/>
              <a:t>Chronic anemia</a:t>
            </a:r>
          </a:p>
          <a:p>
            <a:pPr lvl="1"/>
            <a:r>
              <a:rPr lang="en-US" altLang="en-US" dirty="0"/>
              <a:t>Recurrent heavy menstrual periods</a:t>
            </a:r>
          </a:p>
          <a:p>
            <a:pPr lvl="1"/>
            <a:r>
              <a:rPr lang="en-US" altLang="en-US" dirty="0"/>
              <a:t>Slow gastrointestinal bleeding</a:t>
            </a:r>
          </a:p>
          <a:p>
            <a:pPr lvl="1"/>
            <a:r>
              <a:rPr lang="en-US" altLang="en-US" dirty="0"/>
              <a:t>Diseases affecting bone marrow or structure of hemoglobin</a:t>
            </a:r>
          </a:p>
        </p:txBody>
      </p:sp>
    </p:spTree>
    <p:extLst>
      <p:ext uri="{BB962C8B-B14F-4D97-AF65-F5344CB8AC3E}">
        <p14:creationId xmlns:p14="http://schemas.microsoft.com/office/powerpoint/2010/main" val="41156422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41977-887E-4E4D-BEE8-8619A18776A4}"/>
              </a:ext>
            </a:extLst>
          </p:cNvPr>
          <p:cNvSpPr>
            <a:spLocks noGrp="1"/>
          </p:cNvSpPr>
          <p:nvPr>
            <p:ph type="title"/>
          </p:nvPr>
        </p:nvSpPr>
        <p:spPr/>
        <p:txBody>
          <a:bodyPr/>
          <a:lstStyle/>
          <a:p>
            <a:r>
              <a:rPr lang="en-US" dirty="0"/>
              <a:t>Sickle Cell Anemia </a:t>
            </a:r>
            <a:r>
              <a:rPr lang="en-US" sz="2000" b="0" dirty="0"/>
              <a:t>(1 of 4)</a:t>
            </a:r>
            <a:endParaRPr lang="en-IN" sz="2000" b="0" dirty="0"/>
          </a:p>
        </p:txBody>
      </p:sp>
      <p:sp>
        <p:nvSpPr>
          <p:cNvPr id="3" name="Content Placeholder 2">
            <a:extLst>
              <a:ext uri="{FF2B5EF4-FFF2-40B4-BE49-F238E27FC236}">
                <a16:creationId xmlns:a16="http://schemas.microsoft.com/office/drawing/2014/main" id="{79EEAAC0-DE54-4BF4-8E34-255C504076B3}"/>
              </a:ext>
            </a:extLst>
          </p:cNvPr>
          <p:cNvSpPr>
            <a:spLocks noGrp="1"/>
          </p:cNvSpPr>
          <p:nvPr>
            <p:ph sz="quarter" idx="13"/>
          </p:nvPr>
        </p:nvSpPr>
        <p:spPr/>
        <p:txBody>
          <a:bodyPr/>
          <a:lstStyle/>
          <a:p>
            <a:r>
              <a:rPr lang="en-US" altLang="en-US" dirty="0"/>
              <a:t>Genetic disease affecting R</a:t>
            </a:r>
            <a:r>
              <a:rPr lang="en-US" altLang="en-US" sz="100" dirty="0"/>
              <a:t> </a:t>
            </a:r>
            <a:r>
              <a:rPr lang="en-US" altLang="en-US" dirty="0"/>
              <a:t>B</a:t>
            </a:r>
            <a:r>
              <a:rPr lang="en-US" altLang="en-US" sz="100" dirty="0"/>
              <a:t> </a:t>
            </a:r>
            <a:r>
              <a:rPr lang="en-US" altLang="en-US" dirty="0"/>
              <a:t>Cs</a:t>
            </a:r>
          </a:p>
          <a:p>
            <a:r>
              <a:rPr lang="en-US" altLang="en-US" dirty="0"/>
              <a:t>Most commonly occurs in patients of African descent</a:t>
            </a:r>
          </a:p>
          <a:p>
            <a:r>
              <a:rPr lang="en-US" altLang="en-US" dirty="0"/>
              <a:t>Defective shape resembles a sickle.</a:t>
            </a:r>
          </a:p>
          <a:p>
            <a:r>
              <a:rPr lang="en-US" altLang="en-US" dirty="0"/>
              <a:t>Cells have a short life span, leading to chronic anemia.</a:t>
            </a:r>
          </a:p>
        </p:txBody>
      </p:sp>
    </p:spTree>
    <p:extLst>
      <p:ext uri="{BB962C8B-B14F-4D97-AF65-F5344CB8AC3E}">
        <p14:creationId xmlns:p14="http://schemas.microsoft.com/office/powerpoint/2010/main" val="41050750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41977-887E-4E4D-BEE8-8619A18776A4}"/>
              </a:ext>
            </a:extLst>
          </p:cNvPr>
          <p:cNvSpPr>
            <a:spLocks noGrp="1"/>
          </p:cNvSpPr>
          <p:nvPr>
            <p:ph type="title"/>
          </p:nvPr>
        </p:nvSpPr>
        <p:spPr/>
        <p:txBody>
          <a:bodyPr/>
          <a:lstStyle/>
          <a:p>
            <a:r>
              <a:rPr lang="en-US" dirty="0"/>
              <a:t>Sickle Cell Anemia </a:t>
            </a:r>
            <a:r>
              <a:rPr lang="en-US" sz="2000" b="0" dirty="0"/>
              <a:t>(2 of 4)</a:t>
            </a:r>
            <a:endParaRPr lang="en-IN" sz="2000" b="0" dirty="0"/>
          </a:p>
        </p:txBody>
      </p:sp>
      <p:sp>
        <p:nvSpPr>
          <p:cNvPr id="3" name="Content Placeholder 2">
            <a:extLst>
              <a:ext uri="{FF2B5EF4-FFF2-40B4-BE49-F238E27FC236}">
                <a16:creationId xmlns:a16="http://schemas.microsoft.com/office/drawing/2014/main" id="{79EEAAC0-DE54-4BF4-8E34-255C504076B3}"/>
              </a:ext>
            </a:extLst>
          </p:cNvPr>
          <p:cNvSpPr>
            <a:spLocks noGrp="1"/>
          </p:cNvSpPr>
          <p:nvPr>
            <p:ph sz="quarter" idx="13"/>
          </p:nvPr>
        </p:nvSpPr>
        <p:spPr/>
        <p:txBody>
          <a:bodyPr/>
          <a:lstStyle/>
          <a:p>
            <a:r>
              <a:rPr lang="en-US" altLang="en-US" dirty="0"/>
              <a:t>Complications</a:t>
            </a:r>
          </a:p>
          <a:p>
            <a:pPr lvl="1"/>
            <a:r>
              <a:rPr lang="en-US" altLang="en-US" dirty="0"/>
              <a:t>Destruction of spleen</a:t>
            </a:r>
          </a:p>
          <a:p>
            <a:pPr lvl="1"/>
            <a:r>
              <a:rPr lang="en-US" altLang="en-US" dirty="0"/>
              <a:t>Sickle pain crisis</a:t>
            </a:r>
          </a:p>
          <a:p>
            <a:pPr lvl="1"/>
            <a:r>
              <a:rPr lang="en-US" altLang="en-US" dirty="0"/>
              <a:t>Acute chest syndrome</a:t>
            </a:r>
          </a:p>
          <a:p>
            <a:pPr lvl="1"/>
            <a:r>
              <a:rPr lang="en-US" altLang="en-US" dirty="0"/>
              <a:t>Priapism</a:t>
            </a:r>
          </a:p>
          <a:p>
            <a:pPr lvl="1"/>
            <a:r>
              <a:rPr lang="en-US" altLang="en-US" dirty="0"/>
              <a:t>Stroke</a:t>
            </a:r>
          </a:p>
          <a:p>
            <a:pPr lvl="1"/>
            <a:r>
              <a:rPr lang="en-US" altLang="en-US" dirty="0"/>
              <a:t>Jaundice</a:t>
            </a:r>
          </a:p>
        </p:txBody>
      </p:sp>
    </p:spTree>
    <p:extLst>
      <p:ext uri="{BB962C8B-B14F-4D97-AF65-F5344CB8AC3E}">
        <p14:creationId xmlns:p14="http://schemas.microsoft.com/office/powerpoint/2010/main" val="22691271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41977-887E-4E4D-BEE8-8619A18776A4}"/>
              </a:ext>
            </a:extLst>
          </p:cNvPr>
          <p:cNvSpPr>
            <a:spLocks noGrp="1"/>
          </p:cNvSpPr>
          <p:nvPr>
            <p:ph type="title"/>
          </p:nvPr>
        </p:nvSpPr>
        <p:spPr/>
        <p:txBody>
          <a:bodyPr/>
          <a:lstStyle/>
          <a:p>
            <a:r>
              <a:rPr lang="en-US" dirty="0"/>
              <a:t>Sickle Cell Anemia </a:t>
            </a:r>
            <a:r>
              <a:rPr lang="en-US" sz="2000" b="0" dirty="0"/>
              <a:t>(3 of 4)</a:t>
            </a:r>
            <a:endParaRPr lang="en-IN" sz="2000" b="0" dirty="0"/>
          </a:p>
        </p:txBody>
      </p:sp>
      <p:sp>
        <p:nvSpPr>
          <p:cNvPr id="3" name="Content Placeholder 2">
            <a:extLst>
              <a:ext uri="{FF2B5EF4-FFF2-40B4-BE49-F238E27FC236}">
                <a16:creationId xmlns:a16="http://schemas.microsoft.com/office/drawing/2014/main" id="{79EEAAC0-DE54-4BF4-8E34-255C504076B3}"/>
              </a:ext>
            </a:extLst>
          </p:cNvPr>
          <p:cNvSpPr>
            <a:spLocks noGrp="1"/>
          </p:cNvSpPr>
          <p:nvPr>
            <p:ph sz="quarter" idx="13"/>
          </p:nvPr>
        </p:nvSpPr>
        <p:spPr>
          <a:xfrm>
            <a:off x="457199" y="1556326"/>
            <a:ext cx="8425543" cy="4467955"/>
          </a:xfrm>
        </p:spPr>
        <p:txBody>
          <a:bodyPr/>
          <a:lstStyle/>
          <a:p>
            <a:r>
              <a:rPr lang="en-US" altLang="en-US" dirty="0"/>
              <a:t>It is estimated that 1 in 13 African Americans has the sickle cell trait.</a:t>
            </a:r>
          </a:p>
          <a:p>
            <a:r>
              <a:rPr lang="en-US" altLang="en-US" dirty="0"/>
              <a:t>Sickle cell trait doesn’t always lead to complications.</a:t>
            </a:r>
          </a:p>
          <a:p>
            <a:pPr lvl="1"/>
            <a:r>
              <a:rPr lang="en-US" altLang="en-US" dirty="0"/>
              <a:t>Possible to lead a normal life with sickle cell trait</a:t>
            </a:r>
          </a:p>
        </p:txBody>
      </p:sp>
    </p:spTree>
    <p:extLst>
      <p:ext uri="{BB962C8B-B14F-4D97-AF65-F5344CB8AC3E}">
        <p14:creationId xmlns:p14="http://schemas.microsoft.com/office/powerpoint/2010/main" val="831665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41977-887E-4E4D-BEE8-8619A18776A4}"/>
              </a:ext>
            </a:extLst>
          </p:cNvPr>
          <p:cNvSpPr>
            <a:spLocks noGrp="1"/>
          </p:cNvSpPr>
          <p:nvPr>
            <p:ph type="title"/>
          </p:nvPr>
        </p:nvSpPr>
        <p:spPr/>
        <p:txBody>
          <a:bodyPr/>
          <a:lstStyle/>
          <a:p>
            <a:r>
              <a:rPr lang="en-US" dirty="0"/>
              <a:t>Sickle Cell Anemia </a:t>
            </a:r>
            <a:r>
              <a:rPr lang="en-US" sz="2000" b="0" dirty="0"/>
              <a:t>(4 of 4)</a:t>
            </a:r>
            <a:endParaRPr lang="en-IN" sz="2000" b="0" dirty="0"/>
          </a:p>
        </p:txBody>
      </p:sp>
      <p:sp>
        <p:nvSpPr>
          <p:cNvPr id="3" name="Content Placeholder 2">
            <a:extLst>
              <a:ext uri="{FF2B5EF4-FFF2-40B4-BE49-F238E27FC236}">
                <a16:creationId xmlns:a16="http://schemas.microsoft.com/office/drawing/2014/main" id="{79EEAAC0-DE54-4BF4-8E34-255C504076B3}"/>
              </a:ext>
            </a:extLst>
          </p:cNvPr>
          <p:cNvSpPr>
            <a:spLocks noGrp="1"/>
          </p:cNvSpPr>
          <p:nvPr>
            <p:ph sz="quarter" idx="13"/>
          </p:nvPr>
        </p:nvSpPr>
        <p:spPr>
          <a:xfrm>
            <a:off x="457199" y="1556326"/>
            <a:ext cx="8425543" cy="4467955"/>
          </a:xfrm>
        </p:spPr>
        <p:txBody>
          <a:bodyPr/>
          <a:lstStyle/>
          <a:p>
            <a:r>
              <a:rPr lang="en-US" altLang="en-US" dirty="0"/>
              <a:t>Administer supplemental oxygen.</a:t>
            </a:r>
          </a:p>
          <a:p>
            <a:r>
              <a:rPr lang="en-US" altLang="en-US" dirty="0"/>
              <a:t>Monitor for inadequate respiration.</a:t>
            </a:r>
          </a:p>
          <a:p>
            <a:r>
              <a:rPr lang="en-US" altLang="en-US" dirty="0"/>
              <a:t>Monitor for signs of hypoperfusion.</a:t>
            </a:r>
          </a:p>
          <a:p>
            <a:r>
              <a:rPr lang="en-US" altLang="en-US" dirty="0"/>
              <a:t>Transport to stroke center if stroke is suspected.</a:t>
            </a:r>
          </a:p>
        </p:txBody>
      </p:sp>
    </p:spTree>
    <p:extLst>
      <p:ext uri="{BB962C8B-B14F-4D97-AF65-F5344CB8AC3E}">
        <p14:creationId xmlns:p14="http://schemas.microsoft.com/office/powerpoint/2010/main" val="5868285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The Renal System </a:t>
            </a:r>
            <a:endParaRPr lang="en-IN" dirty="0"/>
          </a:p>
        </p:txBody>
      </p:sp>
      <p:sp>
        <p:nvSpPr>
          <p:cNvPr id="4" name="Text Placeholder 3"/>
          <p:cNvSpPr>
            <a:spLocks noGrp="1"/>
          </p:cNvSpPr>
          <p:nvPr>
            <p:ph type="body" sz="quarter" idx="13"/>
          </p:nvPr>
        </p:nvSpPr>
        <p:spPr/>
        <p:txBody>
          <a:bodyPr/>
          <a:lstStyle/>
          <a:p>
            <a:pPr marL="0" indent="0" algn="ctr">
              <a:buNone/>
            </a:pPr>
            <a:r>
              <a:rPr lang="en-US" sz="1600" dirty="0">
                <a:hlinkClick r:id="rId3" action="ppaction://hlinksldjump"/>
              </a:rPr>
              <a:t>Back to Topics</a:t>
            </a:r>
            <a:endParaRPr lang="en-US" sz="1600" dirty="0"/>
          </a:p>
        </p:txBody>
      </p:sp>
    </p:spTree>
    <p:extLst>
      <p:ext uri="{BB962C8B-B14F-4D97-AF65-F5344CB8AC3E}">
        <p14:creationId xmlns:p14="http://schemas.microsoft.com/office/powerpoint/2010/main" val="12384131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89471-94F3-4FBD-9682-0C202898BA02}"/>
              </a:ext>
            </a:extLst>
          </p:cNvPr>
          <p:cNvSpPr>
            <a:spLocks noGrp="1"/>
          </p:cNvSpPr>
          <p:nvPr>
            <p:ph type="title"/>
          </p:nvPr>
        </p:nvSpPr>
        <p:spPr/>
        <p:txBody>
          <a:bodyPr/>
          <a:lstStyle/>
          <a:p>
            <a:r>
              <a:rPr lang="en-IN" dirty="0"/>
              <a:t>The Renal System</a:t>
            </a:r>
          </a:p>
        </p:txBody>
      </p:sp>
      <p:sp>
        <p:nvSpPr>
          <p:cNvPr id="3" name="Content Placeholder 2">
            <a:extLst>
              <a:ext uri="{FF2B5EF4-FFF2-40B4-BE49-F238E27FC236}">
                <a16:creationId xmlns:a16="http://schemas.microsoft.com/office/drawing/2014/main" id="{8F574931-D009-442F-BB29-9C251AF54941}"/>
              </a:ext>
            </a:extLst>
          </p:cNvPr>
          <p:cNvSpPr>
            <a:spLocks noGrp="1"/>
          </p:cNvSpPr>
          <p:nvPr>
            <p:ph sz="quarter" idx="13"/>
          </p:nvPr>
        </p:nvSpPr>
        <p:spPr/>
        <p:txBody>
          <a:bodyPr/>
          <a:lstStyle/>
          <a:p>
            <a:r>
              <a:rPr lang="en-US" altLang="en-US" dirty="0"/>
              <a:t>Components</a:t>
            </a:r>
          </a:p>
          <a:p>
            <a:pPr lvl="1"/>
            <a:r>
              <a:rPr lang="en-US" altLang="en-US" dirty="0"/>
              <a:t>Two kidneys</a:t>
            </a:r>
          </a:p>
          <a:p>
            <a:pPr lvl="1"/>
            <a:r>
              <a:rPr lang="en-US" altLang="en-US" dirty="0"/>
              <a:t>Two ureters</a:t>
            </a:r>
          </a:p>
          <a:p>
            <a:pPr lvl="1"/>
            <a:r>
              <a:rPr lang="en-US" altLang="en-US" dirty="0"/>
              <a:t>One urethra</a:t>
            </a:r>
          </a:p>
          <a:p>
            <a:r>
              <a:rPr lang="en-US" altLang="en-US" dirty="0"/>
              <a:t>Kidneys essential for life</a:t>
            </a:r>
          </a:p>
          <a:p>
            <a:pPr lvl="1"/>
            <a:r>
              <a:rPr lang="en-US" altLang="en-US" dirty="0"/>
              <a:t>Filter blood.</a:t>
            </a:r>
          </a:p>
          <a:p>
            <a:pPr lvl="1"/>
            <a:r>
              <a:rPr lang="en-US" altLang="en-US" dirty="0"/>
              <a:t>Remove certain waste products, excessive salts, and excessive fluid.</a:t>
            </a:r>
          </a:p>
          <a:p>
            <a:pPr lvl="1"/>
            <a:r>
              <a:rPr lang="en-US" altLang="en-US" dirty="0"/>
              <a:t>Maintain fluid balance.</a:t>
            </a:r>
          </a:p>
        </p:txBody>
      </p:sp>
    </p:spTree>
    <p:extLst>
      <p:ext uri="{BB962C8B-B14F-4D97-AF65-F5344CB8AC3E}">
        <p14:creationId xmlns:p14="http://schemas.microsoft.com/office/powerpoint/2010/main" val="29340541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AD530-D99C-4D49-B03A-AC7BEA316CCC}"/>
              </a:ext>
            </a:extLst>
          </p:cNvPr>
          <p:cNvSpPr>
            <a:spLocks noGrp="1"/>
          </p:cNvSpPr>
          <p:nvPr>
            <p:ph type="title"/>
          </p:nvPr>
        </p:nvSpPr>
        <p:spPr/>
        <p:txBody>
          <a:bodyPr/>
          <a:lstStyle/>
          <a:p>
            <a:r>
              <a:rPr lang="en-US" dirty="0"/>
              <a:t>Diseases of the Renal System</a:t>
            </a:r>
            <a:endParaRPr lang="en-IN" dirty="0"/>
          </a:p>
        </p:txBody>
      </p:sp>
      <p:sp>
        <p:nvSpPr>
          <p:cNvPr id="3" name="Content Placeholder 2">
            <a:extLst>
              <a:ext uri="{FF2B5EF4-FFF2-40B4-BE49-F238E27FC236}">
                <a16:creationId xmlns:a16="http://schemas.microsoft.com/office/drawing/2014/main" id="{BCE61E6D-B095-4454-A416-994DFC0A64FD}"/>
              </a:ext>
            </a:extLst>
          </p:cNvPr>
          <p:cNvSpPr>
            <a:spLocks noGrp="1"/>
          </p:cNvSpPr>
          <p:nvPr>
            <p:ph sz="quarter" idx="13"/>
          </p:nvPr>
        </p:nvSpPr>
        <p:spPr/>
        <p:txBody>
          <a:bodyPr/>
          <a:lstStyle/>
          <a:p>
            <a:r>
              <a:rPr lang="en-US" dirty="0"/>
              <a:t>Affect many different portions</a:t>
            </a:r>
          </a:p>
          <a:p>
            <a:r>
              <a:rPr lang="en-US" dirty="0"/>
              <a:t>Range from minor to life threatening</a:t>
            </a:r>
          </a:p>
        </p:txBody>
      </p:sp>
    </p:spTree>
    <p:extLst>
      <p:ext uri="{BB962C8B-B14F-4D97-AF65-F5344CB8AC3E}">
        <p14:creationId xmlns:p14="http://schemas.microsoft.com/office/powerpoint/2010/main" val="26651563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08554-FF06-40B8-8A0C-305FB9ED6B66}"/>
              </a:ext>
            </a:extLst>
          </p:cNvPr>
          <p:cNvSpPr>
            <a:spLocks noGrp="1"/>
          </p:cNvSpPr>
          <p:nvPr>
            <p:ph type="title"/>
          </p:nvPr>
        </p:nvSpPr>
        <p:spPr/>
        <p:txBody>
          <a:bodyPr/>
          <a:lstStyle/>
          <a:p>
            <a:r>
              <a:rPr lang="en-IN" dirty="0"/>
              <a:t>Urinary Tract Infections</a:t>
            </a:r>
          </a:p>
        </p:txBody>
      </p:sp>
      <p:sp>
        <p:nvSpPr>
          <p:cNvPr id="3" name="Content Placeholder 2">
            <a:extLst>
              <a:ext uri="{FF2B5EF4-FFF2-40B4-BE49-F238E27FC236}">
                <a16:creationId xmlns:a16="http://schemas.microsoft.com/office/drawing/2014/main" id="{532B842F-B41E-4D04-A9A5-AFD95E99D861}"/>
              </a:ext>
            </a:extLst>
          </p:cNvPr>
          <p:cNvSpPr>
            <a:spLocks noGrp="1"/>
          </p:cNvSpPr>
          <p:nvPr>
            <p:ph sz="quarter" idx="13"/>
          </p:nvPr>
        </p:nvSpPr>
        <p:spPr/>
        <p:txBody>
          <a:bodyPr/>
          <a:lstStyle/>
          <a:p>
            <a:r>
              <a:rPr lang="en-US" dirty="0"/>
              <a:t>Most common disease that afflicts renal and urinary system</a:t>
            </a:r>
          </a:p>
          <a:p>
            <a:r>
              <a:rPr lang="en-US" dirty="0"/>
              <a:t>Caused by bacteria</a:t>
            </a:r>
          </a:p>
          <a:p>
            <a:r>
              <a:rPr lang="en-US" dirty="0"/>
              <a:t>Usually limited to the bladder</a:t>
            </a:r>
          </a:p>
          <a:p>
            <a:r>
              <a:rPr lang="en-US" dirty="0"/>
              <a:t>Cause pain and frequent urination.</a:t>
            </a:r>
          </a:p>
          <a:p>
            <a:r>
              <a:rPr lang="en-US" dirty="0"/>
              <a:t>If left untreated, can result in pyelonephritis</a:t>
            </a:r>
          </a:p>
          <a:p>
            <a:pPr lvl="1"/>
            <a:r>
              <a:rPr lang="en-US" dirty="0"/>
              <a:t>U</a:t>
            </a:r>
            <a:r>
              <a:rPr lang="en-US" sz="100" dirty="0"/>
              <a:t> </a:t>
            </a:r>
            <a:r>
              <a:rPr lang="en-US" dirty="0"/>
              <a:t>T</a:t>
            </a:r>
            <a:r>
              <a:rPr lang="en-US" sz="100" dirty="0"/>
              <a:t> </a:t>
            </a:r>
            <a:r>
              <a:rPr lang="en-US" dirty="0"/>
              <a:t>I ascends up ureter into kidney.</a:t>
            </a:r>
          </a:p>
        </p:txBody>
      </p:sp>
    </p:spTree>
    <p:extLst>
      <p:ext uri="{BB962C8B-B14F-4D97-AF65-F5344CB8AC3E}">
        <p14:creationId xmlns:p14="http://schemas.microsoft.com/office/powerpoint/2010/main" val="9205477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cs typeface="Times New Roman" panose="02020603050405020304" pitchFamily="18" charset="0"/>
              </a:rPr>
              <a:t>Topics</a:t>
            </a:r>
            <a:endParaRPr lang="en-IN" dirty="0"/>
          </a:p>
        </p:txBody>
      </p:sp>
      <p:sp>
        <p:nvSpPr>
          <p:cNvPr id="4" name="Text Placeholder 3"/>
          <p:cNvSpPr>
            <a:spLocks noGrp="1"/>
          </p:cNvSpPr>
          <p:nvPr>
            <p:ph type="body" sz="quarter" idx="14"/>
          </p:nvPr>
        </p:nvSpPr>
        <p:spPr/>
        <p:txBody>
          <a:bodyPr/>
          <a:lstStyle/>
          <a:p>
            <a:r>
              <a:rPr lang="en-US" altLang="en-US" dirty="0">
                <a:hlinkClick r:id="rId3" action="ppaction://hlinksldjump"/>
              </a:rPr>
              <a:t>The Hematologic System</a:t>
            </a:r>
            <a:endParaRPr lang="en-US" altLang="en-US" dirty="0"/>
          </a:p>
          <a:p>
            <a:r>
              <a:rPr lang="en-US" altLang="en-US" dirty="0">
                <a:hlinkClick r:id="rId4" action="ppaction://hlinksldjump"/>
              </a:rPr>
              <a:t>The Renal System</a:t>
            </a:r>
            <a:endParaRPr lang="en-US" altLang="en-US" dirty="0"/>
          </a:p>
        </p:txBody>
      </p:sp>
    </p:spTree>
    <p:extLst>
      <p:ext uri="{BB962C8B-B14F-4D97-AF65-F5344CB8AC3E}">
        <p14:creationId xmlns:p14="http://schemas.microsoft.com/office/powerpoint/2010/main" val="1556100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ED0BC-542F-4503-AF2B-54528EB108A9}"/>
              </a:ext>
            </a:extLst>
          </p:cNvPr>
          <p:cNvSpPr>
            <a:spLocks noGrp="1"/>
          </p:cNvSpPr>
          <p:nvPr>
            <p:ph type="title"/>
          </p:nvPr>
        </p:nvSpPr>
        <p:spPr/>
        <p:txBody>
          <a:bodyPr/>
          <a:lstStyle/>
          <a:p>
            <a:r>
              <a:rPr lang="en-IN" dirty="0"/>
              <a:t>Kidney Stones</a:t>
            </a:r>
          </a:p>
        </p:txBody>
      </p:sp>
      <p:sp>
        <p:nvSpPr>
          <p:cNvPr id="3" name="Content Placeholder 2">
            <a:extLst>
              <a:ext uri="{FF2B5EF4-FFF2-40B4-BE49-F238E27FC236}">
                <a16:creationId xmlns:a16="http://schemas.microsoft.com/office/drawing/2014/main" id="{19710EFF-CC80-47CF-B1E1-CDBE19694554}"/>
              </a:ext>
            </a:extLst>
          </p:cNvPr>
          <p:cNvSpPr>
            <a:spLocks noGrp="1"/>
          </p:cNvSpPr>
          <p:nvPr>
            <p:ph sz="quarter" idx="13"/>
          </p:nvPr>
        </p:nvSpPr>
        <p:spPr>
          <a:xfrm>
            <a:off x="457199" y="1556326"/>
            <a:ext cx="8332237" cy="4467955"/>
          </a:xfrm>
        </p:spPr>
        <p:txBody>
          <a:bodyPr/>
          <a:lstStyle/>
          <a:p>
            <a:r>
              <a:rPr lang="en-US" dirty="0"/>
              <a:t>Usually made of calcium and formed within the kidney</a:t>
            </a:r>
          </a:p>
          <a:p>
            <a:r>
              <a:rPr lang="en-US" dirty="0"/>
              <a:t>When in the kidney, they usually cause no symptoms.</a:t>
            </a:r>
          </a:p>
          <a:p>
            <a:r>
              <a:rPr lang="en-US" dirty="0"/>
              <a:t>When they become dislodged, can cause severe unilateral flank pain.</a:t>
            </a:r>
          </a:p>
          <a:p>
            <a:r>
              <a:rPr lang="en-US" dirty="0"/>
              <a:t>Patients may report nausea and vomiting.</a:t>
            </a:r>
          </a:p>
        </p:txBody>
      </p:sp>
    </p:spTree>
    <p:extLst>
      <p:ext uri="{BB962C8B-B14F-4D97-AF65-F5344CB8AC3E}">
        <p14:creationId xmlns:p14="http://schemas.microsoft.com/office/powerpoint/2010/main" val="17091882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597E3-236A-4961-B619-3E1DC0BE6D9A}"/>
              </a:ext>
            </a:extLst>
          </p:cNvPr>
          <p:cNvSpPr>
            <a:spLocks noGrp="1"/>
          </p:cNvSpPr>
          <p:nvPr>
            <p:ph type="title"/>
          </p:nvPr>
        </p:nvSpPr>
        <p:spPr/>
        <p:txBody>
          <a:bodyPr/>
          <a:lstStyle/>
          <a:p>
            <a:r>
              <a:rPr lang="en-IN" dirty="0"/>
              <a:t>Patients with Urinary Catheters</a:t>
            </a:r>
          </a:p>
        </p:txBody>
      </p:sp>
      <p:sp>
        <p:nvSpPr>
          <p:cNvPr id="3" name="Content Placeholder 2">
            <a:extLst>
              <a:ext uri="{FF2B5EF4-FFF2-40B4-BE49-F238E27FC236}">
                <a16:creationId xmlns:a16="http://schemas.microsoft.com/office/drawing/2014/main" id="{62CA158F-C897-4E10-B2D5-7B64A24E9AA7}"/>
              </a:ext>
            </a:extLst>
          </p:cNvPr>
          <p:cNvSpPr>
            <a:spLocks noGrp="1"/>
          </p:cNvSpPr>
          <p:nvPr>
            <p:ph sz="quarter" idx="13"/>
          </p:nvPr>
        </p:nvSpPr>
        <p:spPr/>
        <p:txBody>
          <a:bodyPr/>
          <a:lstStyle/>
          <a:p>
            <a:r>
              <a:rPr lang="en-US" altLang="en-US" dirty="0"/>
              <a:t>Need for urinary catheter</a:t>
            </a:r>
          </a:p>
          <a:p>
            <a:pPr lvl="1"/>
            <a:r>
              <a:rPr lang="en-US" altLang="en-US" dirty="0"/>
              <a:t>Obstruction of bladder outflow</a:t>
            </a:r>
          </a:p>
          <a:p>
            <a:pPr lvl="1"/>
            <a:r>
              <a:rPr lang="en-US" altLang="en-US" dirty="0"/>
              <a:t>Neurologic disorder</a:t>
            </a:r>
          </a:p>
          <a:p>
            <a:r>
              <a:rPr lang="en-US" altLang="en-US" dirty="0"/>
              <a:t>These patients use urinary catheters to drain urine.</a:t>
            </a:r>
          </a:p>
          <a:p>
            <a:pPr lvl="1"/>
            <a:r>
              <a:rPr lang="en-US" altLang="en-US" dirty="0"/>
              <a:t>Commonly inserted in urethra</a:t>
            </a:r>
          </a:p>
          <a:p>
            <a:pPr lvl="1"/>
            <a:r>
              <a:rPr lang="en-US" altLang="en-US" dirty="0"/>
              <a:t>May be placed through skin</a:t>
            </a:r>
          </a:p>
          <a:p>
            <a:r>
              <a:rPr lang="en-US" altLang="en-US" dirty="0"/>
              <a:t>Complications of U</a:t>
            </a:r>
            <a:r>
              <a:rPr lang="en-US" altLang="en-US" sz="100" dirty="0"/>
              <a:t> </a:t>
            </a:r>
            <a:r>
              <a:rPr lang="en-US" altLang="en-US" dirty="0"/>
              <a:t>T</a:t>
            </a:r>
            <a:r>
              <a:rPr lang="en-US" altLang="en-US" sz="100" dirty="0"/>
              <a:t> </a:t>
            </a:r>
            <a:r>
              <a:rPr lang="en-US" altLang="en-US" dirty="0"/>
              <a:t>I and local trauma at site of catheter insertion</a:t>
            </a:r>
          </a:p>
        </p:txBody>
      </p:sp>
    </p:spTree>
    <p:extLst>
      <p:ext uri="{BB962C8B-B14F-4D97-AF65-F5344CB8AC3E}">
        <p14:creationId xmlns:p14="http://schemas.microsoft.com/office/powerpoint/2010/main" val="35927738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04A13-7C9A-41E4-8D35-8AA4F6634147}"/>
              </a:ext>
            </a:extLst>
          </p:cNvPr>
          <p:cNvSpPr>
            <a:spLocks noGrp="1"/>
          </p:cNvSpPr>
          <p:nvPr>
            <p:ph type="title"/>
          </p:nvPr>
        </p:nvSpPr>
        <p:spPr/>
        <p:txBody>
          <a:bodyPr/>
          <a:lstStyle/>
          <a:p>
            <a:r>
              <a:rPr lang="en-US" dirty="0"/>
              <a:t>Renal Failure </a:t>
            </a:r>
            <a:r>
              <a:rPr lang="en-US" sz="2000" b="0" dirty="0"/>
              <a:t>(1 of 3)</a:t>
            </a:r>
            <a:endParaRPr lang="en-IN" sz="2000" b="0" dirty="0"/>
          </a:p>
        </p:txBody>
      </p:sp>
      <p:sp>
        <p:nvSpPr>
          <p:cNvPr id="3" name="Content Placeholder 2">
            <a:extLst>
              <a:ext uri="{FF2B5EF4-FFF2-40B4-BE49-F238E27FC236}">
                <a16:creationId xmlns:a16="http://schemas.microsoft.com/office/drawing/2014/main" id="{FCAFA83F-B392-46A6-BA56-43323536CCA8}"/>
              </a:ext>
            </a:extLst>
          </p:cNvPr>
          <p:cNvSpPr>
            <a:spLocks noGrp="1"/>
          </p:cNvSpPr>
          <p:nvPr>
            <p:ph sz="quarter" idx="13"/>
          </p:nvPr>
        </p:nvSpPr>
        <p:spPr>
          <a:xfrm>
            <a:off x="457200" y="1556326"/>
            <a:ext cx="8299938" cy="4467955"/>
          </a:xfrm>
        </p:spPr>
        <p:txBody>
          <a:bodyPr/>
          <a:lstStyle/>
          <a:p>
            <a:r>
              <a:rPr lang="en-US" dirty="0"/>
              <a:t>Occurs when kidneys lose ability to adequately filter and remove toxins</a:t>
            </a:r>
          </a:p>
          <a:p>
            <a:r>
              <a:rPr lang="en-US" dirty="0"/>
              <a:t>Acute failure typically results from shock or toxic ingestion.</a:t>
            </a:r>
          </a:p>
          <a:p>
            <a:r>
              <a:rPr lang="en-US" dirty="0"/>
              <a:t>Chronic failure may be inherited or secondary to damage from uncontrolled diabetes or hypertension.</a:t>
            </a:r>
          </a:p>
        </p:txBody>
      </p:sp>
    </p:spTree>
    <p:extLst>
      <p:ext uri="{BB962C8B-B14F-4D97-AF65-F5344CB8AC3E}">
        <p14:creationId xmlns:p14="http://schemas.microsoft.com/office/powerpoint/2010/main" val="14293127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04A13-7C9A-41E4-8D35-8AA4F6634147}"/>
              </a:ext>
            </a:extLst>
          </p:cNvPr>
          <p:cNvSpPr>
            <a:spLocks noGrp="1"/>
          </p:cNvSpPr>
          <p:nvPr>
            <p:ph type="title"/>
          </p:nvPr>
        </p:nvSpPr>
        <p:spPr/>
        <p:txBody>
          <a:bodyPr/>
          <a:lstStyle/>
          <a:p>
            <a:r>
              <a:rPr lang="en-US" dirty="0"/>
              <a:t>Renal Failure </a:t>
            </a:r>
            <a:r>
              <a:rPr lang="en-US" sz="2000" b="0" dirty="0"/>
              <a:t>(2 of 3)</a:t>
            </a:r>
            <a:endParaRPr lang="en-IN" sz="2000" b="0" dirty="0"/>
          </a:p>
        </p:txBody>
      </p:sp>
      <p:sp>
        <p:nvSpPr>
          <p:cNvPr id="3" name="Content Placeholder 2">
            <a:extLst>
              <a:ext uri="{FF2B5EF4-FFF2-40B4-BE49-F238E27FC236}">
                <a16:creationId xmlns:a16="http://schemas.microsoft.com/office/drawing/2014/main" id="{FCAFA83F-B392-46A6-BA56-43323536CCA8}"/>
              </a:ext>
            </a:extLst>
          </p:cNvPr>
          <p:cNvSpPr>
            <a:spLocks noGrp="1"/>
          </p:cNvSpPr>
          <p:nvPr>
            <p:ph sz="quarter" idx="13"/>
          </p:nvPr>
        </p:nvSpPr>
        <p:spPr/>
        <p:txBody>
          <a:bodyPr/>
          <a:lstStyle/>
          <a:p>
            <a:r>
              <a:rPr lang="en-US" altLang="en-US" dirty="0"/>
              <a:t>End-stage renal disease (E</a:t>
            </a:r>
            <a:r>
              <a:rPr lang="en-US" altLang="en-US" sz="100" dirty="0"/>
              <a:t> </a:t>
            </a:r>
            <a:r>
              <a:rPr lang="en-US" altLang="en-US" dirty="0"/>
              <a:t>S</a:t>
            </a:r>
            <a:r>
              <a:rPr lang="en-US" altLang="en-US" sz="100" dirty="0"/>
              <a:t> </a:t>
            </a:r>
            <a:r>
              <a:rPr lang="en-US" altLang="en-US" dirty="0"/>
              <a:t>R</a:t>
            </a:r>
            <a:r>
              <a:rPr lang="en-US" altLang="en-US" sz="100" dirty="0"/>
              <a:t> </a:t>
            </a:r>
            <a:r>
              <a:rPr lang="en-US" altLang="en-US" dirty="0"/>
              <a:t>D)</a:t>
            </a:r>
          </a:p>
          <a:p>
            <a:pPr lvl="1"/>
            <a:r>
              <a:rPr lang="en-US" altLang="en-US" dirty="0"/>
              <a:t>Irreversible renal failure</a:t>
            </a:r>
          </a:p>
          <a:p>
            <a:pPr lvl="1"/>
            <a:r>
              <a:rPr lang="en-US" altLang="en-US" dirty="0"/>
              <a:t>Requires dialysis</a:t>
            </a:r>
          </a:p>
          <a:p>
            <a:pPr lvl="2"/>
            <a:r>
              <a:rPr lang="en-US" altLang="en-US" dirty="0"/>
              <a:t>Hemodialysis</a:t>
            </a:r>
          </a:p>
          <a:p>
            <a:pPr lvl="2"/>
            <a:r>
              <a:rPr lang="en-US" altLang="en-US" dirty="0"/>
              <a:t>Peritoneal dialysis</a:t>
            </a:r>
          </a:p>
          <a:p>
            <a:r>
              <a:rPr lang="en-US" altLang="en-US" dirty="0"/>
              <a:t>90% receive hemodialysis in specialized centers.</a:t>
            </a:r>
          </a:p>
        </p:txBody>
      </p:sp>
    </p:spTree>
    <p:extLst>
      <p:ext uri="{BB962C8B-B14F-4D97-AF65-F5344CB8AC3E}">
        <p14:creationId xmlns:p14="http://schemas.microsoft.com/office/powerpoint/2010/main" val="31911630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04A13-7C9A-41E4-8D35-8AA4F6634147}"/>
              </a:ext>
            </a:extLst>
          </p:cNvPr>
          <p:cNvSpPr>
            <a:spLocks noGrp="1"/>
          </p:cNvSpPr>
          <p:nvPr>
            <p:ph type="title"/>
          </p:nvPr>
        </p:nvSpPr>
        <p:spPr/>
        <p:txBody>
          <a:bodyPr/>
          <a:lstStyle/>
          <a:p>
            <a:r>
              <a:rPr lang="en-US" dirty="0"/>
              <a:t>Renal Failure </a:t>
            </a:r>
            <a:r>
              <a:rPr lang="en-US" sz="2000" b="0" dirty="0"/>
              <a:t>(3 of 3)</a:t>
            </a:r>
            <a:endParaRPr lang="en-IN" sz="2000" b="0" dirty="0"/>
          </a:p>
        </p:txBody>
      </p:sp>
      <p:sp>
        <p:nvSpPr>
          <p:cNvPr id="3" name="Content Placeholder 2">
            <a:extLst>
              <a:ext uri="{FF2B5EF4-FFF2-40B4-BE49-F238E27FC236}">
                <a16:creationId xmlns:a16="http://schemas.microsoft.com/office/drawing/2014/main" id="{FCAFA83F-B392-46A6-BA56-43323536CCA8}"/>
              </a:ext>
            </a:extLst>
          </p:cNvPr>
          <p:cNvSpPr>
            <a:spLocks noGrp="1"/>
          </p:cNvSpPr>
          <p:nvPr>
            <p:ph sz="quarter" idx="13"/>
          </p:nvPr>
        </p:nvSpPr>
        <p:spPr>
          <a:xfrm>
            <a:off x="457199" y="1556326"/>
            <a:ext cx="8323385" cy="4467955"/>
          </a:xfrm>
        </p:spPr>
        <p:txBody>
          <a:bodyPr/>
          <a:lstStyle/>
          <a:p>
            <a:r>
              <a:rPr lang="en-US" altLang="en-US" dirty="0"/>
              <a:t>Vast majority of more than 450,000 Americans on dialysis who are treated in dialysis centers undergo 3treatments a week, each lasting 3 to 4 hours.</a:t>
            </a:r>
          </a:p>
          <a:p>
            <a:r>
              <a:rPr lang="en-US" altLang="en-US" dirty="0"/>
              <a:t>Only 8 percent treat themselves at home.</a:t>
            </a:r>
          </a:p>
          <a:p>
            <a:r>
              <a:rPr lang="en-US" altLang="en-US" dirty="0"/>
              <a:t>E</a:t>
            </a:r>
            <a:r>
              <a:rPr lang="en-US" altLang="en-US" sz="100" dirty="0"/>
              <a:t> </a:t>
            </a:r>
            <a:r>
              <a:rPr lang="en-US" altLang="en-US" dirty="0"/>
              <a:t>S</a:t>
            </a:r>
            <a:r>
              <a:rPr lang="en-US" altLang="en-US" sz="100" dirty="0"/>
              <a:t> </a:t>
            </a:r>
            <a:r>
              <a:rPr lang="en-US" altLang="en-US" dirty="0"/>
              <a:t>R</a:t>
            </a:r>
            <a:r>
              <a:rPr lang="en-US" altLang="en-US" sz="100" dirty="0"/>
              <a:t> </a:t>
            </a:r>
            <a:r>
              <a:rPr lang="en-US" altLang="en-US" dirty="0"/>
              <a:t>D patients often rely on E</a:t>
            </a:r>
            <a:r>
              <a:rPr lang="en-US" altLang="en-US" sz="100" dirty="0"/>
              <a:t> </a:t>
            </a:r>
            <a:r>
              <a:rPr lang="en-US" altLang="en-US" dirty="0"/>
              <a:t>M</a:t>
            </a:r>
            <a:r>
              <a:rPr lang="en-US" altLang="en-US" sz="100" dirty="0"/>
              <a:t> </a:t>
            </a:r>
            <a:r>
              <a:rPr lang="en-US" altLang="en-US" dirty="0"/>
              <a:t>S for transport to and from dialysis.</a:t>
            </a:r>
          </a:p>
        </p:txBody>
      </p:sp>
    </p:spTree>
    <p:extLst>
      <p:ext uri="{BB962C8B-B14F-4D97-AF65-F5344CB8AC3E}">
        <p14:creationId xmlns:p14="http://schemas.microsoft.com/office/powerpoint/2010/main" val="16948672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C0E93-EF75-45E6-B4EA-7946AB0FA35C}"/>
              </a:ext>
            </a:extLst>
          </p:cNvPr>
          <p:cNvSpPr>
            <a:spLocks noGrp="1"/>
          </p:cNvSpPr>
          <p:nvPr>
            <p:ph type="title"/>
          </p:nvPr>
        </p:nvSpPr>
        <p:spPr/>
        <p:txBody>
          <a:bodyPr/>
          <a:lstStyle/>
          <a:p>
            <a:r>
              <a:rPr lang="en-IN" dirty="0"/>
              <a:t>Hemodialysis </a:t>
            </a:r>
            <a:r>
              <a:rPr lang="en-IN" sz="2000" b="0" dirty="0"/>
              <a:t>(1 of 5)</a:t>
            </a:r>
          </a:p>
        </p:txBody>
      </p:sp>
      <p:sp>
        <p:nvSpPr>
          <p:cNvPr id="3" name="Content Placeholder 2">
            <a:extLst>
              <a:ext uri="{FF2B5EF4-FFF2-40B4-BE49-F238E27FC236}">
                <a16:creationId xmlns:a16="http://schemas.microsoft.com/office/drawing/2014/main" id="{6619A2CE-1978-4DCE-A153-FA85503D666C}"/>
              </a:ext>
            </a:extLst>
          </p:cNvPr>
          <p:cNvSpPr>
            <a:spLocks noGrp="1"/>
          </p:cNvSpPr>
          <p:nvPr>
            <p:ph sz="quarter" idx="13"/>
          </p:nvPr>
        </p:nvSpPr>
        <p:spPr/>
        <p:txBody>
          <a:bodyPr/>
          <a:lstStyle/>
          <a:p>
            <a:r>
              <a:rPr lang="en-US" dirty="0"/>
              <a:t>Patient connected to a dialysis machine that pumps blood through specialized filters</a:t>
            </a:r>
          </a:p>
          <a:p>
            <a:r>
              <a:rPr lang="en-US" dirty="0"/>
              <a:t>Two large catheters create a circuit by which blood is removed from the body, filtered, and returned to the body over several hours.</a:t>
            </a:r>
          </a:p>
        </p:txBody>
      </p:sp>
    </p:spTree>
    <p:extLst>
      <p:ext uri="{BB962C8B-B14F-4D97-AF65-F5344CB8AC3E}">
        <p14:creationId xmlns:p14="http://schemas.microsoft.com/office/powerpoint/2010/main" val="11472134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A9386-4452-4346-9FF4-3FF5464A529A}"/>
              </a:ext>
            </a:extLst>
          </p:cNvPr>
          <p:cNvSpPr>
            <a:spLocks noGrp="1"/>
          </p:cNvSpPr>
          <p:nvPr>
            <p:ph type="title"/>
          </p:nvPr>
        </p:nvSpPr>
        <p:spPr/>
        <p:txBody>
          <a:bodyPr/>
          <a:lstStyle/>
          <a:p>
            <a:r>
              <a:rPr lang="en-IN" dirty="0"/>
              <a:t>Hemodialysis </a:t>
            </a:r>
            <a:r>
              <a:rPr lang="en-IN" sz="2000" b="0" dirty="0"/>
              <a:t>(2 of 5)</a:t>
            </a:r>
          </a:p>
        </p:txBody>
      </p:sp>
      <p:pic>
        <p:nvPicPr>
          <p:cNvPr id="5" name="Picture 4" descr="Illustration of a hemodialysis process. For long description, see slide 51: Appendix 1&#10;">
            <a:extLst>
              <a:ext uri="{FF2B5EF4-FFF2-40B4-BE49-F238E27FC236}">
                <a16:creationId xmlns:a16="http://schemas.microsoft.com/office/drawing/2014/main" id="{4A2F4BD2-E1DF-4E69-8813-A7EA896E95B6}"/>
              </a:ext>
            </a:extLst>
          </p:cNvPr>
          <p:cNvPicPr>
            <a:picLocks noChangeAspect="1"/>
          </p:cNvPicPr>
          <p:nvPr/>
        </p:nvPicPr>
        <p:blipFill>
          <a:blip r:embed="rId3"/>
          <a:stretch>
            <a:fillRect/>
          </a:stretch>
        </p:blipFill>
        <p:spPr>
          <a:xfrm>
            <a:off x="2792628" y="1558530"/>
            <a:ext cx="3558745" cy="3454076"/>
          </a:xfrm>
          <a:prstGeom prst="rect">
            <a:avLst/>
          </a:prstGeom>
        </p:spPr>
      </p:pic>
      <p:sp>
        <p:nvSpPr>
          <p:cNvPr id="15" name="Text Placeholder 14">
            <a:extLst>
              <a:ext uri="{FF2B5EF4-FFF2-40B4-BE49-F238E27FC236}">
                <a16:creationId xmlns:a16="http://schemas.microsoft.com/office/drawing/2014/main" id="{8C11D944-4C50-414B-B971-90FE73CE69DD}"/>
              </a:ext>
            </a:extLst>
          </p:cNvPr>
          <p:cNvSpPr>
            <a:spLocks noGrp="1"/>
          </p:cNvSpPr>
          <p:nvPr>
            <p:ph type="body" sz="quarter" idx="27"/>
          </p:nvPr>
        </p:nvSpPr>
        <p:spPr>
          <a:xfrm>
            <a:off x="2350294" y="5151554"/>
            <a:ext cx="4443412" cy="329013"/>
          </a:xfrm>
        </p:spPr>
        <p:txBody>
          <a:bodyPr/>
          <a:lstStyle/>
          <a:p>
            <a:pPr>
              <a:buNone/>
            </a:pPr>
            <a:r>
              <a:rPr lang="en-US" dirty="0">
                <a:hlinkClick r:id="rId4" action="ppaction://hlinksldjump"/>
              </a:rPr>
              <a:t>For long description, see slide 51: Appendix 1</a:t>
            </a:r>
            <a:endParaRPr lang="en-US" dirty="0"/>
          </a:p>
        </p:txBody>
      </p:sp>
      <p:sp>
        <p:nvSpPr>
          <p:cNvPr id="3" name="Content Placeholder 2">
            <a:extLst>
              <a:ext uri="{FF2B5EF4-FFF2-40B4-BE49-F238E27FC236}">
                <a16:creationId xmlns:a16="http://schemas.microsoft.com/office/drawing/2014/main" id="{D212AA37-5178-4F56-B09B-D48160654B2B}"/>
              </a:ext>
            </a:extLst>
          </p:cNvPr>
          <p:cNvSpPr>
            <a:spLocks noGrp="1"/>
          </p:cNvSpPr>
          <p:nvPr>
            <p:ph sz="quarter" idx="14"/>
          </p:nvPr>
        </p:nvSpPr>
        <p:spPr>
          <a:xfrm>
            <a:off x="468313" y="5585319"/>
            <a:ext cx="8439150" cy="774846"/>
          </a:xfrm>
        </p:spPr>
        <p:txBody>
          <a:bodyPr/>
          <a:lstStyle/>
          <a:p>
            <a:pPr marL="432" indent="0">
              <a:buNone/>
            </a:pPr>
            <a:r>
              <a:rPr lang="en-US" sz="1600" dirty="0"/>
              <a:t>How hemodialysis works. </a:t>
            </a:r>
            <a:r>
              <a:rPr lang="en-US" sz="1600" b="1" dirty="0"/>
              <a:t>Adapted from Treatment Methods for Kidney Failure, National Institute of Diabetes and Digestive and Kidney Diseases; U.S. Centers for Disease Control and Prevention</a:t>
            </a:r>
            <a:r>
              <a:rPr lang="en-US" sz="1600" b="1" dirty="0" smtClean="0"/>
              <a:t>.</a:t>
            </a:r>
            <a:endParaRPr lang="en-US" sz="1600" b="1" dirty="0"/>
          </a:p>
        </p:txBody>
      </p:sp>
    </p:spTree>
    <p:extLst>
      <p:ext uri="{BB962C8B-B14F-4D97-AF65-F5344CB8AC3E}">
        <p14:creationId xmlns:p14="http://schemas.microsoft.com/office/powerpoint/2010/main" val="23321541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C0E93-EF75-45E6-B4EA-7946AB0FA35C}"/>
              </a:ext>
            </a:extLst>
          </p:cNvPr>
          <p:cNvSpPr>
            <a:spLocks noGrp="1"/>
          </p:cNvSpPr>
          <p:nvPr>
            <p:ph type="title"/>
          </p:nvPr>
        </p:nvSpPr>
        <p:spPr/>
        <p:txBody>
          <a:bodyPr/>
          <a:lstStyle/>
          <a:p>
            <a:r>
              <a:rPr lang="en-IN" dirty="0"/>
              <a:t>Hemodialysis </a:t>
            </a:r>
            <a:r>
              <a:rPr lang="en-IN" sz="2000" b="0" dirty="0"/>
              <a:t>(3 of 5)</a:t>
            </a:r>
          </a:p>
        </p:txBody>
      </p:sp>
      <p:sp>
        <p:nvSpPr>
          <p:cNvPr id="3" name="Content Placeholder 2">
            <a:extLst>
              <a:ext uri="{FF2B5EF4-FFF2-40B4-BE49-F238E27FC236}">
                <a16:creationId xmlns:a16="http://schemas.microsoft.com/office/drawing/2014/main" id="{6619A2CE-1978-4DCE-A153-FA85503D666C}"/>
              </a:ext>
            </a:extLst>
          </p:cNvPr>
          <p:cNvSpPr>
            <a:spLocks noGrp="1"/>
          </p:cNvSpPr>
          <p:nvPr>
            <p:ph sz="quarter" idx="13"/>
          </p:nvPr>
        </p:nvSpPr>
        <p:spPr/>
        <p:txBody>
          <a:bodyPr/>
          <a:lstStyle/>
          <a:p>
            <a:r>
              <a:rPr lang="en-US" dirty="0"/>
              <a:t>Two types of access to blood circulation</a:t>
            </a:r>
          </a:p>
          <a:p>
            <a:pPr lvl="1"/>
            <a:r>
              <a:rPr lang="en-US" dirty="0"/>
              <a:t>Two-port catheter</a:t>
            </a:r>
          </a:p>
          <a:p>
            <a:pPr lvl="1"/>
            <a:r>
              <a:rPr lang="en-US" dirty="0"/>
              <a:t>A-V fistula</a:t>
            </a:r>
          </a:p>
          <a:p>
            <a:pPr lvl="2"/>
            <a:r>
              <a:rPr lang="en-US" dirty="0"/>
              <a:t>Characteristic thrill when palpated</a:t>
            </a:r>
          </a:p>
        </p:txBody>
      </p:sp>
    </p:spTree>
    <p:extLst>
      <p:ext uri="{BB962C8B-B14F-4D97-AF65-F5344CB8AC3E}">
        <p14:creationId xmlns:p14="http://schemas.microsoft.com/office/powerpoint/2010/main" val="210676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C0E93-EF75-45E6-B4EA-7946AB0FA35C}"/>
              </a:ext>
            </a:extLst>
          </p:cNvPr>
          <p:cNvSpPr>
            <a:spLocks noGrp="1"/>
          </p:cNvSpPr>
          <p:nvPr>
            <p:ph type="title"/>
          </p:nvPr>
        </p:nvSpPr>
        <p:spPr/>
        <p:txBody>
          <a:bodyPr/>
          <a:lstStyle/>
          <a:p>
            <a:r>
              <a:rPr lang="en-IN" dirty="0"/>
              <a:t>Hemodialysis </a:t>
            </a:r>
            <a:r>
              <a:rPr lang="en-IN" sz="2000" b="0" dirty="0"/>
              <a:t>(4 of 5)</a:t>
            </a:r>
          </a:p>
        </p:txBody>
      </p:sp>
      <p:pic>
        <p:nvPicPr>
          <p:cNvPr id="4" name="Picture 3" descr="A male patient with a two port hemodialysis catheter in his left upper chest.">
            <a:extLst>
              <a:ext uri="{FF2B5EF4-FFF2-40B4-BE49-F238E27FC236}">
                <a16:creationId xmlns:a16="http://schemas.microsoft.com/office/drawing/2014/main" id="{83ABD7EB-3988-4ACD-BA5A-48635189D56B}"/>
              </a:ext>
            </a:extLst>
          </p:cNvPr>
          <p:cNvPicPr>
            <a:picLocks noChangeAspect="1"/>
          </p:cNvPicPr>
          <p:nvPr/>
        </p:nvPicPr>
        <p:blipFill>
          <a:blip r:embed="rId3"/>
          <a:stretch>
            <a:fillRect/>
          </a:stretch>
        </p:blipFill>
        <p:spPr>
          <a:xfrm>
            <a:off x="1523764" y="1573317"/>
            <a:ext cx="6096470" cy="4043044"/>
          </a:xfrm>
          <a:prstGeom prst="rect">
            <a:avLst/>
          </a:prstGeom>
        </p:spPr>
      </p:pic>
      <p:sp>
        <p:nvSpPr>
          <p:cNvPr id="3" name="Content Placeholder 2">
            <a:extLst>
              <a:ext uri="{FF2B5EF4-FFF2-40B4-BE49-F238E27FC236}">
                <a16:creationId xmlns:a16="http://schemas.microsoft.com/office/drawing/2014/main" id="{6619A2CE-1978-4DCE-A153-FA85503D666C}"/>
              </a:ext>
            </a:extLst>
          </p:cNvPr>
          <p:cNvSpPr>
            <a:spLocks noGrp="1"/>
          </p:cNvSpPr>
          <p:nvPr>
            <p:ph sz="quarter" idx="13"/>
          </p:nvPr>
        </p:nvSpPr>
        <p:spPr>
          <a:xfrm>
            <a:off x="457199" y="5731112"/>
            <a:ext cx="8500189" cy="659179"/>
          </a:xfrm>
        </p:spPr>
        <p:txBody>
          <a:bodyPr/>
          <a:lstStyle/>
          <a:p>
            <a:pPr marL="432" indent="0">
              <a:buNone/>
            </a:pPr>
            <a:r>
              <a:rPr lang="en-US" sz="2000" dirty="0"/>
              <a:t>A two-port catheter for hemodialysis inserted into a major vein of the </a:t>
            </a:r>
            <a:r>
              <a:rPr lang="en-US" sz="2000" dirty="0" smtClean="0"/>
              <a:t>torso. </a:t>
            </a:r>
            <a:r>
              <a:rPr lang="en-US" sz="2000" b="1" dirty="0" smtClean="0"/>
              <a:t>© </a:t>
            </a:r>
            <a:r>
              <a:rPr lang="en-US" sz="2000" b="1" dirty="0"/>
              <a:t>Edward T. Dickinson, M</a:t>
            </a:r>
            <a:r>
              <a:rPr lang="en-US" sz="100" b="1" dirty="0"/>
              <a:t> </a:t>
            </a:r>
            <a:r>
              <a:rPr lang="en-US" sz="2000" b="1" dirty="0"/>
              <a:t>D</a:t>
            </a:r>
          </a:p>
        </p:txBody>
      </p:sp>
    </p:spTree>
    <p:extLst>
      <p:ext uri="{BB962C8B-B14F-4D97-AF65-F5344CB8AC3E}">
        <p14:creationId xmlns:p14="http://schemas.microsoft.com/office/powerpoint/2010/main" val="24140773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C0E93-EF75-45E6-B4EA-7946AB0FA35C}"/>
              </a:ext>
            </a:extLst>
          </p:cNvPr>
          <p:cNvSpPr>
            <a:spLocks noGrp="1"/>
          </p:cNvSpPr>
          <p:nvPr>
            <p:ph type="title"/>
          </p:nvPr>
        </p:nvSpPr>
        <p:spPr/>
        <p:txBody>
          <a:bodyPr/>
          <a:lstStyle/>
          <a:p>
            <a:r>
              <a:rPr lang="en-IN" dirty="0"/>
              <a:t>Hemodialysis </a:t>
            </a:r>
            <a:r>
              <a:rPr lang="en-IN" sz="2000" b="0" dirty="0"/>
              <a:t>(5 of 5)</a:t>
            </a:r>
          </a:p>
        </p:txBody>
      </p:sp>
      <p:pic>
        <p:nvPicPr>
          <p:cNvPr id="5" name="Picture 4" descr="A hemodialysis fistula under the skin on a patient's left upper arm.">
            <a:extLst>
              <a:ext uri="{FF2B5EF4-FFF2-40B4-BE49-F238E27FC236}">
                <a16:creationId xmlns:a16="http://schemas.microsoft.com/office/drawing/2014/main" id="{61523AFE-9F75-409F-8CF6-20284E44A92C}"/>
              </a:ext>
            </a:extLst>
          </p:cNvPr>
          <p:cNvPicPr>
            <a:picLocks noChangeAspect="1"/>
          </p:cNvPicPr>
          <p:nvPr/>
        </p:nvPicPr>
        <p:blipFill>
          <a:blip r:embed="rId3"/>
          <a:stretch>
            <a:fillRect/>
          </a:stretch>
        </p:blipFill>
        <p:spPr>
          <a:xfrm>
            <a:off x="1515251" y="1566623"/>
            <a:ext cx="6132746" cy="4074413"/>
          </a:xfrm>
          <a:prstGeom prst="rect">
            <a:avLst/>
          </a:prstGeom>
        </p:spPr>
      </p:pic>
      <p:sp>
        <p:nvSpPr>
          <p:cNvPr id="3" name="Content Placeholder 2">
            <a:extLst>
              <a:ext uri="{FF2B5EF4-FFF2-40B4-BE49-F238E27FC236}">
                <a16:creationId xmlns:a16="http://schemas.microsoft.com/office/drawing/2014/main" id="{6619A2CE-1978-4DCE-A153-FA85503D666C}"/>
              </a:ext>
            </a:extLst>
          </p:cNvPr>
          <p:cNvSpPr>
            <a:spLocks noGrp="1"/>
          </p:cNvSpPr>
          <p:nvPr>
            <p:ph sz="quarter" idx="13"/>
          </p:nvPr>
        </p:nvSpPr>
        <p:spPr>
          <a:xfrm>
            <a:off x="457199" y="5731112"/>
            <a:ext cx="8500189" cy="659179"/>
          </a:xfrm>
        </p:spPr>
        <p:txBody>
          <a:bodyPr/>
          <a:lstStyle/>
          <a:p>
            <a:pPr marL="432" indent="0">
              <a:buNone/>
            </a:pPr>
            <a:r>
              <a:rPr lang="en-US" sz="2000" dirty="0"/>
              <a:t>A fistula surgically connects an artery and a vein in an extremity.</a:t>
            </a:r>
            <a:br>
              <a:rPr lang="en-US" sz="2000" dirty="0"/>
            </a:br>
            <a:r>
              <a:rPr lang="en-US" sz="2000" b="1" dirty="0"/>
              <a:t>© Edward T. Dickinson, M</a:t>
            </a:r>
            <a:r>
              <a:rPr lang="en-US" sz="100" b="1" dirty="0"/>
              <a:t> </a:t>
            </a:r>
            <a:r>
              <a:rPr lang="en-US" sz="2000" b="1" dirty="0"/>
              <a:t>D</a:t>
            </a:r>
          </a:p>
        </p:txBody>
      </p:sp>
    </p:spTree>
    <p:extLst>
      <p:ext uri="{BB962C8B-B14F-4D97-AF65-F5344CB8AC3E}">
        <p14:creationId xmlns:p14="http://schemas.microsoft.com/office/powerpoint/2010/main" val="1019378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The Hematologic System</a:t>
            </a:r>
            <a:endParaRPr lang="en-IN" dirty="0"/>
          </a:p>
        </p:txBody>
      </p:sp>
      <p:sp>
        <p:nvSpPr>
          <p:cNvPr id="4" name="Text Placeholder 3"/>
          <p:cNvSpPr>
            <a:spLocks noGrp="1"/>
          </p:cNvSpPr>
          <p:nvPr>
            <p:ph type="body" sz="quarter" idx="13"/>
          </p:nvPr>
        </p:nvSpPr>
        <p:spPr/>
        <p:txBody>
          <a:bodyPr/>
          <a:lstStyle/>
          <a:p>
            <a:pPr marL="0" indent="0" algn="ctr">
              <a:buNone/>
            </a:pPr>
            <a:r>
              <a:rPr lang="en-US" sz="1600" dirty="0">
                <a:hlinkClick r:id="rId3" action="ppaction://hlinksldjump"/>
              </a:rPr>
              <a:t>Back to Topics</a:t>
            </a:r>
            <a:endParaRPr lang="en-US" sz="1600" dirty="0"/>
          </a:p>
        </p:txBody>
      </p:sp>
    </p:spTree>
    <p:extLst>
      <p:ext uri="{BB962C8B-B14F-4D97-AF65-F5344CB8AC3E}">
        <p14:creationId xmlns:p14="http://schemas.microsoft.com/office/powerpoint/2010/main" val="28336901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7144F-FDD3-4119-9883-C4D484164919}"/>
              </a:ext>
            </a:extLst>
          </p:cNvPr>
          <p:cNvSpPr>
            <a:spLocks noGrp="1"/>
          </p:cNvSpPr>
          <p:nvPr>
            <p:ph type="title"/>
          </p:nvPr>
        </p:nvSpPr>
        <p:spPr/>
        <p:txBody>
          <a:bodyPr/>
          <a:lstStyle/>
          <a:p>
            <a:r>
              <a:rPr lang="en-US" dirty="0"/>
              <a:t>Peritoneal Dialysis </a:t>
            </a:r>
            <a:r>
              <a:rPr lang="en-US" sz="2000" b="0" dirty="0"/>
              <a:t>(1 of 3)</a:t>
            </a:r>
            <a:endParaRPr lang="en-IN" sz="2000" b="0" dirty="0"/>
          </a:p>
        </p:txBody>
      </p:sp>
      <p:sp>
        <p:nvSpPr>
          <p:cNvPr id="3" name="Content Placeholder 2">
            <a:extLst>
              <a:ext uri="{FF2B5EF4-FFF2-40B4-BE49-F238E27FC236}">
                <a16:creationId xmlns:a16="http://schemas.microsoft.com/office/drawing/2014/main" id="{C0F25E89-794E-4C48-A0AD-559D554F778F}"/>
              </a:ext>
            </a:extLst>
          </p:cNvPr>
          <p:cNvSpPr>
            <a:spLocks noGrp="1"/>
          </p:cNvSpPr>
          <p:nvPr>
            <p:ph sz="quarter" idx="13"/>
          </p:nvPr>
        </p:nvSpPr>
        <p:spPr/>
        <p:txBody>
          <a:bodyPr/>
          <a:lstStyle/>
          <a:p>
            <a:r>
              <a:rPr lang="en-US" dirty="0"/>
              <a:t>Uses peritoneal cavity’s large surface area</a:t>
            </a:r>
          </a:p>
          <a:p>
            <a:r>
              <a:rPr lang="en-US" dirty="0"/>
              <a:t>Special fluid infused into abdominal cavity and left for several hours to absorb waste and excess fluid</a:t>
            </a:r>
          </a:p>
          <a:p>
            <a:r>
              <a:rPr lang="en-US" dirty="0"/>
              <a:t>Fluid is removed and discarded.</a:t>
            </a:r>
          </a:p>
        </p:txBody>
      </p:sp>
    </p:spTree>
    <p:extLst>
      <p:ext uri="{BB962C8B-B14F-4D97-AF65-F5344CB8AC3E}">
        <p14:creationId xmlns:p14="http://schemas.microsoft.com/office/powerpoint/2010/main" val="17204425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7144F-FDD3-4119-9883-C4D484164919}"/>
              </a:ext>
            </a:extLst>
          </p:cNvPr>
          <p:cNvSpPr>
            <a:spLocks noGrp="1"/>
          </p:cNvSpPr>
          <p:nvPr>
            <p:ph type="title"/>
          </p:nvPr>
        </p:nvSpPr>
        <p:spPr/>
        <p:txBody>
          <a:bodyPr/>
          <a:lstStyle/>
          <a:p>
            <a:r>
              <a:rPr lang="en-US" dirty="0"/>
              <a:t>Peritoneal Dialysis </a:t>
            </a:r>
            <a:r>
              <a:rPr lang="en-US" sz="2000" b="0" dirty="0"/>
              <a:t>(2 of 3)</a:t>
            </a:r>
            <a:endParaRPr lang="en-IN" sz="2000" b="0" dirty="0"/>
          </a:p>
        </p:txBody>
      </p:sp>
      <p:sp>
        <p:nvSpPr>
          <p:cNvPr id="3" name="Content Placeholder 2">
            <a:extLst>
              <a:ext uri="{FF2B5EF4-FFF2-40B4-BE49-F238E27FC236}">
                <a16:creationId xmlns:a16="http://schemas.microsoft.com/office/drawing/2014/main" id="{C0F25E89-794E-4C48-A0AD-559D554F778F}"/>
              </a:ext>
            </a:extLst>
          </p:cNvPr>
          <p:cNvSpPr>
            <a:spLocks noGrp="1"/>
          </p:cNvSpPr>
          <p:nvPr>
            <p:ph sz="quarter" idx="13"/>
          </p:nvPr>
        </p:nvSpPr>
        <p:spPr/>
        <p:txBody>
          <a:bodyPr/>
          <a:lstStyle/>
          <a:p>
            <a:r>
              <a:rPr lang="en-US" altLang="en-US" dirty="0"/>
              <a:t>Continuous ambulatory peritoneal dialysis (C</a:t>
            </a:r>
            <a:r>
              <a:rPr lang="en-US" altLang="en-US" sz="100" dirty="0"/>
              <a:t> </a:t>
            </a:r>
            <a:r>
              <a:rPr lang="en-US" altLang="en-US" dirty="0"/>
              <a:t>A</a:t>
            </a:r>
            <a:r>
              <a:rPr lang="en-US" altLang="en-US" sz="100" dirty="0"/>
              <a:t> </a:t>
            </a:r>
            <a:r>
              <a:rPr lang="en-US" altLang="en-US" dirty="0"/>
              <a:t>P</a:t>
            </a:r>
            <a:r>
              <a:rPr lang="en-US" altLang="en-US" sz="100" dirty="0"/>
              <a:t> </a:t>
            </a:r>
            <a:r>
              <a:rPr lang="en-US" altLang="en-US" dirty="0"/>
              <a:t>D)</a:t>
            </a:r>
          </a:p>
          <a:p>
            <a:pPr lvl="1"/>
            <a:r>
              <a:rPr lang="en-US" altLang="en-US" dirty="0"/>
              <a:t>Gravity exchange process repeated several times a day</a:t>
            </a:r>
          </a:p>
          <a:p>
            <a:r>
              <a:rPr lang="en-US" altLang="en-US" dirty="0"/>
              <a:t>Continuous cycler-assisted peritoneal dialysis (C</a:t>
            </a:r>
            <a:r>
              <a:rPr lang="en-US" altLang="en-US" sz="100" dirty="0"/>
              <a:t> </a:t>
            </a:r>
            <a:r>
              <a:rPr lang="en-US" altLang="en-US" dirty="0"/>
              <a:t>C</a:t>
            </a:r>
            <a:r>
              <a:rPr lang="en-US" altLang="en-US" sz="100" dirty="0"/>
              <a:t> </a:t>
            </a:r>
            <a:r>
              <a:rPr lang="en-US" altLang="en-US" dirty="0"/>
              <a:t>P</a:t>
            </a:r>
            <a:r>
              <a:rPr lang="en-US" altLang="en-US" sz="100" dirty="0"/>
              <a:t> </a:t>
            </a:r>
            <a:r>
              <a:rPr lang="en-US" altLang="en-US" dirty="0"/>
              <a:t>D)</a:t>
            </a:r>
          </a:p>
          <a:p>
            <a:pPr lvl="1"/>
            <a:r>
              <a:rPr lang="en-US" altLang="en-US" dirty="0"/>
              <a:t>Machine used to fill and empty abdominal cavity while person sleeps</a:t>
            </a:r>
          </a:p>
        </p:txBody>
      </p:sp>
    </p:spTree>
    <p:extLst>
      <p:ext uri="{BB962C8B-B14F-4D97-AF65-F5344CB8AC3E}">
        <p14:creationId xmlns:p14="http://schemas.microsoft.com/office/powerpoint/2010/main" val="17835237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C0E93-EF75-45E6-B4EA-7946AB0FA35C}"/>
              </a:ext>
            </a:extLst>
          </p:cNvPr>
          <p:cNvSpPr>
            <a:spLocks noGrp="1"/>
          </p:cNvSpPr>
          <p:nvPr>
            <p:ph type="title"/>
          </p:nvPr>
        </p:nvSpPr>
        <p:spPr/>
        <p:txBody>
          <a:bodyPr/>
          <a:lstStyle/>
          <a:p>
            <a:r>
              <a:rPr lang="en-US" dirty="0"/>
              <a:t>Peritoneal Dialysis </a:t>
            </a:r>
            <a:r>
              <a:rPr lang="en-US" sz="2000" b="0" dirty="0"/>
              <a:t>(3 of 3)</a:t>
            </a:r>
            <a:endParaRPr lang="en-IN" sz="2000" b="0" dirty="0"/>
          </a:p>
        </p:txBody>
      </p:sp>
      <p:pic>
        <p:nvPicPr>
          <p:cNvPr id="4" name="Picture 3" descr="An abdomen with a peritoneal hemodialysis catheter inserted in the left lower quadrant.">
            <a:extLst>
              <a:ext uri="{FF2B5EF4-FFF2-40B4-BE49-F238E27FC236}">
                <a16:creationId xmlns:a16="http://schemas.microsoft.com/office/drawing/2014/main" id="{A3011FB2-9A27-4C12-B9D7-E4EAA7AA0086}"/>
              </a:ext>
            </a:extLst>
          </p:cNvPr>
          <p:cNvPicPr>
            <a:picLocks noChangeAspect="1"/>
          </p:cNvPicPr>
          <p:nvPr/>
        </p:nvPicPr>
        <p:blipFill>
          <a:blip r:embed="rId3"/>
          <a:stretch>
            <a:fillRect/>
          </a:stretch>
        </p:blipFill>
        <p:spPr>
          <a:xfrm>
            <a:off x="1535986" y="1577801"/>
            <a:ext cx="6072026" cy="4034072"/>
          </a:xfrm>
          <a:prstGeom prst="rect">
            <a:avLst/>
          </a:prstGeom>
        </p:spPr>
      </p:pic>
      <p:sp>
        <p:nvSpPr>
          <p:cNvPr id="3" name="Content Placeholder 2">
            <a:extLst>
              <a:ext uri="{FF2B5EF4-FFF2-40B4-BE49-F238E27FC236}">
                <a16:creationId xmlns:a16="http://schemas.microsoft.com/office/drawing/2014/main" id="{6619A2CE-1978-4DCE-A153-FA85503D666C}"/>
              </a:ext>
            </a:extLst>
          </p:cNvPr>
          <p:cNvSpPr>
            <a:spLocks noGrp="1"/>
          </p:cNvSpPr>
          <p:nvPr>
            <p:ph sz="quarter" idx="13"/>
          </p:nvPr>
        </p:nvSpPr>
        <p:spPr>
          <a:xfrm>
            <a:off x="457199" y="5731112"/>
            <a:ext cx="8500189" cy="659179"/>
          </a:xfrm>
        </p:spPr>
        <p:txBody>
          <a:bodyPr/>
          <a:lstStyle/>
          <a:p>
            <a:pPr marL="432" indent="0">
              <a:buNone/>
            </a:pPr>
            <a:r>
              <a:rPr lang="en-US" sz="2000" dirty="0"/>
              <a:t>Peritoneal dialysis catheter.</a:t>
            </a:r>
            <a:br>
              <a:rPr lang="en-US" sz="2000" dirty="0"/>
            </a:br>
            <a:r>
              <a:rPr lang="en-US" sz="2000" b="1" dirty="0"/>
              <a:t>© Edward T. Dickinson, M</a:t>
            </a:r>
            <a:r>
              <a:rPr lang="en-US" sz="100" b="1" dirty="0"/>
              <a:t> </a:t>
            </a:r>
            <a:r>
              <a:rPr lang="en-US" sz="2000" b="1" dirty="0"/>
              <a:t>D</a:t>
            </a:r>
          </a:p>
        </p:txBody>
      </p:sp>
    </p:spTree>
    <p:extLst>
      <p:ext uri="{BB962C8B-B14F-4D97-AF65-F5344CB8AC3E}">
        <p14:creationId xmlns:p14="http://schemas.microsoft.com/office/powerpoint/2010/main" val="11892420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E4567-2534-4CC4-891D-79F336A9F0FF}"/>
              </a:ext>
            </a:extLst>
          </p:cNvPr>
          <p:cNvSpPr>
            <a:spLocks noGrp="1"/>
          </p:cNvSpPr>
          <p:nvPr>
            <p:ph type="title"/>
          </p:nvPr>
        </p:nvSpPr>
        <p:spPr/>
        <p:txBody>
          <a:bodyPr/>
          <a:lstStyle/>
          <a:p>
            <a:r>
              <a:rPr lang="en-IN" dirty="0"/>
              <a:t>Medical Emergencies in E</a:t>
            </a:r>
            <a:r>
              <a:rPr lang="en-IN" sz="100" dirty="0"/>
              <a:t> </a:t>
            </a:r>
            <a:r>
              <a:rPr lang="en-IN" dirty="0"/>
              <a:t>S</a:t>
            </a:r>
            <a:r>
              <a:rPr lang="en-IN" sz="100" dirty="0"/>
              <a:t> </a:t>
            </a:r>
            <a:r>
              <a:rPr lang="en-IN" dirty="0"/>
              <a:t>R</a:t>
            </a:r>
            <a:r>
              <a:rPr lang="en-IN" sz="100" dirty="0"/>
              <a:t> </a:t>
            </a:r>
            <a:r>
              <a:rPr lang="en-IN" dirty="0"/>
              <a:t>D</a:t>
            </a:r>
          </a:p>
        </p:txBody>
      </p:sp>
      <p:sp>
        <p:nvSpPr>
          <p:cNvPr id="3" name="Content Placeholder 2">
            <a:extLst>
              <a:ext uri="{FF2B5EF4-FFF2-40B4-BE49-F238E27FC236}">
                <a16:creationId xmlns:a16="http://schemas.microsoft.com/office/drawing/2014/main" id="{6EA8E383-C258-40CB-8991-85B16845E5C9}"/>
              </a:ext>
            </a:extLst>
          </p:cNvPr>
          <p:cNvSpPr>
            <a:spLocks noGrp="1"/>
          </p:cNvSpPr>
          <p:nvPr>
            <p:ph sz="quarter" idx="13"/>
          </p:nvPr>
        </p:nvSpPr>
        <p:spPr/>
        <p:txBody>
          <a:bodyPr/>
          <a:lstStyle/>
          <a:p>
            <a:r>
              <a:rPr lang="en-US" dirty="0"/>
              <a:t>Medical emergencies encountered in patients with E</a:t>
            </a:r>
            <a:r>
              <a:rPr lang="en-US" sz="100" dirty="0"/>
              <a:t> </a:t>
            </a:r>
            <a:r>
              <a:rPr lang="en-US" dirty="0"/>
              <a:t>S</a:t>
            </a:r>
            <a:r>
              <a:rPr lang="en-US" sz="100" dirty="0"/>
              <a:t> </a:t>
            </a:r>
            <a:r>
              <a:rPr lang="en-US" dirty="0"/>
              <a:t>R</a:t>
            </a:r>
            <a:r>
              <a:rPr lang="en-US" sz="100" dirty="0"/>
              <a:t> </a:t>
            </a:r>
            <a:r>
              <a:rPr lang="en-US" dirty="0"/>
              <a:t>D can be broadly divided into two groups.</a:t>
            </a:r>
          </a:p>
          <a:p>
            <a:pPr lvl="1"/>
            <a:r>
              <a:rPr lang="en-US" dirty="0"/>
              <a:t>Those that arise from the loss of normal kidney function</a:t>
            </a:r>
          </a:p>
          <a:p>
            <a:pPr lvl="1"/>
            <a:r>
              <a:rPr lang="en-US" dirty="0"/>
              <a:t>Those that are complications of patients’ dialysis treatments</a:t>
            </a:r>
          </a:p>
          <a:p>
            <a:r>
              <a:rPr lang="en-US" dirty="0"/>
              <a:t>Vast majority of dialysis patients have other underlying diseases such as diabetes and high blood pressure.</a:t>
            </a:r>
          </a:p>
        </p:txBody>
      </p:sp>
    </p:spTree>
    <p:extLst>
      <p:ext uri="{BB962C8B-B14F-4D97-AF65-F5344CB8AC3E}">
        <p14:creationId xmlns:p14="http://schemas.microsoft.com/office/powerpoint/2010/main" val="16850293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C72A4-000E-4913-8241-74EDB522ABB4}"/>
              </a:ext>
            </a:extLst>
          </p:cNvPr>
          <p:cNvSpPr>
            <a:spLocks noGrp="1"/>
          </p:cNvSpPr>
          <p:nvPr>
            <p:ph type="title"/>
          </p:nvPr>
        </p:nvSpPr>
        <p:spPr/>
        <p:txBody>
          <a:bodyPr/>
          <a:lstStyle/>
          <a:p>
            <a:r>
              <a:rPr lang="en-IN" dirty="0"/>
              <a:t>Complications of E</a:t>
            </a:r>
            <a:r>
              <a:rPr lang="en-IN" sz="100" dirty="0"/>
              <a:t> </a:t>
            </a:r>
            <a:r>
              <a:rPr lang="en-IN" dirty="0"/>
              <a:t>S</a:t>
            </a:r>
            <a:r>
              <a:rPr lang="en-IN" sz="100" dirty="0"/>
              <a:t> </a:t>
            </a:r>
            <a:r>
              <a:rPr lang="en-IN" dirty="0"/>
              <a:t>R</a:t>
            </a:r>
            <a:r>
              <a:rPr lang="en-IN" sz="100" dirty="0"/>
              <a:t> </a:t>
            </a:r>
            <a:r>
              <a:rPr lang="en-IN" dirty="0"/>
              <a:t>D</a:t>
            </a:r>
          </a:p>
        </p:txBody>
      </p:sp>
      <p:sp>
        <p:nvSpPr>
          <p:cNvPr id="3" name="Content Placeholder 2">
            <a:extLst>
              <a:ext uri="{FF2B5EF4-FFF2-40B4-BE49-F238E27FC236}">
                <a16:creationId xmlns:a16="http://schemas.microsoft.com/office/drawing/2014/main" id="{4114FDCC-7E40-47B9-B42D-D0E4926618F4}"/>
              </a:ext>
            </a:extLst>
          </p:cNvPr>
          <p:cNvSpPr>
            <a:spLocks noGrp="1"/>
          </p:cNvSpPr>
          <p:nvPr>
            <p:ph sz="quarter" idx="13"/>
          </p:nvPr>
        </p:nvSpPr>
        <p:spPr/>
        <p:txBody>
          <a:bodyPr/>
          <a:lstStyle/>
          <a:p>
            <a:r>
              <a:rPr lang="en-US" dirty="0"/>
              <a:t>Usually relate to patient missing dialysis</a:t>
            </a:r>
          </a:p>
          <a:p>
            <a:r>
              <a:rPr lang="en-US" dirty="0"/>
              <a:t>Present with signs and symptoms similar to congestive heart failure</a:t>
            </a:r>
          </a:p>
          <a:p>
            <a:pPr lvl="1"/>
            <a:r>
              <a:rPr lang="en-US" dirty="0"/>
              <a:t>Shortness of breath</a:t>
            </a:r>
          </a:p>
          <a:p>
            <a:pPr lvl="1"/>
            <a:r>
              <a:rPr lang="en-US" dirty="0"/>
              <a:t>Edema</a:t>
            </a:r>
          </a:p>
          <a:p>
            <a:pPr lvl="1"/>
            <a:r>
              <a:rPr lang="en-US" dirty="0"/>
              <a:t>Electrolyte disturbances</a:t>
            </a:r>
          </a:p>
        </p:txBody>
      </p:sp>
    </p:spTree>
    <p:extLst>
      <p:ext uri="{BB962C8B-B14F-4D97-AF65-F5344CB8AC3E}">
        <p14:creationId xmlns:p14="http://schemas.microsoft.com/office/powerpoint/2010/main" val="323413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584AC-21F0-4A10-ADA5-5EC02D8944ED}"/>
              </a:ext>
            </a:extLst>
          </p:cNvPr>
          <p:cNvSpPr>
            <a:spLocks noGrp="1"/>
          </p:cNvSpPr>
          <p:nvPr>
            <p:ph type="title"/>
          </p:nvPr>
        </p:nvSpPr>
        <p:spPr>
          <a:xfrm>
            <a:off x="457200" y="215371"/>
            <a:ext cx="8335108" cy="1097279"/>
          </a:xfrm>
        </p:spPr>
        <p:txBody>
          <a:bodyPr/>
          <a:lstStyle/>
          <a:p>
            <a:r>
              <a:rPr lang="en-US" sz="3400" dirty="0"/>
              <a:t>Care for E</a:t>
            </a:r>
            <a:r>
              <a:rPr lang="en-US" sz="100" dirty="0"/>
              <a:t> </a:t>
            </a:r>
            <a:r>
              <a:rPr lang="en-US" sz="3400" dirty="0"/>
              <a:t>S</a:t>
            </a:r>
            <a:r>
              <a:rPr lang="en-US" sz="100" dirty="0"/>
              <a:t> </a:t>
            </a:r>
            <a:r>
              <a:rPr lang="en-US" sz="3400" dirty="0"/>
              <a:t>R</a:t>
            </a:r>
            <a:r>
              <a:rPr lang="en-US" sz="100" dirty="0"/>
              <a:t> </a:t>
            </a:r>
            <a:r>
              <a:rPr lang="en-US" sz="3400" dirty="0"/>
              <a:t>D Patient Who Has Missed Dialysis</a:t>
            </a:r>
            <a:endParaRPr lang="en-IN" sz="3400" dirty="0"/>
          </a:p>
        </p:txBody>
      </p:sp>
      <p:sp>
        <p:nvSpPr>
          <p:cNvPr id="3" name="Content Placeholder 2">
            <a:extLst>
              <a:ext uri="{FF2B5EF4-FFF2-40B4-BE49-F238E27FC236}">
                <a16:creationId xmlns:a16="http://schemas.microsoft.com/office/drawing/2014/main" id="{817C76D7-EC05-42B7-A164-3CDC46DEB159}"/>
              </a:ext>
            </a:extLst>
          </p:cNvPr>
          <p:cNvSpPr>
            <a:spLocks noGrp="1"/>
          </p:cNvSpPr>
          <p:nvPr>
            <p:ph sz="quarter" idx="13"/>
          </p:nvPr>
        </p:nvSpPr>
        <p:spPr/>
        <p:txBody>
          <a:bodyPr/>
          <a:lstStyle/>
          <a:p>
            <a:r>
              <a:rPr lang="en-US" altLang="en-US" dirty="0"/>
              <a:t>For the </a:t>
            </a:r>
            <a:r>
              <a:rPr lang="en-US" altLang="en-US" dirty="0">
                <a:cs typeface="Times New Roman" panose="02020603050405020304" pitchFamily="18" charset="0"/>
              </a:rPr>
              <a:t>E</a:t>
            </a:r>
            <a:r>
              <a:rPr lang="en-US" altLang="en-US" sz="100" dirty="0">
                <a:cs typeface="Times New Roman" panose="02020603050405020304" pitchFamily="18" charset="0"/>
              </a:rPr>
              <a:t> </a:t>
            </a:r>
            <a:r>
              <a:rPr lang="en-US" altLang="en-US" dirty="0">
                <a:cs typeface="Times New Roman" panose="02020603050405020304" pitchFamily="18" charset="0"/>
              </a:rPr>
              <a:t>S</a:t>
            </a:r>
            <a:r>
              <a:rPr lang="en-US" altLang="en-US" sz="100" dirty="0">
                <a:cs typeface="Times New Roman" panose="02020603050405020304" pitchFamily="18" charset="0"/>
              </a:rPr>
              <a:t> </a:t>
            </a:r>
            <a:r>
              <a:rPr lang="en-US" altLang="en-US" dirty="0">
                <a:cs typeface="Times New Roman" panose="02020603050405020304" pitchFamily="18" charset="0"/>
              </a:rPr>
              <a:t>R</a:t>
            </a:r>
            <a:r>
              <a:rPr lang="en-US" altLang="en-US" sz="100" dirty="0">
                <a:cs typeface="Times New Roman" panose="02020603050405020304" pitchFamily="18" charset="0"/>
              </a:rPr>
              <a:t> </a:t>
            </a:r>
            <a:r>
              <a:rPr lang="en-US" altLang="en-US" dirty="0">
                <a:cs typeface="Times New Roman" panose="02020603050405020304" pitchFamily="18" charset="0"/>
              </a:rPr>
              <a:t>D</a:t>
            </a:r>
            <a:r>
              <a:rPr lang="en-US" altLang="en-US" dirty="0"/>
              <a:t> patient who has missed dialysis</a:t>
            </a:r>
          </a:p>
          <a:p>
            <a:pPr lvl="1"/>
            <a:r>
              <a:rPr lang="en-US" altLang="en-US" dirty="0"/>
              <a:t>Assess A</a:t>
            </a:r>
            <a:r>
              <a:rPr lang="en-US" altLang="en-US" sz="100" dirty="0"/>
              <a:t> </a:t>
            </a:r>
            <a:r>
              <a:rPr lang="en-US" altLang="en-US" dirty="0"/>
              <a:t>B</a:t>
            </a:r>
            <a:r>
              <a:rPr lang="en-US" altLang="en-US" sz="100" dirty="0"/>
              <a:t> </a:t>
            </a:r>
            <a:r>
              <a:rPr lang="en-US" altLang="en-US" dirty="0"/>
              <a:t>Cs.</a:t>
            </a:r>
          </a:p>
          <a:p>
            <a:pPr lvl="1"/>
            <a:r>
              <a:rPr lang="en-US" altLang="en-US" dirty="0"/>
              <a:t>Obtain vital </a:t>
            </a:r>
            <a:r>
              <a:rPr lang="en-US" altLang="en-US" dirty="0" smtClean="0"/>
              <a:t>signs</a:t>
            </a:r>
            <a:r>
              <a:rPr lang="en-US" altLang="en-US" dirty="0"/>
              <a:t>.</a:t>
            </a:r>
          </a:p>
          <a:p>
            <a:pPr lvl="1"/>
            <a:r>
              <a:rPr lang="en-US" altLang="en-US" dirty="0"/>
              <a:t>Place patient in position of comfort.</a:t>
            </a:r>
          </a:p>
          <a:p>
            <a:pPr lvl="1"/>
            <a:r>
              <a:rPr lang="en-US" altLang="en-US" dirty="0"/>
              <a:t>Administer oxygen.</a:t>
            </a:r>
          </a:p>
          <a:p>
            <a:pPr lvl="1"/>
            <a:r>
              <a:rPr lang="en-US" altLang="en-US" dirty="0"/>
              <a:t>Consider use of C</a:t>
            </a:r>
            <a:r>
              <a:rPr lang="en-US" altLang="en-US" sz="100" dirty="0"/>
              <a:t> </a:t>
            </a:r>
            <a:r>
              <a:rPr lang="en-US" altLang="en-US" dirty="0"/>
              <a:t>P</a:t>
            </a:r>
            <a:r>
              <a:rPr lang="en-US" altLang="en-US" sz="100" dirty="0"/>
              <a:t> </a:t>
            </a:r>
            <a:r>
              <a:rPr lang="en-US" altLang="en-US" dirty="0"/>
              <a:t>A</a:t>
            </a:r>
            <a:r>
              <a:rPr lang="en-US" altLang="en-US" sz="100" dirty="0"/>
              <a:t> </a:t>
            </a:r>
            <a:r>
              <a:rPr lang="en-US" altLang="en-US" dirty="0"/>
              <a:t>P.</a:t>
            </a:r>
          </a:p>
          <a:p>
            <a:pPr lvl="1"/>
            <a:r>
              <a:rPr lang="en-US" altLang="en-US" dirty="0"/>
              <a:t>Monitor vital signs closely and have A</a:t>
            </a:r>
            <a:r>
              <a:rPr lang="en-US" altLang="en-US" sz="100" dirty="0"/>
              <a:t> </a:t>
            </a:r>
            <a:r>
              <a:rPr lang="en-US" altLang="en-US" dirty="0"/>
              <a:t>E</a:t>
            </a:r>
            <a:r>
              <a:rPr lang="en-US" altLang="en-US" sz="100" dirty="0"/>
              <a:t> </a:t>
            </a:r>
            <a:r>
              <a:rPr lang="en-US" altLang="en-US" dirty="0"/>
              <a:t>D ready.</a:t>
            </a:r>
          </a:p>
          <a:p>
            <a:pPr lvl="1"/>
            <a:r>
              <a:rPr lang="en-US" altLang="en-US" dirty="0"/>
              <a:t>Transport to facility capable of dialysis.</a:t>
            </a:r>
          </a:p>
        </p:txBody>
      </p:sp>
    </p:spTree>
    <p:extLst>
      <p:ext uri="{BB962C8B-B14F-4D97-AF65-F5344CB8AC3E}">
        <p14:creationId xmlns:p14="http://schemas.microsoft.com/office/powerpoint/2010/main" val="13803996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41DF4-A00D-43C9-B6FE-ECD074CA949C}"/>
              </a:ext>
            </a:extLst>
          </p:cNvPr>
          <p:cNvSpPr>
            <a:spLocks noGrp="1"/>
          </p:cNvSpPr>
          <p:nvPr>
            <p:ph type="title"/>
          </p:nvPr>
        </p:nvSpPr>
        <p:spPr/>
        <p:txBody>
          <a:bodyPr/>
          <a:lstStyle/>
          <a:p>
            <a:r>
              <a:rPr lang="en-IN" dirty="0"/>
              <a:t>Complications of Dialysis</a:t>
            </a:r>
          </a:p>
        </p:txBody>
      </p:sp>
      <p:sp>
        <p:nvSpPr>
          <p:cNvPr id="3" name="Content Placeholder 2">
            <a:extLst>
              <a:ext uri="{FF2B5EF4-FFF2-40B4-BE49-F238E27FC236}">
                <a16:creationId xmlns:a16="http://schemas.microsoft.com/office/drawing/2014/main" id="{0C296FD7-427F-4CAE-87B7-4E7C4FDB0DFF}"/>
              </a:ext>
            </a:extLst>
          </p:cNvPr>
          <p:cNvSpPr>
            <a:spLocks noGrp="1"/>
          </p:cNvSpPr>
          <p:nvPr>
            <p:ph sz="quarter" idx="13"/>
          </p:nvPr>
        </p:nvSpPr>
        <p:spPr/>
        <p:txBody>
          <a:bodyPr/>
          <a:lstStyle/>
          <a:p>
            <a:r>
              <a:rPr lang="en-US" dirty="0"/>
              <a:t>Bleeding from A-V fistula site</a:t>
            </a:r>
          </a:p>
          <a:p>
            <a:r>
              <a:rPr lang="en-US" dirty="0"/>
              <a:t>Clotting and loss of function of the A-V fistula</a:t>
            </a:r>
          </a:p>
          <a:p>
            <a:r>
              <a:rPr lang="en-US" dirty="0"/>
              <a:t>Bacterial infection of blood due to contamination at A-V fistula or dialysis catheter site</a:t>
            </a:r>
          </a:p>
          <a:p>
            <a:pPr lvl="1"/>
            <a:r>
              <a:rPr lang="en-US" dirty="0"/>
              <a:t>Peritonitis</a:t>
            </a:r>
          </a:p>
        </p:txBody>
      </p:sp>
    </p:spTree>
    <p:extLst>
      <p:ext uri="{BB962C8B-B14F-4D97-AF65-F5344CB8AC3E}">
        <p14:creationId xmlns:p14="http://schemas.microsoft.com/office/powerpoint/2010/main" val="37502285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25E36-C0C9-4591-8CAC-07B82D14957E}"/>
              </a:ext>
            </a:extLst>
          </p:cNvPr>
          <p:cNvSpPr>
            <a:spLocks noGrp="1"/>
          </p:cNvSpPr>
          <p:nvPr>
            <p:ph type="title"/>
          </p:nvPr>
        </p:nvSpPr>
        <p:spPr/>
        <p:txBody>
          <a:bodyPr/>
          <a:lstStyle/>
          <a:p>
            <a:r>
              <a:rPr lang="en-US" sz="3400" dirty="0"/>
              <a:t>Care for E</a:t>
            </a:r>
            <a:r>
              <a:rPr lang="en-US" sz="100" dirty="0"/>
              <a:t> </a:t>
            </a:r>
            <a:r>
              <a:rPr lang="en-US" sz="3400" dirty="0"/>
              <a:t>S</a:t>
            </a:r>
            <a:r>
              <a:rPr lang="en-US" sz="100" dirty="0"/>
              <a:t> </a:t>
            </a:r>
            <a:r>
              <a:rPr lang="en-US" sz="3400" dirty="0"/>
              <a:t>R</a:t>
            </a:r>
            <a:r>
              <a:rPr lang="en-US" sz="100" dirty="0"/>
              <a:t> </a:t>
            </a:r>
            <a:r>
              <a:rPr lang="en-US" sz="3400" dirty="0"/>
              <a:t>D Patient with Complications of Dialysis </a:t>
            </a:r>
            <a:r>
              <a:rPr lang="en-US" sz="2000" b="0" dirty="0"/>
              <a:t>(1 of 2)</a:t>
            </a:r>
            <a:endParaRPr lang="en-IN" sz="2000" b="0" dirty="0"/>
          </a:p>
        </p:txBody>
      </p:sp>
      <p:sp>
        <p:nvSpPr>
          <p:cNvPr id="3" name="Content Placeholder 2">
            <a:extLst>
              <a:ext uri="{FF2B5EF4-FFF2-40B4-BE49-F238E27FC236}">
                <a16:creationId xmlns:a16="http://schemas.microsoft.com/office/drawing/2014/main" id="{B30EA4FA-BF26-47B1-95C6-E85973C82DE9}"/>
              </a:ext>
            </a:extLst>
          </p:cNvPr>
          <p:cNvSpPr>
            <a:spLocks noGrp="1"/>
          </p:cNvSpPr>
          <p:nvPr>
            <p:ph sz="quarter" idx="13"/>
          </p:nvPr>
        </p:nvSpPr>
        <p:spPr>
          <a:xfrm>
            <a:off x="457200" y="1556326"/>
            <a:ext cx="7867291" cy="4467955"/>
          </a:xfrm>
        </p:spPr>
        <p:txBody>
          <a:bodyPr/>
          <a:lstStyle/>
          <a:p>
            <a:r>
              <a:rPr lang="en-US" altLang="en-US" dirty="0">
                <a:cs typeface="Times New Roman" panose="02020603050405020304" pitchFamily="18" charset="0"/>
              </a:rPr>
              <a:t>E</a:t>
            </a:r>
            <a:r>
              <a:rPr lang="en-US" altLang="en-US" sz="100" dirty="0">
                <a:cs typeface="Times New Roman" panose="02020603050405020304" pitchFamily="18" charset="0"/>
              </a:rPr>
              <a:t> </a:t>
            </a:r>
            <a:r>
              <a:rPr lang="en-US" altLang="en-US" dirty="0">
                <a:cs typeface="Times New Roman" panose="02020603050405020304" pitchFamily="18" charset="0"/>
              </a:rPr>
              <a:t>S</a:t>
            </a:r>
            <a:r>
              <a:rPr lang="en-US" altLang="en-US" sz="100" dirty="0">
                <a:cs typeface="Times New Roman" panose="02020603050405020304" pitchFamily="18" charset="0"/>
              </a:rPr>
              <a:t> </a:t>
            </a:r>
            <a:r>
              <a:rPr lang="en-US" altLang="en-US" dirty="0">
                <a:cs typeface="Times New Roman" panose="02020603050405020304" pitchFamily="18" charset="0"/>
              </a:rPr>
              <a:t>R</a:t>
            </a:r>
            <a:r>
              <a:rPr lang="en-US" altLang="en-US" sz="100" dirty="0">
                <a:cs typeface="Times New Roman" panose="02020603050405020304" pitchFamily="18" charset="0"/>
              </a:rPr>
              <a:t> </a:t>
            </a:r>
            <a:r>
              <a:rPr lang="en-US" altLang="en-US" dirty="0">
                <a:cs typeface="Times New Roman" panose="02020603050405020304" pitchFamily="18" charset="0"/>
              </a:rPr>
              <a:t>D</a:t>
            </a:r>
            <a:r>
              <a:rPr lang="en-US" altLang="en-US" dirty="0"/>
              <a:t> patient with complications of dialysis</a:t>
            </a:r>
          </a:p>
          <a:p>
            <a:pPr lvl="1"/>
            <a:r>
              <a:rPr lang="en-US" altLang="en-US" dirty="0"/>
              <a:t>Assess A</a:t>
            </a:r>
            <a:r>
              <a:rPr lang="en-US" altLang="en-US" sz="100" dirty="0"/>
              <a:t> </a:t>
            </a:r>
            <a:r>
              <a:rPr lang="en-US" altLang="en-US" dirty="0"/>
              <a:t>B</a:t>
            </a:r>
            <a:r>
              <a:rPr lang="en-US" altLang="en-US" sz="100" dirty="0"/>
              <a:t> </a:t>
            </a:r>
            <a:r>
              <a:rPr lang="en-US" altLang="en-US" dirty="0"/>
              <a:t>Cs.</a:t>
            </a:r>
          </a:p>
          <a:p>
            <a:pPr lvl="1"/>
            <a:r>
              <a:rPr lang="en-US" altLang="en-US" dirty="0"/>
              <a:t>Control bleeding.</a:t>
            </a:r>
          </a:p>
          <a:p>
            <a:pPr lvl="2"/>
            <a:r>
              <a:rPr lang="en-US" altLang="en-US" dirty="0"/>
              <a:t>Use direct pressure, elevation, and hemostatic dressings as needed.</a:t>
            </a:r>
          </a:p>
          <a:p>
            <a:pPr lvl="2"/>
            <a:r>
              <a:rPr lang="en-US" altLang="en-US" dirty="0"/>
              <a:t>If bleeding cannot be controlled by other means, a tourniquet should be applied.</a:t>
            </a:r>
          </a:p>
          <a:p>
            <a:pPr lvl="1"/>
            <a:r>
              <a:rPr lang="en-US" altLang="en-US" dirty="0"/>
              <a:t>Administer oxygen.</a:t>
            </a:r>
          </a:p>
        </p:txBody>
      </p:sp>
    </p:spTree>
    <p:extLst>
      <p:ext uri="{BB962C8B-B14F-4D97-AF65-F5344CB8AC3E}">
        <p14:creationId xmlns:p14="http://schemas.microsoft.com/office/powerpoint/2010/main" val="26728618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25E36-C0C9-4591-8CAC-07B82D14957E}"/>
              </a:ext>
            </a:extLst>
          </p:cNvPr>
          <p:cNvSpPr>
            <a:spLocks noGrp="1"/>
          </p:cNvSpPr>
          <p:nvPr>
            <p:ph type="title"/>
          </p:nvPr>
        </p:nvSpPr>
        <p:spPr/>
        <p:txBody>
          <a:bodyPr/>
          <a:lstStyle/>
          <a:p>
            <a:r>
              <a:rPr lang="en-US" sz="3400" dirty="0"/>
              <a:t>Care for E</a:t>
            </a:r>
            <a:r>
              <a:rPr lang="en-US" sz="100" dirty="0"/>
              <a:t> </a:t>
            </a:r>
            <a:r>
              <a:rPr lang="en-US" sz="3400" dirty="0"/>
              <a:t>S</a:t>
            </a:r>
            <a:r>
              <a:rPr lang="en-US" sz="100" dirty="0"/>
              <a:t> </a:t>
            </a:r>
            <a:r>
              <a:rPr lang="en-US" sz="3400" dirty="0"/>
              <a:t>R</a:t>
            </a:r>
            <a:r>
              <a:rPr lang="en-US" sz="100" dirty="0"/>
              <a:t> </a:t>
            </a:r>
            <a:r>
              <a:rPr lang="en-US" sz="3400" dirty="0"/>
              <a:t>D Patient </a:t>
            </a:r>
            <a:r>
              <a:rPr lang="en-US" sz="3400" dirty="0" smtClean="0"/>
              <a:t>with Complications </a:t>
            </a:r>
            <a:r>
              <a:rPr lang="en-US" sz="3400" dirty="0"/>
              <a:t>of Dialysis </a:t>
            </a:r>
            <a:r>
              <a:rPr lang="en-US" sz="2000" b="0" dirty="0"/>
              <a:t>(2 of 2)</a:t>
            </a:r>
            <a:endParaRPr lang="en-IN" sz="2000" b="0" dirty="0"/>
          </a:p>
        </p:txBody>
      </p:sp>
      <p:sp>
        <p:nvSpPr>
          <p:cNvPr id="3" name="Content Placeholder 2">
            <a:extLst>
              <a:ext uri="{FF2B5EF4-FFF2-40B4-BE49-F238E27FC236}">
                <a16:creationId xmlns:a16="http://schemas.microsoft.com/office/drawing/2014/main" id="{B30EA4FA-BF26-47B1-95C6-E85973C82DE9}"/>
              </a:ext>
            </a:extLst>
          </p:cNvPr>
          <p:cNvSpPr>
            <a:spLocks noGrp="1"/>
          </p:cNvSpPr>
          <p:nvPr>
            <p:ph sz="quarter" idx="13"/>
          </p:nvPr>
        </p:nvSpPr>
        <p:spPr/>
        <p:txBody>
          <a:bodyPr/>
          <a:lstStyle/>
          <a:p>
            <a:pPr lvl="1"/>
            <a:r>
              <a:rPr lang="en-US" altLang="en-US" dirty="0"/>
              <a:t>Treat for shock.</a:t>
            </a:r>
          </a:p>
          <a:p>
            <a:pPr lvl="2"/>
            <a:r>
              <a:rPr lang="en-US" altLang="en-US" dirty="0"/>
              <a:t>Keep patient supine and warm.</a:t>
            </a:r>
          </a:p>
          <a:p>
            <a:pPr lvl="1"/>
            <a:r>
              <a:rPr lang="en-US" altLang="en-US" dirty="0"/>
              <a:t>If peritonitis is suspected, transport dialysis fluid for confirmation.</a:t>
            </a:r>
          </a:p>
        </p:txBody>
      </p:sp>
    </p:spTree>
    <p:extLst>
      <p:ext uri="{BB962C8B-B14F-4D97-AF65-F5344CB8AC3E}">
        <p14:creationId xmlns:p14="http://schemas.microsoft.com/office/powerpoint/2010/main" val="39253011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FE378-C690-42B6-8AED-81847D42C4F5}"/>
              </a:ext>
            </a:extLst>
          </p:cNvPr>
          <p:cNvSpPr>
            <a:spLocks noGrp="1"/>
          </p:cNvSpPr>
          <p:nvPr>
            <p:ph type="title"/>
          </p:nvPr>
        </p:nvSpPr>
        <p:spPr/>
        <p:txBody>
          <a:bodyPr/>
          <a:lstStyle/>
          <a:p>
            <a:r>
              <a:rPr lang="en-IN" dirty="0"/>
              <a:t>Kidney Transplant Patients</a:t>
            </a:r>
          </a:p>
        </p:txBody>
      </p:sp>
      <p:sp>
        <p:nvSpPr>
          <p:cNvPr id="3" name="Content Placeholder 2">
            <a:extLst>
              <a:ext uri="{FF2B5EF4-FFF2-40B4-BE49-F238E27FC236}">
                <a16:creationId xmlns:a16="http://schemas.microsoft.com/office/drawing/2014/main" id="{668A81B6-728A-45C7-922C-721660AF6263}"/>
              </a:ext>
            </a:extLst>
          </p:cNvPr>
          <p:cNvSpPr>
            <a:spLocks noGrp="1"/>
          </p:cNvSpPr>
          <p:nvPr>
            <p:ph sz="quarter" idx="13"/>
          </p:nvPr>
        </p:nvSpPr>
        <p:spPr/>
        <p:txBody>
          <a:bodyPr/>
          <a:lstStyle/>
          <a:p>
            <a:r>
              <a:rPr lang="en-US" altLang="en-US" dirty="0"/>
              <a:t>Kidneys are the most commonly transplanted organs.</a:t>
            </a:r>
          </a:p>
          <a:p>
            <a:pPr lvl="1"/>
            <a:r>
              <a:rPr lang="en-US" altLang="en-US" dirty="0"/>
              <a:t>Approximately 21,000 transplants per year</a:t>
            </a:r>
          </a:p>
          <a:p>
            <a:r>
              <a:rPr lang="en-US" altLang="en-US" dirty="0"/>
              <a:t>Patients spend their lives on special class of drugs.</a:t>
            </a:r>
          </a:p>
          <a:p>
            <a:pPr lvl="1"/>
            <a:r>
              <a:rPr lang="en-US" altLang="en-US" dirty="0"/>
              <a:t>Help prevent organ rejection</a:t>
            </a:r>
          </a:p>
          <a:p>
            <a:pPr lvl="1"/>
            <a:r>
              <a:rPr lang="en-US" altLang="en-US" dirty="0"/>
              <a:t>Increased susceptibility to infections</a:t>
            </a:r>
          </a:p>
        </p:txBody>
      </p:sp>
    </p:spTree>
    <p:extLst>
      <p:ext uri="{BB962C8B-B14F-4D97-AF65-F5344CB8AC3E}">
        <p14:creationId xmlns:p14="http://schemas.microsoft.com/office/powerpoint/2010/main" val="28042755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40738-327F-4664-8C9D-EE2FE6D72480}"/>
              </a:ext>
            </a:extLst>
          </p:cNvPr>
          <p:cNvSpPr>
            <a:spLocks noGrp="1"/>
          </p:cNvSpPr>
          <p:nvPr>
            <p:ph type="title"/>
          </p:nvPr>
        </p:nvSpPr>
        <p:spPr/>
        <p:txBody>
          <a:bodyPr/>
          <a:lstStyle/>
          <a:p>
            <a:r>
              <a:rPr lang="en-US" dirty="0"/>
              <a:t>The Hematologic System </a:t>
            </a:r>
            <a:r>
              <a:rPr lang="en-US" sz="2000" b="0" dirty="0"/>
              <a:t>(1 of 2)</a:t>
            </a:r>
            <a:endParaRPr lang="en-IN" sz="2000" b="0" dirty="0"/>
          </a:p>
        </p:txBody>
      </p:sp>
      <p:sp>
        <p:nvSpPr>
          <p:cNvPr id="3" name="Content Placeholder 2">
            <a:extLst>
              <a:ext uri="{FF2B5EF4-FFF2-40B4-BE49-F238E27FC236}">
                <a16:creationId xmlns:a16="http://schemas.microsoft.com/office/drawing/2014/main" id="{AF9BEA2B-2636-4C48-9C31-F68D6362A727}"/>
              </a:ext>
            </a:extLst>
          </p:cNvPr>
          <p:cNvSpPr>
            <a:spLocks noGrp="1"/>
          </p:cNvSpPr>
          <p:nvPr>
            <p:ph sz="quarter" idx="13"/>
          </p:nvPr>
        </p:nvSpPr>
        <p:spPr/>
        <p:txBody>
          <a:bodyPr/>
          <a:lstStyle/>
          <a:p>
            <a:r>
              <a:rPr lang="en-US" altLang="en-US" dirty="0"/>
              <a:t>Blood</a:t>
            </a:r>
          </a:p>
          <a:p>
            <a:pPr lvl="1"/>
            <a:r>
              <a:rPr lang="en-US" altLang="en-US" dirty="0"/>
              <a:t>Represents its own organ system</a:t>
            </a:r>
          </a:p>
          <a:p>
            <a:pPr lvl="1"/>
            <a:r>
              <a:rPr lang="en-US" altLang="en-US" dirty="0"/>
              <a:t>Has specific functions</a:t>
            </a:r>
          </a:p>
          <a:p>
            <a:pPr lvl="2"/>
            <a:r>
              <a:rPr lang="en-US" altLang="en-US" dirty="0"/>
              <a:t>Control of bleeding by clotting</a:t>
            </a:r>
          </a:p>
          <a:p>
            <a:pPr lvl="2"/>
            <a:r>
              <a:rPr lang="en-US" altLang="en-US" dirty="0"/>
              <a:t>Delivery of oxygen to cells</a:t>
            </a:r>
          </a:p>
          <a:p>
            <a:pPr lvl="2"/>
            <a:r>
              <a:rPr lang="en-US" altLang="en-US" dirty="0"/>
              <a:t>Removal of carbon dioxide from cells</a:t>
            </a:r>
          </a:p>
          <a:p>
            <a:pPr lvl="2"/>
            <a:r>
              <a:rPr lang="en-US" altLang="en-US" dirty="0"/>
              <a:t>Removal and delivery of other waste products to organs that filtrate and remove them</a:t>
            </a:r>
          </a:p>
        </p:txBody>
      </p:sp>
    </p:spTree>
    <p:extLst>
      <p:ext uri="{BB962C8B-B14F-4D97-AF65-F5344CB8AC3E}">
        <p14:creationId xmlns:p14="http://schemas.microsoft.com/office/powerpoint/2010/main" val="25899338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Chapter Review</a:t>
            </a:r>
            <a:endParaRPr lang="en-IN" dirty="0"/>
          </a:p>
        </p:txBody>
      </p:sp>
    </p:spTree>
    <p:extLst>
      <p:ext uri="{BB962C8B-B14F-4D97-AF65-F5344CB8AC3E}">
        <p14:creationId xmlns:p14="http://schemas.microsoft.com/office/powerpoint/2010/main" val="11833887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82BF7-9997-4692-BA29-A0EE6354181C}"/>
              </a:ext>
            </a:extLst>
          </p:cNvPr>
          <p:cNvSpPr>
            <a:spLocks noGrp="1"/>
          </p:cNvSpPr>
          <p:nvPr>
            <p:ph type="title"/>
          </p:nvPr>
        </p:nvSpPr>
        <p:spPr/>
        <p:txBody>
          <a:bodyPr/>
          <a:lstStyle/>
          <a:p>
            <a:r>
              <a:rPr lang="en-US" dirty="0"/>
              <a:t>Chapter Review </a:t>
            </a:r>
            <a:r>
              <a:rPr lang="en-US" sz="2000" b="0" dirty="0"/>
              <a:t>(1 of 6)</a:t>
            </a:r>
            <a:endParaRPr lang="en-IN" sz="2000" b="0" dirty="0"/>
          </a:p>
        </p:txBody>
      </p:sp>
      <p:sp>
        <p:nvSpPr>
          <p:cNvPr id="3" name="Content Placeholder 2">
            <a:extLst>
              <a:ext uri="{FF2B5EF4-FFF2-40B4-BE49-F238E27FC236}">
                <a16:creationId xmlns:a16="http://schemas.microsoft.com/office/drawing/2014/main" id="{EE883B91-CB24-48E4-A009-2DB32EFFDF4A}"/>
              </a:ext>
            </a:extLst>
          </p:cNvPr>
          <p:cNvSpPr>
            <a:spLocks noGrp="1"/>
          </p:cNvSpPr>
          <p:nvPr>
            <p:ph sz="quarter" idx="13"/>
          </p:nvPr>
        </p:nvSpPr>
        <p:spPr>
          <a:xfrm>
            <a:off x="457199" y="1556326"/>
            <a:ext cx="8341567" cy="4467955"/>
          </a:xfrm>
        </p:spPr>
        <p:txBody>
          <a:bodyPr/>
          <a:lstStyle/>
          <a:p>
            <a:r>
              <a:rPr lang="en-US" dirty="0"/>
              <a:t>Blood delivers oxygen to the cells, removes carbon dioxide from the cells, and controls bleeding by clotting.</a:t>
            </a:r>
          </a:p>
          <a:p>
            <a:r>
              <a:rPr lang="en-US" dirty="0"/>
              <a:t>Blood consists of red blood cells, white blood cells, platelets, and plasma.</a:t>
            </a:r>
          </a:p>
          <a:p>
            <a:r>
              <a:rPr lang="en-US" dirty="0"/>
              <a:t>Anemia is deficiency of red blood cells in circulation.</a:t>
            </a:r>
          </a:p>
        </p:txBody>
      </p:sp>
    </p:spTree>
    <p:extLst>
      <p:ext uri="{BB962C8B-B14F-4D97-AF65-F5344CB8AC3E}">
        <p14:creationId xmlns:p14="http://schemas.microsoft.com/office/powerpoint/2010/main" val="40470533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82BF7-9997-4692-BA29-A0EE6354181C}"/>
              </a:ext>
            </a:extLst>
          </p:cNvPr>
          <p:cNvSpPr>
            <a:spLocks noGrp="1"/>
          </p:cNvSpPr>
          <p:nvPr>
            <p:ph type="title"/>
          </p:nvPr>
        </p:nvSpPr>
        <p:spPr/>
        <p:txBody>
          <a:bodyPr/>
          <a:lstStyle/>
          <a:p>
            <a:r>
              <a:rPr lang="en-US" dirty="0"/>
              <a:t>Chapter Review </a:t>
            </a:r>
            <a:r>
              <a:rPr lang="en-US" sz="2000" b="0" dirty="0"/>
              <a:t>(2 of 6)</a:t>
            </a:r>
            <a:endParaRPr lang="en-IN" sz="2000" b="0" dirty="0"/>
          </a:p>
        </p:txBody>
      </p:sp>
      <p:sp>
        <p:nvSpPr>
          <p:cNvPr id="3" name="Content Placeholder 2">
            <a:extLst>
              <a:ext uri="{FF2B5EF4-FFF2-40B4-BE49-F238E27FC236}">
                <a16:creationId xmlns:a16="http://schemas.microsoft.com/office/drawing/2014/main" id="{EE883B91-CB24-48E4-A009-2DB32EFFDF4A}"/>
              </a:ext>
            </a:extLst>
          </p:cNvPr>
          <p:cNvSpPr>
            <a:spLocks noGrp="1"/>
          </p:cNvSpPr>
          <p:nvPr>
            <p:ph sz="quarter" idx="13"/>
          </p:nvPr>
        </p:nvSpPr>
        <p:spPr>
          <a:xfrm>
            <a:off x="457199" y="1556326"/>
            <a:ext cx="8341567" cy="4467955"/>
          </a:xfrm>
        </p:spPr>
        <p:txBody>
          <a:bodyPr/>
          <a:lstStyle/>
          <a:p>
            <a:r>
              <a:rPr lang="en-US" dirty="0"/>
              <a:t>Sickle cell anemia is an inherited disease in which a defect in the hemoglobin results in a sickle shape to red blood cells. This misshaping inhibits movement of red blood cells through capillaries, causing “sludging” and blockages in smaller blood vessels, and causes chronic anemia.</a:t>
            </a:r>
          </a:p>
        </p:txBody>
      </p:sp>
    </p:spTree>
    <p:extLst>
      <p:ext uri="{BB962C8B-B14F-4D97-AF65-F5344CB8AC3E}">
        <p14:creationId xmlns:p14="http://schemas.microsoft.com/office/powerpoint/2010/main" val="14868294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82BF7-9997-4692-BA29-A0EE6354181C}"/>
              </a:ext>
            </a:extLst>
          </p:cNvPr>
          <p:cNvSpPr>
            <a:spLocks noGrp="1"/>
          </p:cNvSpPr>
          <p:nvPr>
            <p:ph type="title"/>
          </p:nvPr>
        </p:nvSpPr>
        <p:spPr/>
        <p:txBody>
          <a:bodyPr/>
          <a:lstStyle/>
          <a:p>
            <a:r>
              <a:rPr lang="en-US" dirty="0"/>
              <a:t>Chapter Review </a:t>
            </a:r>
            <a:r>
              <a:rPr lang="en-US" sz="2000" b="0" dirty="0"/>
              <a:t>(3 of 6)</a:t>
            </a:r>
            <a:endParaRPr lang="en-IN" sz="2000" b="0" dirty="0"/>
          </a:p>
        </p:txBody>
      </p:sp>
      <p:sp>
        <p:nvSpPr>
          <p:cNvPr id="3" name="Content Placeholder 2">
            <a:extLst>
              <a:ext uri="{FF2B5EF4-FFF2-40B4-BE49-F238E27FC236}">
                <a16:creationId xmlns:a16="http://schemas.microsoft.com/office/drawing/2014/main" id="{EE883B91-CB24-48E4-A009-2DB32EFFDF4A}"/>
              </a:ext>
            </a:extLst>
          </p:cNvPr>
          <p:cNvSpPr>
            <a:spLocks noGrp="1"/>
          </p:cNvSpPr>
          <p:nvPr>
            <p:ph sz="quarter" idx="13"/>
          </p:nvPr>
        </p:nvSpPr>
        <p:spPr>
          <a:xfrm>
            <a:off x="457199" y="1556326"/>
            <a:ext cx="8341567" cy="4467955"/>
          </a:xfrm>
        </p:spPr>
        <p:txBody>
          <a:bodyPr/>
          <a:lstStyle/>
          <a:p>
            <a:r>
              <a:rPr lang="en-US" dirty="0"/>
              <a:t>The renal system is comprised of the kidneys, the ureters, the bladder, and the urethra.</a:t>
            </a:r>
          </a:p>
          <a:p>
            <a:r>
              <a:rPr lang="en-US" dirty="0"/>
              <a:t>The kidneys perform a vital filtering of the blood to remove waste products. They also help maintain a water balance within the body.</a:t>
            </a:r>
          </a:p>
        </p:txBody>
      </p:sp>
    </p:spTree>
    <p:extLst>
      <p:ext uri="{BB962C8B-B14F-4D97-AF65-F5344CB8AC3E}">
        <p14:creationId xmlns:p14="http://schemas.microsoft.com/office/powerpoint/2010/main" val="31682394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82BF7-9997-4692-BA29-A0EE6354181C}"/>
              </a:ext>
            </a:extLst>
          </p:cNvPr>
          <p:cNvSpPr>
            <a:spLocks noGrp="1"/>
          </p:cNvSpPr>
          <p:nvPr>
            <p:ph type="title"/>
          </p:nvPr>
        </p:nvSpPr>
        <p:spPr/>
        <p:txBody>
          <a:bodyPr/>
          <a:lstStyle/>
          <a:p>
            <a:r>
              <a:rPr lang="en-US" dirty="0"/>
              <a:t>Chapter Review </a:t>
            </a:r>
            <a:r>
              <a:rPr lang="en-US" sz="2000" b="0" dirty="0"/>
              <a:t>(4 of 6)</a:t>
            </a:r>
            <a:endParaRPr lang="en-IN" sz="2000" b="0" dirty="0"/>
          </a:p>
        </p:txBody>
      </p:sp>
      <p:sp>
        <p:nvSpPr>
          <p:cNvPr id="3" name="Content Placeholder 2">
            <a:extLst>
              <a:ext uri="{FF2B5EF4-FFF2-40B4-BE49-F238E27FC236}">
                <a16:creationId xmlns:a16="http://schemas.microsoft.com/office/drawing/2014/main" id="{EE883B91-CB24-48E4-A009-2DB32EFFDF4A}"/>
              </a:ext>
            </a:extLst>
          </p:cNvPr>
          <p:cNvSpPr>
            <a:spLocks noGrp="1"/>
          </p:cNvSpPr>
          <p:nvPr>
            <p:ph sz="quarter" idx="13"/>
          </p:nvPr>
        </p:nvSpPr>
        <p:spPr>
          <a:xfrm>
            <a:off x="457199" y="1556326"/>
            <a:ext cx="8341567" cy="4467955"/>
          </a:xfrm>
        </p:spPr>
        <p:txBody>
          <a:bodyPr/>
          <a:lstStyle/>
          <a:p>
            <a:r>
              <a:rPr lang="en-US" dirty="0"/>
              <a:t>Problems with the renal system include infection, kidney stones, and renal failure.</a:t>
            </a:r>
          </a:p>
          <a:p>
            <a:r>
              <a:rPr lang="en-US" dirty="0"/>
              <a:t>Renal failure is a condition in which the kidneys are unable to normally filter waste and provide a balance of fluids and electrolytes in the body.</a:t>
            </a:r>
          </a:p>
        </p:txBody>
      </p:sp>
    </p:spTree>
    <p:extLst>
      <p:ext uri="{BB962C8B-B14F-4D97-AF65-F5344CB8AC3E}">
        <p14:creationId xmlns:p14="http://schemas.microsoft.com/office/powerpoint/2010/main" val="19408220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82BF7-9997-4692-BA29-A0EE6354181C}"/>
              </a:ext>
            </a:extLst>
          </p:cNvPr>
          <p:cNvSpPr>
            <a:spLocks noGrp="1"/>
          </p:cNvSpPr>
          <p:nvPr>
            <p:ph type="title"/>
          </p:nvPr>
        </p:nvSpPr>
        <p:spPr/>
        <p:txBody>
          <a:bodyPr/>
          <a:lstStyle/>
          <a:p>
            <a:r>
              <a:rPr lang="en-US" dirty="0"/>
              <a:t>Chapter Review </a:t>
            </a:r>
            <a:r>
              <a:rPr lang="en-US" sz="2000" b="0" dirty="0"/>
              <a:t>(5 of 6)</a:t>
            </a:r>
            <a:endParaRPr lang="en-IN" sz="2000" b="0" dirty="0"/>
          </a:p>
        </p:txBody>
      </p:sp>
      <p:sp>
        <p:nvSpPr>
          <p:cNvPr id="3" name="Content Placeholder 2">
            <a:extLst>
              <a:ext uri="{FF2B5EF4-FFF2-40B4-BE49-F238E27FC236}">
                <a16:creationId xmlns:a16="http://schemas.microsoft.com/office/drawing/2014/main" id="{EE883B91-CB24-48E4-A009-2DB32EFFDF4A}"/>
              </a:ext>
            </a:extLst>
          </p:cNvPr>
          <p:cNvSpPr>
            <a:spLocks noGrp="1"/>
          </p:cNvSpPr>
          <p:nvPr>
            <p:ph sz="quarter" idx="13"/>
          </p:nvPr>
        </p:nvSpPr>
        <p:spPr>
          <a:xfrm>
            <a:off x="457199" y="1556326"/>
            <a:ext cx="8229601" cy="4467955"/>
          </a:xfrm>
        </p:spPr>
        <p:txBody>
          <a:bodyPr/>
          <a:lstStyle/>
          <a:p>
            <a:r>
              <a:rPr lang="en-US" dirty="0"/>
              <a:t>Dialysis removes excess fluid and electrolytes from the body by filtration. Dialysis may be performed in either of two ways: hemodialysis or peritoneal dialysis. Hemodialysis at dialysis centers is generally performed three times per week. Peritoneal dialysis is done at home and is usually done several times daily.</a:t>
            </a:r>
          </a:p>
        </p:txBody>
      </p:sp>
    </p:spTree>
    <p:extLst>
      <p:ext uri="{BB962C8B-B14F-4D97-AF65-F5344CB8AC3E}">
        <p14:creationId xmlns:p14="http://schemas.microsoft.com/office/powerpoint/2010/main" val="39141859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82BF7-9997-4692-BA29-A0EE6354181C}"/>
              </a:ext>
            </a:extLst>
          </p:cNvPr>
          <p:cNvSpPr>
            <a:spLocks noGrp="1"/>
          </p:cNvSpPr>
          <p:nvPr>
            <p:ph type="title"/>
          </p:nvPr>
        </p:nvSpPr>
        <p:spPr/>
        <p:txBody>
          <a:bodyPr/>
          <a:lstStyle/>
          <a:p>
            <a:r>
              <a:rPr lang="en-US" dirty="0"/>
              <a:t>Chapter Review </a:t>
            </a:r>
            <a:r>
              <a:rPr lang="en-US" sz="2000" b="0" dirty="0"/>
              <a:t>(6 of 6)</a:t>
            </a:r>
            <a:endParaRPr lang="en-IN" sz="2000" b="0" dirty="0"/>
          </a:p>
        </p:txBody>
      </p:sp>
      <p:sp>
        <p:nvSpPr>
          <p:cNvPr id="3" name="Content Placeholder 2">
            <a:extLst>
              <a:ext uri="{FF2B5EF4-FFF2-40B4-BE49-F238E27FC236}">
                <a16:creationId xmlns:a16="http://schemas.microsoft.com/office/drawing/2014/main" id="{EE883B91-CB24-48E4-A009-2DB32EFFDF4A}"/>
              </a:ext>
            </a:extLst>
          </p:cNvPr>
          <p:cNvSpPr>
            <a:spLocks noGrp="1"/>
          </p:cNvSpPr>
          <p:nvPr>
            <p:ph sz="quarter" idx="13"/>
          </p:nvPr>
        </p:nvSpPr>
        <p:spPr>
          <a:xfrm>
            <a:off x="457199" y="1556326"/>
            <a:ext cx="8378891" cy="4467955"/>
          </a:xfrm>
        </p:spPr>
        <p:txBody>
          <a:bodyPr/>
          <a:lstStyle/>
          <a:p>
            <a:r>
              <a:rPr lang="en-US" dirty="0"/>
              <a:t>Major complications in patients with end-stage renal disease can occur after the patient has missed dialysis appointments, from infections, or as a result of bleeding from hemodialysis access sites.</a:t>
            </a:r>
          </a:p>
        </p:txBody>
      </p:sp>
    </p:spTree>
    <p:extLst>
      <p:ext uri="{BB962C8B-B14F-4D97-AF65-F5344CB8AC3E}">
        <p14:creationId xmlns:p14="http://schemas.microsoft.com/office/powerpoint/2010/main" val="14365326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DABA4-94B2-4187-89D2-468C8B521055}"/>
              </a:ext>
            </a:extLst>
          </p:cNvPr>
          <p:cNvSpPr>
            <a:spLocks noGrp="1"/>
          </p:cNvSpPr>
          <p:nvPr>
            <p:ph type="title"/>
          </p:nvPr>
        </p:nvSpPr>
        <p:spPr/>
        <p:txBody>
          <a:bodyPr/>
          <a:lstStyle/>
          <a:p>
            <a:r>
              <a:rPr lang="en-IN" dirty="0"/>
              <a:t>Remember</a:t>
            </a:r>
          </a:p>
        </p:txBody>
      </p:sp>
      <p:sp>
        <p:nvSpPr>
          <p:cNvPr id="3" name="Content Placeholder 2">
            <a:extLst>
              <a:ext uri="{FF2B5EF4-FFF2-40B4-BE49-F238E27FC236}">
                <a16:creationId xmlns:a16="http://schemas.microsoft.com/office/drawing/2014/main" id="{A1DB1D5C-17CF-423A-AED6-77C2A428F7EC}"/>
              </a:ext>
            </a:extLst>
          </p:cNvPr>
          <p:cNvSpPr>
            <a:spLocks noGrp="1"/>
          </p:cNvSpPr>
          <p:nvPr>
            <p:ph sz="quarter" idx="13"/>
          </p:nvPr>
        </p:nvSpPr>
        <p:spPr/>
        <p:txBody>
          <a:bodyPr/>
          <a:lstStyle/>
          <a:p>
            <a:r>
              <a:rPr lang="en-US" dirty="0"/>
              <a:t>Blood has specific cellular components.</a:t>
            </a:r>
          </a:p>
          <a:p>
            <a:r>
              <a:rPr lang="en-US" dirty="0"/>
              <a:t>Abnormal blood cells can significantly affect patients.</a:t>
            </a:r>
          </a:p>
          <a:p>
            <a:r>
              <a:rPr lang="en-US" dirty="0"/>
              <a:t>The renal system is critical to maintaining homeostasis.</a:t>
            </a:r>
          </a:p>
          <a:p>
            <a:r>
              <a:rPr lang="en-US" dirty="0"/>
              <a:t>Renal failure can be chronic or acute.</a:t>
            </a:r>
          </a:p>
          <a:p>
            <a:r>
              <a:rPr lang="en-US" dirty="0"/>
              <a:t>End-stage renal disease is managed through dialysis.</a:t>
            </a:r>
          </a:p>
        </p:txBody>
      </p:sp>
    </p:spTree>
    <p:extLst>
      <p:ext uri="{BB962C8B-B14F-4D97-AF65-F5344CB8AC3E}">
        <p14:creationId xmlns:p14="http://schemas.microsoft.com/office/powerpoint/2010/main" val="10179827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956BB-B1B8-444F-AFC7-CFD4E4BBB7B1}"/>
              </a:ext>
            </a:extLst>
          </p:cNvPr>
          <p:cNvSpPr>
            <a:spLocks noGrp="1"/>
          </p:cNvSpPr>
          <p:nvPr>
            <p:ph type="title"/>
          </p:nvPr>
        </p:nvSpPr>
        <p:spPr/>
        <p:txBody>
          <a:bodyPr/>
          <a:lstStyle/>
          <a:p>
            <a:r>
              <a:rPr lang="en-IN" dirty="0"/>
              <a:t>Questions to Consider</a:t>
            </a:r>
          </a:p>
        </p:txBody>
      </p:sp>
      <p:sp>
        <p:nvSpPr>
          <p:cNvPr id="3" name="Content Placeholder 2">
            <a:extLst>
              <a:ext uri="{FF2B5EF4-FFF2-40B4-BE49-F238E27FC236}">
                <a16:creationId xmlns:a16="http://schemas.microsoft.com/office/drawing/2014/main" id="{7F5931F0-A1E9-4DFE-9113-F2B44C285865}"/>
              </a:ext>
            </a:extLst>
          </p:cNvPr>
          <p:cNvSpPr>
            <a:spLocks noGrp="1"/>
          </p:cNvSpPr>
          <p:nvPr>
            <p:ph sz="quarter" idx="13"/>
          </p:nvPr>
        </p:nvSpPr>
        <p:spPr>
          <a:xfrm>
            <a:off x="457200" y="1556326"/>
            <a:ext cx="7931020" cy="4467955"/>
          </a:xfrm>
        </p:spPr>
        <p:txBody>
          <a:bodyPr/>
          <a:lstStyle/>
          <a:p>
            <a:r>
              <a:rPr lang="en-US" altLang="en-US" dirty="0"/>
              <a:t>Does my patient have a history of sickle cell disease or E</a:t>
            </a:r>
            <a:r>
              <a:rPr lang="en-US" altLang="en-US" sz="100" dirty="0"/>
              <a:t> </a:t>
            </a:r>
            <a:r>
              <a:rPr lang="en-US" altLang="en-US" dirty="0"/>
              <a:t>S</a:t>
            </a:r>
            <a:r>
              <a:rPr lang="en-US" altLang="en-US" sz="100" dirty="0"/>
              <a:t> </a:t>
            </a:r>
            <a:r>
              <a:rPr lang="en-US" altLang="en-US" dirty="0"/>
              <a:t>R</a:t>
            </a:r>
            <a:r>
              <a:rPr lang="en-US" altLang="en-US" sz="100" dirty="0"/>
              <a:t> </a:t>
            </a:r>
            <a:r>
              <a:rPr lang="en-US" altLang="en-US" dirty="0"/>
              <a:t>D?</a:t>
            </a:r>
          </a:p>
          <a:p>
            <a:r>
              <a:rPr lang="en-US" altLang="en-US" dirty="0"/>
              <a:t>Does my patient have an A-V fistula?</a:t>
            </a:r>
          </a:p>
          <a:p>
            <a:r>
              <a:rPr lang="en-US" altLang="en-US" dirty="0"/>
              <a:t>Will I need to make an early request for A</a:t>
            </a:r>
            <a:r>
              <a:rPr lang="en-US" altLang="en-US" sz="100" dirty="0"/>
              <a:t> </a:t>
            </a:r>
            <a:r>
              <a:rPr lang="en-US" altLang="en-US" dirty="0"/>
              <a:t>L</a:t>
            </a:r>
            <a:r>
              <a:rPr lang="en-US" altLang="en-US" sz="100" dirty="0"/>
              <a:t> </a:t>
            </a:r>
            <a:r>
              <a:rPr lang="en-US" altLang="en-US" dirty="0"/>
              <a:t>S because of complications from a missed dialysis appointment?</a:t>
            </a:r>
          </a:p>
        </p:txBody>
      </p:sp>
    </p:spTree>
    <p:extLst>
      <p:ext uri="{BB962C8B-B14F-4D97-AF65-F5344CB8AC3E}">
        <p14:creationId xmlns:p14="http://schemas.microsoft.com/office/powerpoint/2010/main" val="19298187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46CEC-F451-41F5-B821-64EE56AC4F4F}"/>
              </a:ext>
            </a:extLst>
          </p:cNvPr>
          <p:cNvSpPr>
            <a:spLocks noGrp="1"/>
          </p:cNvSpPr>
          <p:nvPr>
            <p:ph type="title"/>
          </p:nvPr>
        </p:nvSpPr>
        <p:spPr/>
        <p:txBody>
          <a:bodyPr/>
          <a:lstStyle/>
          <a:p>
            <a:r>
              <a:rPr lang="en-IN" dirty="0"/>
              <a:t>Critical Thinking</a:t>
            </a:r>
          </a:p>
        </p:txBody>
      </p:sp>
      <p:sp>
        <p:nvSpPr>
          <p:cNvPr id="3" name="Content Placeholder 2">
            <a:extLst>
              <a:ext uri="{FF2B5EF4-FFF2-40B4-BE49-F238E27FC236}">
                <a16:creationId xmlns:a16="http://schemas.microsoft.com/office/drawing/2014/main" id="{C40AD0EE-EAF4-4A7A-B492-6E0E21E795B9}"/>
              </a:ext>
            </a:extLst>
          </p:cNvPr>
          <p:cNvSpPr>
            <a:spLocks noGrp="1"/>
          </p:cNvSpPr>
          <p:nvPr>
            <p:ph sz="quarter" idx="13"/>
          </p:nvPr>
        </p:nvSpPr>
        <p:spPr>
          <a:xfrm>
            <a:off x="457200" y="1556326"/>
            <a:ext cx="8487508" cy="4467955"/>
          </a:xfrm>
        </p:spPr>
        <p:txBody>
          <a:bodyPr/>
          <a:lstStyle/>
          <a:p>
            <a:r>
              <a:rPr lang="en-US" dirty="0"/>
              <a:t>You have a patient who is transported routinely for dialysis three times per week. She was sick and canceled the trip yesterday. Now she calls saying she can’t breathe and feels like she is going to die. Is it possible that she has a legitimate complaint after missing dialysis by only one day?</a:t>
            </a:r>
          </a:p>
        </p:txBody>
      </p:sp>
    </p:spTree>
    <p:extLst>
      <p:ext uri="{BB962C8B-B14F-4D97-AF65-F5344CB8AC3E}">
        <p14:creationId xmlns:p14="http://schemas.microsoft.com/office/powerpoint/2010/main" val="41100217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40738-327F-4664-8C9D-EE2FE6D72480}"/>
              </a:ext>
            </a:extLst>
          </p:cNvPr>
          <p:cNvSpPr>
            <a:spLocks noGrp="1"/>
          </p:cNvSpPr>
          <p:nvPr>
            <p:ph type="title"/>
          </p:nvPr>
        </p:nvSpPr>
        <p:spPr/>
        <p:txBody>
          <a:bodyPr/>
          <a:lstStyle/>
          <a:p>
            <a:r>
              <a:rPr lang="en-US" dirty="0"/>
              <a:t>The Hematologic System </a:t>
            </a:r>
            <a:r>
              <a:rPr lang="en-US" sz="2000" b="0" dirty="0"/>
              <a:t>(2 of 2)</a:t>
            </a:r>
            <a:endParaRPr lang="en-IN" sz="2000" b="0" dirty="0"/>
          </a:p>
        </p:txBody>
      </p:sp>
      <p:sp>
        <p:nvSpPr>
          <p:cNvPr id="3" name="Content Placeholder 2">
            <a:extLst>
              <a:ext uri="{FF2B5EF4-FFF2-40B4-BE49-F238E27FC236}">
                <a16:creationId xmlns:a16="http://schemas.microsoft.com/office/drawing/2014/main" id="{AF9BEA2B-2636-4C48-9C31-F68D6362A727}"/>
              </a:ext>
            </a:extLst>
          </p:cNvPr>
          <p:cNvSpPr>
            <a:spLocks noGrp="1"/>
          </p:cNvSpPr>
          <p:nvPr>
            <p:ph sz="quarter" idx="13"/>
          </p:nvPr>
        </p:nvSpPr>
        <p:spPr/>
        <p:txBody>
          <a:bodyPr/>
          <a:lstStyle/>
          <a:p>
            <a:pPr lvl="1"/>
            <a:r>
              <a:rPr lang="en-US" altLang="en-US" dirty="0"/>
              <a:t>Made up of solid components</a:t>
            </a:r>
          </a:p>
          <a:p>
            <a:pPr lvl="2"/>
            <a:r>
              <a:rPr lang="en-US" altLang="en-US" dirty="0"/>
              <a:t>Red blood cells</a:t>
            </a:r>
          </a:p>
          <a:p>
            <a:pPr lvl="2"/>
            <a:r>
              <a:rPr lang="en-US" altLang="en-US" dirty="0"/>
              <a:t>White blood cells</a:t>
            </a:r>
          </a:p>
          <a:p>
            <a:pPr lvl="2"/>
            <a:r>
              <a:rPr lang="en-US" altLang="en-US" dirty="0"/>
              <a:t>Platelets</a:t>
            </a:r>
          </a:p>
          <a:p>
            <a:pPr lvl="2"/>
            <a:r>
              <a:rPr lang="en-US" altLang="en-US" dirty="0"/>
              <a:t>Suspended in plasma</a:t>
            </a:r>
          </a:p>
          <a:p>
            <a:pPr lvl="1"/>
            <a:r>
              <a:rPr lang="en-US" altLang="en-US" dirty="0"/>
              <a:t>Medications can affect some components of blood.</a:t>
            </a:r>
          </a:p>
        </p:txBody>
      </p:sp>
    </p:spTree>
    <p:extLst>
      <p:ext uri="{BB962C8B-B14F-4D97-AF65-F5344CB8AC3E}">
        <p14:creationId xmlns:p14="http://schemas.microsoft.com/office/powerpoint/2010/main" val="12260231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nchor="b"/>
          <a:lstStyle/>
          <a:p>
            <a:r>
              <a:rPr lang="en-US" dirty="0"/>
              <a:t>Copyright</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id="{AD5FAE7B-F718-4307-B112-AD6256157E8F}"/>
              </a:ext>
            </a:extLst>
          </p:cNvPr>
          <p:cNvSpPr>
            <a:spLocks noGrp="1"/>
          </p:cNvSpPr>
          <p:nvPr>
            <p:ph type="body" idx="4294967295"/>
          </p:nvPr>
        </p:nvSpPr>
        <p:spPr>
          <a:xfrm>
            <a:off x="1606061"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b="1" dirty="0"/>
              <a:t>This work is protected by United States copyright laws and is</a:t>
            </a:r>
            <a:r>
              <a:rPr lang="en-US" b="1" baseline="0" dirty="0"/>
              <a:t> </a:t>
            </a:r>
            <a:r>
              <a:rPr lang="en-US"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7F73A-E3B5-47FE-8289-18244E54656D}"/>
              </a:ext>
            </a:extLst>
          </p:cNvPr>
          <p:cNvSpPr>
            <a:spLocks noGrp="1"/>
          </p:cNvSpPr>
          <p:nvPr>
            <p:ph type="title"/>
          </p:nvPr>
        </p:nvSpPr>
        <p:spPr/>
        <p:txBody>
          <a:bodyPr/>
          <a:lstStyle/>
          <a:p>
            <a:r>
              <a:rPr lang="en-IN" dirty="0"/>
              <a:t>Appendix 1</a:t>
            </a:r>
          </a:p>
        </p:txBody>
      </p:sp>
      <p:sp>
        <p:nvSpPr>
          <p:cNvPr id="5" name="Content Placeholder 4">
            <a:extLst>
              <a:ext uri="{FF2B5EF4-FFF2-40B4-BE49-F238E27FC236}">
                <a16:creationId xmlns:a16="http://schemas.microsoft.com/office/drawing/2014/main" id="{32EB7715-7C6D-4DFA-8867-E0D64E7702C6}"/>
              </a:ext>
            </a:extLst>
          </p:cNvPr>
          <p:cNvSpPr>
            <a:spLocks noGrp="1"/>
          </p:cNvSpPr>
          <p:nvPr>
            <p:ph sz="quarter" idx="16"/>
          </p:nvPr>
        </p:nvSpPr>
        <p:spPr>
          <a:xfrm>
            <a:off x="457200" y="1555748"/>
            <a:ext cx="8374380" cy="4219410"/>
          </a:xfrm>
        </p:spPr>
        <p:txBody>
          <a:bodyPr/>
          <a:lstStyle/>
          <a:p>
            <a:pPr marL="432" indent="0">
              <a:buNone/>
            </a:pPr>
            <a:r>
              <a:rPr lang="en-US" sz="2200" dirty="0"/>
              <a:t>An arm with a fistula and a diagram of blood flow through the dialysis process. The diagram begins with unfiltered blood being removed via catheter from the fistula. Blood flow is controlled via blood pump, which helps blood to move forward. An arterial pressure monitoring gauge is attached before the blood pump. After the blood pump, a syringe is attached to the tubing, and the label states, Heparin pump, to prevent clotting. Then, blood flows into a dialyzer where toxins and excess water are removed. Before the dialyzer is an inflow pressure monitoring gauge, and after the dialyzer is a venous pressure monitoring gauge. Lastly, filtered blood passes through an air detector chamber into a catheter that is inserted into the patient’s arm fistula.</a:t>
            </a:r>
            <a:endParaRPr lang="en-IN" sz="2200" dirty="0"/>
          </a:p>
        </p:txBody>
      </p:sp>
      <p:sp>
        <p:nvSpPr>
          <p:cNvPr id="14" name="Text Placeholder 13">
            <a:extLst>
              <a:ext uri="{FF2B5EF4-FFF2-40B4-BE49-F238E27FC236}">
                <a16:creationId xmlns:a16="http://schemas.microsoft.com/office/drawing/2014/main" id="{6297D506-D0AB-42F6-88F0-2624CCBBF213}"/>
              </a:ext>
            </a:extLst>
          </p:cNvPr>
          <p:cNvSpPr>
            <a:spLocks noGrp="1"/>
          </p:cNvSpPr>
          <p:nvPr>
            <p:ph type="body" sz="quarter" idx="27"/>
          </p:nvPr>
        </p:nvSpPr>
        <p:spPr>
          <a:xfrm>
            <a:off x="457200" y="6055382"/>
            <a:ext cx="8439150" cy="300137"/>
          </a:xfrm>
        </p:spPr>
        <p:txBody>
          <a:bodyPr/>
          <a:lstStyle/>
          <a:p>
            <a:pPr>
              <a:buNone/>
            </a:pPr>
            <a:r>
              <a:rPr lang="en-IN" dirty="0">
                <a:hlinkClick r:id="rId3" action="ppaction://hlinksldjump"/>
              </a:rPr>
              <a:t>Return to presentation</a:t>
            </a:r>
            <a:endParaRPr lang="en-IN" dirty="0"/>
          </a:p>
        </p:txBody>
      </p:sp>
    </p:spTree>
    <p:extLst>
      <p:ext uri="{BB962C8B-B14F-4D97-AF65-F5344CB8AC3E}">
        <p14:creationId xmlns:p14="http://schemas.microsoft.com/office/powerpoint/2010/main" val="28337629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B0A29-7775-437B-BCC9-43AF8968F20E}"/>
              </a:ext>
            </a:extLst>
          </p:cNvPr>
          <p:cNvSpPr>
            <a:spLocks noGrp="1"/>
          </p:cNvSpPr>
          <p:nvPr>
            <p:ph type="title"/>
          </p:nvPr>
        </p:nvSpPr>
        <p:spPr/>
        <p:txBody>
          <a:bodyPr/>
          <a:lstStyle/>
          <a:p>
            <a:r>
              <a:rPr lang="en-IN" dirty="0"/>
              <a:t>Blood Clotting</a:t>
            </a:r>
          </a:p>
        </p:txBody>
      </p:sp>
      <p:sp>
        <p:nvSpPr>
          <p:cNvPr id="3" name="Content Placeholder 2">
            <a:extLst>
              <a:ext uri="{FF2B5EF4-FFF2-40B4-BE49-F238E27FC236}">
                <a16:creationId xmlns:a16="http://schemas.microsoft.com/office/drawing/2014/main" id="{42A9CC6B-0B0C-45C9-A54A-5CD97AE55637}"/>
              </a:ext>
            </a:extLst>
          </p:cNvPr>
          <p:cNvSpPr>
            <a:spLocks noGrp="1"/>
          </p:cNvSpPr>
          <p:nvPr>
            <p:ph sz="quarter" idx="13"/>
          </p:nvPr>
        </p:nvSpPr>
        <p:spPr/>
        <p:txBody>
          <a:bodyPr/>
          <a:lstStyle/>
          <a:p>
            <a:r>
              <a:rPr lang="en-US" dirty="0"/>
              <a:t>Aggregation of platelets is body’s most rapid and initial response to stop bleeding.</a:t>
            </a:r>
          </a:p>
          <a:p>
            <a:r>
              <a:rPr lang="en-US" dirty="0"/>
              <a:t>Clotting factors are a group of proteins produced in liver and released into the bloodstream.</a:t>
            </a:r>
          </a:p>
          <a:p>
            <a:r>
              <a:rPr lang="en-US" dirty="0"/>
              <a:t>Once activated, clotting factors form clots through clotting cascades.</a:t>
            </a:r>
          </a:p>
        </p:txBody>
      </p:sp>
    </p:spTree>
    <p:extLst>
      <p:ext uri="{BB962C8B-B14F-4D97-AF65-F5344CB8AC3E}">
        <p14:creationId xmlns:p14="http://schemas.microsoft.com/office/powerpoint/2010/main" val="5356555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09370-FDB0-42AA-8F4B-FCA9EF367B8D}"/>
              </a:ext>
            </a:extLst>
          </p:cNvPr>
          <p:cNvSpPr>
            <a:spLocks noGrp="1"/>
          </p:cNvSpPr>
          <p:nvPr>
            <p:ph type="title"/>
          </p:nvPr>
        </p:nvSpPr>
        <p:spPr/>
        <p:txBody>
          <a:bodyPr/>
          <a:lstStyle/>
          <a:p>
            <a:r>
              <a:rPr lang="en-IN" dirty="0"/>
              <a:t>Coagulopathies</a:t>
            </a:r>
          </a:p>
        </p:txBody>
      </p:sp>
      <p:sp>
        <p:nvSpPr>
          <p:cNvPr id="3" name="Content Placeholder 2">
            <a:extLst>
              <a:ext uri="{FF2B5EF4-FFF2-40B4-BE49-F238E27FC236}">
                <a16:creationId xmlns:a16="http://schemas.microsoft.com/office/drawing/2014/main" id="{5D13058E-5207-47E3-86A4-A9E4075D10E3}"/>
              </a:ext>
            </a:extLst>
          </p:cNvPr>
          <p:cNvSpPr>
            <a:spLocks noGrp="1"/>
          </p:cNvSpPr>
          <p:nvPr>
            <p:ph sz="quarter" idx="13"/>
          </p:nvPr>
        </p:nvSpPr>
        <p:spPr/>
        <p:txBody>
          <a:bodyPr/>
          <a:lstStyle/>
          <a:p>
            <a:r>
              <a:rPr lang="en-US" altLang="en-US" dirty="0"/>
              <a:t>Abnormal clotting of blood</a:t>
            </a:r>
          </a:p>
          <a:p>
            <a:r>
              <a:rPr lang="en-US" altLang="en-US" dirty="0"/>
              <a:t>Can occur when body forms clots too readily or patient clots too slowly</a:t>
            </a:r>
          </a:p>
          <a:p>
            <a:r>
              <a:rPr lang="en-US" altLang="en-US" dirty="0"/>
              <a:t>Certain diseases make patients prone to poor clotting:</a:t>
            </a:r>
          </a:p>
          <a:p>
            <a:pPr lvl="1"/>
            <a:r>
              <a:rPr lang="en-US" altLang="en-US" dirty="0"/>
              <a:t>Advanced liver disease</a:t>
            </a:r>
          </a:p>
          <a:p>
            <a:pPr lvl="1"/>
            <a:r>
              <a:rPr lang="en-US" altLang="en-US" dirty="0"/>
              <a:t>Hemophilia</a:t>
            </a:r>
          </a:p>
          <a:p>
            <a:pPr lvl="1"/>
            <a:r>
              <a:rPr lang="en-US" altLang="en-US" dirty="0"/>
              <a:t>von Willebrand disease</a:t>
            </a:r>
          </a:p>
        </p:txBody>
      </p:sp>
    </p:spTree>
    <p:extLst>
      <p:ext uri="{BB962C8B-B14F-4D97-AF65-F5344CB8AC3E}">
        <p14:creationId xmlns:p14="http://schemas.microsoft.com/office/powerpoint/2010/main" val="27746627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E7415-989B-4B09-AF30-0E76FAAF8F92}"/>
              </a:ext>
            </a:extLst>
          </p:cNvPr>
          <p:cNvSpPr>
            <a:spLocks noGrp="1"/>
          </p:cNvSpPr>
          <p:nvPr>
            <p:ph type="title"/>
          </p:nvPr>
        </p:nvSpPr>
        <p:spPr>
          <a:xfrm>
            <a:off x="457199" y="215371"/>
            <a:ext cx="8490857" cy="1097279"/>
          </a:xfrm>
        </p:spPr>
        <p:txBody>
          <a:bodyPr/>
          <a:lstStyle/>
          <a:p>
            <a:r>
              <a:rPr lang="en-IN" sz="3400" dirty="0"/>
              <a:t>Identifying Patients with Coagulopathies</a:t>
            </a:r>
          </a:p>
        </p:txBody>
      </p:sp>
      <p:sp>
        <p:nvSpPr>
          <p:cNvPr id="3" name="Content Placeholder 2">
            <a:extLst>
              <a:ext uri="{FF2B5EF4-FFF2-40B4-BE49-F238E27FC236}">
                <a16:creationId xmlns:a16="http://schemas.microsoft.com/office/drawing/2014/main" id="{46D54C93-7318-4DC0-9B45-351818799183}"/>
              </a:ext>
            </a:extLst>
          </p:cNvPr>
          <p:cNvSpPr>
            <a:spLocks noGrp="1"/>
          </p:cNvSpPr>
          <p:nvPr>
            <p:ph sz="quarter" idx="13"/>
          </p:nvPr>
        </p:nvSpPr>
        <p:spPr/>
        <p:txBody>
          <a:bodyPr/>
          <a:lstStyle/>
          <a:p>
            <a:r>
              <a:rPr lang="en-US" altLang="en-US" dirty="0"/>
              <a:t>Certain medical conditions in which the normal ability to form clots can worsen patient’s disease</a:t>
            </a:r>
          </a:p>
          <a:p>
            <a:r>
              <a:rPr lang="en-US" altLang="en-US" dirty="0"/>
              <a:t>Patients with prescribed “blood thinners”</a:t>
            </a:r>
          </a:p>
          <a:p>
            <a:pPr lvl="1"/>
            <a:r>
              <a:rPr lang="en-US" altLang="en-US" dirty="0"/>
              <a:t>More prone to have life-threatening bleeding when injured than patients not on these medications</a:t>
            </a:r>
          </a:p>
        </p:txBody>
      </p:sp>
    </p:spTree>
    <p:extLst>
      <p:ext uri="{BB962C8B-B14F-4D97-AF65-F5344CB8AC3E}">
        <p14:creationId xmlns:p14="http://schemas.microsoft.com/office/powerpoint/2010/main" val="2384057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59398-3D86-4805-A557-F64DA112480F}"/>
              </a:ext>
            </a:extLst>
          </p:cNvPr>
          <p:cNvSpPr>
            <a:spLocks noGrp="1"/>
          </p:cNvSpPr>
          <p:nvPr>
            <p:ph type="title"/>
          </p:nvPr>
        </p:nvSpPr>
        <p:spPr>
          <a:xfrm>
            <a:off x="457200" y="215371"/>
            <a:ext cx="7371184" cy="1097279"/>
          </a:xfrm>
        </p:spPr>
        <p:txBody>
          <a:bodyPr/>
          <a:lstStyle/>
          <a:p>
            <a:r>
              <a:rPr lang="en-US" sz="3400" dirty="0"/>
              <a:t>Care for Patients </a:t>
            </a:r>
            <a:r>
              <a:rPr lang="en-US" sz="3400" dirty="0" smtClean="0"/>
              <a:t>with Coagulopathies </a:t>
            </a:r>
            <a:r>
              <a:rPr lang="en-US" sz="2000" b="0" dirty="0"/>
              <a:t>(1 of 2)</a:t>
            </a:r>
            <a:endParaRPr lang="en-IN" sz="2000" b="0" dirty="0"/>
          </a:p>
        </p:txBody>
      </p:sp>
      <p:sp>
        <p:nvSpPr>
          <p:cNvPr id="3" name="Content Placeholder 2">
            <a:extLst>
              <a:ext uri="{FF2B5EF4-FFF2-40B4-BE49-F238E27FC236}">
                <a16:creationId xmlns:a16="http://schemas.microsoft.com/office/drawing/2014/main" id="{317A26E1-7582-4F16-A20D-CA9D530B5CD0}"/>
              </a:ext>
            </a:extLst>
          </p:cNvPr>
          <p:cNvSpPr>
            <a:spLocks noGrp="1"/>
          </p:cNvSpPr>
          <p:nvPr>
            <p:ph sz="quarter" idx="13"/>
          </p:nvPr>
        </p:nvSpPr>
        <p:spPr/>
        <p:txBody>
          <a:bodyPr/>
          <a:lstStyle/>
          <a:p>
            <a:r>
              <a:rPr lang="en-US" altLang="en-US" dirty="0"/>
              <a:t>Emergency treatment</a:t>
            </a:r>
          </a:p>
          <a:p>
            <a:pPr lvl="1"/>
            <a:r>
              <a:rPr lang="en-US" dirty="0"/>
              <a:t>Take appropriate Standard Precautions.</a:t>
            </a:r>
          </a:p>
          <a:p>
            <a:pPr lvl="1"/>
            <a:r>
              <a:rPr lang="en-US" dirty="0"/>
              <a:t>Perform a primary assessment and care for any immediate life threats.</a:t>
            </a:r>
          </a:p>
          <a:p>
            <a:pPr lvl="1"/>
            <a:r>
              <a:rPr lang="en-US" dirty="0"/>
              <a:t>Obtain a history from the patient and identify which specific blood thinning medication he is taking, or which bleeding disorder he suffers from.</a:t>
            </a:r>
          </a:p>
          <a:p>
            <a:pPr lvl="1"/>
            <a:r>
              <a:rPr lang="en-US" dirty="0"/>
              <a:t>Notify the hospital as early as possible.</a:t>
            </a:r>
          </a:p>
        </p:txBody>
      </p:sp>
    </p:spTree>
    <p:extLst>
      <p:ext uri="{BB962C8B-B14F-4D97-AF65-F5344CB8AC3E}">
        <p14:creationId xmlns:p14="http://schemas.microsoft.com/office/powerpoint/2010/main" val="3746842747"/>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37003</TotalTime>
  <Words>3562</Words>
  <Application>Microsoft Office PowerPoint</Application>
  <PresentationFormat>On-screen Show (4:3)</PresentationFormat>
  <Paragraphs>411</Paragraphs>
  <Slides>51</Slides>
  <Notes>44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51</vt:i4>
      </vt:variant>
    </vt:vector>
  </HeadingPairs>
  <TitlesOfParts>
    <vt:vector size="58" baseType="lpstr">
      <vt:lpstr>ＭＳ Ｐゴシック</vt:lpstr>
      <vt:lpstr>Arial</vt:lpstr>
      <vt:lpstr>Noto Sans Symbols</vt:lpstr>
      <vt:lpstr>Times New Roman</vt:lpstr>
      <vt:lpstr>Verdana</vt:lpstr>
      <vt:lpstr>508 Lecture</vt:lpstr>
      <vt:lpstr>2_508 Lecture</vt:lpstr>
      <vt:lpstr>Emergency Care</vt:lpstr>
      <vt:lpstr>Topics</vt:lpstr>
      <vt:lpstr>The Hematologic System</vt:lpstr>
      <vt:lpstr>The Hematologic System (1 of 2)</vt:lpstr>
      <vt:lpstr>The Hematologic System (2 of 2)</vt:lpstr>
      <vt:lpstr>Blood Clotting</vt:lpstr>
      <vt:lpstr>Coagulopathies</vt:lpstr>
      <vt:lpstr>Identifying Patients with Coagulopathies</vt:lpstr>
      <vt:lpstr>Care for Patients with Coagulopathies (1 of 2)</vt:lpstr>
      <vt:lpstr>Care for Patients with Coagulopathies (2 of 2)</vt:lpstr>
      <vt:lpstr>Anemia</vt:lpstr>
      <vt:lpstr>Sickle Cell Anemia (1 of 4)</vt:lpstr>
      <vt:lpstr>Sickle Cell Anemia (2 of 4)</vt:lpstr>
      <vt:lpstr>Sickle Cell Anemia (3 of 4)</vt:lpstr>
      <vt:lpstr>Sickle Cell Anemia (4 of 4)</vt:lpstr>
      <vt:lpstr>The Renal System </vt:lpstr>
      <vt:lpstr>The Renal System</vt:lpstr>
      <vt:lpstr>Diseases of the Renal System</vt:lpstr>
      <vt:lpstr>Urinary Tract Infections</vt:lpstr>
      <vt:lpstr>Kidney Stones</vt:lpstr>
      <vt:lpstr>Patients with Urinary Catheters</vt:lpstr>
      <vt:lpstr>Renal Failure (1 of 3)</vt:lpstr>
      <vt:lpstr>Renal Failure (2 of 3)</vt:lpstr>
      <vt:lpstr>Renal Failure (3 of 3)</vt:lpstr>
      <vt:lpstr>Hemodialysis (1 of 5)</vt:lpstr>
      <vt:lpstr>Hemodialysis (2 of 5)</vt:lpstr>
      <vt:lpstr>Hemodialysis (3 of 5)</vt:lpstr>
      <vt:lpstr>Hemodialysis (4 of 5)</vt:lpstr>
      <vt:lpstr>Hemodialysis (5 of 5)</vt:lpstr>
      <vt:lpstr>Peritoneal Dialysis (1 of 3)</vt:lpstr>
      <vt:lpstr>Peritoneal Dialysis (2 of 3)</vt:lpstr>
      <vt:lpstr>Peritoneal Dialysis (3 of 3)</vt:lpstr>
      <vt:lpstr>Medical Emergencies in E S R D</vt:lpstr>
      <vt:lpstr>Complications of E S R D</vt:lpstr>
      <vt:lpstr>Care for E S R D Patient Who Has Missed Dialysis</vt:lpstr>
      <vt:lpstr>Complications of Dialysis</vt:lpstr>
      <vt:lpstr>Care for E S R D Patient with Complications of Dialysis (1 of 2)</vt:lpstr>
      <vt:lpstr>Care for E S R D Patient with Complications of Dialysis (2 of 2)</vt:lpstr>
      <vt:lpstr>Kidney Transplant Patients</vt:lpstr>
      <vt:lpstr>Chapter Review</vt:lpstr>
      <vt:lpstr>Chapter Review (1 of 6)</vt:lpstr>
      <vt:lpstr>Chapter Review (2 of 6)</vt:lpstr>
      <vt:lpstr>Chapter Review (3 of 6)</vt:lpstr>
      <vt:lpstr>Chapter Review (4 of 6)</vt:lpstr>
      <vt:lpstr>Chapter Review (5 of 6)</vt:lpstr>
      <vt:lpstr>Chapter Review (6 of 6)</vt:lpstr>
      <vt:lpstr>Remember</vt:lpstr>
      <vt:lpstr>Questions to Consider</vt:lpstr>
      <vt:lpstr>Critical Thinking</vt:lpstr>
      <vt:lpstr>Copyright</vt:lpstr>
      <vt:lpstr>Appendix 1</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Care, Fourteenth Edition, Chapter 28, Hematologic and Renal Emergencies</dc:title>
  <dc:subject>Health</dc:subject>
  <dc:creator>Limmer/O'Keefe</dc:creator>
  <cp:keywords>Emergency Care</cp:keywords>
  <dc:description/>
  <cp:lastModifiedBy>Radhakrishnan, Rajendran</cp:lastModifiedBy>
  <cp:revision>2160</cp:revision>
  <dcterms:modified xsi:type="dcterms:W3CDTF">2020-01-13T12:01:37Z</dcterms:modified>
  <cp:category/>
</cp:coreProperties>
</file>