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72"/>
  </p:notesMasterIdLst>
  <p:handoutMasterIdLst>
    <p:handoutMasterId r:id="rId73"/>
  </p:handoutMasterIdLst>
  <p:sldIdLst>
    <p:sldId id="354" r:id="rId3"/>
    <p:sldId id="355" r:id="rId4"/>
    <p:sldId id="356" r:id="rId5"/>
    <p:sldId id="406" r:id="rId6"/>
    <p:sldId id="407"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366" r:id="rId27"/>
    <p:sldId id="427" r:id="rId28"/>
    <p:sldId id="428" r:id="rId29"/>
    <p:sldId id="429" r:id="rId30"/>
    <p:sldId id="430" r:id="rId31"/>
    <p:sldId id="431" r:id="rId32"/>
    <p:sldId id="432" r:id="rId33"/>
    <p:sldId id="433" r:id="rId34"/>
    <p:sldId id="434" r:id="rId35"/>
    <p:sldId id="436" r:id="rId36"/>
    <p:sldId id="435"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49" r:id="rId50"/>
    <p:sldId id="450" r:id="rId51"/>
    <p:sldId id="451" r:id="rId52"/>
    <p:sldId id="452" r:id="rId53"/>
    <p:sldId id="453" r:id="rId54"/>
    <p:sldId id="454" r:id="rId55"/>
    <p:sldId id="455" r:id="rId56"/>
    <p:sldId id="456" r:id="rId57"/>
    <p:sldId id="378" r:id="rId58"/>
    <p:sldId id="457" r:id="rId59"/>
    <p:sldId id="458" r:id="rId60"/>
    <p:sldId id="459" r:id="rId61"/>
    <p:sldId id="460" r:id="rId62"/>
    <p:sldId id="461" r:id="rId63"/>
    <p:sldId id="462" r:id="rId64"/>
    <p:sldId id="463" r:id="rId65"/>
    <p:sldId id="464" r:id="rId66"/>
    <p:sldId id="465" r:id="rId67"/>
    <p:sldId id="466" r:id="rId68"/>
    <p:sldId id="467" r:id="rId69"/>
    <p:sldId id="468" r:id="rId70"/>
    <p:sldId id="298" r:id="rId7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guide id="4" orient="horz" pos="1059">
          <p15:clr>
            <a:srgbClr val="A4A3A4"/>
          </p15:clr>
        </p15:guide>
        <p15:guide id="5" pos="318">
          <p15:clr>
            <a:srgbClr val="A4A3A4"/>
          </p15:clr>
        </p15:guide>
        <p15:guide id="6" pos="465">
          <p15:clr>
            <a:srgbClr val="A4A3A4"/>
          </p15:clr>
        </p15:guide>
        <p15:guide id="7" pos="565">
          <p15:clr>
            <a:srgbClr val="A4A3A4"/>
          </p15:clr>
        </p15:guide>
        <p15:guide id="8" pos="767">
          <p15:clr>
            <a:srgbClr val="A4A3A4"/>
          </p15:clr>
        </p15:guide>
        <p15:guide id="9" pos="892">
          <p15:clr>
            <a:srgbClr val="A4A3A4"/>
          </p15:clr>
        </p15:guide>
        <p15:guide id="10" pos="1028">
          <p15:clr>
            <a:srgbClr val="A4A3A4"/>
          </p15:clr>
        </p15:guide>
        <p15:guide id="11" pos="114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96395" autoAdjust="0"/>
  </p:normalViewPr>
  <p:slideViewPr>
    <p:cSldViewPr snapToGrid="0" snapToObjects="1">
      <p:cViewPr varScale="1">
        <p:scale>
          <a:sx n="107" d="100"/>
          <a:sy n="107" d="100"/>
        </p:scale>
        <p:origin x="1422" y="144"/>
      </p:cViewPr>
      <p:guideLst>
        <p:guide orient="horz" pos="777"/>
        <p:guide pos="295"/>
        <p:guide orient="horz" pos="981"/>
        <p:guide orient="horz" pos="1059"/>
        <p:guide pos="318"/>
        <p:guide pos="465"/>
        <p:guide pos="565"/>
        <p:guide pos="767"/>
        <p:guide pos="892"/>
        <p:guide pos="1028"/>
        <p:guide pos="1141"/>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1/14/2020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39.2</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39.3</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sz="1200" b="0" i="0" u="none" strike="noStrike" kern="1200" cap="none" dirty="0">
                <a:solidFill>
                  <a:schemeClr val="tx1"/>
                </a:solidFill>
                <a:effectLst/>
                <a:latin typeface="Arial"/>
                <a:ea typeface="Arial"/>
                <a:cs typeface="Arial"/>
                <a:sym typeface="Arial"/>
              </a:rPr>
              <a:t>Describe the key elements of rehabilitation operations. Describe the characteristics of a rehab area.</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39.3</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Decontamination is a process that reduces or prevents the spread of contamination from persons or equipment. EMTs often play a role in this procedure.</a:t>
            </a:r>
            <a:endParaRPr lang="en-US" altLang="en-US" b="1"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39.3</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sz="1200" b="0" i="0" u="none" strike="noStrike" kern="1200" cap="none" dirty="0">
                <a:solidFill>
                  <a:schemeClr val="tx1"/>
                </a:solidFill>
                <a:effectLst/>
                <a:latin typeface="Arial"/>
                <a:ea typeface="Arial"/>
                <a:cs typeface="Arial"/>
                <a:sym typeface="Arial"/>
              </a:rPr>
              <a:t>Describe the specialized care of a contaminated patient.</a:t>
            </a:r>
            <a:endParaRPr lang="en-US" altLang="en-US" b="1"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Planning Your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Plan 100 minutes for this chapter.</a:t>
            </a:r>
          </a:p>
          <a:p>
            <a:pPr eaLnBrk="1" hangingPunct="1">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Hazardous Materials (50 minutes) </a:t>
            </a:r>
          </a:p>
          <a:p>
            <a:pPr eaLnBrk="1" hangingPunct="1">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Multiple-Casualty Incidents (50 minutes)</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Note: The total teaching time recommended is only a guideline. </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Core Concepts</a:t>
            </a:r>
          </a:p>
          <a:p>
            <a:pPr>
              <a:buFontTx/>
              <a:buChar char="•"/>
            </a:pPr>
            <a:r>
              <a:rPr lang="en-GB" altLang="en-US" dirty="0">
                <a:ea typeface="ＭＳ Ｐゴシック" panose="020B0600070205080204" pitchFamily="34" charset="-128"/>
              </a:rPr>
              <a:t> How to identify and take appropriate action in a hazardous materials incident</a:t>
            </a:r>
            <a:endParaRPr lang="en-US" altLang="en-US" dirty="0">
              <a:ea typeface="ＭＳ Ｐゴシック" panose="020B0600070205080204" pitchFamily="34" charset="-128"/>
            </a:endParaRPr>
          </a:p>
          <a:p>
            <a:pPr>
              <a:buFontTx/>
              <a:buChar char="•"/>
            </a:pPr>
            <a:r>
              <a:rPr lang="en-GB" altLang="en-US" dirty="0">
                <a:ea typeface="ＭＳ Ｐゴシック" panose="020B0600070205080204" pitchFamily="34" charset="-128"/>
              </a:rPr>
              <a:t> How to identify a multiple-casualty incident</a:t>
            </a:r>
            <a:endParaRPr lang="en-US" altLang="en-US" dirty="0">
              <a:ea typeface="ＭＳ Ｐゴシック" panose="020B0600070205080204" pitchFamily="34" charset="-128"/>
            </a:endParaRPr>
          </a:p>
          <a:p>
            <a:pPr>
              <a:buFontTx/>
              <a:buChar char="•"/>
            </a:pPr>
            <a:r>
              <a:rPr lang="en-GB" altLang="en-US" dirty="0">
                <a:ea typeface="ＭＳ Ｐゴシック" panose="020B0600070205080204" pitchFamily="34" charset="-128"/>
              </a:rPr>
              <a:t> The Incident Command System</a:t>
            </a:r>
            <a:endParaRPr lang="en-US" altLang="en-US"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lang="en-GB" altLang="en-US" dirty="0">
                <a:ea typeface="ＭＳ Ｐゴシック" panose="020B0600070205080204" pitchFamily="34" charset="-128"/>
              </a:rPr>
              <a:t> Psychological aspects of multiple-casualty incidents</a:t>
            </a:r>
            <a:endParaRPr lang="en-US" altLang="en-US" dirty="0">
              <a:ea typeface="ＭＳ Ｐゴシック" panose="020B0600070205080204" pitchFamily="34" charset="-128"/>
            </a:endParaRPr>
          </a:p>
          <a:p>
            <a:pPr>
              <a:buFontTx/>
              <a:buChar char="•"/>
            </a:pPr>
            <a:r>
              <a:rPr lang="en-GB" altLang="en-US" dirty="0">
                <a:ea typeface="ＭＳ Ｐゴシック" panose="020B0600070205080204" pitchFamily="34" charset="-128"/>
              </a:rPr>
              <a:t>Triage considerations  </a:t>
            </a:r>
          </a:p>
          <a:p>
            <a:pPr>
              <a:buFontTx/>
              <a:buChar char="•"/>
            </a:pPr>
            <a:r>
              <a:rPr lang="en-GB" altLang="en-US" dirty="0">
                <a:ea typeface="ＭＳ Ｐゴシック" panose="020B0600070205080204" pitchFamily="34" charset="-128"/>
              </a:rPr>
              <a:t> Transportation and staging logistics </a:t>
            </a:r>
            <a:endParaRPr lang="en-US" altLang="en-US" dirty="0">
              <a:ea typeface="ＭＳ Ｐゴシック" panose="020B0600070205080204" pitchFamily="34" charset="-128"/>
            </a:endParaRPr>
          </a:p>
          <a:p>
            <a:pPr>
              <a:buFontTx/>
              <a:buNone/>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39.3</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the general process of decontamination. What steps must the EMT take to complete this procedure?</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Work with a local hazardous materials response team and simulate a decontamination. Discuss the decontamination process and provider rehabilitation.</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Critical Thinking Discussion: </a:t>
            </a:r>
            <a:r>
              <a:rPr lang="en-US" altLang="en-US" dirty="0">
                <a:latin typeface="Arial" panose="020B0604020202020204" pitchFamily="34" charset="0"/>
                <a:ea typeface="ＭＳ Ｐゴシック" panose="020B0600070205080204" pitchFamily="34" charset="-128"/>
              </a:rPr>
              <a:t>How might you identify a hazardous materials incident without placards or warning signs? What might be some warning signs that indicate that a hazardous material might be involved?</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50 minutes</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real-life examples of MCIs. Discuss small incidents, such as motor-vehicle collisions (MVCs), and compare them to large-scale incidents. Discuss a local disaster plan and describe how certain situations might overwhelm the creation of an MCI plan. Invite a local emergency manager or service chief to class to discuss the regional emergency management/disaster plan. Discuss the National Incident Management System, using examples of large-scale incidents. Explain how each component relates to preparation or response. Practice triage situations in class (even after the completion of this lesson). Make this level of decision making second nature.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85162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39.4</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b="0" dirty="0">
                <a:latin typeface="Arial" panose="020B0604020202020204" pitchFamily="34" charset="0"/>
                <a:ea typeface="ＭＳ Ｐゴシック" panose="020B0600070205080204" pitchFamily="34" charset="-128"/>
                <a:cs typeface="Arial" panose="020B0604020202020204" pitchFamily="34" charset="0"/>
              </a:rPr>
              <a:t>Discuss a local disaster plan. Ask the class to preplan an event, using resources laid out in this plan.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39.4</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A multiple-casualty incident is typically declared when the number of patients overwhelms the response capabilities. Every EMT should be familiar with his role within the local disaster plan.</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Topics: </a:t>
            </a:r>
            <a:r>
              <a:rPr lang="en-US" altLang="en-US" dirty="0">
                <a:latin typeface="Arial" panose="020B0604020202020204" pitchFamily="34" charset="0"/>
                <a:ea typeface="ＭＳ Ｐゴシック" panose="020B0600070205080204" pitchFamily="34" charset="-128"/>
              </a:rPr>
              <a:t>Describe how both a 5-person situation and a 50-person situation could be considered MCIs. Consider responding to an MVC with four patients involved. Why might this situation be considered an MCI?</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39.4</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The National Incident Management System (NIMS) is centered on the concepts of preparing for, responding to, and recovering from a major incident. Incident command provides a clear management framework for all types of large-scale incidents.</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sz="2800"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how your department uses the NIMS system. Which component would best relate to your role as an EMT?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39.4</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30 minutes</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Invite a hazardous materials technician to class. Have the technician</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the technician role and the role of the specialized team. Discuss how the team might interact with other responding EMTs. Demonstrate that not all hazardous materials are found in tanker trucks. Visit the janitor's closet and review safety data sheets. Review any placards or warning devices in your area. Hand out copies of the DOT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Emergency Response Guidebook</a:t>
            </a:r>
            <a:r>
              <a:rPr lang="en-US" altLang="en-US" dirty="0">
                <a:latin typeface="Arial" panose="020B0604020202020204" pitchFamily="34" charset="0"/>
                <a:ea typeface="ＭＳ Ｐゴシック" panose="020B0600070205080204" pitchFamily="34" charset="-128"/>
                <a:cs typeface="Arial" panose="020B0604020202020204" pitchFamily="34" charset="0"/>
              </a:rPr>
              <a:t>. Discuss the placard system. Describe or use multimedia graphics to demonstrate a hazardous materials incident. Discuss the hot, warm, and cold zones. Use real-life examples, if possible.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39.4</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Point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Organizing an early response to a large-scale incident improves overall scene management. Establishing incident command is a key to this organization.</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why establishing command at a large-scale incident is so important. How does this step improve response?</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work in small groups. Describe a large-scale incident and ask each group to form the initial components of incident command. Add layers and discuss.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39.4</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39.4</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39.4</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Use programmed patients to create small-scale MCIs. (Consider 4–5 patient incidents.) Train students to think in the framework of an MCI, even in smaller situations.</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Critical Thinking Discussion: </a:t>
            </a:r>
            <a:r>
              <a:rPr lang="en-US" altLang="en-US" dirty="0">
                <a:latin typeface="Arial" panose="020B0604020202020204" pitchFamily="34" charset="0"/>
                <a:ea typeface="ＭＳ Ｐゴシック" panose="020B0600070205080204" pitchFamily="34" charset="-128"/>
                <a:sym typeface="Lucida Grande" pitchFamily="-111" charset="0"/>
              </a:rPr>
              <a:t>How is incident management</a:t>
            </a:r>
            <a:r>
              <a:rPr lang="en-US" altLang="en-US" baseline="0" dirty="0">
                <a:latin typeface="Arial" panose="020B0604020202020204" pitchFamily="34" charset="0"/>
                <a:ea typeface="ＭＳ Ｐゴシック" panose="020B0600070205080204" pitchFamily="34" charset="-128"/>
                <a:sym typeface="Lucida Grande" pitchFamily="-111" charset="0"/>
              </a:rPr>
              <a:t> disrupted? What actions, in particular, might harm the organization of incident management?</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39.4</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b="0" dirty="0">
                <a:latin typeface="Arial" panose="020B0604020202020204" pitchFamily="34" charset="0"/>
                <a:ea typeface="ＭＳ Ｐゴシック" panose="020B0600070205080204" pitchFamily="34" charset="-128"/>
                <a:cs typeface="Arial" panose="020B0604020202020204" pitchFamily="34" charset="0"/>
              </a:rPr>
              <a:t>Describe the emotional stress on EMTs associated with care at a major incident.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Triage provides for the assessment of all the patients and assigns each a priority for receiving emergency care or transportation.</a:t>
            </a:r>
          </a:p>
          <a:p>
            <a:pPr eaLnBrk="1" hangingPunct="1"/>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a:t>
            </a:r>
            <a:r>
              <a:rPr lang="en-US" altLang="en-US" b="1" baseline="0" dirty="0">
                <a:latin typeface="Arial" panose="020B0604020202020204" pitchFamily="34" charset="0"/>
                <a:ea typeface="ＭＳ Ｐゴシック" panose="020B0600070205080204" pitchFamily="34" charset="-128"/>
                <a:sym typeface="Lucida Grande" pitchFamily="-111" charset="0"/>
              </a:rPr>
              <a:t> </a:t>
            </a:r>
            <a:r>
              <a:rPr lang="en-US" altLang="en-US" b="0" baseline="0" dirty="0">
                <a:latin typeface="Arial" panose="020B0604020202020204" pitchFamily="34" charset="0"/>
                <a:ea typeface="ＭＳ Ｐゴシック" panose="020B0600070205080204" pitchFamily="34" charset="-128"/>
                <a:sym typeface="Lucida Grande" pitchFamily="-111" charset="0"/>
              </a:rPr>
              <a:t>Describe the purpose of triage.</a:t>
            </a:r>
            <a:endParaRPr lang="en-US" altLang="en-US" b="0"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Describe the four priorities of primary</a:t>
            </a:r>
            <a:r>
              <a:rPr lang="en-US" altLang="en-US" baseline="0"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 triage.</a:t>
            </a:r>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b="0" dirty="0">
                <a:latin typeface="Arial" panose="020B0604020202020204" pitchFamily="34" charset="0"/>
                <a:ea typeface="ＭＳ Ｐゴシック" panose="020B0600070205080204" pitchFamily="34" charset="-128"/>
                <a:cs typeface="Arial" panose="020B0604020202020204" pitchFamily="34" charset="0"/>
              </a:rPr>
              <a:t>Describe the steps used in START triage.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39.1</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Discuss what hazardous materials you might find in your immediate area. What resources might you need to respond to an incident involving these hazards?</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Activities: </a:t>
            </a:r>
            <a:r>
              <a:rPr lang="en-US" altLang="en-US" dirty="0">
                <a:latin typeface="Arial" panose="020B0604020202020204" pitchFamily="34" charset="0"/>
                <a:ea typeface="ＭＳ Ｐゴシック" panose="020B0600070205080204" pitchFamily="34" charset="-128"/>
                <a:cs typeface="Arial" panose="020B0604020202020204" pitchFamily="34" charset="0"/>
              </a:rPr>
              <a:t>Complete a hazardous materials scavenger hunt. Have students take pictures of hazardous materials that can be found in their response area. Discuss the resources that would be required to respond to an emergency.</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the process of triage. How might you determine the transport priority of a patient?</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Class Activity: </a:t>
            </a:r>
            <a:r>
              <a:rPr lang="en-US" altLang="en-US" dirty="0">
                <a:latin typeface="Arial" panose="020B0604020202020204" pitchFamily="34" charset="0"/>
                <a:ea typeface="ＭＳ Ｐゴシック" panose="020B0600070205080204" pitchFamily="34" charset="-128"/>
              </a:rPr>
              <a:t>Triage the class. Assign each student specific injuries and have another student or teams of students work through a complete triage. </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rPr>
              <a:t>Use balloons, dolls, or even note cards to simulate multiple casualties. Have students build an incident command system and perform triage. </a:t>
            </a:r>
            <a:endParaRPr lang="en-US" altLang="en-US" dirty="0">
              <a:latin typeface="Arial" panose="020B0604020202020204" pitchFamily="34" charset="0"/>
              <a:ea typeface="ＭＳ Ｐゴシック" panose="020B0600070205080204" pitchFamily="34" charset="-128"/>
              <a:sym typeface="Lucida Grande" pitchFamily="-111" charset="0"/>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39.1</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OSHA and the EPA mandate employers to determine, provide, and document the appropriate level of training for each employee who is expected to participate in emergency response to accidents involving hazardous substances.</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Describe the different levels of hazardous materials response training. What level is mandated for EMTs in your area/service?</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ea typeface="ＭＳ Ｐゴシック" panose="020B0600070205080204" pitchFamily="34" charset="-128"/>
              </a:rPr>
              <a:t>Discussion Topic: </a:t>
            </a:r>
            <a:r>
              <a:rPr lang="en-US" altLang="en-US" dirty="0">
                <a:ea typeface="ＭＳ Ｐゴシック" panose="020B0600070205080204" pitchFamily="34" charset="-128"/>
              </a:rPr>
              <a:t>Describe the purpose of secondary triage.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Staging and transportation logistics play an important role in supporting the ongoing organization of a multiple-casualty incident.</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sz="1200" b="0" i="0" u="none" strike="noStrike" kern="1200" cap="none" dirty="0">
                <a:solidFill>
                  <a:schemeClr val="tx1"/>
                </a:solidFill>
                <a:effectLst/>
                <a:latin typeface="Arial"/>
                <a:ea typeface="Arial"/>
                <a:cs typeface="Arial"/>
                <a:sym typeface="Arial"/>
              </a:rPr>
              <a:t>Describe the value of staging. Why might the establishment of a staging area decrease confusion at a MCI? Describe the role of a transportation supervisor at an MCI.</a:t>
            </a:r>
          </a:p>
          <a:p>
            <a:pPr eaLnBrk="1" hangingPunct="1"/>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Class Activity: </a:t>
            </a:r>
            <a:r>
              <a:rPr lang="en-US" altLang="en-US" dirty="0">
                <a:latin typeface="Arial" panose="020B0604020202020204" pitchFamily="34" charset="0"/>
                <a:ea typeface="ＭＳ Ｐゴシック" panose="020B0600070205080204" pitchFamily="34" charset="-128"/>
              </a:rPr>
              <a:t>Critique an actual MCI. Discuss with the class what went wrong and what went right.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39.5</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Gill Sans" pitchFamily="-111" charset="0"/>
                <a:ea typeface="ＭＳ Ｐゴシック" panose="020B0600070205080204" pitchFamily="34" charset="-128"/>
              </a:rPr>
              <a:t>Talking Points: </a:t>
            </a:r>
            <a:r>
              <a:rPr lang="en-US" altLang="en-US" dirty="0">
                <a:latin typeface="Gill Sans" pitchFamily="-111" charset="0"/>
                <a:ea typeface="ＭＳ Ｐゴシック" panose="020B0600070205080204" pitchFamily="34" charset="-128"/>
              </a:rPr>
              <a:t>Remind students that EMD will have given them some sort of idea of the extent of the incident. That foreknowledge and their own scene size-up will help them determine whether they need to set up a command system or if they will start assessing patients.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107490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Talking Points: </a:t>
            </a:r>
            <a:r>
              <a:rPr lang="en-US" altLang="en-US" dirty="0">
                <a:latin typeface="Arial" panose="020B0604020202020204" pitchFamily="34" charset="0"/>
                <a:ea typeface="ＭＳ Ｐゴシック" panose="020B0600070205080204" pitchFamily="34" charset="-128"/>
                <a:sym typeface="Lucida Grande" pitchFamily="-111" charset="0"/>
              </a:rPr>
              <a:t>Early identification helps initial responders plan for substance mitigation and treatment. Decontamination should be started when a safe area is designated and trained personnel are present. Triage tags can be utilized in any size incident for patient identification.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sym typeface="Lucida Grande" pitchFamily="-111" charset="0"/>
              </a:rPr>
              <a:t>Talking Points:</a:t>
            </a:r>
            <a:r>
              <a:rPr lang="en-US" altLang="en-US" dirty="0">
                <a:latin typeface="Arial" panose="020B0604020202020204" pitchFamily="34" charset="0"/>
                <a:ea typeface="ＭＳ Ｐゴシック" panose="020B0600070205080204" pitchFamily="34" charset="-128"/>
                <a:sym typeface="Lucida Grande" pitchFamily="-111" charset="0"/>
              </a:rPr>
              <a:t> Early recognition of a HAZMAT incident ensures personnel safety and allows for early notification of necessary resources. All of a provider's senses should be utilized when doing a scene size-up.</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69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39.2</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 to Emphasize: </a:t>
            </a:r>
            <a:r>
              <a:rPr lang="en-US" altLang="en-US" dirty="0">
                <a:latin typeface="Arial" panose="020B0604020202020204" pitchFamily="34" charset="0"/>
                <a:ea typeface="ＭＳ Ｐゴシック" panose="020B0600070205080204" pitchFamily="34" charset="-128"/>
              </a:rPr>
              <a:t>Identification, controlling the scene, and requesting appropriate resources are essential responsibilities of an EMT who is responding to a hazardous materials incident. EMTs first must stay safe also.</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39.2</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sz="1200" b="0" i="0" u="none" strike="noStrike" kern="1200" cap="none" dirty="0">
                <a:solidFill>
                  <a:schemeClr val="tx1"/>
                </a:solidFill>
                <a:effectLst/>
                <a:latin typeface="Arial"/>
                <a:ea typeface="Arial"/>
                <a:cs typeface="Arial"/>
                <a:sym typeface="Arial"/>
              </a:rPr>
              <a:t>Describe the hot, warm, and cold zones of a hazardous materials incident.</a:t>
            </a:r>
            <a:endParaRPr lang="en-US" altLang="en-US" b="1"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39.2</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Class Activity: </a:t>
            </a:r>
            <a:r>
              <a:rPr lang="en-US" sz="1200" b="0" i="0" u="none" strike="noStrike" kern="1200" cap="none" dirty="0">
                <a:solidFill>
                  <a:schemeClr val="tx1"/>
                </a:solidFill>
                <a:effectLst/>
                <a:latin typeface="Arial"/>
                <a:ea typeface="Arial"/>
                <a:cs typeface="Arial"/>
                <a:sym typeface="Arial"/>
              </a:rPr>
              <a:t>Tour your building. Identify potential hazardous materials. Review Safety Data Sheets.</a:t>
            </a:r>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39.2</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tools that you might use to identify a hazardous material. Discuss the DOT placard system and the NFPA 704 system. What other resources might help identify a potential hazard?</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rPr>
              <a:t>Knowledge Applications: </a:t>
            </a:r>
            <a:r>
              <a:rPr lang="en-US" altLang="en-US" dirty="0">
                <a:latin typeface="Arial" panose="020B0604020202020204" pitchFamily="34" charset="0"/>
                <a:ea typeface="ＭＳ Ｐゴシック" panose="020B0600070205080204" pitchFamily="34" charset="-128"/>
                <a:cs typeface="Arial" panose="020B0604020202020204" pitchFamily="34" charset="0"/>
              </a:rPr>
              <a:t>Display pictures of DOT hazardous materials placards. Have groups of students use the DOT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Emergency Response Guidebook</a:t>
            </a:r>
            <a:r>
              <a:rPr lang="en-US" altLang="en-US" dirty="0">
                <a:latin typeface="Arial" panose="020B0604020202020204" pitchFamily="34" charset="0"/>
                <a:ea typeface="ＭＳ Ｐゴシック" panose="020B0600070205080204" pitchFamily="34" charset="-128"/>
                <a:cs typeface="Arial" panose="020B0604020202020204" pitchFamily="34" charset="0"/>
              </a:rPr>
              <a:t> to identify each hazard and to create a response plan. Discuss. Describe a NFPA 704 warning placard and create a response scenario. Have students discuss response strategies.</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8"/>
            <a:ext cx="4443412" cy="64928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Text Placeholder 22"/>
          <p:cNvSpPr>
            <a:spLocks noGrp="1"/>
          </p:cNvSpPr>
          <p:nvPr>
            <p:ph type="body" sz="quarter" idx="28"/>
          </p:nvPr>
        </p:nvSpPr>
        <p:spPr>
          <a:xfrm>
            <a:off x="457200" y="5784850"/>
            <a:ext cx="3730625" cy="8207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39</a:t>
            </a:r>
          </a:p>
        </p:txBody>
      </p:sp>
      <p:sp>
        <p:nvSpPr>
          <p:cNvPr id="5" name="Text Placeholder 4"/>
          <p:cNvSpPr>
            <a:spLocks noGrp="1"/>
          </p:cNvSpPr>
          <p:nvPr>
            <p:ph type="body" idx="3"/>
          </p:nvPr>
        </p:nvSpPr>
        <p:spPr>
          <a:xfrm>
            <a:off x="5029199" y="3409979"/>
            <a:ext cx="3657601" cy="1274164"/>
          </a:xfrm>
        </p:spPr>
        <p:txBody>
          <a:bodyPr/>
          <a:lstStyle/>
          <a:p>
            <a:pPr algn="ctr"/>
            <a:r>
              <a:rPr lang="en-US" dirty="0">
                <a:latin typeface="+mn-lt"/>
              </a:rPr>
              <a:t>Hazardous Materials, Multiple-Casualty Incidents, and Incident Management</a:t>
            </a: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
        <p:nvSpPr>
          <p:cNvPr id="8" name="TextBox 7"/>
          <p:cNvSpPr txBox="1"/>
          <p:nvPr/>
        </p:nvSpPr>
        <p:spPr>
          <a:xfrm>
            <a:off x="5593067" y="4762408"/>
            <a:ext cx="252986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Hazardous Material </a:t>
            </a:r>
            <a:r>
              <a:rPr lang="en-US" sz="2000" b="0" dirty="0"/>
              <a:t>(2 of 4)</a:t>
            </a:r>
          </a:p>
        </p:txBody>
      </p:sp>
      <p:sp>
        <p:nvSpPr>
          <p:cNvPr id="3" name="Content Placeholder 2"/>
          <p:cNvSpPr>
            <a:spLocks noGrp="1"/>
          </p:cNvSpPr>
          <p:nvPr>
            <p:ph sz="quarter" idx="13"/>
          </p:nvPr>
        </p:nvSpPr>
        <p:spPr>
          <a:xfrm>
            <a:off x="457200" y="1556326"/>
            <a:ext cx="7019365" cy="4467955"/>
          </a:xfrm>
        </p:spPr>
        <p:txBody>
          <a:bodyPr/>
          <a:lstStyle/>
          <a:p>
            <a:pPr lvl="1"/>
            <a:r>
              <a:rPr lang="en-US" dirty="0"/>
              <a:t>Review safety data sheets (S</a:t>
            </a:r>
            <a:r>
              <a:rPr lang="en-US" sz="100" dirty="0"/>
              <a:t> </a:t>
            </a:r>
            <a:r>
              <a:rPr lang="en-US" dirty="0"/>
              <a:t>D</a:t>
            </a:r>
            <a:r>
              <a:rPr lang="en-US" sz="100" dirty="0"/>
              <a:t> </a:t>
            </a:r>
            <a:r>
              <a:rPr lang="en-US" dirty="0"/>
              <a:t>S).</a:t>
            </a:r>
          </a:p>
          <a:p>
            <a:pPr lvl="1"/>
            <a:r>
              <a:rPr lang="en-US" dirty="0"/>
              <a:t>Interview workers or others leaving the hot zone.</a:t>
            </a:r>
          </a:p>
          <a:p>
            <a:r>
              <a:rPr lang="en-US" dirty="0"/>
              <a:t>Get expert advice about next actions</a:t>
            </a:r>
          </a:p>
          <a:p>
            <a:pPr lvl="1"/>
            <a:r>
              <a:rPr lang="en-US" dirty="0"/>
              <a:t>Emergency Response Guidebook</a:t>
            </a:r>
          </a:p>
          <a:p>
            <a:pPr lvl="1"/>
            <a:r>
              <a:rPr lang="en-US" dirty="0"/>
              <a:t>Chemical Transportation Emergency Center (C</a:t>
            </a:r>
            <a:r>
              <a:rPr lang="en-US" sz="100" dirty="0"/>
              <a:t> </a:t>
            </a:r>
            <a:r>
              <a:rPr lang="en-US" dirty="0"/>
              <a:t>H</a:t>
            </a:r>
            <a:r>
              <a:rPr lang="en-US" sz="100" dirty="0"/>
              <a:t> </a:t>
            </a:r>
            <a:r>
              <a:rPr lang="en-US" dirty="0"/>
              <a:t>E</a:t>
            </a:r>
            <a:r>
              <a:rPr lang="en-US" sz="100" dirty="0"/>
              <a:t> </a:t>
            </a:r>
            <a:r>
              <a:rPr lang="en-US" dirty="0"/>
              <a:t>M</a:t>
            </a:r>
            <a:r>
              <a:rPr lang="en-US" sz="100" dirty="0"/>
              <a:t> </a:t>
            </a:r>
            <a:r>
              <a:rPr lang="en-US" dirty="0"/>
              <a:t>T</a:t>
            </a:r>
            <a:r>
              <a:rPr lang="en-US" sz="100" dirty="0"/>
              <a:t> </a:t>
            </a:r>
            <a:r>
              <a:rPr lang="en-US" dirty="0"/>
              <a:t>R</a:t>
            </a:r>
            <a:r>
              <a:rPr lang="en-US" sz="100" dirty="0"/>
              <a:t> </a:t>
            </a:r>
            <a:r>
              <a:rPr lang="en-US" dirty="0"/>
              <a:t>E</a:t>
            </a:r>
            <a:r>
              <a:rPr lang="en-US" sz="100" dirty="0"/>
              <a:t> </a:t>
            </a:r>
            <a:r>
              <a:rPr lang="en-US" dirty="0"/>
              <a:t>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Hazardous Material </a:t>
            </a:r>
            <a:r>
              <a:rPr lang="en-US" sz="2000" b="0" dirty="0"/>
              <a:t>(3 of 4)</a:t>
            </a:r>
          </a:p>
        </p:txBody>
      </p:sp>
      <p:sp>
        <p:nvSpPr>
          <p:cNvPr id="3" name="Content Placeholder 2"/>
          <p:cNvSpPr>
            <a:spLocks noGrp="1"/>
          </p:cNvSpPr>
          <p:nvPr>
            <p:ph sz="quarter" idx="13"/>
          </p:nvPr>
        </p:nvSpPr>
        <p:spPr>
          <a:xfrm>
            <a:off x="457199" y="1556326"/>
            <a:ext cx="8346141" cy="4467955"/>
          </a:xfrm>
        </p:spPr>
        <p:txBody>
          <a:bodyPr/>
          <a:lstStyle/>
          <a:p>
            <a:r>
              <a:rPr lang="en-US" dirty="0"/>
              <a:t>Get expert advice about next actions</a:t>
            </a:r>
          </a:p>
          <a:p>
            <a:pPr lvl="1"/>
            <a:r>
              <a:rPr lang="en-US" dirty="0"/>
              <a:t>C</a:t>
            </a:r>
            <a:r>
              <a:rPr lang="en-US" sz="100" dirty="0"/>
              <a:t> </a:t>
            </a:r>
            <a:r>
              <a:rPr lang="en-US" dirty="0"/>
              <a:t>H</a:t>
            </a:r>
            <a:r>
              <a:rPr lang="en-US" sz="100" dirty="0"/>
              <a:t> </a:t>
            </a:r>
            <a:r>
              <a:rPr lang="en-US" dirty="0"/>
              <a:t>E</a:t>
            </a:r>
            <a:r>
              <a:rPr lang="en-US" sz="100" dirty="0"/>
              <a:t> </a:t>
            </a:r>
            <a:r>
              <a:rPr lang="en-US" dirty="0"/>
              <a:t>M-T</a:t>
            </a:r>
            <a:r>
              <a:rPr lang="en-US" sz="100" dirty="0"/>
              <a:t> </a:t>
            </a:r>
            <a:r>
              <a:rPr lang="en-US" dirty="0"/>
              <a:t>E</a:t>
            </a:r>
            <a:r>
              <a:rPr lang="en-US" sz="100" dirty="0"/>
              <a:t> </a:t>
            </a:r>
            <a:r>
              <a:rPr lang="en-US" dirty="0"/>
              <a:t>L, Inc.</a:t>
            </a:r>
          </a:p>
          <a:p>
            <a:pPr lvl="1"/>
            <a:r>
              <a:rPr lang="en-US" dirty="0"/>
              <a:t>A current list of state and federal radiation authorities</a:t>
            </a:r>
          </a:p>
          <a:p>
            <a:pPr lvl="1"/>
            <a:r>
              <a:rPr lang="en-US" dirty="0"/>
              <a:t>Regional </a:t>
            </a:r>
            <a:r>
              <a:rPr lang="en-US" dirty="0" smtClean="0"/>
              <a:t>poison </a:t>
            </a:r>
            <a:r>
              <a:rPr lang="en-US" dirty="0"/>
              <a:t>control centers</a:t>
            </a:r>
          </a:p>
          <a:p>
            <a:pPr lvl="1"/>
            <a:r>
              <a:rPr lang="en-US" dirty="0"/>
              <a:t>Be sure to leave thorough information about the scene, callback, container, conditions, location, quantity, and injuries and exposures.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Hazardous Material </a:t>
            </a:r>
            <a:r>
              <a:rPr lang="en-US" sz="2000" b="0" dirty="0"/>
              <a:t>(4 of 4)</a:t>
            </a:r>
          </a:p>
        </p:txBody>
      </p:sp>
      <p:pic>
        <p:nvPicPr>
          <p:cNvPr id="3" name="Picture 2" descr="Cover of the Emergency Response Guidebook, 20 16 edition. ">
            <a:extLst>
              <a:ext uri="{FF2B5EF4-FFF2-40B4-BE49-F238E27FC236}">
                <a16:creationId xmlns:a16="http://schemas.microsoft.com/office/drawing/2014/main" id="{80A5D98C-7385-4596-91F2-DB5AF9919E94}"/>
              </a:ext>
            </a:extLst>
          </p:cNvPr>
          <p:cNvPicPr>
            <a:picLocks noChangeAspect="1"/>
          </p:cNvPicPr>
          <p:nvPr/>
        </p:nvPicPr>
        <p:blipFill>
          <a:blip r:embed="rId3"/>
          <a:stretch>
            <a:fillRect/>
          </a:stretch>
        </p:blipFill>
        <p:spPr>
          <a:xfrm>
            <a:off x="3199720" y="1743281"/>
            <a:ext cx="2744560" cy="3777295"/>
          </a:xfrm>
          <a:prstGeom prst="rect">
            <a:avLst/>
          </a:prstGeom>
        </p:spPr>
      </p:pic>
      <p:sp>
        <p:nvSpPr>
          <p:cNvPr id="6" name="Content Placeholder 5"/>
          <p:cNvSpPr>
            <a:spLocks noGrp="1"/>
          </p:cNvSpPr>
          <p:nvPr>
            <p:ph sz="quarter" idx="16"/>
          </p:nvPr>
        </p:nvSpPr>
        <p:spPr>
          <a:xfrm>
            <a:off x="457199" y="5669280"/>
            <a:ext cx="8109752" cy="694944"/>
          </a:xfrm>
        </p:spPr>
        <p:txBody>
          <a:bodyPr/>
          <a:lstStyle/>
          <a:p>
            <a:pPr marL="0" indent="0">
              <a:buNone/>
            </a:pPr>
            <a:r>
              <a:rPr lang="en-US" sz="2000" dirty="0"/>
              <a:t>Have the latest edition of the </a:t>
            </a:r>
            <a:r>
              <a:rPr lang="en-US" sz="2000" b="1" dirty="0"/>
              <a:t>Emergency Response Guidebook</a:t>
            </a:r>
            <a:r>
              <a:rPr lang="en-US" sz="2000" dirty="0"/>
              <a:t> in your vehicle at all times.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Establish a Treatment Area </a:t>
            </a:r>
            <a:r>
              <a:rPr lang="en-US" sz="2000" b="0" dirty="0"/>
              <a:t>(1 of 12)</a:t>
            </a:r>
          </a:p>
        </p:txBody>
      </p:sp>
      <p:sp>
        <p:nvSpPr>
          <p:cNvPr id="17" name="Content Placeholder 16"/>
          <p:cNvSpPr>
            <a:spLocks noGrp="1"/>
          </p:cNvSpPr>
          <p:nvPr>
            <p:ph sz="quarter" idx="13"/>
          </p:nvPr>
        </p:nvSpPr>
        <p:spPr/>
        <p:txBody>
          <a:bodyPr/>
          <a:lstStyle/>
          <a:p>
            <a:r>
              <a:rPr lang="en-US" dirty="0"/>
              <a:t>Rehabilitation operations</a:t>
            </a:r>
          </a:p>
          <a:p>
            <a:pPr lvl="1"/>
            <a:r>
              <a:rPr lang="en-US" dirty="0"/>
              <a:t>Located in the cold zone</a:t>
            </a:r>
          </a:p>
          <a:p>
            <a:pPr lvl="1"/>
            <a:r>
              <a:rPr lang="en-US" dirty="0"/>
              <a:t>Protected from weather</a:t>
            </a:r>
          </a:p>
          <a:p>
            <a:pPr lvl="1"/>
            <a:r>
              <a:rPr lang="en-US" dirty="0"/>
              <a:t>Large enough to accommodate multiple rescue crews</a:t>
            </a:r>
          </a:p>
          <a:p>
            <a:pPr lvl="1"/>
            <a:r>
              <a:rPr lang="en-US" dirty="0"/>
              <a:t>Easily accessible to E</a:t>
            </a:r>
            <a:r>
              <a:rPr lang="en-US" sz="100" dirty="0"/>
              <a:t> </a:t>
            </a:r>
            <a:r>
              <a:rPr lang="en-US" dirty="0"/>
              <a:t>M</a:t>
            </a:r>
            <a:r>
              <a:rPr lang="en-US" sz="100" dirty="0"/>
              <a:t> </a:t>
            </a:r>
            <a:r>
              <a:rPr lang="en-US" dirty="0"/>
              <a:t>S units</a:t>
            </a:r>
          </a:p>
          <a:p>
            <a:pPr lvl="1"/>
            <a:r>
              <a:rPr lang="en-US" dirty="0"/>
              <a:t>Free from exhaust fumes</a:t>
            </a:r>
          </a:p>
          <a:p>
            <a:pPr lvl="1"/>
            <a:r>
              <a:rPr lang="en-US" dirty="0"/>
              <a:t>Allows for rapid reentry into the emergency operation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Establish a Treatment Area </a:t>
            </a:r>
            <a:r>
              <a:rPr lang="en-US" sz="2000" b="0" dirty="0"/>
              <a:t>(2 of 12)</a:t>
            </a:r>
          </a:p>
        </p:txBody>
      </p:sp>
      <p:sp>
        <p:nvSpPr>
          <p:cNvPr id="17" name="Content Placeholder 16"/>
          <p:cNvSpPr>
            <a:spLocks noGrp="1"/>
          </p:cNvSpPr>
          <p:nvPr>
            <p:ph sz="quarter" idx="13"/>
          </p:nvPr>
        </p:nvSpPr>
        <p:spPr/>
        <p:txBody>
          <a:bodyPr/>
          <a:lstStyle/>
          <a:p>
            <a:r>
              <a:rPr lang="en-US" dirty="0"/>
              <a:t>Care of injured and contaminated patients</a:t>
            </a:r>
          </a:p>
          <a:p>
            <a:pPr lvl="1"/>
            <a:r>
              <a:rPr lang="en-US" dirty="0"/>
              <a:t>Decontaminate in warm zone</a:t>
            </a:r>
          </a:p>
          <a:p>
            <a:pPr lvl="1"/>
            <a:r>
              <a:rPr lang="en-US" dirty="0"/>
              <a:t>Treat in cold zone</a:t>
            </a:r>
          </a:p>
          <a:p>
            <a:pPr lvl="1"/>
            <a:r>
              <a:rPr lang="en-US" dirty="0"/>
              <a:t>Field-decontaminated patients are not completely “clean.”</a:t>
            </a:r>
          </a:p>
          <a:p>
            <a:pPr lvl="1"/>
            <a:r>
              <a:rPr lang="en-US" dirty="0"/>
              <a:t>Personal protective equipment or clothing (P</a:t>
            </a:r>
            <a:r>
              <a:rPr lang="en-US" sz="100" dirty="0"/>
              <a:t> </a:t>
            </a:r>
            <a:r>
              <a:rPr lang="en-US" dirty="0"/>
              <a:t>P</a:t>
            </a:r>
            <a:r>
              <a:rPr lang="en-US" sz="100" dirty="0"/>
              <a:t> </a:t>
            </a:r>
            <a:r>
              <a:rPr lang="en-US" dirty="0"/>
              <a:t>E/P</a:t>
            </a:r>
            <a:r>
              <a:rPr lang="en-US" sz="100" dirty="0"/>
              <a:t> </a:t>
            </a:r>
            <a:r>
              <a:rPr lang="en-US" dirty="0"/>
              <a:t>P</a:t>
            </a:r>
            <a:r>
              <a:rPr lang="en-US" sz="100" dirty="0"/>
              <a:t> </a:t>
            </a:r>
            <a:r>
              <a:rPr lang="en-US" dirty="0"/>
              <a:t>C) is needed to prevent secondary contamination of rescuers.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Establish a Treatment Area </a:t>
            </a:r>
            <a:r>
              <a:rPr lang="en-US" sz="2000" b="0" dirty="0"/>
              <a:t>(3 of 12)</a:t>
            </a:r>
          </a:p>
        </p:txBody>
      </p:sp>
      <p:sp>
        <p:nvSpPr>
          <p:cNvPr id="17" name="Content Placeholder 16"/>
          <p:cNvSpPr>
            <a:spLocks noGrp="1"/>
          </p:cNvSpPr>
          <p:nvPr>
            <p:ph sz="quarter" idx="13"/>
          </p:nvPr>
        </p:nvSpPr>
        <p:spPr/>
        <p:txBody>
          <a:bodyPr/>
          <a:lstStyle/>
          <a:p>
            <a:pPr lvl="1"/>
            <a:r>
              <a:rPr lang="en-US" dirty="0"/>
              <a:t>Protect vehicles from contamination.</a:t>
            </a:r>
          </a:p>
          <a:p>
            <a:pPr lvl="1"/>
            <a:r>
              <a:rPr lang="en-US" dirty="0"/>
              <a:t>Consider used equipment as disposable.</a:t>
            </a:r>
          </a:p>
          <a:p>
            <a:pPr lvl="1"/>
            <a:r>
              <a:rPr lang="en-US" dirty="0"/>
              <a:t>Structural firefighting clothing is not designed or recommended for use when working in hazardous material environments.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Establish a Treatment Area </a:t>
            </a:r>
            <a:r>
              <a:rPr lang="en-US" sz="2000" b="0" dirty="0"/>
              <a:t>(4 of 12)</a:t>
            </a:r>
          </a:p>
        </p:txBody>
      </p:sp>
      <p:sp>
        <p:nvSpPr>
          <p:cNvPr id="17" name="Content Placeholder 16"/>
          <p:cNvSpPr>
            <a:spLocks noGrp="1"/>
          </p:cNvSpPr>
          <p:nvPr>
            <p:ph sz="quarter" idx="13"/>
          </p:nvPr>
        </p:nvSpPr>
        <p:spPr/>
        <p:txBody>
          <a:bodyPr/>
          <a:lstStyle/>
          <a:p>
            <a:pPr lvl="1"/>
            <a:r>
              <a:rPr lang="en-US" dirty="0"/>
              <a:t>Four types of patients</a:t>
            </a:r>
          </a:p>
          <a:p>
            <a:pPr lvl="2"/>
            <a:r>
              <a:rPr lang="en-US" dirty="0"/>
              <a:t>Uninjured and not contaminated</a:t>
            </a:r>
          </a:p>
          <a:p>
            <a:pPr lvl="2"/>
            <a:r>
              <a:rPr lang="en-US" dirty="0"/>
              <a:t>Injured and not contaminated</a:t>
            </a:r>
          </a:p>
          <a:p>
            <a:pPr lvl="2"/>
            <a:r>
              <a:rPr lang="en-US" dirty="0"/>
              <a:t>Uninjured and contaminated</a:t>
            </a:r>
          </a:p>
          <a:p>
            <a:pPr lvl="2"/>
            <a:r>
              <a:rPr lang="en-US" dirty="0"/>
              <a:t>Injured and contaminated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Establish a Treatment Area </a:t>
            </a:r>
            <a:r>
              <a:rPr lang="en-US" sz="2000" b="0" dirty="0"/>
              <a:t>(5 of 12)</a:t>
            </a:r>
          </a:p>
        </p:txBody>
      </p:sp>
      <p:sp>
        <p:nvSpPr>
          <p:cNvPr id="17" name="Content Placeholder 16"/>
          <p:cNvSpPr>
            <a:spLocks noGrp="1"/>
          </p:cNvSpPr>
          <p:nvPr>
            <p:ph sz="quarter" idx="13"/>
          </p:nvPr>
        </p:nvSpPr>
        <p:spPr>
          <a:xfrm>
            <a:off x="457200" y="1556326"/>
            <a:ext cx="8229600" cy="4626760"/>
          </a:xfrm>
        </p:spPr>
        <p:txBody>
          <a:bodyPr/>
          <a:lstStyle/>
          <a:p>
            <a:pPr lvl="1"/>
            <a:r>
              <a:rPr lang="en-US" dirty="0"/>
              <a:t>Take precautions appropriate to the substance as listed in the </a:t>
            </a:r>
            <a:r>
              <a:rPr lang="en-US" b="1" dirty="0"/>
              <a:t>Emergency Response Guidebook.</a:t>
            </a:r>
          </a:p>
          <a:p>
            <a:pPr lvl="1"/>
            <a:r>
              <a:rPr lang="en-US" dirty="0"/>
              <a:t>Follow the first-aid measures listed in the </a:t>
            </a:r>
            <a:r>
              <a:rPr lang="en-US" b="1" dirty="0"/>
              <a:t>Emergency Response Guidebook.</a:t>
            </a:r>
          </a:p>
          <a:p>
            <a:pPr lvl="1"/>
            <a:r>
              <a:rPr lang="en-US" dirty="0"/>
              <a:t>Manage the patient’s critical needs.</a:t>
            </a:r>
          </a:p>
          <a:p>
            <a:pPr lvl="2"/>
            <a:r>
              <a:rPr lang="en-US" dirty="0"/>
              <a:t>Do not forget to manage the A</a:t>
            </a:r>
            <a:r>
              <a:rPr lang="en-US" sz="100" dirty="0"/>
              <a:t> </a:t>
            </a:r>
            <a:r>
              <a:rPr lang="en-US" dirty="0"/>
              <a:t>B</a:t>
            </a:r>
            <a:r>
              <a:rPr lang="en-US" sz="100" dirty="0"/>
              <a:t> </a:t>
            </a:r>
            <a:r>
              <a:rPr lang="en-US" dirty="0"/>
              <a:t>C</a:t>
            </a:r>
            <a:r>
              <a:rPr lang="en-US" sz="100" dirty="0"/>
              <a:t> </a:t>
            </a:r>
            <a:r>
              <a:rPr lang="en-US" dirty="0"/>
              <a:t>s.</a:t>
            </a:r>
          </a:p>
          <a:p>
            <a:pPr lvl="1"/>
            <a:r>
              <a:rPr lang="en-US" dirty="0"/>
              <a:t>If treatment calls for irrigation with water, remember that water only dilutes most substances; it does not neutralize them.</a:t>
            </a:r>
          </a:p>
          <a:p>
            <a:pPr lvl="1"/>
            <a:r>
              <a:rPr lang="en-US" dirty="0"/>
              <a:t>After treating the patient, decontaminate yourself.</a:t>
            </a:r>
          </a:p>
          <a:p>
            <a:pPr lvl="2"/>
            <a:r>
              <a:rPr lang="en-US" dirty="0"/>
              <a:t>Your clothing may need disposal.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Establish a Treatment Area </a:t>
            </a:r>
            <a:r>
              <a:rPr lang="en-US" sz="2000" b="0" dirty="0"/>
              <a:t>(6 of 12)</a:t>
            </a:r>
          </a:p>
        </p:txBody>
      </p:sp>
      <p:sp>
        <p:nvSpPr>
          <p:cNvPr id="17" name="Content Placeholder 16"/>
          <p:cNvSpPr>
            <a:spLocks noGrp="1"/>
          </p:cNvSpPr>
          <p:nvPr>
            <p:ph sz="quarter" idx="13"/>
          </p:nvPr>
        </p:nvSpPr>
        <p:spPr/>
        <p:txBody>
          <a:bodyPr/>
          <a:lstStyle/>
          <a:p>
            <a:r>
              <a:rPr lang="en-US" dirty="0"/>
              <a:t>Phases of decontamination</a:t>
            </a:r>
          </a:p>
          <a:p>
            <a:pPr lvl="1"/>
            <a:r>
              <a:rPr lang="en-US" dirty="0"/>
              <a:t>Gross decontamination</a:t>
            </a:r>
          </a:p>
          <a:p>
            <a:pPr lvl="2"/>
            <a:r>
              <a:rPr lang="en-US" dirty="0"/>
              <a:t>Removal or chemical alteration of majority of contaminant</a:t>
            </a:r>
          </a:p>
          <a:p>
            <a:pPr lvl="1"/>
            <a:r>
              <a:rPr lang="en-US" dirty="0"/>
              <a:t>Secondary decontamination</a:t>
            </a:r>
          </a:p>
          <a:p>
            <a:pPr lvl="2"/>
            <a:r>
              <a:rPr lang="en-US" dirty="0"/>
              <a:t>Residual product contamination</a:t>
            </a:r>
          </a:p>
          <a:p>
            <a:pPr lvl="2"/>
            <a:r>
              <a:rPr lang="en-US" dirty="0"/>
              <a:t>More thorough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Establish a Treatment Area </a:t>
            </a:r>
            <a:r>
              <a:rPr lang="en-US" sz="2000" b="0" dirty="0"/>
              <a:t>(7 of 12)</a:t>
            </a:r>
          </a:p>
        </p:txBody>
      </p:sp>
      <p:sp>
        <p:nvSpPr>
          <p:cNvPr id="17" name="Content Placeholder 16"/>
          <p:cNvSpPr>
            <a:spLocks noGrp="1"/>
          </p:cNvSpPr>
          <p:nvPr>
            <p:ph sz="quarter" idx="13"/>
          </p:nvPr>
        </p:nvSpPr>
        <p:spPr/>
        <p:txBody>
          <a:bodyPr/>
          <a:lstStyle/>
          <a:p>
            <a:r>
              <a:rPr lang="en-US" dirty="0"/>
              <a:t>Mechanisms for decontamination</a:t>
            </a:r>
          </a:p>
          <a:p>
            <a:pPr lvl="1"/>
            <a:r>
              <a:rPr lang="en-US" dirty="0"/>
              <a:t>Emulsification</a:t>
            </a:r>
          </a:p>
          <a:p>
            <a:pPr lvl="1"/>
            <a:r>
              <a:rPr lang="en-US" dirty="0"/>
              <a:t>Chemical reaction</a:t>
            </a:r>
          </a:p>
          <a:p>
            <a:pPr lvl="1"/>
            <a:r>
              <a:rPr lang="en-US" dirty="0"/>
              <a:t>Disinfection</a:t>
            </a:r>
          </a:p>
          <a:p>
            <a:pPr lvl="1"/>
            <a:r>
              <a:rPr lang="en-US" dirty="0"/>
              <a:t>Dilution</a:t>
            </a:r>
          </a:p>
          <a:p>
            <a:pPr lvl="1"/>
            <a:r>
              <a:rPr lang="en-US" dirty="0"/>
              <a:t>Absorption or adsorption</a:t>
            </a:r>
          </a:p>
          <a:p>
            <a:pPr lvl="1"/>
            <a:r>
              <a:rPr lang="en-US" dirty="0"/>
              <a:t>Removal</a:t>
            </a:r>
          </a:p>
          <a:p>
            <a:pPr lvl="1"/>
            <a:r>
              <a:rPr lang="en-US" dirty="0"/>
              <a:t>Disposal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Topics</a:t>
            </a:r>
            <a:endParaRPr lang="en-IN" dirty="0"/>
          </a:p>
        </p:txBody>
      </p:sp>
      <p:sp>
        <p:nvSpPr>
          <p:cNvPr id="4" name="Text Placeholder 3"/>
          <p:cNvSpPr>
            <a:spLocks noGrp="1"/>
          </p:cNvSpPr>
          <p:nvPr>
            <p:ph type="body" sz="quarter" idx="14"/>
          </p:nvPr>
        </p:nvSpPr>
        <p:spPr/>
        <p:txBody>
          <a:bodyPr/>
          <a:lstStyle/>
          <a:p>
            <a:r>
              <a:rPr lang="en-US" altLang="en-US" dirty="0">
                <a:hlinkClick r:id="rId3" action="ppaction://hlinksldjump"/>
              </a:rPr>
              <a:t>Hazardous Materials</a:t>
            </a:r>
            <a:endParaRPr lang="en-US" altLang="en-US" dirty="0"/>
          </a:p>
          <a:p>
            <a:r>
              <a:rPr lang="en-US" altLang="en-US" dirty="0">
                <a:solidFill>
                  <a:schemeClr val="tx1"/>
                </a:solidFill>
                <a:hlinkClick r:id="rId4" action="ppaction://hlinksldjump"/>
              </a:rPr>
              <a:t>Multiple-Casualty Incidents</a:t>
            </a:r>
            <a:endParaRPr lang="en-US" altLang="en-US" dirty="0">
              <a:solidFill>
                <a:schemeClr val="tx1"/>
              </a:solidFill>
            </a:endParaRPr>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Establish a Treatment Area </a:t>
            </a:r>
            <a:r>
              <a:rPr lang="en-US" sz="2000" b="0" dirty="0"/>
              <a:t>(8 of 12)</a:t>
            </a:r>
          </a:p>
        </p:txBody>
      </p:sp>
      <p:sp>
        <p:nvSpPr>
          <p:cNvPr id="17" name="Content Placeholder 16"/>
          <p:cNvSpPr>
            <a:spLocks noGrp="1"/>
          </p:cNvSpPr>
          <p:nvPr>
            <p:ph sz="quarter" idx="13"/>
          </p:nvPr>
        </p:nvSpPr>
        <p:spPr/>
        <p:txBody>
          <a:bodyPr/>
          <a:lstStyle/>
          <a:p>
            <a:r>
              <a:rPr lang="en-US" dirty="0"/>
              <a:t>Decontamination procedures</a:t>
            </a:r>
          </a:p>
          <a:p>
            <a:pPr lvl="1"/>
            <a:r>
              <a:rPr lang="en-US" dirty="0"/>
              <a:t>Objectives</a:t>
            </a:r>
          </a:p>
          <a:p>
            <a:pPr lvl="2"/>
            <a:r>
              <a:rPr lang="en-US" dirty="0"/>
              <a:t>Determine the appropriate level of protective equipment based on materials and associated hazards</a:t>
            </a:r>
          </a:p>
          <a:p>
            <a:pPr lvl="2"/>
            <a:r>
              <a:rPr lang="en-US" dirty="0"/>
              <a:t>Properly wear and operate in P</a:t>
            </a:r>
            <a:r>
              <a:rPr lang="en-US" sz="100" dirty="0"/>
              <a:t> </a:t>
            </a:r>
            <a:r>
              <a:rPr lang="en-US" dirty="0"/>
              <a:t>P</a:t>
            </a:r>
            <a:r>
              <a:rPr lang="en-US" sz="100" dirty="0"/>
              <a:t> </a:t>
            </a:r>
            <a:r>
              <a:rPr lang="en-US" dirty="0"/>
              <a:t>E</a:t>
            </a:r>
          </a:p>
          <a:p>
            <a:pPr lvl="2"/>
            <a:r>
              <a:rPr lang="en-US" dirty="0"/>
              <a:t>Establish operating time log</a:t>
            </a:r>
          </a:p>
          <a:p>
            <a:pPr lvl="2"/>
            <a:r>
              <a:rPr lang="en-US" dirty="0"/>
              <a:t>Set up, operate decontamination line</a:t>
            </a:r>
          </a:p>
          <a:p>
            <a:pPr lvl="2"/>
            <a:r>
              <a:rPr lang="en-US" dirty="0"/>
              <a:t>Prioritize the decontamination of patients according to a triage system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Establish a Treatment Area </a:t>
            </a:r>
            <a:r>
              <a:rPr lang="en-US" sz="2000" b="0" dirty="0"/>
              <a:t>(9 of 12)</a:t>
            </a:r>
          </a:p>
        </p:txBody>
      </p:sp>
      <p:sp>
        <p:nvSpPr>
          <p:cNvPr id="17" name="Content Placeholder 16"/>
          <p:cNvSpPr>
            <a:spLocks noGrp="1"/>
          </p:cNvSpPr>
          <p:nvPr>
            <p:ph sz="quarter" idx="13"/>
          </p:nvPr>
        </p:nvSpPr>
        <p:spPr/>
        <p:txBody>
          <a:bodyPr/>
          <a:lstStyle/>
          <a:p>
            <a:pPr lvl="2"/>
            <a:r>
              <a:rPr lang="en-US" dirty="0"/>
              <a:t>Perform triage in P</a:t>
            </a:r>
            <a:r>
              <a:rPr lang="en-US" sz="100" dirty="0"/>
              <a:t> </a:t>
            </a:r>
            <a:r>
              <a:rPr lang="en-US" dirty="0"/>
              <a:t>P</a:t>
            </a:r>
            <a:r>
              <a:rPr lang="en-US" sz="100" dirty="0"/>
              <a:t> </a:t>
            </a:r>
            <a:r>
              <a:rPr lang="en-US" dirty="0"/>
              <a:t>E</a:t>
            </a:r>
          </a:p>
          <a:p>
            <a:pPr lvl="2"/>
            <a:r>
              <a:rPr lang="en-US" dirty="0"/>
              <a:t>Be able to communicate while in P</a:t>
            </a:r>
            <a:r>
              <a:rPr lang="en-US" sz="100" dirty="0"/>
              <a:t> </a:t>
            </a:r>
            <a:r>
              <a:rPr lang="en-US" dirty="0"/>
              <a:t>P</a:t>
            </a:r>
            <a:r>
              <a:rPr lang="en-US" sz="100" dirty="0"/>
              <a:t> </a:t>
            </a:r>
            <a:r>
              <a:rPr lang="en-US" dirty="0"/>
              <a:t>E</a:t>
            </a:r>
          </a:p>
          <a:p>
            <a:pPr lvl="1"/>
            <a:r>
              <a:rPr lang="en-US" dirty="0"/>
              <a:t>Basic list of equipment</a:t>
            </a:r>
          </a:p>
          <a:p>
            <a:pPr lvl="2"/>
            <a:r>
              <a:rPr lang="en-US" dirty="0"/>
              <a:t>Buckets</a:t>
            </a:r>
          </a:p>
          <a:p>
            <a:pPr lvl="2"/>
            <a:r>
              <a:rPr lang="en-US" dirty="0"/>
              <a:t>Brushes</a:t>
            </a:r>
          </a:p>
          <a:p>
            <a:pPr lvl="2"/>
            <a:r>
              <a:rPr lang="en-US" dirty="0"/>
              <a:t>Decontamination solution</a:t>
            </a:r>
          </a:p>
          <a:p>
            <a:pPr lvl="2"/>
            <a:r>
              <a:rPr lang="en-US" dirty="0"/>
              <a:t>Decontamination tubs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Establish a Treatment Area </a:t>
            </a:r>
            <a:r>
              <a:rPr lang="en-US" sz="2000" b="0" dirty="0"/>
              <a:t>(10 of 12)</a:t>
            </a:r>
          </a:p>
        </p:txBody>
      </p:sp>
      <p:sp>
        <p:nvSpPr>
          <p:cNvPr id="17" name="Content Placeholder 16"/>
          <p:cNvSpPr>
            <a:spLocks noGrp="1"/>
          </p:cNvSpPr>
          <p:nvPr>
            <p:ph sz="quarter" idx="13"/>
          </p:nvPr>
        </p:nvSpPr>
        <p:spPr/>
        <p:txBody>
          <a:bodyPr/>
          <a:lstStyle/>
          <a:p>
            <a:pPr lvl="2"/>
            <a:r>
              <a:rPr lang="en-US" dirty="0"/>
              <a:t>Dedicated water supply</a:t>
            </a:r>
          </a:p>
          <a:p>
            <a:pPr lvl="2"/>
            <a:r>
              <a:rPr lang="en-US" dirty="0"/>
              <a:t>Tarps or plastic sheeting</a:t>
            </a:r>
          </a:p>
          <a:p>
            <a:pPr lvl="2"/>
            <a:r>
              <a:rPr lang="en-US" dirty="0"/>
              <a:t>Containment vessel for water runoff</a:t>
            </a:r>
          </a:p>
          <a:p>
            <a:pPr lvl="2"/>
            <a:r>
              <a:rPr lang="en-US" dirty="0"/>
              <a:t>Pump to transfer wastewater from decontamination tubs to a containment vessel</a:t>
            </a:r>
          </a:p>
          <a:p>
            <a:pPr lvl="2"/>
            <a:r>
              <a:rPr lang="en-US" dirty="0"/>
              <a:t>A-frame ladder</a:t>
            </a:r>
          </a:p>
          <a:p>
            <a:pPr lvl="2"/>
            <a:r>
              <a:rPr lang="en-US" dirty="0"/>
              <a:t>Appropriate-level P</a:t>
            </a:r>
            <a:r>
              <a:rPr lang="en-US" sz="100" dirty="0"/>
              <a:t> </a:t>
            </a:r>
            <a:r>
              <a:rPr lang="en-US" dirty="0"/>
              <a:t>P</a:t>
            </a:r>
            <a:r>
              <a:rPr lang="en-US" sz="100" dirty="0"/>
              <a:t> </a:t>
            </a:r>
            <a:r>
              <a:rPr lang="en-US" dirty="0"/>
              <a:t>E for responders performing decontamination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Establish a Treatment Area </a:t>
            </a:r>
            <a:r>
              <a:rPr lang="en-US" sz="2000" b="0" dirty="0"/>
              <a:t>(11 of 12)</a:t>
            </a:r>
          </a:p>
        </p:txBody>
      </p:sp>
      <p:sp>
        <p:nvSpPr>
          <p:cNvPr id="17" name="Content Placeholder 16"/>
          <p:cNvSpPr>
            <a:spLocks noGrp="1"/>
          </p:cNvSpPr>
          <p:nvPr>
            <p:ph sz="quarter" idx="13"/>
          </p:nvPr>
        </p:nvSpPr>
        <p:spPr/>
        <p:txBody>
          <a:bodyPr/>
          <a:lstStyle/>
          <a:p>
            <a:pPr lvl="1"/>
            <a:r>
              <a:rPr lang="en-US" dirty="0"/>
              <a:t>Decontamination for patients wearing P</a:t>
            </a:r>
            <a:r>
              <a:rPr lang="en-US" sz="100" dirty="0"/>
              <a:t> </a:t>
            </a:r>
            <a:r>
              <a:rPr lang="en-US" dirty="0"/>
              <a:t>P</a:t>
            </a:r>
            <a:r>
              <a:rPr lang="en-US" sz="100" dirty="0"/>
              <a:t> </a:t>
            </a:r>
            <a:r>
              <a:rPr lang="en-US" dirty="0"/>
              <a:t>E</a:t>
            </a:r>
          </a:p>
          <a:p>
            <a:pPr lvl="2"/>
            <a:r>
              <a:rPr lang="en-US" dirty="0"/>
              <a:t>Rinse, starting at head and working down.</a:t>
            </a:r>
          </a:p>
          <a:p>
            <a:pPr lvl="2"/>
            <a:r>
              <a:rPr lang="en-US" dirty="0"/>
              <a:t>Scrub suit with brush, starting at head and working down.</a:t>
            </a:r>
          </a:p>
          <a:p>
            <a:pPr lvl="2"/>
            <a:r>
              <a:rPr lang="en-US" dirty="0"/>
              <a:t>Rinse again, starting at head and working down.</a:t>
            </a:r>
          </a:p>
          <a:p>
            <a:pPr lvl="2"/>
            <a:r>
              <a:rPr lang="en-US" dirty="0"/>
              <a:t>Assist responder in removing P</a:t>
            </a:r>
            <a:r>
              <a:rPr lang="en-US" sz="100" dirty="0"/>
              <a:t> </a:t>
            </a:r>
            <a:r>
              <a:rPr lang="en-US" dirty="0"/>
              <a:t>P</a:t>
            </a:r>
            <a:r>
              <a:rPr lang="en-US" sz="100" dirty="0"/>
              <a:t> </a:t>
            </a:r>
            <a:r>
              <a:rPr lang="en-US" dirty="0"/>
              <a:t>E.</a:t>
            </a:r>
          </a:p>
          <a:p>
            <a:pPr lvl="2"/>
            <a:r>
              <a:rPr lang="en-US" dirty="0"/>
              <a:t>Contain runoff of hazardous wastewater.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Establish a Treatment Area </a:t>
            </a:r>
            <a:r>
              <a:rPr lang="en-US" sz="2000" b="0" dirty="0"/>
              <a:t>(12 of 12)</a:t>
            </a:r>
          </a:p>
        </p:txBody>
      </p:sp>
      <p:sp>
        <p:nvSpPr>
          <p:cNvPr id="17" name="Content Placeholder 16"/>
          <p:cNvSpPr>
            <a:spLocks noGrp="1"/>
          </p:cNvSpPr>
          <p:nvPr>
            <p:ph sz="quarter" idx="13"/>
          </p:nvPr>
        </p:nvSpPr>
        <p:spPr/>
        <p:txBody>
          <a:bodyPr/>
          <a:lstStyle/>
          <a:p>
            <a:pPr lvl="1"/>
            <a:r>
              <a:rPr lang="en-US" dirty="0"/>
              <a:t>Decontamination for patients not wearing P</a:t>
            </a:r>
            <a:r>
              <a:rPr lang="en-US" sz="100" dirty="0"/>
              <a:t> </a:t>
            </a:r>
            <a:r>
              <a:rPr lang="en-US" dirty="0"/>
              <a:t>P</a:t>
            </a:r>
            <a:r>
              <a:rPr lang="en-US" sz="100" dirty="0"/>
              <a:t> </a:t>
            </a:r>
            <a:r>
              <a:rPr lang="en-US" dirty="0"/>
              <a:t>E</a:t>
            </a:r>
          </a:p>
          <a:p>
            <a:pPr lvl="2"/>
            <a:r>
              <a:rPr lang="en-US" dirty="0"/>
              <a:t>First consideration is for responder safety.</a:t>
            </a:r>
          </a:p>
          <a:p>
            <a:pPr lvl="2"/>
            <a:r>
              <a:rPr lang="en-US" dirty="0"/>
              <a:t>Use public address system to direct ambulatory patient to decontamination line.</a:t>
            </a:r>
          </a:p>
          <a:p>
            <a:pPr lvl="2"/>
            <a:r>
              <a:rPr lang="en-US" dirty="0"/>
              <a:t>Patients remove clothes and contact lenses.</a:t>
            </a:r>
          </a:p>
          <a:p>
            <a:pPr lvl="2"/>
            <a:r>
              <a:rPr lang="en-US" dirty="0"/>
              <a:t>Double-bag clothing.</a:t>
            </a:r>
          </a:p>
          <a:p>
            <a:pPr lvl="2"/>
            <a:r>
              <a:rPr lang="en-US" dirty="0"/>
              <a:t>Receive 2- to 5-minute water rinse, starting at the head.</a:t>
            </a:r>
          </a:p>
          <a:p>
            <a:pPr lvl="2"/>
            <a:r>
              <a:rPr lang="en-US" dirty="0"/>
              <a:t>Provide patient cover for modesty.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Multiple-Casualty Incidents </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p>
        </p:txBody>
      </p:sp>
    </p:spTree>
    <p:extLst>
      <p:ext uri="{BB962C8B-B14F-4D97-AF65-F5344CB8AC3E}">
        <p14:creationId xmlns:p14="http://schemas.microsoft.com/office/powerpoint/2010/main" val="545170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Multiple-Casualty Incidents</a:t>
            </a:r>
          </a:p>
        </p:txBody>
      </p:sp>
      <p:pic>
        <p:nvPicPr>
          <p:cNvPr id="19" name="Picture 2" descr="Several people seated and standing at the side of a road after a bus crash. Two patients are being strapped to spine boards while others wait to receive medical attenti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7977" y="1542961"/>
            <a:ext cx="2548042" cy="389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a:xfrm>
            <a:off x="457198" y="5526755"/>
            <a:ext cx="8229601" cy="878081"/>
          </a:xfrm>
        </p:spPr>
        <p:txBody>
          <a:bodyPr/>
          <a:lstStyle/>
          <a:p>
            <a:pPr marL="0" indent="0">
              <a:buNone/>
            </a:pPr>
            <a:r>
              <a:rPr lang="en-US" dirty="0"/>
              <a:t>Multiple-casualty incidents may range from small to large. In this bus crash, all passengers were triaged and forty-four patients were transported to area hospitals. </a:t>
            </a:r>
            <a:r>
              <a:rPr lang="en-US" b="1" dirty="0"/>
              <a:t>© Mark C. Ide/C</a:t>
            </a:r>
            <a:r>
              <a:rPr lang="en-US" sz="100" b="1" dirty="0"/>
              <a:t> </a:t>
            </a:r>
            <a:r>
              <a:rPr lang="en-US" b="1" dirty="0"/>
              <a:t>M</a:t>
            </a:r>
            <a:r>
              <a:rPr lang="en-US" sz="100" b="1" dirty="0"/>
              <a:t> </a:t>
            </a:r>
            <a:r>
              <a:rPr lang="en-US" b="1" dirty="0"/>
              <a:t>S</a:t>
            </a:r>
            <a:r>
              <a:rPr lang="en-US" sz="100" b="1" dirty="0"/>
              <a:t> </a:t>
            </a:r>
            <a:r>
              <a:rPr lang="en-US" b="1" dirty="0"/>
              <a:t>P</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561294" cy="1097279"/>
          </a:xfrm>
        </p:spPr>
        <p:txBody>
          <a:bodyPr/>
          <a:lstStyle/>
          <a:p>
            <a:r>
              <a:rPr lang="en-US" dirty="0"/>
              <a:t>Multiple-Casualty-Incident Operations</a:t>
            </a:r>
          </a:p>
        </p:txBody>
      </p:sp>
      <p:sp>
        <p:nvSpPr>
          <p:cNvPr id="16" name="Content Placeholder 15"/>
          <p:cNvSpPr>
            <a:spLocks noGrp="1"/>
          </p:cNvSpPr>
          <p:nvPr>
            <p:ph sz="quarter" idx="13"/>
          </p:nvPr>
        </p:nvSpPr>
        <p:spPr/>
        <p:txBody>
          <a:bodyPr/>
          <a:lstStyle/>
          <a:p>
            <a:r>
              <a:rPr lang="en-US" dirty="0"/>
              <a:t>Know local disaster plan</a:t>
            </a:r>
          </a:p>
          <a:p>
            <a:pPr lvl="1"/>
            <a:r>
              <a:rPr lang="en-US" dirty="0"/>
              <a:t>Written to address events conceivable for particular location</a:t>
            </a:r>
          </a:p>
          <a:p>
            <a:pPr lvl="1"/>
            <a:r>
              <a:rPr lang="en-US" dirty="0"/>
              <a:t>Well publicized</a:t>
            </a:r>
          </a:p>
          <a:p>
            <a:pPr lvl="1"/>
            <a:r>
              <a:rPr lang="en-US" dirty="0"/>
              <a:t>Realistic</a:t>
            </a:r>
          </a:p>
          <a:p>
            <a:pPr lvl="1"/>
            <a:r>
              <a:rPr lang="en-US" dirty="0"/>
              <a:t>Rehearsed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Command System </a:t>
            </a:r>
            <a:r>
              <a:rPr lang="en-US" sz="2000" b="0" dirty="0"/>
              <a:t>(1 of 7)</a:t>
            </a:r>
          </a:p>
        </p:txBody>
      </p:sp>
      <p:sp>
        <p:nvSpPr>
          <p:cNvPr id="3" name="Content Placeholder 2"/>
          <p:cNvSpPr>
            <a:spLocks noGrp="1"/>
          </p:cNvSpPr>
          <p:nvPr>
            <p:ph sz="quarter" idx="13"/>
          </p:nvPr>
        </p:nvSpPr>
        <p:spPr/>
        <p:txBody>
          <a:bodyPr/>
          <a:lstStyle/>
          <a:p>
            <a:r>
              <a:rPr lang="en-US" dirty="0"/>
              <a:t>National Incident Management System (N</a:t>
            </a:r>
            <a:r>
              <a:rPr lang="en-US" sz="100" dirty="0"/>
              <a:t> </a:t>
            </a:r>
            <a:r>
              <a:rPr lang="en-US" dirty="0"/>
              <a:t>I</a:t>
            </a:r>
            <a:r>
              <a:rPr lang="en-US" sz="100" dirty="0"/>
              <a:t> </a:t>
            </a:r>
            <a:r>
              <a:rPr lang="en-US" dirty="0"/>
              <a:t>M</a:t>
            </a:r>
            <a:r>
              <a:rPr lang="en-US" sz="100" dirty="0"/>
              <a:t> </a:t>
            </a:r>
            <a:r>
              <a:rPr lang="en-US" dirty="0"/>
              <a:t>S)</a:t>
            </a:r>
          </a:p>
          <a:p>
            <a:r>
              <a:rPr lang="en-US" dirty="0"/>
              <a:t>Command</a:t>
            </a:r>
          </a:p>
          <a:p>
            <a:pPr lvl="1"/>
            <a:r>
              <a:rPr lang="en-US" dirty="0"/>
              <a:t>Operations</a:t>
            </a:r>
          </a:p>
          <a:p>
            <a:pPr lvl="1"/>
            <a:r>
              <a:rPr lang="en-US" dirty="0"/>
              <a:t>Planning</a:t>
            </a:r>
          </a:p>
          <a:p>
            <a:pPr lvl="1"/>
            <a:r>
              <a:rPr lang="en-US" dirty="0"/>
              <a:t>Logistics</a:t>
            </a:r>
          </a:p>
          <a:p>
            <a:pPr lvl="1"/>
            <a:r>
              <a:rPr lang="en-US" dirty="0"/>
              <a:t>Finance</a:t>
            </a:r>
          </a:p>
          <a:p>
            <a:pPr lvl="1"/>
            <a:r>
              <a:rPr lang="en-US" dirty="0"/>
              <a:t>Single incident or unified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Command System </a:t>
            </a:r>
            <a:r>
              <a:rPr lang="en-US" sz="2000" b="0" dirty="0"/>
              <a:t>(2 of 7)</a:t>
            </a:r>
          </a:p>
        </p:txBody>
      </p:sp>
      <p:sp>
        <p:nvSpPr>
          <p:cNvPr id="3" name="Content Placeholder 2"/>
          <p:cNvSpPr>
            <a:spLocks noGrp="1"/>
          </p:cNvSpPr>
          <p:nvPr>
            <p:ph sz="quarter" idx="13"/>
          </p:nvPr>
        </p:nvSpPr>
        <p:spPr/>
        <p:txBody>
          <a:bodyPr/>
          <a:lstStyle/>
          <a:p>
            <a:r>
              <a:rPr lang="en-US" dirty="0"/>
              <a:t>Command functions</a:t>
            </a:r>
          </a:p>
          <a:p>
            <a:pPr lvl="1"/>
            <a:r>
              <a:rPr lang="en-US" dirty="0"/>
              <a:t>Incident Command assumed by most senior member of first service on scene</a:t>
            </a:r>
          </a:p>
          <a:p>
            <a:pPr lvl="2"/>
            <a:r>
              <a:rPr lang="en-US" dirty="0"/>
              <a:t>Options once reinforcements arrive</a:t>
            </a:r>
          </a:p>
          <a:p>
            <a:pPr lvl="3"/>
            <a:r>
              <a:rPr lang="en-US" dirty="0"/>
              <a:t>Continue to be in Command</a:t>
            </a:r>
          </a:p>
          <a:p>
            <a:pPr lvl="3"/>
            <a:r>
              <a:rPr lang="en-US" dirty="0"/>
              <a:t>Transfer Command to someone of higher rank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Hazardous Materials </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Command System </a:t>
            </a:r>
            <a:r>
              <a:rPr lang="en-US" sz="2000" b="0" dirty="0"/>
              <a:t>(3 of 7)</a:t>
            </a:r>
          </a:p>
        </p:txBody>
      </p:sp>
      <p:sp>
        <p:nvSpPr>
          <p:cNvPr id="3" name="Content Placeholder 2"/>
          <p:cNvSpPr>
            <a:spLocks noGrp="1"/>
          </p:cNvSpPr>
          <p:nvPr>
            <p:ph sz="quarter" idx="13"/>
          </p:nvPr>
        </p:nvSpPr>
        <p:spPr/>
        <p:txBody>
          <a:bodyPr/>
          <a:lstStyle/>
          <a:p>
            <a:r>
              <a:rPr lang="en-US" dirty="0"/>
              <a:t>Scene size-up</a:t>
            </a:r>
          </a:p>
          <a:p>
            <a:pPr lvl="1"/>
            <a:r>
              <a:rPr lang="en-US" dirty="0"/>
              <a:t>Arrive at scene and establish Incident Command.</a:t>
            </a:r>
          </a:p>
          <a:p>
            <a:pPr lvl="1"/>
            <a:r>
              <a:rPr lang="en-US" dirty="0"/>
              <a:t>Do a quick walk through the scene to assess number of patients, hazards, and degree of entrapment.</a:t>
            </a:r>
          </a:p>
          <a:p>
            <a:pPr lvl="1"/>
            <a:r>
              <a:rPr lang="en-US" dirty="0"/>
              <a:t>Get as calm and composed as possible to radio in an initial scene report and call for additional resources.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Command System </a:t>
            </a:r>
            <a:r>
              <a:rPr lang="en-US" sz="2000" b="0" dirty="0"/>
              <a:t>(4 of 7)</a:t>
            </a:r>
          </a:p>
        </p:txBody>
      </p:sp>
      <p:sp>
        <p:nvSpPr>
          <p:cNvPr id="3" name="Content Placeholder 2"/>
          <p:cNvSpPr>
            <a:spLocks noGrp="1"/>
          </p:cNvSpPr>
          <p:nvPr>
            <p:ph sz="quarter" idx="13"/>
          </p:nvPr>
        </p:nvSpPr>
        <p:spPr>
          <a:xfrm>
            <a:off x="457200" y="1556326"/>
            <a:ext cx="8154140" cy="4467955"/>
          </a:xfrm>
        </p:spPr>
        <p:txBody>
          <a:bodyPr/>
          <a:lstStyle/>
          <a:p>
            <a:r>
              <a:rPr lang="en-US" dirty="0"/>
              <a:t>Communications</a:t>
            </a:r>
          </a:p>
          <a:p>
            <a:pPr lvl="1"/>
            <a:r>
              <a:rPr lang="en-US" dirty="0"/>
              <a:t>On arrival, give brief report and request necessary resources.</a:t>
            </a:r>
          </a:p>
          <a:p>
            <a:pPr lvl="1"/>
            <a:r>
              <a:rPr lang="en-US" dirty="0"/>
              <a:t>Have face-to-face conversations among command staff whenever possible.</a:t>
            </a:r>
          </a:p>
          <a:p>
            <a:pPr lvl="1"/>
            <a:r>
              <a:rPr lang="en-US" dirty="0"/>
              <a:t>Incident Command only person to converse with communications center, disseminates information to others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Command System </a:t>
            </a:r>
            <a:r>
              <a:rPr lang="en-US" sz="2000" b="0" dirty="0"/>
              <a:t>(5 of 7)</a:t>
            </a:r>
          </a:p>
        </p:txBody>
      </p:sp>
      <p:sp>
        <p:nvSpPr>
          <p:cNvPr id="3" name="Content Placeholder 2"/>
          <p:cNvSpPr>
            <a:spLocks noGrp="1"/>
          </p:cNvSpPr>
          <p:nvPr>
            <p:ph sz="quarter" idx="13"/>
          </p:nvPr>
        </p:nvSpPr>
        <p:spPr/>
        <p:txBody>
          <a:bodyPr/>
          <a:lstStyle/>
          <a:p>
            <a:r>
              <a:rPr lang="en-US" dirty="0"/>
              <a:t>Organization</a:t>
            </a:r>
          </a:p>
          <a:p>
            <a:pPr lvl="1"/>
            <a:r>
              <a:rPr lang="en-US" dirty="0"/>
              <a:t>Early and aggressive organization vital</a:t>
            </a:r>
          </a:p>
          <a:p>
            <a:pPr lvl="1"/>
            <a:r>
              <a:rPr lang="en-US" dirty="0"/>
              <a:t>Have a plan to deploy resources.</a:t>
            </a:r>
          </a:p>
          <a:p>
            <a:pPr lvl="1"/>
            <a:r>
              <a:rPr lang="en-US" dirty="0"/>
              <a:t>Think big. Order big.</a:t>
            </a:r>
          </a:p>
          <a:p>
            <a:pPr lvl="1"/>
            <a:r>
              <a:rPr lang="en-US" dirty="0"/>
              <a:t>Think about supply and staging areas.</a:t>
            </a:r>
          </a:p>
          <a:p>
            <a:pPr lvl="1"/>
            <a:r>
              <a:rPr lang="en-US" dirty="0"/>
              <a:t>Prevent “freelancing.”</a:t>
            </a:r>
          </a:p>
          <a:p>
            <a:pPr lvl="1"/>
            <a:r>
              <a:rPr lang="en-US" dirty="0"/>
              <a:t>Have some personal tools, such as a “tactical worksheet.”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Command System </a:t>
            </a:r>
            <a:r>
              <a:rPr lang="en-US" sz="2000" b="0" dirty="0"/>
              <a:t>(6 of 7)</a:t>
            </a:r>
          </a:p>
        </p:txBody>
      </p:sp>
      <p:sp>
        <p:nvSpPr>
          <p:cNvPr id="3" name="Content Placeholder 2"/>
          <p:cNvSpPr>
            <a:spLocks noGrp="1"/>
          </p:cNvSpPr>
          <p:nvPr>
            <p:ph sz="quarter" idx="13"/>
          </p:nvPr>
        </p:nvSpPr>
        <p:spPr>
          <a:xfrm>
            <a:off x="457200" y="1556326"/>
            <a:ext cx="8091996" cy="4467955"/>
          </a:xfrm>
        </p:spPr>
        <p:txBody>
          <a:bodyPr/>
          <a:lstStyle/>
          <a:p>
            <a:r>
              <a:rPr lang="en-US" dirty="0"/>
              <a:t>Scene management</a:t>
            </a:r>
          </a:p>
          <a:p>
            <a:pPr lvl="1"/>
            <a:r>
              <a:rPr lang="en-US" dirty="0"/>
              <a:t>Senior person on first-arriving E</a:t>
            </a:r>
            <a:r>
              <a:rPr lang="en-US" sz="100" dirty="0"/>
              <a:t> </a:t>
            </a:r>
            <a:r>
              <a:rPr lang="en-US" dirty="0"/>
              <a:t>M</a:t>
            </a:r>
            <a:r>
              <a:rPr lang="en-US" sz="100" dirty="0"/>
              <a:t> </a:t>
            </a:r>
            <a:r>
              <a:rPr lang="en-US" dirty="0"/>
              <a:t>S will assume Incident Command</a:t>
            </a:r>
          </a:p>
          <a:p>
            <a:pPr lvl="1"/>
            <a:r>
              <a:rPr lang="en-US" dirty="0"/>
              <a:t>Oversee medical aspects and all safety of all personnel</a:t>
            </a:r>
          </a:p>
          <a:p>
            <a:pPr lvl="1"/>
            <a:r>
              <a:rPr lang="en-US" dirty="0"/>
              <a:t>Designate area supervisors</a:t>
            </a:r>
          </a:p>
          <a:p>
            <a:pPr lvl="1"/>
            <a:r>
              <a:rPr lang="en-US" dirty="0"/>
              <a:t>Work with fire and police commanders</a:t>
            </a:r>
          </a:p>
          <a:p>
            <a:pPr lvl="1"/>
            <a:r>
              <a:rPr lang="en-US" dirty="0"/>
              <a:t>Keep uninjured people from becoming injured</a:t>
            </a:r>
          </a:p>
          <a:p>
            <a:pPr lvl="1"/>
            <a:r>
              <a:rPr lang="en-US" dirty="0"/>
              <a:t>Restrict access to scene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Aspects of M</a:t>
            </a:r>
            <a:r>
              <a:rPr lang="en-US" sz="100" dirty="0"/>
              <a:t> </a:t>
            </a:r>
            <a:r>
              <a:rPr lang="en-US" dirty="0"/>
              <a:t>C</a:t>
            </a:r>
            <a:r>
              <a:rPr lang="en-US" sz="100" dirty="0"/>
              <a:t> </a:t>
            </a:r>
            <a:r>
              <a:rPr lang="en-US" dirty="0"/>
              <a:t>I</a:t>
            </a:r>
            <a:r>
              <a:rPr lang="en-US" sz="100" dirty="0"/>
              <a:t> </a:t>
            </a:r>
            <a:r>
              <a:rPr lang="en-US" dirty="0"/>
              <a:t>s</a:t>
            </a:r>
          </a:p>
        </p:txBody>
      </p:sp>
      <p:sp>
        <p:nvSpPr>
          <p:cNvPr id="3" name="Content Placeholder 2"/>
          <p:cNvSpPr>
            <a:spLocks noGrp="1"/>
          </p:cNvSpPr>
          <p:nvPr>
            <p:ph sz="quarter" idx="13"/>
          </p:nvPr>
        </p:nvSpPr>
        <p:spPr>
          <a:xfrm>
            <a:off x="457200" y="1556326"/>
            <a:ext cx="8074241" cy="4467955"/>
          </a:xfrm>
        </p:spPr>
        <p:txBody>
          <a:bodyPr/>
          <a:lstStyle/>
          <a:p>
            <a:r>
              <a:rPr lang="en-US" dirty="0"/>
              <a:t>“Psychological first aid” may be necessary on the scene of M</a:t>
            </a:r>
            <a:r>
              <a:rPr lang="en-US" sz="100" dirty="0"/>
              <a:t> </a:t>
            </a:r>
            <a:r>
              <a:rPr lang="en-US" dirty="0"/>
              <a:t>C</a:t>
            </a:r>
            <a:r>
              <a:rPr lang="en-US" sz="100" dirty="0"/>
              <a:t> </a:t>
            </a:r>
            <a:r>
              <a:rPr lang="en-US" dirty="0"/>
              <a:t>I.</a:t>
            </a:r>
          </a:p>
          <a:p>
            <a:r>
              <a:rPr lang="en-US" dirty="0"/>
              <a:t>Do not attempt to engage in psychoanalysis.</a:t>
            </a:r>
          </a:p>
          <a:p>
            <a:r>
              <a:rPr lang="en-US" dirty="0"/>
              <a:t>Caring, honest demeanor can reassure patient.</a:t>
            </a:r>
          </a:p>
          <a:p>
            <a:r>
              <a:rPr lang="en-US" dirty="0"/>
              <a:t>Emergency responders are subject to emotional stress</a:t>
            </a:r>
          </a:p>
          <a:p>
            <a:pPr lvl="1"/>
            <a:r>
              <a:rPr lang="en-US" dirty="0"/>
              <a:t>Stress debriefing counselors should be available</a:t>
            </a:r>
          </a:p>
          <a:p>
            <a:pPr lvl="1"/>
            <a:r>
              <a:rPr lang="en-US" dirty="0"/>
              <a:t>Emotionally incapacitated E</a:t>
            </a:r>
            <a:r>
              <a:rPr lang="en-US" sz="100" dirty="0"/>
              <a:t> </a:t>
            </a:r>
            <a:r>
              <a:rPr lang="en-US" dirty="0"/>
              <a:t>M</a:t>
            </a:r>
            <a:r>
              <a:rPr lang="en-US" sz="100" dirty="0"/>
              <a:t> </a:t>
            </a:r>
            <a:r>
              <a:rPr lang="en-US" dirty="0"/>
              <a:t>Ts should be treated as patients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Command System </a:t>
            </a:r>
            <a:r>
              <a:rPr lang="en-US" sz="2000" b="0" dirty="0"/>
              <a:t>(7 of 7)</a:t>
            </a:r>
          </a:p>
        </p:txBody>
      </p:sp>
      <p:sp>
        <p:nvSpPr>
          <p:cNvPr id="3" name="Content Placeholder 2"/>
          <p:cNvSpPr>
            <a:spLocks noGrp="1"/>
          </p:cNvSpPr>
          <p:nvPr>
            <p:ph sz="quarter" idx="13"/>
          </p:nvPr>
        </p:nvSpPr>
        <p:spPr/>
        <p:txBody>
          <a:bodyPr/>
          <a:lstStyle/>
          <a:p>
            <a:r>
              <a:rPr lang="en-US" dirty="0"/>
              <a:t>E</a:t>
            </a:r>
            <a:r>
              <a:rPr lang="en-US" sz="100" dirty="0"/>
              <a:t> </a:t>
            </a:r>
            <a:r>
              <a:rPr lang="en-US" dirty="0"/>
              <a:t>M</a:t>
            </a:r>
            <a:r>
              <a:rPr lang="en-US" sz="100" dirty="0"/>
              <a:t> </a:t>
            </a:r>
            <a:r>
              <a:rPr lang="en-US" dirty="0"/>
              <a:t>S branch functions </a:t>
            </a:r>
          </a:p>
          <a:p>
            <a:pPr lvl="1"/>
            <a:r>
              <a:rPr lang="en-US" dirty="0"/>
              <a:t>Extrication</a:t>
            </a:r>
          </a:p>
          <a:p>
            <a:pPr lvl="1"/>
            <a:r>
              <a:rPr lang="en-US" dirty="0"/>
              <a:t>Staging area</a:t>
            </a:r>
          </a:p>
          <a:p>
            <a:pPr lvl="1"/>
            <a:r>
              <a:rPr lang="en-US" dirty="0"/>
              <a:t>Triage area</a:t>
            </a:r>
          </a:p>
          <a:p>
            <a:pPr lvl="1"/>
            <a:r>
              <a:rPr lang="en-US" dirty="0"/>
              <a:t>Treatment area</a:t>
            </a:r>
          </a:p>
          <a:p>
            <a:pPr lvl="1"/>
            <a:r>
              <a:rPr lang="en-US" dirty="0"/>
              <a:t>Transportation area</a:t>
            </a:r>
          </a:p>
          <a:p>
            <a:pPr lvl="1"/>
            <a:r>
              <a:rPr lang="en-US" dirty="0"/>
              <a:t>Rehabilitation area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Triage</a:t>
            </a:r>
          </a:p>
        </p:txBody>
      </p:sp>
      <p:sp>
        <p:nvSpPr>
          <p:cNvPr id="3" name="Content Placeholder 2"/>
          <p:cNvSpPr>
            <a:spLocks noGrp="1"/>
          </p:cNvSpPr>
          <p:nvPr>
            <p:ph sz="quarter" idx="13"/>
          </p:nvPr>
        </p:nvSpPr>
        <p:spPr/>
        <p:txBody>
          <a:bodyPr/>
          <a:lstStyle/>
          <a:p>
            <a:r>
              <a:rPr lang="en-US" dirty="0"/>
              <a:t>Goal</a:t>
            </a:r>
          </a:p>
          <a:p>
            <a:pPr lvl="1"/>
            <a:r>
              <a:rPr lang="en-US" dirty="0"/>
              <a:t>Afford greatest number of people greatest chance of survival</a:t>
            </a:r>
          </a:p>
          <a:p>
            <a:r>
              <a:rPr lang="en-US" dirty="0"/>
              <a:t>Most knowledgeable E</a:t>
            </a:r>
            <a:r>
              <a:rPr lang="en-US" sz="100" dirty="0"/>
              <a:t> </a:t>
            </a:r>
            <a:r>
              <a:rPr lang="en-US" dirty="0"/>
              <a:t>M</a:t>
            </a:r>
            <a:r>
              <a:rPr lang="en-US" sz="100" dirty="0"/>
              <a:t> </a:t>
            </a:r>
            <a:r>
              <a:rPr lang="en-US" dirty="0"/>
              <a:t>S provider becomes the triage supervisor.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Triage</a:t>
            </a:r>
          </a:p>
        </p:txBody>
      </p:sp>
      <p:sp>
        <p:nvSpPr>
          <p:cNvPr id="3" name="Content Placeholder 2"/>
          <p:cNvSpPr>
            <a:spLocks noGrp="1"/>
          </p:cNvSpPr>
          <p:nvPr>
            <p:ph sz="quarter" idx="13"/>
          </p:nvPr>
        </p:nvSpPr>
        <p:spPr/>
        <p:txBody>
          <a:bodyPr/>
          <a:lstStyle/>
          <a:p>
            <a:r>
              <a:rPr lang="en-US" dirty="0"/>
              <a:t>Priority 1</a:t>
            </a:r>
          </a:p>
          <a:p>
            <a:pPr lvl="1"/>
            <a:r>
              <a:rPr lang="en-US" dirty="0"/>
              <a:t>Treatable life-threatening illnesses or injuries</a:t>
            </a:r>
          </a:p>
          <a:p>
            <a:r>
              <a:rPr lang="en-US" dirty="0"/>
              <a:t>Priority 2</a:t>
            </a:r>
          </a:p>
          <a:p>
            <a:pPr lvl="1"/>
            <a:r>
              <a:rPr lang="en-US" dirty="0"/>
              <a:t>Serious but not life-threatening illnesses or injuries</a:t>
            </a:r>
          </a:p>
          <a:p>
            <a:r>
              <a:rPr lang="en-US" dirty="0"/>
              <a:t>Priority 3</a:t>
            </a:r>
          </a:p>
          <a:p>
            <a:pPr lvl="1"/>
            <a:r>
              <a:rPr lang="en-US" dirty="0"/>
              <a:t>“Walking wounded”</a:t>
            </a:r>
          </a:p>
          <a:p>
            <a:r>
              <a:rPr lang="en-US" dirty="0"/>
              <a:t>Priority 4 (sometimes called Priority 0)</a:t>
            </a:r>
          </a:p>
          <a:p>
            <a:pPr lvl="1"/>
            <a:r>
              <a:rPr lang="en-US" dirty="0"/>
              <a:t>Dead or fatally injured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sz="100" dirty="0" smtClean="0"/>
              <a:t> </a:t>
            </a:r>
            <a:r>
              <a:rPr lang="en-US" dirty="0" smtClean="0"/>
              <a:t>T</a:t>
            </a:r>
            <a:r>
              <a:rPr lang="en-US" sz="100" dirty="0" smtClean="0"/>
              <a:t> </a:t>
            </a:r>
            <a:r>
              <a:rPr lang="en-US" dirty="0" smtClean="0"/>
              <a:t>A</a:t>
            </a:r>
            <a:r>
              <a:rPr lang="en-US" sz="100" dirty="0" smtClean="0"/>
              <a:t> </a:t>
            </a:r>
            <a:r>
              <a:rPr lang="en-US" dirty="0" smtClean="0"/>
              <a:t>R</a:t>
            </a:r>
            <a:r>
              <a:rPr lang="en-US" sz="100" dirty="0" smtClean="0"/>
              <a:t> </a:t>
            </a:r>
            <a:r>
              <a:rPr lang="en-US" dirty="0" smtClean="0"/>
              <a:t>T </a:t>
            </a:r>
            <a:r>
              <a:rPr lang="en-US" sz="2000" b="0" dirty="0"/>
              <a:t>(1 of 8)</a:t>
            </a:r>
          </a:p>
        </p:txBody>
      </p:sp>
      <p:sp>
        <p:nvSpPr>
          <p:cNvPr id="3" name="Content Placeholder 2"/>
          <p:cNvSpPr>
            <a:spLocks noGrp="1"/>
          </p:cNvSpPr>
          <p:nvPr>
            <p:ph sz="quarter" idx="13"/>
          </p:nvPr>
        </p:nvSpPr>
        <p:spPr/>
        <p:txBody>
          <a:bodyPr/>
          <a:lstStyle/>
          <a:p>
            <a:r>
              <a:rPr lang="en-US" dirty="0"/>
              <a:t>Simple Triage and Rapid Treatment</a:t>
            </a:r>
          </a:p>
          <a:p>
            <a:r>
              <a:rPr lang="en-US" dirty="0"/>
              <a:t>Foundation of system is speed, simplicity, consistency of application</a:t>
            </a:r>
          </a:p>
          <a:p>
            <a:r>
              <a:rPr lang="en-US" dirty="0"/>
              <a:t>Simple commands to patients</a:t>
            </a:r>
          </a:p>
          <a:p>
            <a:r>
              <a:rPr lang="en-US" dirty="0"/>
              <a:t>Patient evaluation based on R</a:t>
            </a:r>
            <a:r>
              <a:rPr lang="en-US" sz="100" dirty="0"/>
              <a:t> </a:t>
            </a:r>
            <a:r>
              <a:rPr lang="en-US" dirty="0"/>
              <a:t>P</a:t>
            </a:r>
            <a:r>
              <a:rPr lang="en-US" sz="100" dirty="0"/>
              <a:t> </a:t>
            </a:r>
            <a:r>
              <a:rPr lang="en-US" dirty="0"/>
              <a:t>M</a:t>
            </a:r>
          </a:p>
          <a:p>
            <a:pPr lvl="1"/>
            <a:r>
              <a:rPr lang="en-US" b="1" dirty="0"/>
              <a:t>R</a:t>
            </a:r>
            <a:r>
              <a:rPr lang="en-US" dirty="0"/>
              <a:t>espiration</a:t>
            </a:r>
          </a:p>
          <a:p>
            <a:pPr lvl="1"/>
            <a:r>
              <a:rPr lang="en-US" b="1" dirty="0"/>
              <a:t>P</a:t>
            </a:r>
            <a:r>
              <a:rPr lang="en-US" dirty="0"/>
              <a:t>ulse</a:t>
            </a:r>
          </a:p>
          <a:p>
            <a:pPr lvl="1"/>
            <a:r>
              <a:rPr lang="en-US" b="1" dirty="0"/>
              <a:t>M</a:t>
            </a:r>
            <a:r>
              <a:rPr lang="en-US" dirty="0"/>
              <a:t>ental status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sz="100" dirty="0" smtClean="0"/>
              <a:t> </a:t>
            </a:r>
            <a:r>
              <a:rPr lang="en-US" dirty="0" smtClean="0"/>
              <a:t>T</a:t>
            </a:r>
            <a:r>
              <a:rPr lang="en-US" sz="100" dirty="0" smtClean="0"/>
              <a:t> </a:t>
            </a:r>
            <a:r>
              <a:rPr lang="en-US" dirty="0" smtClean="0"/>
              <a:t>A</a:t>
            </a:r>
            <a:r>
              <a:rPr lang="en-US" sz="100" dirty="0" smtClean="0"/>
              <a:t> </a:t>
            </a:r>
            <a:r>
              <a:rPr lang="en-US" dirty="0" smtClean="0"/>
              <a:t>R</a:t>
            </a:r>
            <a:r>
              <a:rPr lang="en-US" sz="100" dirty="0" smtClean="0"/>
              <a:t> </a:t>
            </a:r>
            <a:r>
              <a:rPr lang="en-US" dirty="0" smtClean="0"/>
              <a:t>T </a:t>
            </a:r>
            <a:r>
              <a:rPr lang="en-US" sz="2000" b="0" dirty="0"/>
              <a:t>(2 of 8)</a:t>
            </a:r>
          </a:p>
        </p:txBody>
      </p:sp>
      <p:sp>
        <p:nvSpPr>
          <p:cNvPr id="3" name="Content Placeholder 2"/>
          <p:cNvSpPr>
            <a:spLocks noGrp="1"/>
          </p:cNvSpPr>
          <p:nvPr>
            <p:ph sz="quarter" idx="13"/>
          </p:nvPr>
        </p:nvSpPr>
        <p:spPr/>
        <p:txBody>
          <a:bodyPr/>
          <a:lstStyle/>
          <a:p>
            <a:r>
              <a:rPr lang="en-US" dirty="0"/>
              <a:t>Able to walk?</a:t>
            </a:r>
          </a:p>
          <a:p>
            <a:pPr lvl="1"/>
            <a:r>
              <a:rPr lang="en-US" dirty="0"/>
              <a:t>Yes</a:t>
            </a:r>
          </a:p>
          <a:p>
            <a:pPr lvl="2"/>
            <a:r>
              <a:rPr lang="en-US" dirty="0"/>
              <a:t>Priority 3</a:t>
            </a:r>
          </a:p>
          <a:p>
            <a:pPr lvl="1"/>
            <a:r>
              <a:rPr lang="en-US" dirty="0"/>
              <a:t>No</a:t>
            </a:r>
          </a:p>
          <a:p>
            <a:pPr lvl="2"/>
            <a:r>
              <a:rPr lang="en-US" dirty="0"/>
              <a:t>Check respirations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Hazardous Materials</a:t>
            </a:r>
          </a:p>
        </p:txBody>
      </p:sp>
      <p:sp>
        <p:nvSpPr>
          <p:cNvPr id="5" name="Content Placeholder 4"/>
          <p:cNvSpPr>
            <a:spLocks noGrp="1"/>
          </p:cNvSpPr>
          <p:nvPr>
            <p:ph sz="quarter" idx="13"/>
          </p:nvPr>
        </p:nvSpPr>
        <p:spPr/>
        <p:txBody>
          <a:bodyPr/>
          <a:lstStyle/>
          <a:p>
            <a:r>
              <a:rPr lang="en-US" dirty="0"/>
              <a:t>“Any substance or material in a form which poses an unreasonable risk to health, safety, and property when transported in commerce.”-U.S. Department of Transportation (D</a:t>
            </a:r>
            <a:r>
              <a:rPr lang="en-US" sz="100" dirty="0"/>
              <a:t> </a:t>
            </a:r>
            <a:r>
              <a:rPr lang="en-US" dirty="0"/>
              <a:t>O</a:t>
            </a:r>
            <a:r>
              <a:rPr lang="en-US" sz="100" dirty="0"/>
              <a:t> </a:t>
            </a:r>
            <a:r>
              <a:rPr lang="en-US" dirty="0"/>
              <a:t>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sz="100" dirty="0" smtClean="0"/>
              <a:t> </a:t>
            </a:r>
            <a:r>
              <a:rPr lang="en-US" dirty="0" smtClean="0"/>
              <a:t>T</a:t>
            </a:r>
            <a:r>
              <a:rPr lang="en-US" sz="100" dirty="0" smtClean="0"/>
              <a:t> </a:t>
            </a:r>
            <a:r>
              <a:rPr lang="en-US" dirty="0" smtClean="0"/>
              <a:t>A</a:t>
            </a:r>
            <a:r>
              <a:rPr lang="en-US" sz="100" dirty="0" smtClean="0"/>
              <a:t> </a:t>
            </a:r>
            <a:r>
              <a:rPr lang="en-US" dirty="0" smtClean="0"/>
              <a:t>R</a:t>
            </a:r>
            <a:r>
              <a:rPr lang="en-US" sz="100" dirty="0" smtClean="0"/>
              <a:t> </a:t>
            </a:r>
            <a:r>
              <a:rPr lang="en-US" dirty="0" smtClean="0"/>
              <a:t>T </a:t>
            </a:r>
            <a:r>
              <a:rPr lang="en-US" sz="2000" b="0" dirty="0"/>
              <a:t>(3 of 8)</a:t>
            </a:r>
          </a:p>
        </p:txBody>
      </p:sp>
      <p:sp>
        <p:nvSpPr>
          <p:cNvPr id="3" name="Content Placeholder 2"/>
          <p:cNvSpPr>
            <a:spLocks noGrp="1"/>
          </p:cNvSpPr>
          <p:nvPr>
            <p:ph sz="quarter" idx="13"/>
          </p:nvPr>
        </p:nvSpPr>
        <p:spPr/>
        <p:txBody>
          <a:bodyPr/>
          <a:lstStyle/>
          <a:p>
            <a:r>
              <a:rPr lang="en-US" dirty="0"/>
              <a:t>Only three treatments provided during S</a:t>
            </a:r>
            <a:r>
              <a:rPr lang="en-US" sz="100" dirty="0"/>
              <a:t> </a:t>
            </a:r>
            <a:r>
              <a:rPr lang="en-US" dirty="0"/>
              <a:t>T</a:t>
            </a:r>
            <a:r>
              <a:rPr lang="en-US" sz="100" dirty="0"/>
              <a:t> </a:t>
            </a:r>
            <a:r>
              <a:rPr lang="en-US" dirty="0"/>
              <a:t>A</a:t>
            </a:r>
            <a:r>
              <a:rPr lang="en-US" sz="100" dirty="0"/>
              <a:t> </a:t>
            </a:r>
            <a:r>
              <a:rPr lang="en-US" dirty="0"/>
              <a:t>R</a:t>
            </a:r>
            <a:r>
              <a:rPr lang="en-US" sz="100" dirty="0"/>
              <a:t> </a:t>
            </a:r>
            <a:r>
              <a:rPr lang="en-US" dirty="0"/>
              <a:t>T triage</a:t>
            </a:r>
          </a:p>
          <a:p>
            <a:pPr lvl="1"/>
            <a:r>
              <a:rPr lang="en-US" dirty="0"/>
              <a:t>Open an airway and insert an oropharyngeal airway.</a:t>
            </a:r>
          </a:p>
          <a:p>
            <a:pPr lvl="1"/>
            <a:r>
              <a:rPr lang="en-US" dirty="0"/>
              <a:t>Apply pressure to bleeding.</a:t>
            </a:r>
          </a:p>
          <a:p>
            <a:pPr lvl="1"/>
            <a:r>
              <a:rPr lang="en-US" dirty="0"/>
              <a:t>Elevate an extremity.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sz="100" dirty="0" smtClean="0"/>
              <a:t> </a:t>
            </a:r>
            <a:r>
              <a:rPr lang="en-US" dirty="0" smtClean="0"/>
              <a:t>T</a:t>
            </a:r>
            <a:r>
              <a:rPr lang="en-US" sz="100" dirty="0" smtClean="0"/>
              <a:t> </a:t>
            </a:r>
            <a:r>
              <a:rPr lang="en-US" dirty="0" smtClean="0"/>
              <a:t>A</a:t>
            </a:r>
            <a:r>
              <a:rPr lang="en-US" sz="100" dirty="0" smtClean="0"/>
              <a:t> </a:t>
            </a:r>
            <a:r>
              <a:rPr lang="en-US" dirty="0" smtClean="0"/>
              <a:t>R</a:t>
            </a:r>
            <a:r>
              <a:rPr lang="en-US" sz="100" dirty="0" smtClean="0"/>
              <a:t> </a:t>
            </a:r>
            <a:r>
              <a:rPr lang="en-US" dirty="0" smtClean="0"/>
              <a:t>T </a:t>
            </a:r>
            <a:r>
              <a:rPr lang="en-US" sz="2000" b="0" dirty="0"/>
              <a:t>(4 of 8)</a:t>
            </a:r>
          </a:p>
        </p:txBody>
      </p:sp>
      <p:sp>
        <p:nvSpPr>
          <p:cNvPr id="3" name="Content Placeholder 2"/>
          <p:cNvSpPr>
            <a:spLocks noGrp="1"/>
          </p:cNvSpPr>
          <p:nvPr>
            <p:ph sz="quarter" idx="13"/>
          </p:nvPr>
        </p:nvSpPr>
        <p:spPr/>
        <p:txBody>
          <a:bodyPr/>
          <a:lstStyle/>
          <a:p>
            <a:r>
              <a:rPr lang="en-US" dirty="0"/>
              <a:t>Assess respiration (breathing status) first.</a:t>
            </a:r>
          </a:p>
          <a:p>
            <a:pPr lvl="1"/>
            <a:r>
              <a:rPr lang="en-US" dirty="0"/>
              <a:t>Yes and &gt;30/minute</a:t>
            </a:r>
          </a:p>
          <a:p>
            <a:pPr lvl="2"/>
            <a:r>
              <a:rPr lang="en-US" dirty="0"/>
              <a:t>Priority 1</a:t>
            </a:r>
          </a:p>
          <a:p>
            <a:pPr lvl="1"/>
            <a:r>
              <a:rPr lang="en-US" dirty="0"/>
              <a:t>Yes and &lt;30/minute</a:t>
            </a:r>
          </a:p>
          <a:p>
            <a:pPr lvl="2"/>
            <a:r>
              <a:rPr lang="en-US" dirty="0"/>
              <a:t>Check pulse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sz="100" dirty="0" smtClean="0"/>
              <a:t> </a:t>
            </a:r>
            <a:r>
              <a:rPr lang="en-US" dirty="0" smtClean="0"/>
              <a:t>T</a:t>
            </a:r>
            <a:r>
              <a:rPr lang="en-US" sz="100" dirty="0" smtClean="0"/>
              <a:t> </a:t>
            </a:r>
            <a:r>
              <a:rPr lang="en-US" dirty="0" smtClean="0"/>
              <a:t>A</a:t>
            </a:r>
            <a:r>
              <a:rPr lang="en-US" sz="100" dirty="0" smtClean="0"/>
              <a:t> </a:t>
            </a:r>
            <a:r>
              <a:rPr lang="en-US" dirty="0" smtClean="0"/>
              <a:t>R</a:t>
            </a:r>
            <a:r>
              <a:rPr lang="en-US" sz="100" dirty="0" smtClean="0"/>
              <a:t> </a:t>
            </a:r>
            <a:r>
              <a:rPr lang="en-US" dirty="0" smtClean="0"/>
              <a:t>T </a:t>
            </a:r>
            <a:r>
              <a:rPr lang="en-US" sz="2000" b="0" dirty="0"/>
              <a:t>(5 of 8)</a:t>
            </a:r>
          </a:p>
        </p:txBody>
      </p:sp>
      <p:sp>
        <p:nvSpPr>
          <p:cNvPr id="3" name="Content Placeholder 2"/>
          <p:cNvSpPr>
            <a:spLocks noGrp="1"/>
          </p:cNvSpPr>
          <p:nvPr>
            <p:ph sz="quarter" idx="13"/>
          </p:nvPr>
        </p:nvSpPr>
        <p:spPr/>
        <p:txBody>
          <a:bodyPr/>
          <a:lstStyle/>
          <a:p>
            <a:pPr lvl="1"/>
            <a:r>
              <a:rPr lang="en-US" dirty="0"/>
              <a:t>No</a:t>
            </a:r>
          </a:p>
          <a:p>
            <a:pPr lvl="2"/>
            <a:r>
              <a:rPr lang="en-US" dirty="0"/>
              <a:t>Position airway; recheck respirations</a:t>
            </a:r>
          </a:p>
          <a:p>
            <a:pPr lvl="1"/>
            <a:r>
              <a:rPr lang="en-US" dirty="0"/>
              <a:t>Not breathing and attempts to open airway do not start breathing</a:t>
            </a:r>
          </a:p>
          <a:p>
            <a:pPr lvl="2"/>
            <a:r>
              <a:rPr lang="en-US" dirty="0"/>
              <a:t>Priority 4</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sz="100" dirty="0" smtClean="0"/>
              <a:t> </a:t>
            </a:r>
            <a:r>
              <a:rPr lang="en-US" dirty="0" smtClean="0"/>
              <a:t>T</a:t>
            </a:r>
            <a:r>
              <a:rPr lang="en-US" sz="100" dirty="0" smtClean="0"/>
              <a:t> </a:t>
            </a:r>
            <a:r>
              <a:rPr lang="en-US" dirty="0" smtClean="0"/>
              <a:t>A</a:t>
            </a:r>
            <a:r>
              <a:rPr lang="en-US" sz="100" dirty="0" smtClean="0"/>
              <a:t> </a:t>
            </a:r>
            <a:r>
              <a:rPr lang="en-US" dirty="0" smtClean="0"/>
              <a:t>R</a:t>
            </a:r>
            <a:r>
              <a:rPr lang="en-US" sz="100" dirty="0" smtClean="0"/>
              <a:t> </a:t>
            </a:r>
            <a:r>
              <a:rPr lang="en-US" dirty="0" smtClean="0"/>
              <a:t>T </a:t>
            </a:r>
            <a:r>
              <a:rPr lang="en-US" sz="2000" b="0" dirty="0"/>
              <a:t>(6 of 8)</a:t>
            </a:r>
          </a:p>
        </p:txBody>
      </p:sp>
      <p:sp>
        <p:nvSpPr>
          <p:cNvPr id="3" name="Content Placeholder 2"/>
          <p:cNvSpPr>
            <a:spLocks noGrp="1"/>
          </p:cNvSpPr>
          <p:nvPr>
            <p:ph sz="quarter" idx="13"/>
          </p:nvPr>
        </p:nvSpPr>
        <p:spPr/>
        <p:txBody>
          <a:bodyPr/>
          <a:lstStyle/>
          <a:p>
            <a:r>
              <a:rPr lang="en-US" dirty="0"/>
              <a:t>Assess radial pulse second.</a:t>
            </a:r>
          </a:p>
          <a:p>
            <a:pPr lvl="1"/>
            <a:r>
              <a:rPr lang="en-US" dirty="0"/>
              <a:t>Unresponsive, not breathing, no pulse</a:t>
            </a:r>
          </a:p>
          <a:p>
            <a:pPr lvl="2"/>
            <a:r>
              <a:rPr lang="en-US" dirty="0"/>
              <a:t>Priority 4</a:t>
            </a:r>
          </a:p>
          <a:p>
            <a:pPr lvl="1"/>
            <a:r>
              <a:rPr lang="en-US" dirty="0"/>
              <a:t>Breathing, no radial pulse</a:t>
            </a:r>
          </a:p>
          <a:p>
            <a:pPr lvl="2"/>
            <a:r>
              <a:rPr lang="en-US" dirty="0"/>
              <a:t>Priority 1</a:t>
            </a:r>
          </a:p>
          <a:p>
            <a:pPr lvl="1"/>
            <a:r>
              <a:rPr lang="en-US" dirty="0"/>
              <a:t>Breathing, pulse, good skin signs, capillary refill</a:t>
            </a:r>
          </a:p>
          <a:p>
            <a:pPr lvl="2"/>
            <a:r>
              <a:rPr lang="en-US" dirty="0"/>
              <a:t>Check mental status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sz="100" dirty="0" smtClean="0"/>
              <a:t> </a:t>
            </a:r>
            <a:r>
              <a:rPr lang="en-US" dirty="0" smtClean="0"/>
              <a:t>T</a:t>
            </a:r>
            <a:r>
              <a:rPr lang="en-US" sz="100" dirty="0" smtClean="0"/>
              <a:t> </a:t>
            </a:r>
            <a:r>
              <a:rPr lang="en-US" dirty="0" smtClean="0"/>
              <a:t>A</a:t>
            </a:r>
            <a:r>
              <a:rPr lang="en-US" sz="100" dirty="0" smtClean="0"/>
              <a:t> </a:t>
            </a:r>
            <a:r>
              <a:rPr lang="en-US" dirty="0" smtClean="0"/>
              <a:t>R</a:t>
            </a:r>
            <a:r>
              <a:rPr lang="en-US" sz="100" dirty="0" smtClean="0"/>
              <a:t> </a:t>
            </a:r>
            <a:r>
              <a:rPr lang="en-US" dirty="0" smtClean="0"/>
              <a:t>T </a:t>
            </a:r>
            <a:r>
              <a:rPr lang="en-US" sz="2000" b="0" dirty="0"/>
              <a:t>(7 of 8)</a:t>
            </a:r>
          </a:p>
        </p:txBody>
      </p:sp>
      <p:sp>
        <p:nvSpPr>
          <p:cNvPr id="3" name="Content Placeholder 2"/>
          <p:cNvSpPr>
            <a:spLocks noGrp="1"/>
          </p:cNvSpPr>
          <p:nvPr>
            <p:ph sz="quarter" idx="13"/>
          </p:nvPr>
        </p:nvSpPr>
        <p:spPr/>
        <p:txBody>
          <a:bodyPr/>
          <a:lstStyle/>
          <a:p>
            <a:r>
              <a:rPr lang="en-US" dirty="0"/>
              <a:t>Assess level of consciousness (mental status) third.</a:t>
            </a:r>
          </a:p>
          <a:p>
            <a:pPr lvl="1"/>
            <a:r>
              <a:rPr lang="en-US" dirty="0"/>
              <a:t>Alert</a:t>
            </a:r>
          </a:p>
          <a:p>
            <a:pPr lvl="2"/>
            <a:r>
              <a:rPr lang="en-US" dirty="0"/>
              <a:t>Priority 2</a:t>
            </a:r>
          </a:p>
          <a:p>
            <a:pPr lvl="1"/>
            <a:r>
              <a:rPr lang="en-US" dirty="0"/>
              <a:t>Altered mental status</a:t>
            </a:r>
          </a:p>
          <a:p>
            <a:pPr lvl="2"/>
            <a:r>
              <a:rPr lang="en-US" dirty="0"/>
              <a:t>Priority 1</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sz="100" dirty="0" smtClean="0"/>
              <a:t> </a:t>
            </a:r>
            <a:r>
              <a:rPr lang="en-US" dirty="0" smtClean="0"/>
              <a:t>T</a:t>
            </a:r>
            <a:r>
              <a:rPr lang="en-US" sz="100" dirty="0" smtClean="0"/>
              <a:t> </a:t>
            </a:r>
            <a:r>
              <a:rPr lang="en-US" dirty="0" smtClean="0"/>
              <a:t>A</a:t>
            </a:r>
            <a:r>
              <a:rPr lang="en-US" sz="100" dirty="0" smtClean="0"/>
              <a:t> </a:t>
            </a:r>
            <a:r>
              <a:rPr lang="en-US" dirty="0" smtClean="0"/>
              <a:t>R</a:t>
            </a:r>
            <a:r>
              <a:rPr lang="en-US" sz="100" dirty="0" smtClean="0"/>
              <a:t> </a:t>
            </a:r>
            <a:r>
              <a:rPr lang="en-US" dirty="0" smtClean="0"/>
              <a:t>T </a:t>
            </a:r>
            <a:r>
              <a:rPr lang="en-US" sz="2000" b="0" dirty="0"/>
              <a:t>(8 of 8)</a:t>
            </a:r>
          </a:p>
        </p:txBody>
      </p:sp>
      <p:sp>
        <p:nvSpPr>
          <p:cNvPr id="3" name="Content Placeholder 2"/>
          <p:cNvSpPr>
            <a:spLocks noGrp="1"/>
          </p:cNvSpPr>
          <p:nvPr>
            <p:ph sz="quarter" idx="13"/>
          </p:nvPr>
        </p:nvSpPr>
        <p:spPr/>
        <p:txBody>
          <a:bodyPr/>
          <a:lstStyle/>
          <a:p>
            <a:r>
              <a:rPr lang="en-US" dirty="0"/>
              <a:t>Now retriage the Priority 3 “walking wounded” patients.</a:t>
            </a:r>
          </a:p>
          <a:p>
            <a:pPr lvl="1"/>
            <a:r>
              <a:rPr lang="en-US" dirty="0"/>
              <a:t>Respiration</a:t>
            </a:r>
          </a:p>
          <a:p>
            <a:pPr lvl="1"/>
            <a:r>
              <a:rPr lang="en-US" dirty="0"/>
              <a:t>Pulse</a:t>
            </a:r>
          </a:p>
          <a:p>
            <a:pPr lvl="1"/>
            <a:r>
              <a:rPr lang="en-US" dirty="0"/>
              <a:t>Mental status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Identification</a:t>
            </a:r>
          </a:p>
        </p:txBody>
      </p:sp>
      <p:sp>
        <p:nvSpPr>
          <p:cNvPr id="3" name="Content Placeholder 2"/>
          <p:cNvSpPr>
            <a:spLocks noGrp="1"/>
          </p:cNvSpPr>
          <p:nvPr>
            <p:ph sz="quarter" idx="13"/>
          </p:nvPr>
        </p:nvSpPr>
        <p:spPr/>
        <p:txBody>
          <a:bodyPr/>
          <a:lstStyle/>
          <a:p>
            <a:r>
              <a:rPr lang="en-US" dirty="0"/>
              <a:t>Color code patients with a triage tag.</a:t>
            </a:r>
          </a:p>
          <a:p>
            <a:pPr lvl="1"/>
            <a:r>
              <a:rPr lang="en-US" dirty="0"/>
              <a:t>Priority 1</a:t>
            </a:r>
          </a:p>
          <a:p>
            <a:pPr lvl="2"/>
            <a:r>
              <a:rPr lang="en-US" dirty="0"/>
              <a:t>Red</a:t>
            </a:r>
          </a:p>
          <a:p>
            <a:pPr lvl="1"/>
            <a:r>
              <a:rPr lang="en-US" dirty="0"/>
              <a:t>Priority 2</a:t>
            </a:r>
          </a:p>
          <a:p>
            <a:pPr lvl="2"/>
            <a:r>
              <a:rPr lang="en-US" dirty="0"/>
              <a:t>Yellow</a:t>
            </a:r>
          </a:p>
          <a:p>
            <a:pPr lvl="1"/>
            <a:r>
              <a:rPr lang="en-US" dirty="0"/>
              <a:t>Priority 3</a:t>
            </a:r>
          </a:p>
          <a:p>
            <a:pPr lvl="2"/>
            <a:r>
              <a:rPr lang="en-US" dirty="0"/>
              <a:t>Green</a:t>
            </a:r>
          </a:p>
          <a:p>
            <a:pPr lvl="1"/>
            <a:r>
              <a:rPr lang="en-US" dirty="0"/>
              <a:t>Priority 4</a:t>
            </a:r>
          </a:p>
          <a:p>
            <a:pPr lvl="2"/>
            <a:r>
              <a:rPr lang="en-US" dirty="0"/>
              <a:t>Black</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sz="100" dirty="0"/>
              <a:t> </a:t>
            </a:r>
            <a:r>
              <a:rPr lang="en-US" dirty="0"/>
              <a:t>A</a:t>
            </a:r>
            <a:r>
              <a:rPr lang="en-US" sz="100" dirty="0"/>
              <a:t> </a:t>
            </a:r>
            <a:r>
              <a:rPr lang="en-US" dirty="0"/>
              <a:t>L</a:t>
            </a:r>
            <a:r>
              <a:rPr lang="en-US" sz="100" dirty="0"/>
              <a:t> </a:t>
            </a:r>
            <a:r>
              <a:rPr lang="en-US" dirty="0"/>
              <a:t>T</a:t>
            </a:r>
          </a:p>
        </p:txBody>
      </p:sp>
      <p:sp>
        <p:nvSpPr>
          <p:cNvPr id="3" name="Content Placeholder 2"/>
          <p:cNvSpPr>
            <a:spLocks noGrp="1"/>
          </p:cNvSpPr>
          <p:nvPr>
            <p:ph sz="quarter" idx="13"/>
          </p:nvPr>
        </p:nvSpPr>
        <p:spPr/>
        <p:txBody>
          <a:bodyPr/>
          <a:lstStyle/>
          <a:p>
            <a:r>
              <a:rPr lang="en-US" dirty="0"/>
              <a:t>Sort</a:t>
            </a:r>
          </a:p>
          <a:p>
            <a:r>
              <a:rPr lang="en-US" dirty="0"/>
              <a:t>Assess</a:t>
            </a:r>
          </a:p>
          <a:p>
            <a:r>
              <a:rPr lang="en-US" dirty="0"/>
              <a:t>Lifesaving Interventions</a:t>
            </a:r>
          </a:p>
          <a:p>
            <a:r>
              <a:rPr lang="en-US" dirty="0"/>
              <a:t>Treatment/Transport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sz="100" dirty="0"/>
              <a:t> </a:t>
            </a:r>
            <a:r>
              <a:rPr lang="en-US" dirty="0"/>
              <a:t>A</a:t>
            </a:r>
            <a:r>
              <a:rPr lang="en-US" sz="100" dirty="0"/>
              <a:t> </a:t>
            </a:r>
            <a:r>
              <a:rPr lang="en-US" dirty="0"/>
              <a:t>L</a:t>
            </a:r>
            <a:r>
              <a:rPr lang="en-US" sz="100" dirty="0"/>
              <a:t> </a:t>
            </a:r>
            <a:r>
              <a:rPr lang="en-US" dirty="0"/>
              <a:t>T and M</a:t>
            </a:r>
            <a:r>
              <a:rPr lang="en-US" sz="100" dirty="0"/>
              <a:t> </a:t>
            </a:r>
            <a:r>
              <a:rPr lang="en-US" dirty="0"/>
              <a:t>U</a:t>
            </a:r>
            <a:r>
              <a:rPr lang="en-US" sz="100" dirty="0"/>
              <a:t> </a:t>
            </a:r>
            <a:r>
              <a:rPr lang="en-US" dirty="0"/>
              <a:t>C</a:t>
            </a:r>
            <a:r>
              <a:rPr lang="en-US" sz="100" dirty="0"/>
              <a:t> </a:t>
            </a:r>
            <a:r>
              <a:rPr lang="en-US" dirty="0"/>
              <a:t>C Triage Criteria </a:t>
            </a:r>
            <a:r>
              <a:rPr lang="en-US" sz="2000" b="0" dirty="0"/>
              <a:t>(1 of 4)</a:t>
            </a:r>
          </a:p>
        </p:txBody>
      </p:sp>
      <p:sp>
        <p:nvSpPr>
          <p:cNvPr id="3" name="Content Placeholder 2"/>
          <p:cNvSpPr>
            <a:spLocks noGrp="1"/>
          </p:cNvSpPr>
          <p:nvPr>
            <p:ph sz="quarter" idx="13"/>
          </p:nvPr>
        </p:nvSpPr>
        <p:spPr>
          <a:xfrm>
            <a:off x="457200" y="1556326"/>
            <a:ext cx="8065363" cy="4791208"/>
          </a:xfrm>
        </p:spPr>
        <p:txBody>
          <a:bodyPr/>
          <a:lstStyle/>
          <a:p>
            <a:r>
              <a:rPr lang="en-US" dirty="0"/>
              <a:t>Immediate (color code red)</a:t>
            </a:r>
          </a:p>
          <a:p>
            <a:pPr lvl="1"/>
            <a:r>
              <a:rPr lang="en-US" dirty="0"/>
              <a:t>Severe injuries who are likely to survive with treatment</a:t>
            </a:r>
          </a:p>
          <a:p>
            <a:pPr lvl="1"/>
            <a:r>
              <a:rPr lang="en-US" dirty="0"/>
              <a:t>Does the patient have a peripheral pulse?</a:t>
            </a:r>
          </a:p>
          <a:p>
            <a:pPr lvl="1"/>
            <a:r>
              <a:rPr lang="en-US" dirty="0"/>
              <a:t>Is the patient not in respiratory distress?</a:t>
            </a:r>
          </a:p>
          <a:p>
            <a:pPr lvl="1"/>
            <a:r>
              <a:rPr lang="en-US" dirty="0"/>
              <a:t>Is hemorrhage controlled?</a:t>
            </a:r>
          </a:p>
          <a:p>
            <a:pPr lvl="1"/>
            <a:r>
              <a:rPr lang="en-US" dirty="0"/>
              <a:t>Does the patient follow commands or make purposeful movements?</a:t>
            </a:r>
          </a:p>
          <a:p>
            <a:pPr lvl="1"/>
            <a:r>
              <a:rPr lang="en-US" dirty="0"/>
              <a:t>Any “no” answer is tagged as Immediate.</a:t>
            </a:r>
          </a:p>
          <a:p>
            <a:pPr lvl="1"/>
            <a:r>
              <a:rPr lang="en-US" dirty="0"/>
              <a:t>Move Immediate patients to casualty collection point first.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sz="100" dirty="0"/>
              <a:t> </a:t>
            </a:r>
            <a:r>
              <a:rPr lang="en-US" dirty="0"/>
              <a:t>A</a:t>
            </a:r>
            <a:r>
              <a:rPr lang="en-US" sz="100" dirty="0"/>
              <a:t> </a:t>
            </a:r>
            <a:r>
              <a:rPr lang="en-US" dirty="0"/>
              <a:t>L</a:t>
            </a:r>
            <a:r>
              <a:rPr lang="en-US" sz="100" dirty="0"/>
              <a:t> </a:t>
            </a:r>
            <a:r>
              <a:rPr lang="en-US" dirty="0"/>
              <a:t>T and M</a:t>
            </a:r>
            <a:r>
              <a:rPr lang="en-US" sz="100" dirty="0"/>
              <a:t> </a:t>
            </a:r>
            <a:r>
              <a:rPr lang="en-US" dirty="0"/>
              <a:t>U</a:t>
            </a:r>
            <a:r>
              <a:rPr lang="en-US" sz="100" dirty="0"/>
              <a:t> </a:t>
            </a:r>
            <a:r>
              <a:rPr lang="en-US" dirty="0"/>
              <a:t>C</a:t>
            </a:r>
            <a:r>
              <a:rPr lang="en-US" sz="100" dirty="0"/>
              <a:t> </a:t>
            </a:r>
            <a:r>
              <a:rPr lang="en-US" dirty="0"/>
              <a:t>C Triage Criteria </a:t>
            </a:r>
            <a:r>
              <a:rPr lang="en-US" sz="2000" b="0" dirty="0"/>
              <a:t>(2 of 4)</a:t>
            </a:r>
            <a:endParaRPr lang="en-US" dirty="0"/>
          </a:p>
        </p:txBody>
      </p:sp>
      <p:sp>
        <p:nvSpPr>
          <p:cNvPr id="3" name="Content Placeholder 2"/>
          <p:cNvSpPr>
            <a:spLocks noGrp="1"/>
          </p:cNvSpPr>
          <p:nvPr>
            <p:ph sz="quarter" idx="13"/>
          </p:nvPr>
        </p:nvSpPr>
        <p:spPr>
          <a:xfrm>
            <a:off x="457200" y="1556326"/>
            <a:ext cx="8056485" cy="4467955"/>
          </a:xfrm>
        </p:spPr>
        <p:txBody>
          <a:bodyPr/>
          <a:lstStyle/>
          <a:p>
            <a:r>
              <a:rPr lang="en-US" dirty="0"/>
              <a:t>Delayed (color code yellow)</a:t>
            </a:r>
          </a:p>
          <a:p>
            <a:pPr lvl="1"/>
            <a:r>
              <a:rPr lang="en-US" dirty="0"/>
              <a:t>Serious injuries but are not tagged as Immediate</a:t>
            </a:r>
          </a:p>
          <a:p>
            <a:pPr lvl="1"/>
            <a:r>
              <a:rPr lang="en-US" dirty="0"/>
              <a:t>Does the patient have a peripheral pulse?</a:t>
            </a:r>
          </a:p>
          <a:p>
            <a:pPr lvl="1"/>
            <a:r>
              <a:rPr lang="en-US" dirty="0"/>
              <a:t>Is the patient not in respiratory distress?</a:t>
            </a:r>
          </a:p>
          <a:p>
            <a:pPr lvl="1"/>
            <a:r>
              <a:rPr lang="en-US" dirty="0"/>
              <a:t>Is hemorrhage controlled?</a:t>
            </a:r>
          </a:p>
          <a:p>
            <a:pPr lvl="1"/>
            <a:r>
              <a:rPr lang="en-US" dirty="0"/>
              <a:t>Does the patient follow commands or make purposeful movements?</a:t>
            </a:r>
          </a:p>
          <a:p>
            <a:pPr lvl="1"/>
            <a:r>
              <a:rPr lang="en-US" dirty="0"/>
              <a:t>“Yes” to all with significant injury is tagged as Delayed.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Required by Law</a:t>
            </a:r>
          </a:p>
        </p:txBody>
      </p:sp>
      <p:sp>
        <p:nvSpPr>
          <p:cNvPr id="3" name="Content Placeholder 2"/>
          <p:cNvSpPr>
            <a:spLocks noGrp="1"/>
          </p:cNvSpPr>
          <p:nvPr>
            <p:ph sz="quarter" idx="13"/>
          </p:nvPr>
        </p:nvSpPr>
        <p:spPr/>
        <p:txBody>
          <a:bodyPr/>
          <a:lstStyle/>
          <a:p>
            <a:r>
              <a:rPr lang="en-US" dirty="0"/>
              <a:t>Five levels of training</a:t>
            </a:r>
          </a:p>
          <a:p>
            <a:pPr lvl="1"/>
            <a:r>
              <a:rPr lang="en-US" dirty="0"/>
              <a:t>First Responder Awareness</a:t>
            </a:r>
          </a:p>
          <a:p>
            <a:pPr lvl="1"/>
            <a:r>
              <a:rPr lang="en-US" dirty="0"/>
              <a:t>First Responder Operations</a:t>
            </a:r>
          </a:p>
          <a:p>
            <a:pPr lvl="1"/>
            <a:r>
              <a:rPr lang="en-US" dirty="0"/>
              <a:t>Hazardous Materials Technician</a:t>
            </a:r>
          </a:p>
          <a:p>
            <a:pPr lvl="1"/>
            <a:r>
              <a:rPr lang="en-US" dirty="0"/>
              <a:t>Hazardous Materials Specialist</a:t>
            </a:r>
          </a:p>
          <a:p>
            <a:pPr lvl="1"/>
            <a:r>
              <a:rPr lang="en-US" dirty="0"/>
              <a:t>On-Scene Incident Commander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sz="100" dirty="0"/>
              <a:t> </a:t>
            </a:r>
            <a:r>
              <a:rPr lang="en-US" dirty="0"/>
              <a:t>A</a:t>
            </a:r>
            <a:r>
              <a:rPr lang="en-US" sz="100" dirty="0"/>
              <a:t> </a:t>
            </a:r>
            <a:r>
              <a:rPr lang="en-US" dirty="0"/>
              <a:t>L</a:t>
            </a:r>
            <a:r>
              <a:rPr lang="en-US" sz="100" dirty="0"/>
              <a:t> </a:t>
            </a:r>
            <a:r>
              <a:rPr lang="en-US" dirty="0"/>
              <a:t>T and M</a:t>
            </a:r>
            <a:r>
              <a:rPr lang="en-US" sz="100" dirty="0"/>
              <a:t> </a:t>
            </a:r>
            <a:r>
              <a:rPr lang="en-US" dirty="0"/>
              <a:t>U</a:t>
            </a:r>
            <a:r>
              <a:rPr lang="en-US" sz="100" dirty="0"/>
              <a:t> </a:t>
            </a:r>
            <a:r>
              <a:rPr lang="en-US" dirty="0"/>
              <a:t>C</a:t>
            </a:r>
            <a:r>
              <a:rPr lang="en-US" sz="100" dirty="0"/>
              <a:t> </a:t>
            </a:r>
            <a:r>
              <a:rPr lang="en-US" dirty="0"/>
              <a:t>C Triage Criteria </a:t>
            </a:r>
            <a:r>
              <a:rPr lang="en-US" sz="2000" b="0" dirty="0"/>
              <a:t>(3 of 4)</a:t>
            </a:r>
            <a:endParaRPr lang="en-US" dirty="0"/>
          </a:p>
        </p:txBody>
      </p:sp>
      <p:sp>
        <p:nvSpPr>
          <p:cNvPr id="3" name="Content Placeholder 2"/>
          <p:cNvSpPr>
            <a:spLocks noGrp="1"/>
          </p:cNvSpPr>
          <p:nvPr>
            <p:ph sz="quarter" idx="13"/>
          </p:nvPr>
        </p:nvSpPr>
        <p:spPr/>
        <p:txBody>
          <a:bodyPr/>
          <a:lstStyle/>
          <a:p>
            <a:r>
              <a:rPr lang="en-US" dirty="0"/>
              <a:t>Minimal (color code green)</a:t>
            </a:r>
          </a:p>
          <a:p>
            <a:pPr lvl="1"/>
            <a:r>
              <a:rPr lang="en-US" dirty="0"/>
              <a:t>Patients with minor injuries</a:t>
            </a:r>
          </a:p>
          <a:p>
            <a:r>
              <a:rPr lang="en-US" dirty="0"/>
              <a:t>Dead (color code black)</a:t>
            </a:r>
          </a:p>
          <a:p>
            <a:pPr lvl="1"/>
            <a:r>
              <a:rPr lang="en-US" dirty="0"/>
              <a:t>Injuries incompatible with life or without spontaneous respirations</a:t>
            </a:r>
          </a:p>
          <a:p>
            <a:pPr lvl="1"/>
            <a:r>
              <a:rPr lang="en-US" dirty="0"/>
              <a:t>Is an adult patient not breathing after E</a:t>
            </a:r>
            <a:r>
              <a:rPr lang="en-US" sz="100" dirty="0"/>
              <a:t> </a:t>
            </a:r>
            <a:r>
              <a:rPr lang="en-US" dirty="0"/>
              <a:t>M</a:t>
            </a:r>
            <a:r>
              <a:rPr lang="en-US" sz="100" dirty="0"/>
              <a:t> </a:t>
            </a:r>
            <a:r>
              <a:rPr lang="en-US" dirty="0"/>
              <a:t>T opens the airway?</a:t>
            </a:r>
          </a:p>
          <a:p>
            <a:pPr lvl="1"/>
            <a:r>
              <a:rPr lang="en-US" dirty="0"/>
              <a:t>Is a child patient not breathing after E</a:t>
            </a:r>
            <a:r>
              <a:rPr lang="en-US" sz="1100" dirty="0"/>
              <a:t> </a:t>
            </a:r>
            <a:r>
              <a:rPr lang="en-US" dirty="0"/>
              <a:t>M</a:t>
            </a:r>
            <a:r>
              <a:rPr lang="en-US" sz="1100" dirty="0"/>
              <a:t> </a:t>
            </a:r>
            <a:r>
              <a:rPr lang="en-US" dirty="0"/>
              <a:t>T opens the airway and gives two breaths?</a:t>
            </a:r>
          </a:p>
          <a:p>
            <a:pPr lvl="1"/>
            <a:r>
              <a:rPr lang="en-US" dirty="0"/>
              <a:t>If answer is “yes,” tag Dead and remain in place.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sz="100" dirty="0"/>
              <a:t> </a:t>
            </a:r>
            <a:r>
              <a:rPr lang="en-US" dirty="0"/>
              <a:t>A</a:t>
            </a:r>
            <a:r>
              <a:rPr lang="en-US" sz="100" dirty="0"/>
              <a:t> </a:t>
            </a:r>
            <a:r>
              <a:rPr lang="en-US" dirty="0"/>
              <a:t>L</a:t>
            </a:r>
            <a:r>
              <a:rPr lang="en-US" sz="100" dirty="0"/>
              <a:t> </a:t>
            </a:r>
            <a:r>
              <a:rPr lang="en-US" dirty="0"/>
              <a:t>T and M</a:t>
            </a:r>
            <a:r>
              <a:rPr lang="en-US" sz="100" dirty="0"/>
              <a:t> </a:t>
            </a:r>
            <a:r>
              <a:rPr lang="en-US" dirty="0"/>
              <a:t>U</a:t>
            </a:r>
            <a:r>
              <a:rPr lang="en-US" sz="100" dirty="0"/>
              <a:t> </a:t>
            </a:r>
            <a:r>
              <a:rPr lang="en-US" dirty="0"/>
              <a:t>C</a:t>
            </a:r>
            <a:r>
              <a:rPr lang="en-US" sz="100" dirty="0"/>
              <a:t> </a:t>
            </a:r>
            <a:r>
              <a:rPr lang="en-US" dirty="0"/>
              <a:t>C Triage Criteria </a:t>
            </a:r>
            <a:r>
              <a:rPr lang="en-US" sz="2000" b="0" dirty="0"/>
              <a:t>(4 of 4)</a:t>
            </a:r>
            <a:endParaRPr lang="en-US" dirty="0"/>
          </a:p>
        </p:txBody>
      </p:sp>
      <p:sp>
        <p:nvSpPr>
          <p:cNvPr id="3" name="Content Placeholder 2"/>
          <p:cNvSpPr>
            <a:spLocks noGrp="1"/>
          </p:cNvSpPr>
          <p:nvPr>
            <p:ph sz="quarter" idx="13"/>
          </p:nvPr>
        </p:nvSpPr>
        <p:spPr/>
        <p:txBody>
          <a:bodyPr/>
          <a:lstStyle/>
          <a:p>
            <a:r>
              <a:rPr lang="en-US" dirty="0"/>
              <a:t>Expectant (color code gray)</a:t>
            </a:r>
          </a:p>
          <a:p>
            <a:pPr lvl="1"/>
            <a:r>
              <a:rPr lang="en-US" dirty="0"/>
              <a:t>Unlikely to survive given the available resources</a:t>
            </a:r>
          </a:p>
          <a:p>
            <a:pPr lvl="1"/>
            <a:r>
              <a:rPr lang="en-US" dirty="0"/>
              <a:t>Receive treatment only after Immediate patients have been moved forward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Triage and Treatment</a:t>
            </a:r>
          </a:p>
        </p:txBody>
      </p:sp>
      <p:sp>
        <p:nvSpPr>
          <p:cNvPr id="3" name="Content Placeholder 2"/>
          <p:cNvSpPr>
            <a:spLocks noGrp="1"/>
          </p:cNvSpPr>
          <p:nvPr>
            <p:ph sz="quarter" idx="13"/>
          </p:nvPr>
        </p:nvSpPr>
        <p:spPr/>
        <p:txBody>
          <a:bodyPr/>
          <a:lstStyle/>
          <a:p>
            <a:r>
              <a:rPr lang="en-US" dirty="0"/>
              <a:t>Secondary triage is performed at a patient collection point or triage area.</a:t>
            </a:r>
          </a:p>
          <a:p>
            <a:r>
              <a:rPr lang="en-US" dirty="0"/>
              <a:t>Patients are separated into treatment groups based on their priority level.</a:t>
            </a:r>
          </a:p>
          <a:p>
            <a:pPr lvl="1"/>
            <a:r>
              <a:rPr lang="en-US" dirty="0"/>
              <a:t>Each treatment area should have its own treatment supervisor.</a:t>
            </a:r>
          </a:p>
          <a:p>
            <a:r>
              <a:rPr lang="en-US" dirty="0"/>
              <a:t>It may be necessary to recategorize a patient whose condition has deteriorated or improved.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and Staging Logistics</a:t>
            </a:r>
          </a:p>
        </p:txBody>
      </p:sp>
      <p:sp>
        <p:nvSpPr>
          <p:cNvPr id="3" name="Content Placeholder 2"/>
          <p:cNvSpPr>
            <a:spLocks noGrp="1"/>
          </p:cNvSpPr>
          <p:nvPr>
            <p:ph sz="quarter" idx="13"/>
          </p:nvPr>
        </p:nvSpPr>
        <p:spPr>
          <a:xfrm>
            <a:off x="457200" y="1556326"/>
            <a:ext cx="8118629" cy="4467955"/>
          </a:xfrm>
        </p:spPr>
        <p:txBody>
          <a:bodyPr/>
          <a:lstStyle/>
          <a:p>
            <a:r>
              <a:rPr lang="en-US" dirty="0"/>
              <a:t>Once assessed, triaged, and treated, patients are transported according to priority.</a:t>
            </a:r>
          </a:p>
          <a:p>
            <a:r>
              <a:rPr lang="en-US" dirty="0"/>
              <a:t>Staging area is where ambulances wait for patients</a:t>
            </a:r>
          </a:p>
          <a:p>
            <a:r>
              <a:rPr lang="en-US" dirty="0"/>
              <a:t>Staging supervisor keeps track of ambulance vehicles and personnel</a:t>
            </a:r>
          </a:p>
          <a:p>
            <a:r>
              <a:rPr lang="en-US" dirty="0"/>
              <a:t>Transportation supervisor arranges transport of patients from the scene to the hospital</a:t>
            </a:r>
          </a:p>
          <a:p>
            <a:r>
              <a:rPr lang="en-US" dirty="0"/>
              <a:t>Overwhelming a hospital’s surge capacity could bring about poor outcomes.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with Hospitals</a:t>
            </a:r>
          </a:p>
        </p:txBody>
      </p:sp>
      <p:sp>
        <p:nvSpPr>
          <p:cNvPr id="3" name="Content Placeholder 2"/>
          <p:cNvSpPr>
            <a:spLocks noGrp="1"/>
          </p:cNvSpPr>
          <p:nvPr>
            <p:ph sz="quarter" idx="13"/>
          </p:nvPr>
        </p:nvSpPr>
        <p:spPr/>
        <p:txBody>
          <a:bodyPr/>
          <a:lstStyle/>
          <a:p>
            <a:r>
              <a:rPr lang="en-US" dirty="0"/>
              <a:t>Receiving facilities contacted early to determine capabilities and update on expected patient counts</a:t>
            </a:r>
          </a:p>
          <a:p>
            <a:r>
              <a:rPr lang="en-US" dirty="0"/>
              <a:t>Transportation officer, not individual E</a:t>
            </a:r>
            <a:r>
              <a:rPr lang="en-US" sz="100" dirty="0"/>
              <a:t> </a:t>
            </a:r>
            <a:r>
              <a:rPr lang="en-US" dirty="0"/>
              <a:t>M</a:t>
            </a:r>
            <a:r>
              <a:rPr lang="en-US" sz="100" dirty="0"/>
              <a:t> </a:t>
            </a:r>
            <a:r>
              <a:rPr lang="en-US" dirty="0"/>
              <a:t>Ts, should communicate.</a:t>
            </a:r>
          </a:p>
          <a:p>
            <a:r>
              <a:rPr lang="en-US" dirty="0"/>
              <a:t>Generally too many patients to allow a good radio report</a:t>
            </a:r>
          </a:p>
          <a:p>
            <a:pPr lvl="1"/>
            <a:r>
              <a:rPr lang="en-US" dirty="0"/>
              <a:t>Only basic information given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It</a:t>
            </a:r>
          </a:p>
        </p:txBody>
      </p:sp>
      <p:sp>
        <p:nvSpPr>
          <p:cNvPr id="3" name="Content Placeholder 2"/>
          <p:cNvSpPr>
            <a:spLocks noGrp="1"/>
          </p:cNvSpPr>
          <p:nvPr>
            <p:ph sz="quarter" idx="13"/>
          </p:nvPr>
        </p:nvSpPr>
        <p:spPr/>
        <p:txBody>
          <a:bodyPr/>
          <a:lstStyle/>
          <a:p>
            <a:r>
              <a:rPr lang="en-US" dirty="0"/>
              <a:t>If you are the first rescue vehicle to reach the scene of an M</a:t>
            </a:r>
            <a:r>
              <a:rPr lang="en-US" sz="100" dirty="0"/>
              <a:t> </a:t>
            </a:r>
            <a:r>
              <a:rPr lang="en-US" dirty="0"/>
              <a:t>C</a:t>
            </a:r>
            <a:r>
              <a:rPr lang="en-US" sz="100" dirty="0"/>
              <a:t> </a:t>
            </a:r>
            <a:r>
              <a:rPr lang="en-US" dirty="0"/>
              <a:t>I, what should you do?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altLang="en-US" dirty="0"/>
              <a:t>Chapter Review</a:t>
            </a:r>
            <a:endParaRPr lang="en-IN" dirty="0"/>
          </a:p>
        </p:txBody>
      </p:sp>
    </p:spTree>
    <p:extLst>
      <p:ext uri="{BB962C8B-B14F-4D97-AF65-F5344CB8AC3E}">
        <p14:creationId xmlns:p14="http://schemas.microsoft.com/office/powerpoint/2010/main" val="13143082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Review </a:t>
            </a:r>
            <a:r>
              <a:rPr lang="en-US" sz="2000" b="0" dirty="0"/>
              <a:t>(1 of 5)</a:t>
            </a:r>
          </a:p>
        </p:txBody>
      </p:sp>
      <p:sp>
        <p:nvSpPr>
          <p:cNvPr id="5" name="Content Placeholder 4"/>
          <p:cNvSpPr>
            <a:spLocks noGrp="1"/>
          </p:cNvSpPr>
          <p:nvPr>
            <p:ph sz="quarter" idx="13"/>
          </p:nvPr>
        </p:nvSpPr>
        <p:spPr>
          <a:xfrm>
            <a:off x="457200" y="1556326"/>
            <a:ext cx="8094617" cy="4467955"/>
          </a:xfrm>
        </p:spPr>
        <p:txBody>
          <a:bodyPr/>
          <a:lstStyle/>
          <a:p>
            <a:r>
              <a:rPr lang="en-US" dirty="0"/>
              <a:t>Maintain a high index of suspicion and awareness. Many H</a:t>
            </a:r>
            <a:r>
              <a:rPr lang="en-US" sz="100" dirty="0"/>
              <a:t> </a:t>
            </a:r>
            <a:r>
              <a:rPr lang="en-US" dirty="0"/>
              <a:t>A</a:t>
            </a:r>
            <a:r>
              <a:rPr lang="en-US" sz="100" dirty="0"/>
              <a:t> </a:t>
            </a:r>
            <a:r>
              <a:rPr lang="en-US" dirty="0"/>
              <a:t>Z</a:t>
            </a:r>
            <a:r>
              <a:rPr lang="en-US" sz="100" dirty="0"/>
              <a:t> </a:t>
            </a:r>
            <a:r>
              <a:rPr lang="en-US" dirty="0"/>
              <a:t>M</a:t>
            </a:r>
            <a:r>
              <a:rPr lang="en-US" sz="100" dirty="0"/>
              <a:t> </a:t>
            </a:r>
            <a:r>
              <a:rPr lang="en-US" dirty="0"/>
              <a:t>A</a:t>
            </a:r>
            <a:r>
              <a:rPr lang="en-US" sz="100" dirty="0"/>
              <a:t> </a:t>
            </a:r>
            <a:r>
              <a:rPr lang="en-US" dirty="0"/>
              <a:t>T incidents start out as routine E</a:t>
            </a:r>
            <a:r>
              <a:rPr lang="en-US" sz="100" dirty="0"/>
              <a:t> </a:t>
            </a:r>
            <a:r>
              <a:rPr lang="en-US" dirty="0"/>
              <a:t>M</a:t>
            </a:r>
            <a:r>
              <a:rPr lang="en-US" sz="100" dirty="0"/>
              <a:t> </a:t>
            </a:r>
            <a:r>
              <a:rPr lang="en-US" dirty="0"/>
              <a:t>S calls.</a:t>
            </a:r>
          </a:p>
          <a:p>
            <a:r>
              <a:rPr lang="en-US" dirty="0"/>
              <a:t>The biggest problem in most H</a:t>
            </a:r>
            <a:r>
              <a:rPr lang="en-US" sz="100" dirty="0"/>
              <a:t> </a:t>
            </a:r>
            <a:r>
              <a:rPr lang="en-US" dirty="0"/>
              <a:t>A</a:t>
            </a:r>
            <a:r>
              <a:rPr lang="en-US" sz="100" dirty="0"/>
              <a:t> </a:t>
            </a:r>
            <a:r>
              <a:rPr lang="en-US" dirty="0"/>
              <a:t>Z</a:t>
            </a:r>
            <a:r>
              <a:rPr lang="en-US" sz="100" dirty="0"/>
              <a:t> </a:t>
            </a:r>
            <a:r>
              <a:rPr lang="en-US" dirty="0"/>
              <a:t>M</a:t>
            </a:r>
            <a:r>
              <a:rPr lang="en-US" sz="100" dirty="0"/>
              <a:t> </a:t>
            </a:r>
            <a:r>
              <a:rPr lang="en-US" dirty="0"/>
              <a:t>A</a:t>
            </a:r>
            <a:r>
              <a:rPr lang="en-US" sz="100" dirty="0"/>
              <a:t> </a:t>
            </a:r>
            <a:r>
              <a:rPr lang="en-US" dirty="0"/>
              <a:t>T incidents is identifying the offending substance. Look for the shipping placard and the S</a:t>
            </a:r>
            <a:r>
              <a:rPr lang="en-US" sz="100" dirty="0"/>
              <a:t> </a:t>
            </a:r>
            <a:r>
              <a:rPr lang="en-US" dirty="0"/>
              <a:t>D</a:t>
            </a:r>
            <a:r>
              <a:rPr lang="en-US" sz="100" dirty="0"/>
              <a:t> </a:t>
            </a:r>
            <a:r>
              <a:rPr lang="en-US" dirty="0"/>
              <a:t>S. Use the </a:t>
            </a:r>
            <a:r>
              <a:rPr lang="en-US" b="1" dirty="0"/>
              <a:t>Emergency Response Guide</a:t>
            </a:r>
            <a:r>
              <a:rPr lang="en-US" dirty="0"/>
              <a:t> to help determine your initial actions. Be aware that the shipping placard and records may not be correct.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Review </a:t>
            </a:r>
            <a:r>
              <a:rPr lang="en-US" sz="2000" b="0" dirty="0"/>
              <a:t>(2 of 5)</a:t>
            </a:r>
          </a:p>
        </p:txBody>
      </p:sp>
      <p:sp>
        <p:nvSpPr>
          <p:cNvPr id="3" name="Content Placeholder 2"/>
          <p:cNvSpPr>
            <a:spLocks noGrp="1"/>
          </p:cNvSpPr>
          <p:nvPr>
            <p:ph sz="quarter" idx="13"/>
          </p:nvPr>
        </p:nvSpPr>
        <p:spPr/>
        <p:txBody>
          <a:bodyPr/>
          <a:lstStyle/>
          <a:p>
            <a:r>
              <a:rPr lang="en-US" dirty="0"/>
              <a:t>Remember the hot zone/warm zone/cold zone. Once you realize it’s a H</a:t>
            </a:r>
            <a:r>
              <a:rPr lang="en-US" sz="100" dirty="0"/>
              <a:t> </a:t>
            </a:r>
            <a:r>
              <a:rPr lang="en-US" dirty="0"/>
              <a:t>A</a:t>
            </a:r>
            <a:r>
              <a:rPr lang="en-US" sz="100" dirty="0"/>
              <a:t> </a:t>
            </a:r>
            <a:r>
              <a:rPr lang="en-US" dirty="0"/>
              <a:t>Z</a:t>
            </a:r>
            <a:r>
              <a:rPr lang="en-US" sz="100" dirty="0"/>
              <a:t> </a:t>
            </a:r>
            <a:r>
              <a:rPr lang="en-US" dirty="0"/>
              <a:t>M</a:t>
            </a:r>
            <a:r>
              <a:rPr lang="en-US" sz="100" dirty="0"/>
              <a:t> </a:t>
            </a:r>
            <a:r>
              <a:rPr lang="en-US" dirty="0"/>
              <a:t>A</a:t>
            </a:r>
            <a:r>
              <a:rPr lang="en-US" sz="100" dirty="0"/>
              <a:t> </a:t>
            </a:r>
            <a:r>
              <a:rPr lang="en-US" dirty="0"/>
              <a:t>T incident, get to the cold zone and call for help.</a:t>
            </a:r>
          </a:p>
          <a:p>
            <a:r>
              <a:rPr lang="en-US" dirty="0"/>
              <a:t>Keep responders in rehab until they are rested and hydrated, and their vitals return to normal.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Review </a:t>
            </a:r>
            <a:r>
              <a:rPr lang="en-US" sz="2000" b="0" dirty="0"/>
              <a:t>(3 of 5)</a:t>
            </a:r>
          </a:p>
        </p:txBody>
      </p:sp>
      <p:sp>
        <p:nvSpPr>
          <p:cNvPr id="3" name="Content Placeholder 2"/>
          <p:cNvSpPr>
            <a:spLocks noGrp="1"/>
          </p:cNvSpPr>
          <p:nvPr>
            <p:ph sz="quarter" idx="13"/>
          </p:nvPr>
        </p:nvSpPr>
        <p:spPr>
          <a:xfrm>
            <a:off x="457200" y="1556326"/>
            <a:ext cx="7967709" cy="4467955"/>
          </a:xfrm>
        </p:spPr>
        <p:txBody>
          <a:bodyPr/>
          <a:lstStyle/>
          <a:p>
            <a:r>
              <a:rPr lang="en-US" dirty="0"/>
              <a:t>Patients who have been “decontaminated” almost always still have some contamination.</a:t>
            </a:r>
          </a:p>
          <a:p>
            <a:r>
              <a:rPr lang="en-US" dirty="0"/>
              <a:t>Patients being transported must be cared for by competent E</a:t>
            </a:r>
            <a:r>
              <a:rPr lang="en-US" sz="100" dirty="0"/>
              <a:t> </a:t>
            </a:r>
            <a:r>
              <a:rPr lang="en-US" dirty="0"/>
              <a:t>M</a:t>
            </a:r>
            <a:r>
              <a:rPr lang="en-US" sz="100" dirty="0"/>
              <a:t> </a:t>
            </a:r>
            <a:r>
              <a:rPr lang="en-US" dirty="0"/>
              <a:t>S responders with Operations-level training and equipment.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of the E</a:t>
            </a:r>
            <a:r>
              <a:rPr lang="en-US" sz="100" dirty="0"/>
              <a:t> </a:t>
            </a:r>
            <a:r>
              <a:rPr lang="en-US" dirty="0"/>
              <a:t>M</a:t>
            </a:r>
            <a:r>
              <a:rPr lang="en-US" sz="100" dirty="0"/>
              <a:t> </a:t>
            </a:r>
            <a:r>
              <a:rPr lang="en-US" dirty="0"/>
              <a:t>T </a:t>
            </a:r>
            <a:r>
              <a:rPr lang="en-US" sz="2000" b="0" dirty="0"/>
              <a:t>(1 of 3)</a:t>
            </a:r>
          </a:p>
        </p:txBody>
      </p:sp>
      <p:sp>
        <p:nvSpPr>
          <p:cNvPr id="3" name="Content Placeholder 2"/>
          <p:cNvSpPr>
            <a:spLocks noGrp="1"/>
          </p:cNvSpPr>
          <p:nvPr>
            <p:ph sz="quarter" idx="13"/>
          </p:nvPr>
        </p:nvSpPr>
        <p:spPr/>
        <p:txBody>
          <a:bodyPr/>
          <a:lstStyle/>
          <a:p>
            <a:r>
              <a:rPr lang="en-US" dirty="0"/>
              <a:t>Recognize a hazmat incident</a:t>
            </a:r>
          </a:p>
          <a:p>
            <a:pPr lvl="1"/>
            <a:r>
              <a:rPr lang="en-US" dirty="0"/>
              <a:t>Incidents involving common carriers, trucking terminals, chemical plants or places where chemicals are used, delivery trucks, agriculture and garden centers, railways, and laboratories.</a:t>
            </a:r>
          </a:p>
          <a:p>
            <a:pPr lvl="1"/>
            <a:r>
              <a:rPr lang="en-US" dirty="0"/>
              <a:t>All patients leaving the site should be considered contaminated until proven otherwise.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Review </a:t>
            </a:r>
            <a:r>
              <a:rPr lang="en-US" sz="2000" b="0" dirty="0"/>
              <a:t>(4 of 5)</a:t>
            </a:r>
          </a:p>
        </p:txBody>
      </p:sp>
      <p:sp>
        <p:nvSpPr>
          <p:cNvPr id="3" name="Content Placeholder 2"/>
          <p:cNvSpPr>
            <a:spLocks noGrp="1"/>
          </p:cNvSpPr>
          <p:nvPr>
            <p:ph sz="quarter" idx="13"/>
          </p:nvPr>
        </p:nvSpPr>
        <p:spPr>
          <a:xfrm>
            <a:off x="457200" y="1556326"/>
            <a:ext cx="8305060" cy="4467955"/>
          </a:xfrm>
        </p:spPr>
        <p:txBody>
          <a:bodyPr/>
          <a:lstStyle/>
          <a:p>
            <a:r>
              <a:rPr lang="en-US" dirty="0"/>
              <a:t>Use your M</a:t>
            </a:r>
            <a:r>
              <a:rPr lang="en-US" sz="100" dirty="0"/>
              <a:t> </a:t>
            </a:r>
            <a:r>
              <a:rPr lang="en-US" dirty="0"/>
              <a:t>C</a:t>
            </a:r>
            <a:r>
              <a:rPr lang="en-US" sz="100" dirty="0"/>
              <a:t> </a:t>
            </a:r>
            <a:r>
              <a:rPr lang="en-US" dirty="0"/>
              <a:t>I plan and procedure at small incidents, as this will make managing larger ones easier.</a:t>
            </a:r>
          </a:p>
          <a:p>
            <a:r>
              <a:rPr lang="en-US" dirty="0"/>
              <a:t>N</a:t>
            </a:r>
            <a:r>
              <a:rPr lang="en-US" sz="100" dirty="0"/>
              <a:t> </a:t>
            </a:r>
            <a:r>
              <a:rPr lang="en-US" dirty="0"/>
              <a:t>I</a:t>
            </a:r>
            <a:r>
              <a:rPr lang="en-US" sz="100" dirty="0"/>
              <a:t> </a:t>
            </a:r>
            <a:r>
              <a:rPr lang="en-US" dirty="0"/>
              <a:t>M</a:t>
            </a:r>
            <a:r>
              <a:rPr lang="en-US" sz="100" dirty="0"/>
              <a:t> </a:t>
            </a:r>
            <a:r>
              <a:rPr lang="en-US" dirty="0"/>
              <a:t>S and Incident Management are the national standard for incident management.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Review </a:t>
            </a:r>
            <a:r>
              <a:rPr lang="en-US" sz="2000" b="0" dirty="0"/>
              <a:t>(5 of 5)</a:t>
            </a:r>
          </a:p>
        </p:txBody>
      </p:sp>
      <p:sp>
        <p:nvSpPr>
          <p:cNvPr id="3" name="Content Placeholder 2"/>
          <p:cNvSpPr>
            <a:spLocks noGrp="1"/>
          </p:cNvSpPr>
          <p:nvPr>
            <p:ph sz="quarter" idx="13"/>
          </p:nvPr>
        </p:nvSpPr>
        <p:spPr/>
        <p:txBody>
          <a:bodyPr/>
          <a:lstStyle/>
          <a:p>
            <a:r>
              <a:rPr lang="en-US" dirty="0"/>
              <a:t>Learn and practice </a:t>
            </a:r>
            <a:r>
              <a:rPr lang="en-US" dirty="0" smtClean="0"/>
              <a:t>S</a:t>
            </a:r>
            <a:r>
              <a:rPr lang="en-US" sz="100" dirty="0" smtClean="0"/>
              <a:t> </a:t>
            </a:r>
            <a:r>
              <a:rPr lang="en-US" dirty="0" smtClean="0"/>
              <a:t>T</a:t>
            </a:r>
            <a:r>
              <a:rPr lang="en-US" sz="100" dirty="0" smtClean="0"/>
              <a:t> </a:t>
            </a:r>
            <a:r>
              <a:rPr lang="en-US" dirty="0" smtClean="0"/>
              <a:t>A</a:t>
            </a:r>
            <a:r>
              <a:rPr lang="en-US" sz="100" dirty="0" smtClean="0"/>
              <a:t> </a:t>
            </a:r>
            <a:r>
              <a:rPr lang="en-US" dirty="0" smtClean="0"/>
              <a:t>R</a:t>
            </a:r>
            <a:r>
              <a:rPr lang="en-US" sz="100" dirty="0" smtClean="0"/>
              <a:t> </a:t>
            </a:r>
            <a:r>
              <a:rPr lang="en-US" dirty="0" smtClean="0"/>
              <a:t>T </a:t>
            </a:r>
            <a:r>
              <a:rPr lang="en-US" dirty="0"/>
              <a:t>triage essentials.</a:t>
            </a:r>
          </a:p>
          <a:p>
            <a:r>
              <a:rPr lang="en-US" dirty="0"/>
              <a:t>Be alert for signs of stress after incidents, and seek help as necessary.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r>
              <a:rPr lang="en-US" sz="2000" b="0" dirty="0"/>
              <a:t>(1 of 4)</a:t>
            </a:r>
          </a:p>
        </p:txBody>
      </p:sp>
      <p:sp>
        <p:nvSpPr>
          <p:cNvPr id="3" name="Content Placeholder 2"/>
          <p:cNvSpPr>
            <a:spLocks noGrp="1"/>
          </p:cNvSpPr>
          <p:nvPr>
            <p:ph sz="quarter" idx="13"/>
          </p:nvPr>
        </p:nvSpPr>
        <p:spPr/>
        <p:txBody>
          <a:bodyPr/>
          <a:lstStyle/>
          <a:p>
            <a:r>
              <a:rPr lang="en-US" dirty="0"/>
              <a:t>A hazardous materials response requires specialized training and resources. Common responsibilities of initial responders must be identification of the incident, scene control, and activation of appropriate resources.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r>
              <a:rPr lang="en-US" sz="2000" b="0" dirty="0"/>
              <a:t>(2 of 4)</a:t>
            </a:r>
          </a:p>
        </p:txBody>
      </p:sp>
      <p:sp>
        <p:nvSpPr>
          <p:cNvPr id="3" name="Content Placeholder 2"/>
          <p:cNvSpPr>
            <a:spLocks noGrp="1"/>
          </p:cNvSpPr>
          <p:nvPr>
            <p:ph sz="quarter" idx="13"/>
          </p:nvPr>
        </p:nvSpPr>
        <p:spPr>
          <a:xfrm>
            <a:off x="457200" y="1556326"/>
            <a:ext cx="8322816" cy="4467955"/>
          </a:xfrm>
        </p:spPr>
        <p:txBody>
          <a:bodyPr/>
          <a:lstStyle/>
          <a:p>
            <a:r>
              <a:rPr lang="en-US" dirty="0"/>
              <a:t>Scene safety is highest priority; when possible, use scene clues, product information, and specific resources to identify hazardous materials.</a:t>
            </a:r>
          </a:p>
          <a:p>
            <a:r>
              <a:rPr lang="en-US" dirty="0"/>
              <a:t>Decontamination prevents the spread of a hazardous material. E</a:t>
            </a:r>
            <a:r>
              <a:rPr lang="en-US" sz="100" dirty="0"/>
              <a:t> </a:t>
            </a:r>
            <a:r>
              <a:rPr lang="en-US" dirty="0"/>
              <a:t>M</a:t>
            </a:r>
            <a:r>
              <a:rPr lang="en-US" sz="100" dirty="0"/>
              <a:t> </a:t>
            </a:r>
            <a:r>
              <a:rPr lang="en-US" dirty="0"/>
              <a:t>Ts are commonly involved in various levels of this process.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r>
              <a:rPr lang="en-US" sz="2000" b="0" dirty="0"/>
              <a:t>(3 of 4)</a:t>
            </a:r>
          </a:p>
        </p:txBody>
      </p:sp>
      <p:sp>
        <p:nvSpPr>
          <p:cNvPr id="3" name="Content Placeholder 2"/>
          <p:cNvSpPr>
            <a:spLocks noGrp="1"/>
          </p:cNvSpPr>
          <p:nvPr>
            <p:ph sz="quarter" idx="13"/>
          </p:nvPr>
        </p:nvSpPr>
        <p:spPr/>
        <p:txBody>
          <a:bodyPr/>
          <a:lstStyle/>
          <a:p>
            <a:r>
              <a:rPr lang="en-US" dirty="0"/>
              <a:t>Multiple-casualty incident overwhelms resources of responding units. When this occurs, organization is the most important priority.</a:t>
            </a:r>
          </a:p>
          <a:p>
            <a:r>
              <a:rPr lang="en-US" dirty="0"/>
              <a:t>N</a:t>
            </a:r>
            <a:r>
              <a:rPr lang="en-US" sz="100" dirty="0"/>
              <a:t> </a:t>
            </a:r>
            <a:r>
              <a:rPr lang="en-US" dirty="0"/>
              <a:t>I</a:t>
            </a:r>
            <a:r>
              <a:rPr lang="en-US" sz="100" dirty="0"/>
              <a:t> </a:t>
            </a:r>
            <a:r>
              <a:rPr lang="en-US" dirty="0"/>
              <a:t>M</a:t>
            </a:r>
            <a:r>
              <a:rPr lang="en-US" sz="100" dirty="0"/>
              <a:t> </a:t>
            </a:r>
            <a:r>
              <a:rPr lang="en-US" dirty="0"/>
              <a:t>S and its incident command system provide organization resources and structure to improve management of large-scale incidents.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r>
              <a:rPr lang="en-US" sz="2000" b="0" dirty="0"/>
              <a:t>(4 of 4)</a:t>
            </a:r>
          </a:p>
        </p:txBody>
      </p:sp>
      <p:sp>
        <p:nvSpPr>
          <p:cNvPr id="3" name="Content Placeholder 2"/>
          <p:cNvSpPr>
            <a:spLocks noGrp="1"/>
          </p:cNvSpPr>
          <p:nvPr>
            <p:ph sz="quarter" idx="13"/>
          </p:nvPr>
        </p:nvSpPr>
        <p:spPr/>
        <p:txBody>
          <a:bodyPr/>
          <a:lstStyle/>
          <a:p>
            <a:r>
              <a:rPr lang="en-US" dirty="0"/>
              <a:t>Triage allows E</a:t>
            </a:r>
            <a:r>
              <a:rPr lang="en-US" sz="100" dirty="0"/>
              <a:t> </a:t>
            </a:r>
            <a:r>
              <a:rPr lang="en-US" dirty="0"/>
              <a:t>M</a:t>
            </a:r>
            <a:r>
              <a:rPr lang="en-US" sz="100" dirty="0"/>
              <a:t> </a:t>
            </a:r>
            <a:r>
              <a:rPr lang="en-US" dirty="0"/>
              <a:t>Ts to prioritize care and transport of patients when resources are limited.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Consider</a:t>
            </a:r>
          </a:p>
        </p:txBody>
      </p:sp>
      <p:sp>
        <p:nvSpPr>
          <p:cNvPr id="3" name="Content Placeholder 2"/>
          <p:cNvSpPr>
            <a:spLocks noGrp="1"/>
          </p:cNvSpPr>
          <p:nvPr>
            <p:ph sz="quarter" idx="13"/>
          </p:nvPr>
        </p:nvSpPr>
        <p:spPr>
          <a:xfrm>
            <a:off x="457199" y="1556326"/>
            <a:ext cx="8447103" cy="4467955"/>
          </a:xfrm>
        </p:spPr>
        <p:txBody>
          <a:bodyPr/>
          <a:lstStyle/>
          <a:p>
            <a:r>
              <a:rPr lang="en-US" dirty="0"/>
              <a:t>What is the hazardous substance? What risk does it pose?</a:t>
            </a:r>
          </a:p>
          <a:p>
            <a:r>
              <a:rPr lang="en-US" dirty="0"/>
              <a:t>If a patient has some contamination, can we safely start decontamination?</a:t>
            </a:r>
          </a:p>
          <a:p>
            <a:r>
              <a:rPr lang="en-US" dirty="0"/>
              <a:t>Should I start using triage tags?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a:t>
            </a:r>
            <a:r>
              <a:rPr lang="en-US" sz="2000" b="0" dirty="0"/>
              <a:t>(1 of 2)</a:t>
            </a:r>
          </a:p>
        </p:txBody>
      </p:sp>
      <p:sp>
        <p:nvSpPr>
          <p:cNvPr id="3" name="Content Placeholder 2"/>
          <p:cNvSpPr>
            <a:spLocks noGrp="1"/>
          </p:cNvSpPr>
          <p:nvPr>
            <p:ph sz="quarter" idx="13"/>
          </p:nvPr>
        </p:nvSpPr>
        <p:spPr>
          <a:xfrm>
            <a:off x="457200" y="1556326"/>
            <a:ext cx="8154140" cy="4467955"/>
          </a:xfrm>
        </p:spPr>
        <p:txBody>
          <a:bodyPr/>
          <a:lstStyle/>
          <a:p>
            <a:r>
              <a:rPr lang="en-US" dirty="0"/>
              <a:t>Your call is to a motor-vehicle collision with an unknown number of injuries. As your unit approaches the scene, you see that three cars and downed wires are involved. You get a whiff of gasoline as you pass by.</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a:t>
            </a:r>
            <a:r>
              <a:rPr lang="en-US" sz="2000" b="0" dirty="0"/>
              <a:t>(2 of 2)</a:t>
            </a:r>
          </a:p>
        </p:txBody>
      </p:sp>
      <p:sp>
        <p:nvSpPr>
          <p:cNvPr id="3" name="Content Placeholder 2"/>
          <p:cNvSpPr>
            <a:spLocks noGrp="1"/>
          </p:cNvSpPr>
          <p:nvPr>
            <p:ph sz="quarter" idx="13"/>
          </p:nvPr>
        </p:nvSpPr>
        <p:spPr>
          <a:xfrm>
            <a:off x="457199" y="1556326"/>
            <a:ext cx="8349449" cy="4467955"/>
          </a:xfrm>
        </p:spPr>
        <p:txBody>
          <a:bodyPr/>
          <a:lstStyle/>
          <a:p>
            <a:r>
              <a:rPr lang="en-US" dirty="0"/>
              <a:t>The drivers are visible in each vehicle-one appears to be conscious and the other two are bent forward or slumped back. There are passengers visible in two vehicles, one or more of whom may need extrication. How should you proceed?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of the E</a:t>
            </a:r>
            <a:r>
              <a:rPr lang="en-US" sz="100" dirty="0"/>
              <a:t> </a:t>
            </a:r>
            <a:r>
              <a:rPr lang="en-US" dirty="0"/>
              <a:t>M</a:t>
            </a:r>
            <a:r>
              <a:rPr lang="en-US" sz="100" dirty="0"/>
              <a:t> </a:t>
            </a:r>
            <a:r>
              <a:rPr lang="en-US" dirty="0"/>
              <a:t>T </a:t>
            </a:r>
            <a:r>
              <a:rPr lang="en-US" sz="2000" b="0" dirty="0"/>
              <a:t>(2 of 3)</a:t>
            </a:r>
          </a:p>
        </p:txBody>
      </p:sp>
      <p:sp>
        <p:nvSpPr>
          <p:cNvPr id="3" name="Content Placeholder 2"/>
          <p:cNvSpPr>
            <a:spLocks noGrp="1"/>
          </p:cNvSpPr>
          <p:nvPr>
            <p:ph sz="quarter" idx="13"/>
          </p:nvPr>
        </p:nvSpPr>
        <p:spPr/>
        <p:txBody>
          <a:bodyPr/>
          <a:lstStyle/>
          <a:p>
            <a:r>
              <a:rPr lang="en-US" dirty="0"/>
              <a:t>Control the scene</a:t>
            </a:r>
          </a:p>
          <a:p>
            <a:pPr lvl="1"/>
            <a:r>
              <a:rPr lang="en-US" dirty="0"/>
              <a:t>Establish the danger zone.</a:t>
            </a:r>
          </a:p>
          <a:p>
            <a:pPr lvl="2"/>
            <a:r>
              <a:rPr lang="en-US" dirty="0"/>
              <a:t>Hot zone</a:t>
            </a:r>
          </a:p>
          <a:p>
            <a:pPr lvl="3"/>
            <a:r>
              <a:rPr lang="en-US" dirty="0"/>
              <a:t>Area of contamination or danger</a:t>
            </a:r>
          </a:p>
          <a:p>
            <a:pPr lvl="2"/>
            <a:r>
              <a:rPr lang="en-US" dirty="0"/>
              <a:t>Warm zone</a:t>
            </a:r>
          </a:p>
          <a:p>
            <a:pPr lvl="3"/>
            <a:r>
              <a:rPr lang="en-US" dirty="0"/>
              <a:t>Decontamination corridor</a:t>
            </a:r>
          </a:p>
          <a:p>
            <a:pPr lvl="1"/>
            <a:r>
              <a:rPr lang="en-US" dirty="0"/>
              <a:t>Establish the safe zone.</a:t>
            </a:r>
          </a:p>
          <a:p>
            <a:pPr lvl="2"/>
            <a:r>
              <a:rPr lang="en-US" dirty="0"/>
              <a:t>Cold zone</a:t>
            </a:r>
          </a:p>
          <a:p>
            <a:pPr lvl="3"/>
            <a:r>
              <a:rPr lang="en-US" dirty="0"/>
              <a:t>Where equipment and emergency rescuers are staged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of the E</a:t>
            </a:r>
            <a:r>
              <a:rPr lang="en-US" sz="100" dirty="0"/>
              <a:t> </a:t>
            </a:r>
            <a:r>
              <a:rPr lang="en-US" dirty="0"/>
              <a:t>M</a:t>
            </a:r>
            <a:r>
              <a:rPr lang="en-US" sz="100" dirty="0"/>
              <a:t> </a:t>
            </a:r>
            <a:r>
              <a:rPr lang="en-US" dirty="0"/>
              <a:t>T </a:t>
            </a:r>
            <a:r>
              <a:rPr lang="en-US" sz="2000" b="0" dirty="0"/>
              <a:t>(3 of 3)</a:t>
            </a:r>
          </a:p>
        </p:txBody>
      </p:sp>
      <p:sp>
        <p:nvSpPr>
          <p:cNvPr id="3" name="Content Placeholder 2"/>
          <p:cNvSpPr>
            <a:spLocks noGrp="1"/>
          </p:cNvSpPr>
          <p:nvPr>
            <p:ph sz="quarter" idx="13"/>
          </p:nvPr>
        </p:nvSpPr>
        <p:spPr/>
        <p:txBody>
          <a:bodyPr/>
          <a:lstStyle/>
          <a:p>
            <a:r>
              <a:rPr lang="en-US" dirty="0"/>
              <a:t>Identify the substance</a:t>
            </a:r>
          </a:p>
          <a:p>
            <a:pPr lvl="1"/>
            <a:r>
              <a:rPr lang="en-US" dirty="0"/>
              <a:t>You must make an attempt to assess the material and severity.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Hazardous Material </a:t>
            </a:r>
            <a:r>
              <a:rPr lang="en-US" sz="2000" b="0" dirty="0"/>
              <a:t>(1 of 4)</a:t>
            </a:r>
          </a:p>
        </p:txBody>
      </p:sp>
      <p:sp>
        <p:nvSpPr>
          <p:cNvPr id="3" name="Content Placeholder 2"/>
          <p:cNvSpPr>
            <a:spLocks noGrp="1"/>
          </p:cNvSpPr>
          <p:nvPr>
            <p:ph sz="quarter" idx="13"/>
          </p:nvPr>
        </p:nvSpPr>
        <p:spPr>
          <a:xfrm>
            <a:off x="457200" y="1556326"/>
            <a:ext cx="8109751" cy="4467955"/>
          </a:xfrm>
        </p:spPr>
        <p:txBody>
          <a:bodyPr/>
          <a:lstStyle/>
          <a:p>
            <a:r>
              <a:rPr lang="en-US" dirty="0"/>
              <a:t>Ways to obtain information safely</a:t>
            </a:r>
          </a:p>
          <a:p>
            <a:pPr lvl="1"/>
            <a:r>
              <a:rPr lang="en-US" dirty="0"/>
              <a:t>Use binoculars to look for identifying signs, labels, or placards from a safe distance.</a:t>
            </a:r>
          </a:p>
          <a:p>
            <a:pPr lvl="1"/>
            <a:r>
              <a:rPr lang="en-US" dirty="0"/>
              <a:t>Search for placards.</a:t>
            </a:r>
          </a:p>
          <a:p>
            <a:pPr lvl="1"/>
            <a:r>
              <a:rPr lang="en-US" dirty="0"/>
              <a:t>Look for labels.</a:t>
            </a:r>
          </a:p>
          <a:p>
            <a:pPr lvl="1"/>
            <a:r>
              <a:rPr lang="en-US" dirty="0"/>
              <a:t>Check invoices, bills of lading (trucks), and shipping manifests (trains).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36354</TotalTime>
  <Words>4574</Words>
  <Application>Microsoft Office PowerPoint</Application>
  <PresentationFormat>On-screen Show (4:3)</PresentationFormat>
  <Paragraphs>579</Paragraphs>
  <Slides>69</Slides>
  <Notes>59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69</vt:i4>
      </vt:variant>
    </vt:vector>
  </HeadingPairs>
  <TitlesOfParts>
    <vt:vector size="78" baseType="lpstr">
      <vt:lpstr>ＭＳ Ｐゴシック</vt:lpstr>
      <vt:lpstr>Arial</vt:lpstr>
      <vt:lpstr>Gill Sans</vt:lpstr>
      <vt:lpstr>Lucida Grande</vt:lpstr>
      <vt:lpstr>Noto Sans Symbols</vt:lpstr>
      <vt:lpstr>Times New Roman</vt:lpstr>
      <vt:lpstr>Verdana</vt:lpstr>
      <vt:lpstr>508 Lecture</vt:lpstr>
      <vt:lpstr>2_508 Lecture</vt:lpstr>
      <vt:lpstr>Emergency Care</vt:lpstr>
      <vt:lpstr>Topics</vt:lpstr>
      <vt:lpstr>Hazardous Materials </vt:lpstr>
      <vt:lpstr>Hazardous Materials</vt:lpstr>
      <vt:lpstr>Training Required by Law</vt:lpstr>
      <vt:lpstr>Responsibilities of the E M T (1 of 3)</vt:lpstr>
      <vt:lpstr>Responsibilities of the E M T (2 of 3)</vt:lpstr>
      <vt:lpstr>Responsibilities of the E M T (3 of 3)</vt:lpstr>
      <vt:lpstr>Identify Hazardous Material (1 of 4)</vt:lpstr>
      <vt:lpstr>Identify Hazardous Material (2 of 4)</vt:lpstr>
      <vt:lpstr>Identify Hazardous Material (3 of 4)</vt:lpstr>
      <vt:lpstr>Identify Hazardous Material (4 of 4)</vt:lpstr>
      <vt:lpstr>Establish a Treatment Area (1 of 12)</vt:lpstr>
      <vt:lpstr>Establish a Treatment Area (2 of 12)</vt:lpstr>
      <vt:lpstr>Establish a Treatment Area (3 of 12)</vt:lpstr>
      <vt:lpstr>Establish a Treatment Area (4 of 12)</vt:lpstr>
      <vt:lpstr>Establish a Treatment Area (5 of 12)</vt:lpstr>
      <vt:lpstr>Establish a Treatment Area (6 of 12)</vt:lpstr>
      <vt:lpstr>Establish a Treatment Area (7 of 12)</vt:lpstr>
      <vt:lpstr>Establish a Treatment Area (8 of 12)</vt:lpstr>
      <vt:lpstr>Establish a Treatment Area (9 of 12)</vt:lpstr>
      <vt:lpstr>Establish a Treatment Area (10 of 12)</vt:lpstr>
      <vt:lpstr>Establish a Treatment Area (11 of 12)</vt:lpstr>
      <vt:lpstr>Establish a Treatment Area (12 of 12)</vt:lpstr>
      <vt:lpstr>Multiple-Casualty Incidents </vt:lpstr>
      <vt:lpstr>Multiple-Casualty Incidents</vt:lpstr>
      <vt:lpstr>Multiple-Casualty-Incident Operations</vt:lpstr>
      <vt:lpstr>Incident Command System (1 of 7)</vt:lpstr>
      <vt:lpstr>Incident Command System (2 of 7)</vt:lpstr>
      <vt:lpstr>Incident Command System (3 of 7)</vt:lpstr>
      <vt:lpstr>Incident Command System (4 of 7)</vt:lpstr>
      <vt:lpstr>Incident Command System (5 of 7)</vt:lpstr>
      <vt:lpstr>Incident Command System (6 of 7)</vt:lpstr>
      <vt:lpstr>Psychological Aspects of M C I s</vt:lpstr>
      <vt:lpstr>Incident Command System (7 of 7)</vt:lpstr>
      <vt:lpstr>Triage</vt:lpstr>
      <vt:lpstr>Primary Triage</vt:lpstr>
      <vt:lpstr>S T A R T (1 of 8)</vt:lpstr>
      <vt:lpstr>S T A R T (2 of 8)</vt:lpstr>
      <vt:lpstr>S T A R T (3 of 8)</vt:lpstr>
      <vt:lpstr>S T A R T (4 of 8)</vt:lpstr>
      <vt:lpstr>S T A R T (5 of 8)</vt:lpstr>
      <vt:lpstr>S T A R T (6 of 8)</vt:lpstr>
      <vt:lpstr>S T A R T (7 of 8)</vt:lpstr>
      <vt:lpstr>S T A R T (8 of 8)</vt:lpstr>
      <vt:lpstr>Patient Identification</vt:lpstr>
      <vt:lpstr>S A L T</vt:lpstr>
      <vt:lpstr>S A L T and M U C C Triage Criteria (1 of 4)</vt:lpstr>
      <vt:lpstr>S A L T and M U C C Triage Criteria (2 of 4)</vt:lpstr>
      <vt:lpstr>S A L T and M U C C Triage Criteria (3 of 4)</vt:lpstr>
      <vt:lpstr>S A L T and M U C C Triage Criteria (4 of 4)</vt:lpstr>
      <vt:lpstr>Secondary Triage and Treatment</vt:lpstr>
      <vt:lpstr>Transportation and Staging Logistics</vt:lpstr>
      <vt:lpstr>Communicating with Hospitals</vt:lpstr>
      <vt:lpstr>Think About It</vt:lpstr>
      <vt:lpstr>Chapter Review</vt:lpstr>
      <vt:lpstr>Chapter Review (1 of 5)</vt:lpstr>
      <vt:lpstr>Chapter Review (2 of 5)</vt:lpstr>
      <vt:lpstr>Chapter Review (3 of 5)</vt:lpstr>
      <vt:lpstr>Chapter Review (4 of 5)</vt:lpstr>
      <vt:lpstr>Chapter Review (5 of 5)</vt:lpstr>
      <vt:lpstr>Remember (1 of 4)</vt:lpstr>
      <vt:lpstr>Remember (2 of 4)</vt:lpstr>
      <vt:lpstr>Remember (3 of 4)</vt:lpstr>
      <vt:lpstr>Remember (4 of 4)</vt:lpstr>
      <vt:lpstr>Questions to Consider</vt:lpstr>
      <vt:lpstr>Critical Thinking (1 of 2)</vt:lpstr>
      <vt:lpstr>Critical Thinking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39, Hazardous Materials, Multiple-Casualty Incidents, and Incident Management</dc:title>
  <dc:subject>Health</dc:subject>
  <dc:creator>Limmer/O'Keefe</dc:creator>
  <cp:keywords>Emergency Care</cp:keywords>
  <cp:lastModifiedBy>Radhakrishnan, Rajendran</cp:lastModifiedBy>
  <cp:revision>774</cp:revision>
  <dcterms:modified xsi:type="dcterms:W3CDTF">2020-01-14T05:11:14Z</dcterms:modified>
</cp:coreProperties>
</file>