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125"/>
  </p:notesMasterIdLst>
  <p:handoutMasterIdLst>
    <p:handoutMasterId r:id="rId126"/>
  </p:handoutMasterIdLst>
  <p:sldIdLst>
    <p:sldId id="354" r:id="rId3"/>
    <p:sldId id="820" r:id="rId4"/>
    <p:sldId id="1250" r:id="rId5"/>
    <p:sldId id="356" r:id="rId6"/>
    <p:sldId id="1251" r:id="rId7"/>
    <p:sldId id="1252" r:id="rId8"/>
    <p:sldId id="1253" r:id="rId9"/>
    <p:sldId id="1254" r:id="rId10"/>
    <p:sldId id="1170" r:id="rId11"/>
    <p:sldId id="1255" r:id="rId12"/>
    <p:sldId id="1256" r:id="rId13"/>
    <p:sldId id="1257" r:id="rId14"/>
    <p:sldId id="1258" r:id="rId15"/>
    <p:sldId id="1259" r:id="rId16"/>
    <p:sldId id="1260" r:id="rId17"/>
    <p:sldId id="1261" r:id="rId18"/>
    <p:sldId id="1262" r:id="rId19"/>
    <p:sldId id="1263" r:id="rId20"/>
    <p:sldId id="1264" r:id="rId21"/>
    <p:sldId id="1265" r:id="rId22"/>
    <p:sldId id="1266" r:id="rId23"/>
    <p:sldId id="1267" r:id="rId24"/>
    <p:sldId id="1268" r:id="rId25"/>
    <p:sldId id="1269" r:id="rId26"/>
    <p:sldId id="1270" r:id="rId27"/>
    <p:sldId id="1271" r:id="rId28"/>
    <p:sldId id="1272" r:id="rId29"/>
    <p:sldId id="1273" r:id="rId30"/>
    <p:sldId id="1274" r:id="rId31"/>
    <p:sldId id="1275" r:id="rId32"/>
    <p:sldId id="1276" r:id="rId33"/>
    <p:sldId id="1277" r:id="rId34"/>
    <p:sldId id="1278" r:id="rId35"/>
    <p:sldId id="1279" r:id="rId36"/>
    <p:sldId id="1280" r:id="rId37"/>
    <p:sldId id="1281" r:id="rId38"/>
    <p:sldId id="1282" r:id="rId39"/>
    <p:sldId id="1283" r:id="rId40"/>
    <p:sldId id="1284" r:id="rId41"/>
    <p:sldId id="1285" r:id="rId42"/>
    <p:sldId id="1286" r:id="rId43"/>
    <p:sldId id="1287" r:id="rId44"/>
    <p:sldId id="1288" r:id="rId45"/>
    <p:sldId id="1289" r:id="rId46"/>
    <p:sldId id="1290" r:id="rId47"/>
    <p:sldId id="1291" r:id="rId48"/>
    <p:sldId id="1292" r:id="rId49"/>
    <p:sldId id="1293" r:id="rId50"/>
    <p:sldId id="1294" r:id="rId51"/>
    <p:sldId id="1295" r:id="rId52"/>
    <p:sldId id="1296" r:id="rId53"/>
    <p:sldId id="1297" r:id="rId54"/>
    <p:sldId id="1298" r:id="rId55"/>
    <p:sldId id="1299" r:id="rId56"/>
    <p:sldId id="1300" r:id="rId57"/>
    <p:sldId id="1301" r:id="rId58"/>
    <p:sldId id="1302" r:id="rId59"/>
    <p:sldId id="1303" r:id="rId60"/>
    <p:sldId id="1304" r:id="rId61"/>
    <p:sldId id="1305" r:id="rId62"/>
    <p:sldId id="1306" r:id="rId63"/>
    <p:sldId id="1307" r:id="rId64"/>
    <p:sldId id="1308" r:id="rId65"/>
    <p:sldId id="1309" r:id="rId66"/>
    <p:sldId id="1310" r:id="rId67"/>
    <p:sldId id="1311" r:id="rId68"/>
    <p:sldId id="1312" r:id="rId69"/>
    <p:sldId id="1313" r:id="rId70"/>
    <p:sldId id="1314" r:id="rId71"/>
    <p:sldId id="1315" r:id="rId72"/>
    <p:sldId id="1316" r:id="rId73"/>
    <p:sldId id="1317" r:id="rId74"/>
    <p:sldId id="1318" r:id="rId75"/>
    <p:sldId id="1319" r:id="rId76"/>
    <p:sldId id="1320" r:id="rId77"/>
    <p:sldId id="1321" r:id="rId78"/>
    <p:sldId id="1322" r:id="rId79"/>
    <p:sldId id="1323" r:id="rId80"/>
    <p:sldId id="1324" r:id="rId81"/>
    <p:sldId id="1325" r:id="rId82"/>
    <p:sldId id="1326" r:id="rId83"/>
    <p:sldId id="1327" r:id="rId84"/>
    <p:sldId id="1328" r:id="rId85"/>
    <p:sldId id="1329" r:id="rId86"/>
    <p:sldId id="357"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1" r:id="rId111"/>
    <p:sldId id="382" r:id="rId112"/>
    <p:sldId id="383" r:id="rId113"/>
    <p:sldId id="384" r:id="rId114"/>
    <p:sldId id="385" r:id="rId115"/>
    <p:sldId id="386" r:id="rId116"/>
    <p:sldId id="387" r:id="rId117"/>
    <p:sldId id="388" r:id="rId118"/>
    <p:sldId id="389" r:id="rId119"/>
    <p:sldId id="298" r:id="rId120"/>
    <p:sldId id="868" r:id="rId121"/>
    <p:sldId id="1330" r:id="rId122"/>
    <p:sldId id="1335" r:id="rId123"/>
    <p:sldId id="1336" r:id="rId1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8" autoAdjust="0"/>
    <p:restoredTop sz="83683" autoAdjust="0"/>
  </p:normalViewPr>
  <p:slideViewPr>
    <p:cSldViewPr snapToGrid="0" snapToObjects="1">
      <p:cViewPr varScale="1">
        <p:scale>
          <a:sx n="111" d="100"/>
          <a:sy n="111" d="100"/>
        </p:scale>
        <p:origin x="486" y="114"/>
      </p:cViewPr>
      <p:guideLst>
        <p:guide orient="horz" pos="777"/>
        <p:guide pos="295"/>
        <p:guide orient="horz" pos="981"/>
      </p:guideLst>
    </p:cSldViewPr>
  </p:slideViewPr>
  <p:outlineViewPr>
    <p:cViewPr>
      <p:scale>
        <a:sx n="50" d="100"/>
        <a:sy n="50" d="100"/>
      </p:scale>
      <p:origin x="0" y="-102558"/>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monthly reproductive cycle produces predictable changes to the reproductive organs in anticipation of fetal implantation and development. If fertilization does not occur, the reproductive cycle ends with menses.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reproductive changes that occur during the female reproductive cycle.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79265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36.6</a:t>
            </a:r>
          </a:p>
          <a:p>
            <a:endParaRPr lang="en-US" dirty="0"/>
          </a:p>
          <a:p>
            <a:r>
              <a:rPr lang="en-US" b="1" dirty="0"/>
              <a:t>Discussion Topic: </a:t>
            </a:r>
            <a:r>
              <a:rPr lang="en-US" sz="1200" b="0" i="0" u="none" strike="noStrike" kern="1200" cap="none" dirty="0">
                <a:solidFill>
                  <a:schemeClr val="tx1"/>
                </a:solidFill>
                <a:effectLst/>
                <a:latin typeface="Arial"/>
                <a:ea typeface="Arial"/>
                <a:cs typeface="Arial"/>
                <a:sym typeface="Arial"/>
              </a:rPr>
              <a:t>Describe the assessment findings that would indicate life-threatening vaginal bleeding.</a:t>
            </a:r>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20052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36.6</a:t>
            </a:r>
          </a:p>
          <a:p>
            <a:endParaRPr lang="en-US" dirty="0"/>
          </a:p>
          <a:p>
            <a:r>
              <a:rPr lang="en-US" b="1" dirty="0"/>
              <a:t>Discussion Topic: </a:t>
            </a:r>
            <a:r>
              <a:rPr lang="en-US" sz="1200" b="0" i="0" u="none" strike="noStrike" kern="1200" cap="none" dirty="0">
                <a:solidFill>
                  <a:schemeClr val="tx1"/>
                </a:solidFill>
                <a:effectLst/>
                <a:latin typeface="Arial"/>
                <a:ea typeface="Arial"/>
                <a:cs typeface="Arial"/>
                <a:sym typeface="Arial"/>
              </a:rPr>
              <a:t>Describe the treatment steps for external genitalia trauma.</a:t>
            </a:r>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86207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tx1"/>
                </a:solidFill>
                <a:effectLst/>
                <a:latin typeface="Arial"/>
                <a:ea typeface="Arial"/>
                <a:cs typeface="Arial"/>
                <a:sym typeface="Arial"/>
              </a:rPr>
              <a:t>Describe the priorities in caring for a sexual assault victim.</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sz="1200" b="0" i="0" u="none" strike="noStrike" kern="1200" cap="none" dirty="0">
                <a:solidFill>
                  <a:schemeClr val="tx1"/>
                </a:solidFill>
                <a:effectLst/>
                <a:latin typeface="Arial"/>
                <a:ea typeface="Arial"/>
                <a:cs typeface="Arial"/>
                <a:sym typeface="Arial"/>
              </a:rPr>
              <a:t>Discuss the nonmedical priorities of caring for a sexual assault victim. Consider using a professional advocate/educator to lead this discussion.</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sz="1200" b="0" i="0" u="none" strike="noStrike" kern="1200" cap="none" dirty="0">
                <a:solidFill>
                  <a:schemeClr val="tx1"/>
                </a:solidFill>
                <a:effectLst/>
                <a:latin typeface="Arial"/>
                <a:ea typeface="Arial"/>
                <a:cs typeface="Arial"/>
                <a:sym typeface="Arial"/>
              </a:rPr>
              <a:t>Using a programmed patient, simulate trauma and sexual assault situations. Have groups of students practice assessment and treatment strategies.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sz="1200" b="0" i="0" u="none" strike="noStrike" kern="1200" cap="none" dirty="0">
                <a:solidFill>
                  <a:schemeClr val="tx1"/>
                </a:solidFill>
                <a:effectLst/>
                <a:latin typeface="Arial"/>
                <a:ea typeface="Arial"/>
                <a:cs typeface="Arial"/>
                <a:sym typeface="Arial"/>
              </a:rPr>
              <a:t>You are called for a sexual assault victim who is refusing evaluation and care. What steps should you take to deal with this situation? Might it be appropriate not to transport this patient?</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28955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36.6</a:t>
            </a:r>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26975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37568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1" dirty="0"/>
              <a:t>ing Points: </a:t>
            </a:r>
            <a:r>
              <a:rPr lang="en-US" dirty="0"/>
              <a:t>Abruptio placenta is when the placenta prematurely separates from the uterine wall. It is often the result of trauma or other medical issues. Placenta previa is</a:t>
            </a:r>
            <a:r>
              <a:rPr lang="en-US" baseline="0" dirty="0"/>
              <a:t> when the placenta forms in an abnormal location and blocks the birth canal. Both conditions can cause massive bleeding.</a:t>
            </a:r>
          </a:p>
          <a:p>
            <a:endParaRPr lang="en-US" baseline="0" dirty="0"/>
          </a:p>
          <a:p>
            <a:r>
              <a:rPr lang="en-US" baseline="0" dirty="0"/>
              <a:t>For a prolapsed cord, insert fingers into the mother’s vagina to relieve pressure on the cord from the baby’s head or buttocks. This needs to continue until relieved at the emergency department.</a:t>
            </a:r>
          </a:p>
          <a:p>
            <a:endParaRPr lang="en-US" baseline="0" dirty="0"/>
          </a:p>
          <a:p>
            <a:r>
              <a:rPr lang="en-US" baseline="0" dirty="0"/>
              <a:t>If the bag of water is still intact during delivery, puncture it with a finger after the baby’s head is delivered.</a:t>
            </a:r>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90107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Talking Points: </a:t>
            </a:r>
            <a:r>
              <a:rPr lang="en-US" dirty="0"/>
              <a:t>The mother is in the first stage of labor, and delivery does not seem imminent. The mother should be transported to the hospital.</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3992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Given the anatomic differences in their</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reproductive systems, what risks might women have that men do not? For what injuries/illnesses do these anatomic differences pose a risk?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0583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20 minutes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Consider using an anatomic model to better illustrate the fetus, placenta, and uterus. Compare and contrast normal abdominal anatomy to the anatomy of a full-term pregnancy. Discuss the changes that occur. Invite a pregnant female to class. Describe external changes and illustrate changes in vital signs.</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7217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endParaRPr lang="en-US" dirty="0"/>
          </a:p>
          <a:p>
            <a:r>
              <a:rPr lang="en-US" b="1" dirty="0"/>
              <a:t>Class Activity: </a:t>
            </a:r>
            <a:r>
              <a:rPr lang="en-US" dirty="0"/>
              <a:t>Have students work in groups. Have each group research pregnancy related changes to a particular part of a woman’s body and present to the larger group.</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955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endParaRPr lang="en-US" dirty="0"/>
          </a:p>
          <a:p>
            <a:r>
              <a:rPr lang="en-US" b="1" dirty="0"/>
              <a:t>Critical Thinking Discussion:</a:t>
            </a:r>
            <a:r>
              <a:rPr lang="en-US" b="1" baseline="0" dirty="0"/>
              <a:t> </a:t>
            </a:r>
            <a:r>
              <a:rPr lang="en-US" baseline="0" dirty="0"/>
              <a:t>How might the changes of pregnancy make a woman more vulnerable to trauma?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1597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 growing fetus creates massive changes to the reproductive system. Most important, the uterus gets larger. Pregnancy increases oxygen demand, increases maternal blood volume, puts pressure on the GI system, and causes ligaments to stretch.</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Topics: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how the fetus obtains oxygen and nutrients while inside the uterus. What role does the placenta play?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4150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tx1"/>
                </a:solidFill>
                <a:effectLst/>
                <a:latin typeface="Arial"/>
                <a:ea typeface="Arial"/>
                <a:cs typeface="Arial"/>
                <a:sym typeface="Arial"/>
              </a:rPr>
              <a:t>Describe the major changes that occur during pregnancy. Specifically comment on the following: reproductive system, cardiovascular system, musculoskeletal system, and respiratory system.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1432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2787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6464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Supine hypotensive syndrome causes late-term pregnant females' blood pressure to drop when they lie flat. EMTs can prevent this by positioning them in a lateral recumbent position.</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Have each group position one of its members so as to avoid supine hypotension syndrome. Consider a seated patient, a supine patient, and a patient on a backboard.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20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Planning Your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Plan 180 minutes for this chapter.</a:t>
            </a:r>
          </a:p>
          <a:p>
            <a:pPr eaLnBrk="1" hangingPunct="1">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Anatomy and Physiology (20 minutes)</a:t>
            </a:r>
          </a:p>
          <a:p>
            <a:pPr eaLnBrk="1" hangingPunct="1">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Physiologic Changes in Pregnancy (20 minutes)</a:t>
            </a:r>
          </a:p>
          <a:p>
            <a:pPr eaLnBrk="1" hangingPunct="1">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Labor and Delivery</a:t>
            </a: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(30 minutes)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Normal Childbirth (20 minutes)</a:t>
            </a:r>
          </a:p>
          <a:p>
            <a:pPr eaLnBrk="1" hangingPunct="1">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The Neonate (15 minutes)</a:t>
            </a:r>
          </a:p>
          <a:p>
            <a:pPr eaLnBrk="1" hangingPunct="1">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Care After Delivery (20 minutes)</a:t>
            </a:r>
          </a:p>
          <a:p>
            <a:pPr eaLnBrk="1" hangingPunct="1">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Childbirth Complications (40 minutes)</a:t>
            </a:r>
          </a:p>
          <a:p>
            <a:pPr eaLnBrk="1" hangingPunct="1">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Gynecologic Emergencies (15 minutes)</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Note: The total teaching time recommended is only a guideline. </a:t>
            </a: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Core Concepts</a:t>
            </a:r>
          </a:p>
          <a:p>
            <a:pPr>
              <a:buFontTx/>
              <a:buChar char="•"/>
            </a:pPr>
            <a:r>
              <a:rPr lang="en-US" altLang="en-US" dirty="0">
                <a:ea typeface="ＭＳ Ｐゴシック" panose="020B0600070205080204" pitchFamily="34" charset="-128"/>
              </a:rPr>
              <a:t> Anatomy and physiology of the female reproductive system</a:t>
            </a:r>
          </a:p>
          <a:p>
            <a:pPr>
              <a:buFontTx/>
              <a:buChar char="•"/>
            </a:pPr>
            <a:r>
              <a:rPr lang="en-US" altLang="en-US" dirty="0">
                <a:ea typeface="ＭＳ Ｐゴシック" panose="020B0600070205080204" pitchFamily="34" charset="-128"/>
              </a:rPr>
              <a:t> Physiologic changes in pregnancy</a:t>
            </a:r>
          </a:p>
          <a:p>
            <a:pPr>
              <a:buFontTx/>
              <a:buChar char="•"/>
            </a:pPr>
            <a:r>
              <a:rPr lang="en-US" altLang="en-US" dirty="0">
                <a:ea typeface="ＭＳ Ｐゴシック" panose="020B0600070205080204" pitchFamily="34" charset="-128"/>
              </a:rPr>
              <a:t> Care of the mother and baby during labor and childbirth</a:t>
            </a:r>
          </a:p>
          <a:p>
            <a:pPr>
              <a:buFontTx/>
              <a:buChar char="•"/>
            </a:pPr>
            <a:r>
              <a:rPr lang="en-US" altLang="en-US" dirty="0">
                <a:ea typeface="ＭＳ Ｐゴシック" panose="020B0600070205080204" pitchFamily="34" charset="-128"/>
              </a:rPr>
              <a:t> Care of the neonate</a:t>
            </a:r>
          </a:p>
          <a:p>
            <a:pPr>
              <a:buFontTx/>
              <a:buChar char="•"/>
            </a:pPr>
            <a:r>
              <a:rPr lang="en-US" altLang="en-US" dirty="0">
                <a:ea typeface="ＭＳ Ｐゴシック" panose="020B0600070205080204" pitchFamily="34" charset="-128"/>
              </a:rPr>
              <a:t> Postdelivery care of the mother</a:t>
            </a:r>
          </a:p>
          <a:p>
            <a:pPr>
              <a:buFontTx/>
              <a:buChar char="•"/>
            </a:pPr>
            <a:r>
              <a:rPr lang="en-US" altLang="en-US" dirty="0">
                <a:ea typeface="ＭＳ Ｐゴシック" panose="020B0600070205080204" pitchFamily="34" charset="-128"/>
              </a:rPr>
              <a:t> Complications of delivery</a:t>
            </a:r>
          </a:p>
          <a:p>
            <a:pPr>
              <a:buFontTx/>
              <a:buChar char="•"/>
            </a:pPr>
            <a:r>
              <a:rPr lang="en-US" altLang="en-US" dirty="0">
                <a:ea typeface="ＭＳ Ｐゴシック" panose="020B0600070205080204" pitchFamily="34" charset="-128"/>
              </a:rPr>
              <a:t> Emergencies in pregnancy</a:t>
            </a:r>
          </a:p>
          <a:p>
            <a:pPr>
              <a:buFontTx/>
              <a:buChar char="•"/>
            </a:pPr>
            <a:r>
              <a:rPr lang="en-US" altLang="en-US" dirty="0">
                <a:ea typeface="ＭＳ Ｐゴシック" panose="020B0600070205080204" pitchFamily="34" charset="-128"/>
              </a:rPr>
              <a:t> Gynecologic emergencies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611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development of the fetus has immediate physical effects on neighboring body systems as well as making other systems in the body work harder to sustain the growing fetus.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9475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3</a:t>
            </a:r>
            <a:r>
              <a:rPr lang="en-US" altLang="en-US" dirty="0">
                <a:latin typeface="Arial" panose="020B0604020202020204" pitchFamily="34" charset="0"/>
                <a:ea typeface="ＭＳ Ｐゴシック" panose="020B0600070205080204" pitchFamily="34" charset="-128"/>
                <a:cs typeface="Arial" panose="020B0604020202020204" pitchFamily="34" charset="0"/>
              </a:rPr>
              <a:t>0 minutes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multimedia graphics to illustrate the progression of labor. Explain why the changes occur. Discuss how structures must change to allow for delivery of the fetus. Discuss the stages of labor, using real-life examples. Discuss how these stages might be recognizable from assessment findings. The questions used in this assessment are additions to the traditional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patient assessment. Remind students not to forget the primary and secondary assessments.</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1628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Far from involving just the reproductive system, childbirth involves the woman's whole body. Not only is all her strength called for, but her body undergoes massive change in a very short time.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7530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364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3580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7517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pathway that the fetus takes to reach</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the outside world.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6425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578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7299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Assessment of the woman in labor is designed to predict imminent delivery and to recognize likely resuscitation of the neonate. Assessment can also help indicate the level of resources necessary to deliver the baby.</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assessment steps necessary to identify imminent delivery. What are the most important findings?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253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6234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urge to push and crowning indicate imminent delivery. Transport typically should be deferred to ready for a delivery on scene.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write out a script of questions that they would add to their traditional assessment that might help them identify imminent delivery or neonatal resuscitation.</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ea typeface="ＭＳ Ｐゴシック" panose="020B0600070205080204" pitchFamily="34" charset="-128"/>
              </a:rPr>
              <a:t>Describe the signs and symptoms of a woman in labor. Ask the class if transport is indicated or if a home delivery is likely. Discuss the decision-making process.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What equipment is necessary in normal childbirth? How might you proceed if standard equipment were not available?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5205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8287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 lack of prenatal care, premature labor, multiple gestation, and underlying conditions indicate a likelihood of neonatal resuscitation.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What questions might you ask to help predict neonatal resuscitation? What answers would indicate resuscitation?</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Assign a finding that indicates a likelihood of resuscitation. Ask that group to research and present to the class on why that finding might indicate resuscitation.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3485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what additional resources might be necessary in the event of a home delivery or neonatal resuscitation.</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programmed patients to simulate assessment scenarios. Have teams of students practice assessment decision making.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9868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Interviewing a woman who is in the midst of delivery is not an easy task. It will be helpful to get information from family. If the mother cannot tell you how far apart contractions are, you may have to time a set yourself.</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2242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20 minutes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This section lends itself well to video clips of birth. Use video to demonstrate the progression of labor. Discuss and demonstrate the personal protective equipment necessary during a delivery. Use an anatomic model to demonstrate checking the position of the umbilical cord. Describe the technique used if the umbilical cord is wrapped around the baby’s neck. Demonstrate a bulb syringe. Use a manikin to demonstrate the steps of suctioning a newborn.</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2727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819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Childbirth requires a high level of personal protective equipment.</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personal protective equipment necessary for a delivery.</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Using a programmed patient or a manikin, prepare for a delivery. Don appropriate personal protective equipment; prepare equipment and organize the delivery field. Discuss.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1819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Emotional support for the mother is important during childbirth.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groups of students use programmed patients to role-play a delivery. Concentrate on scene management and teamwork.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229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Assemble an obstetrics kit. Have students compile the components and discuss the use of each component.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9744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2</a:t>
            </a:r>
            <a:r>
              <a:rPr lang="en-US" altLang="en-US" dirty="0">
                <a:latin typeface="Arial" panose="020B0604020202020204" pitchFamily="34" charset="0"/>
                <a:ea typeface="ＭＳ Ｐゴシック" panose="020B0600070205080204" pitchFamily="34" charset="-128"/>
                <a:cs typeface="Arial" panose="020B0604020202020204" pitchFamily="34" charset="0"/>
              </a:rPr>
              <a:t>0 minutes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anatomic models and multimedia graphics to illustrate anatomy and physiology.  Anticipate the changes in pregnancy. Discuss briefly how these organs might change with fetal development. Discuss menses in the context of the reproductive cycle.</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6992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ea typeface="ＭＳ Ｐゴシック" panose="020B0600070205080204" pitchFamily="34" charset="-128"/>
              </a:rPr>
              <a:t>Talking Points: </a:t>
            </a:r>
            <a:r>
              <a:rPr lang="en-US" altLang="en-US" dirty="0">
                <a:ea typeface="ＭＳ Ｐゴシック" panose="020B0600070205080204" pitchFamily="34" charset="-128"/>
              </a:rPr>
              <a:t>Students should be conversant with local laws and regulations governing any work that EMTs do while not on duty. Are they covered by Good Samaritan statutes? Are they required to assist?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1505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0000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8105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8316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endParaRPr lang="en-US" dirty="0"/>
          </a:p>
          <a:p>
            <a:r>
              <a:rPr lang="en-US" b="1" dirty="0"/>
              <a:t>Knowledge Application: </a:t>
            </a:r>
            <a:r>
              <a:rPr lang="en-US" dirty="0"/>
              <a:t>Using a manikin, demonstrate the steps involved in suctioning a newborn.</a:t>
            </a:r>
            <a:r>
              <a:rPr lang="en-US" baseline="0" dirty="0"/>
              <a:t> Have students repeat.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6343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927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steps that you must take as the baby's head appears. Describe preventing an explosive delivery, assessing the umbilical cord, and suctioning.</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7550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4597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How might cultural considerations affect the steps you take to assist with delivery? Are there cultures in which standard practice might not be acceptable?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406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three major external anatomic</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features of the female reproductive system</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6382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93470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15 minutes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Invite a labor and delivery nurse or physician to share their insights on the world of neonates. Use multimedia graphics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to simulate the assessment of a neonate</a:t>
            </a:r>
            <a:r>
              <a:rPr lang="en-US" altLang="en-US" dirty="0">
                <a:latin typeface="Arial" panose="020B0604020202020204" pitchFamily="34" charset="0"/>
                <a:ea typeface="ＭＳ Ｐゴシック" panose="020B0600070205080204" pitchFamily="34" charset="-128"/>
                <a:cs typeface="Arial" panose="020B0604020202020204" pitchFamily="34" charset="0"/>
              </a:rPr>
              <a:t>. Use a manikin to demonstrate the immediate steps in caring for a newborn. Describe drying and stimulating. Neonatal resuscitation is an infrequently used skill that requires immediate action. Emphasize the need to learn and memorize the basic, immediate steps. Practice!</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7056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List the key elements</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of the initial neonatal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Given a simulated patient, complete a neonatal assessment including computation of an APGAR score.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635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List and describe the immediate treatment priorities for a neonate.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5612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08577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27541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endParaRPr lang="en-US" dirty="0"/>
          </a:p>
          <a:p>
            <a:r>
              <a:rPr lang="en-US" b="1" dirty="0"/>
              <a:t>Discussion Topic: </a:t>
            </a:r>
            <a:r>
              <a:rPr lang="en-US" dirty="0"/>
              <a:t>Describe the process for cutting an umbilical cord.</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5228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57570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98175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002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the location and function of the following female reproductive organs: ovaries, fallopian tubes, uterus, vagina.</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groups. Assign each group a specific organ or structure associated with female reproduction. Have groups present to the class and discuss function.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28834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Have students work in small groups, using a manikin to practice the immediate care of a newborn. Provide different scenarios that require increased levels of intervention.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Dry, warm, and stimulate. Pass a manikin among students. Have each student dry, warm, and stimulate the newborn. Emphasize key steps to prevent hypothermia.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5051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186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endParaRPr lang="en-US" dirty="0"/>
          </a:p>
          <a:p>
            <a:r>
              <a:rPr lang="en-US" b="1" dirty="0"/>
              <a:t>Knowledge Application: </a:t>
            </a:r>
            <a:r>
              <a:rPr lang="en-US" sz="1200" b="0" i="0" u="none" strike="noStrike" kern="1200" cap="none" dirty="0">
                <a:solidFill>
                  <a:schemeClr val="tx1"/>
                </a:solidFill>
                <a:effectLst/>
                <a:latin typeface="Arial"/>
                <a:ea typeface="Arial"/>
                <a:cs typeface="Arial"/>
                <a:sym typeface="Arial"/>
              </a:rPr>
              <a:t>Have small groups of students discuss how ventilations and compressions differ in a newborn when compared to adult CPR.</a:t>
            </a:r>
          </a:p>
          <a:p>
            <a:endParaRPr lang="en-US" sz="1200" b="0" i="0" u="none" strike="noStrike" kern="1200" cap="none" dirty="0">
              <a:solidFill>
                <a:schemeClr val="tx1"/>
              </a:solidFill>
              <a:effectLst/>
              <a:latin typeface="Arial"/>
              <a:ea typeface="Arial"/>
              <a:cs typeface="Arial"/>
              <a:sym typeface="Arial"/>
            </a:endParaRPr>
          </a:p>
          <a:p>
            <a:pPr lvl="0"/>
            <a:r>
              <a:rPr lang="en-US" sz="1200" b="1" i="0" u="none" strike="noStrike" kern="1200" cap="none" dirty="0">
                <a:solidFill>
                  <a:schemeClr val="tx1"/>
                </a:solidFill>
                <a:effectLst/>
                <a:latin typeface="Arial"/>
                <a:ea typeface="Arial"/>
                <a:cs typeface="Arial"/>
                <a:sym typeface="Arial"/>
              </a:rPr>
              <a:t>Class Activity: </a:t>
            </a:r>
            <a:r>
              <a:rPr lang="en-US" sz="1200" b="0" i="0" u="none" strike="noStrike" kern="1200" cap="none" dirty="0">
                <a:solidFill>
                  <a:schemeClr val="tx1"/>
                </a:solidFill>
                <a:effectLst/>
                <a:latin typeface="Arial"/>
                <a:ea typeface="Arial"/>
                <a:cs typeface="Arial"/>
                <a:sym typeface="Arial"/>
              </a:rPr>
              <a:t>(Skill Demonstration) Using a manikin, demonstrate the proper procedure for performing positive pressure ventilations on a neonate.</a:t>
            </a:r>
          </a:p>
          <a:p>
            <a:pPr lvl="0"/>
            <a:r>
              <a:rPr lang="en-US" sz="1200" b="0" i="0" u="none" strike="noStrike" kern="1200" cap="none" dirty="0">
                <a:solidFill>
                  <a:schemeClr val="tx1"/>
                </a:solidFill>
                <a:effectLst/>
                <a:latin typeface="Arial"/>
                <a:ea typeface="Arial"/>
                <a:cs typeface="Arial"/>
                <a:sym typeface="Arial"/>
              </a:rPr>
              <a:t>(Skill Demonstration) Using a manikin, demonstrate the proper procedure for performing CPR on a neonate.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65539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sz="1200" b="0" i="0" u="none" strike="noStrike" kern="1200" cap="none" dirty="0">
                <a:solidFill>
                  <a:schemeClr val="tx1"/>
                </a:solidFill>
                <a:effectLst/>
                <a:latin typeface="Arial"/>
                <a:ea typeface="Arial"/>
                <a:cs typeface="Arial"/>
                <a:sym typeface="Arial"/>
              </a:rPr>
              <a:t>You are called to respond to a mother who has delivered an extremely premature baby. You arrive and find that the baby was delivered at 15 weeks. It is extremely small and is not breathing. Do you begin resuscitation? What is the age of viability for a newborn?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4597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p>
          <a:p>
            <a:endParaRPr lang="en-US" dirty="0"/>
          </a:p>
          <a:p>
            <a:r>
              <a:rPr lang="en-US" b="1" dirty="0"/>
              <a:t>Knowledge Application: </a:t>
            </a:r>
            <a:r>
              <a:rPr lang="en-US" sz="1200" b="0" i="0" u="none" strike="noStrike" kern="1200" cap="none" dirty="0">
                <a:solidFill>
                  <a:schemeClr val="tx1"/>
                </a:solidFill>
                <a:effectLst/>
                <a:latin typeface="Arial"/>
                <a:ea typeface="Arial"/>
                <a:cs typeface="Arial"/>
                <a:sym typeface="Arial"/>
              </a:rPr>
              <a:t>Have students use a manikin to practice the assessment and treatment steps of neonatal resuscitation.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37919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71060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20</a:t>
            </a:r>
            <a:r>
              <a:rPr lang="en-US" altLang="en-US" dirty="0">
                <a:latin typeface="Arial" panose="020B0604020202020204" pitchFamily="34" charset="0"/>
                <a:ea typeface="ＭＳ Ｐゴシック" panose="020B0600070205080204" pitchFamily="34" charset="-128"/>
                <a:cs typeface="Arial" panose="020B0604020202020204" pitchFamily="34" charset="0"/>
              </a:rPr>
              <a:t> minutes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Emphasize that the mother may be the more serious patient. Post-partum hemorrhage can kill. Use previous discussions about shock to describe the treatment of a</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hemorrhaging mother. Advise students that uterine massage can be quite painful to the mother. Nonetheless, it is necessary in the event of excessive hemorrhage.</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5792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36.3</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61837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tx1"/>
                </a:solidFill>
                <a:effectLst/>
                <a:latin typeface="Arial"/>
                <a:ea typeface="Arial"/>
                <a:cs typeface="Arial"/>
                <a:sym typeface="Arial"/>
              </a:rPr>
              <a:t>Describe the delivery of the placenta. How would you know that this stage of labor has begun?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76453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Arial"/>
                <a:cs typeface="Arial"/>
                <a:sym typeface="Arial"/>
              </a:rPr>
              <a:t>You deliver the placenta, but what has delivered looks like only a piece of the placenta. The mother is still bleeding heavily. What are the potential problems if part of the placenta remains inside the uterus?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960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Create a matching exercise. Have students match organs and structures to their functions.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2788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how you might differentiate the normal bleeding that is associated with delivery from excessive bleeding.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Arial"/>
                <a:ea typeface="Arial"/>
                <a:cs typeface="Arial"/>
                <a:sym typeface="Arial"/>
              </a:rPr>
              <a:t>Knowledge</a:t>
            </a:r>
            <a:r>
              <a:rPr lang="en-US" sz="1200" b="1" i="0" u="none" strike="noStrike" kern="1200" cap="none" baseline="0" dirty="0">
                <a:solidFill>
                  <a:schemeClr val="tx1"/>
                </a:solidFill>
                <a:effectLst/>
                <a:latin typeface="Arial"/>
                <a:ea typeface="Arial"/>
                <a:cs typeface="Arial"/>
                <a:sym typeface="Arial"/>
              </a:rPr>
              <a:t> Application: </a:t>
            </a:r>
            <a:r>
              <a:rPr lang="en-US" sz="1200" b="0" i="0" u="none" strike="noStrike" kern="1200" cap="none" dirty="0">
                <a:solidFill>
                  <a:schemeClr val="tx1"/>
                </a:solidFill>
                <a:effectLst/>
                <a:latin typeface="Arial"/>
                <a:ea typeface="Arial"/>
                <a:cs typeface="Arial"/>
                <a:sym typeface="Arial"/>
              </a:rPr>
              <a:t>Use a programmed patient to create post-delivery scenarios. Practice assessment. Have students focus on identifying excessive bleeding and shock.</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89007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Discuss the steps used to treat excessive bleeding after delivery.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sz="1200" b="0" i="0" u="none" strike="noStrike" kern="1200" cap="none" dirty="0">
                <a:solidFill>
                  <a:schemeClr val="tx1"/>
                </a:solidFill>
                <a:effectLst/>
                <a:latin typeface="Arial"/>
                <a:ea typeface="Arial"/>
                <a:cs typeface="Arial"/>
                <a:sym typeface="Arial"/>
              </a:rPr>
              <a:t>Have students work in small groups to describe the steps used to control excessive hemorrhage after delivery</a:t>
            </a:r>
            <a:r>
              <a:rPr lang="en-US" altLang="en-US" b="0" dirty="0">
                <a:latin typeface="Arial" panose="020B0604020202020204" pitchFamily="34" charset="0"/>
                <a:ea typeface="ＭＳ Ｐゴシック" panose="020B0600070205080204" pitchFamily="34" charset="-128"/>
                <a:cs typeface="Arial" panose="020B0604020202020204" pitchFamily="34" charset="0"/>
              </a:rPr>
              <a: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86608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sz="1200" b="0" i="0" u="none" strike="noStrike" kern="1200" cap="none" dirty="0">
                <a:solidFill>
                  <a:schemeClr val="tx1"/>
                </a:solidFill>
                <a:effectLst/>
                <a:latin typeface="Arial"/>
                <a:ea typeface="Arial"/>
                <a:cs typeface="Arial"/>
                <a:sym typeface="Arial"/>
              </a:rPr>
              <a:t>Discuss emotional care. If there are mothers in the class, ask them to discuss how they would like to have been treated following childbirth.</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212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36.3</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03223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4</a:t>
            </a:r>
            <a:r>
              <a:rPr lang="en-US" altLang="en-US" dirty="0">
                <a:latin typeface="Arial" panose="020B0604020202020204" pitchFamily="34" charset="0"/>
                <a:ea typeface="ＭＳ Ｐゴシック" panose="020B0600070205080204" pitchFamily="34" charset="-128"/>
                <a:cs typeface="Arial" panose="020B0604020202020204" pitchFamily="34" charset="0"/>
              </a:rPr>
              <a:t>0 minutes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sz="1200" b="0" i="0" u="none" strike="noStrike" kern="1200" cap="none" dirty="0">
                <a:solidFill>
                  <a:schemeClr val="tx1"/>
                </a:solidFill>
                <a:effectLst/>
                <a:latin typeface="Arial"/>
                <a:ea typeface="Arial"/>
                <a:cs typeface="Arial"/>
                <a:sym typeface="Arial"/>
              </a:rPr>
              <a:t>This section lends itself well to a multimedia presentation. Use graphics to illustrate umbilical prolapse, placenta previa/abruption placentae, and breech presentations. Emphasize that the steps necessary to treat a prolapsed cord or a difficult breech delivery need to be undertaken immediately. Relate this to your previous discussions about neonatal CPR. How many ventilations of a newborn are lost with just a minute’s delay? Consider inviting a midwife, OB physician, or OB nurse to discuss treating complications of delivery. Reach out to your local domestic violence or sexual assault support center. Their experts frequently have extensive resources on trauma (assault) during pregnancy and are typically eager to offer their expertise.</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08770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29833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tx1"/>
                </a:solidFill>
                <a:effectLst/>
                <a:latin typeface="Arial"/>
                <a:ea typeface="Arial"/>
                <a:cs typeface="Arial"/>
                <a:sym typeface="Arial"/>
              </a:rPr>
              <a:t>Describe the steps necessary to provide an airway to a complicated breech delivery. Why is immediate action so important?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37446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6479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92032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803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13646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06443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3797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Arial"/>
                <a:cs typeface="Arial"/>
                <a:sym typeface="Arial"/>
              </a:rPr>
              <a:t>Describe a prolapsed umbilical cord. Why is this dangerous to the fetus? Describe the immediate actions necessary to treat this complication.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58279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sz="1200" b="0" i="0" u="none" strike="noStrike" kern="1200" cap="none" dirty="0">
                <a:solidFill>
                  <a:schemeClr val="tx1"/>
                </a:solidFill>
                <a:effectLst/>
                <a:latin typeface="Arial"/>
                <a:ea typeface="Arial"/>
                <a:cs typeface="Arial"/>
                <a:sym typeface="Arial"/>
              </a:rPr>
              <a:t>Describe a complication. Have students discuss the immediate necessary actions. Discuss treatment in general.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54036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45444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Arial"/>
                <a:cs typeface="Arial"/>
                <a:sym typeface="Arial"/>
              </a:rPr>
              <a:t>Describe the assessment findings that might indicate multiple births.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95100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p>
          <a:p>
            <a:endParaRPr lang="en-US" dirty="0"/>
          </a:p>
          <a:p>
            <a:r>
              <a:rPr lang="en-US" b="1" dirty="0"/>
              <a:t>Discussion Topic: </a:t>
            </a:r>
            <a:r>
              <a:rPr lang="en-US" sz="1200" b="0" i="0" u="none" strike="noStrike" kern="1200" cap="none" dirty="0">
                <a:solidFill>
                  <a:schemeClr val="tx1"/>
                </a:solidFill>
                <a:effectLst/>
                <a:latin typeface="Arial"/>
                <a:ea typeface="Arial"/>
                <a:cs typeface="Arial"/>
                <a:sym typeface="Arial"/>
              </a:rPr>
              <a:t>Discuss the hazards of prematurity. What risks are present with premature infants that are not present with term babies?</a:t>
            </a:r>
          </a:p>
          <a:p>
            <a:endParaRPr lang="en-US" sz="1200" b="0" i="0" u="none" strike="noStrike" kern="1200" cap="none" dirty="0">
              <a:solidFill>
                <a:schemeClr val="tx1"/>
              </a:solidFill>
              <a:effectLst/>
              <a:latin typeface="Arial"/>
              <a:ea typeface="Arial"/>
              <a:cs typeface="Arial"/>
              <a:sym typeface="Arial"/>
            </a:endParaRPr>
          </a:p>
          <a:p>
            <a:r>
              <a:rPr lang="en-US" sz="1200" b="1" i="0" u="none" strike="noStrike" kern="1200" cap="none" dirty="0">
                <a:solidFill>
                  <a:schemeClr val="tx1"/>
                </a:solidFill>
                <a:effectLst/>
                <a:latin typeface="Arial"/>
                <a:ea typeface="Arial"/>
                <a:cs typeface="Arial"/>
                <a:sym typeface="Arial"/>
              </a:rPr>
              <a:t>Knowledge Application: </a:t>
            </a:r>
            <a:r>
              <a:rPr lang="en-US" sz="1200" b="0" i="0" u="none" strike="noStrike" kern="1200" cap="none" dirty="0">
                <a:solidFill>
                  <a:schemeClr val="tx1"/>
                </a:solidFill>
                <a:effectLst/>
                <a:latin typeface="Arial"/>
                <a:ea typeface="Arial"/>
                <a:cs typeface="Arial"/>
                <a:sym typeface="Arial"/>
              </a:rPr>
              <a:t>Assign small groups different weeks of fetal development. Have groups research and present. Focus on fetal development at that week and the potential challenges posed if the baby were to be delivered at that stage of development. Discuss.</a:t>
            </a:r>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387783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Arial"/>
                <a:cs typeface="Arial"/>
                <a:sym typeface="Arial"/>
              </a:rPr>
              <a:t>Have students work in small groups. Assign each group a specific complication of delivery. Have the group research and report on pathophysiology and immediate treatment priorities.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37369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36.4</a:t>
            </a:r>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18096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362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36.1</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ovaries, fallopian tubes, uterus, and vagina are the female reproductive organs. Each organ has specific functions with regard to the production and development of a fetus.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a:t>
            </a:r>
            <a:r>
              <a:rPr lang="en-US" altLang="en-US" dirty="0">
                <a:latin typeface="Arial" panose="020B0604020202020204" pitchFamily="34" charset="0"/>
                <a:ea typeface="ＭＳ Ｐゴシック" panose="020B0600070205080204" pitchFamily="34" charset="-128"/>
                <a:cs typeface="Arial" panose="020B0604020202020204" pitchFamily="34" charset="0"/>
              </a:rPr>
              <a:t> Have students label the major structures of the female reproductive system on a blank diagram.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58101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endParaRPr lang="en-US" dirty="0"/>
          </a:p>
          <a:p>
            <a:r>
              <a:rPr lang="en-US" b="1" dirty="0"/>
              <a:t>Discussion Topic: </a:t>
            </a:r>
            <a:r>
              <a:rPr lang="en-US" sz="1200" b="0" i="0" u="none" strike="noStrike" kern="1200" cap="none" dirty="0">
                <a:solidFill>
                  <a:schemeClr val="tx1"/>
                </a:solidFill>
                <a:effectLst/>
                <a:latin typeface="Arial"/>
                <a:ea typeface="Arial"/>
                <a:cs typeface="Arial"/>
                <a:sym typeface="Arial"/>
              </a:rPr>
              <a:t>Describe the pathophysiology of placenta previa and abruptio placentae. Describe how these disorders might injure the mother and baby.</a:t>
            </a:r>
            <a:endParaRPr lang="en-US" dirty="0"/>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36503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endParaRPr lang="en-US" dirty="0"/>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63053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tx1"/>
                </a:solidFill>
                <a:effectLst/>
                <a:latin typeface="Arial"/>
                <a:ea typeface="Arial"/>
                <a:cs typeface="Arial"/>
                <a:sym typeface="Arial"/>
              </a:rPr>
              <a:t>Describe the cardinal presentation of ectopic pregnancy. Describe the assessment and care of a patient experiencing an ectopic pregnancy.</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34937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sz="1200" b="0" i="0" u="none" strike="noStrike" kern="1200" cap="none" dirty="0">
                <a:solidFill>
                  <a:schemeClr val="tx1"/>
                </a:solidFill>
                <a:effectLst/>
                <a:latin typeface="Arial"/>
                <a:ea typeface="Arial"/>
                <a:cs typeface="Arial"/>
                <a:sym typeface="Arial"/>
              </a:rPr>
              <a:t>Describe the assessment and care of a patient seizing during pregnancy.</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98274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endParaRPr lang="en-US" dirty="0"/>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33297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Arial"/>
                <a:cs typeface="Arial"/>
                <a:sym typeface="Arial"/>
              </a:rPr>
              <a:t>Have students work in small groups. Have them rehearse death and dying situations associated with spontaneous abortion.</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61654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sz="1200" b="0" i="0" u="none" strike="noStrike" kern="1200" cap="none" dirty="0">
                <a:solidFill>
                  <a:schemeClr val="tx1"/>
                </a:solidFill>
                <a:effectLst/>
                <a:latin typeface="Arial"/>
                <a:ea typeface="Arial"/>
                <a:cs typeface="Arial"/>
                <a:sym typeface="Arial"/>
              </a:rPr>
              <a:t>Describe the assessment and care of a patient with trauma during pregnancy.</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Critical Thinking Discussion: </a:t>
            </a:r>
            <a:r>
              <a:rPr lang="en-US" sz="1200" b="0" i="0" u="none" strike="noStrike" kern="1200" cap="none" dirty="0">
                <a:solidFill>
                  <a:schemeClr val="tx1"/>
                </a:solidFill>
                <a:effectLst/>
                <a:latin typeface="Arial"/>
                <a:ea typeface="Arial"/>
                <a:cs typeface="Arial"/>
                <a:sym typeface="Arial"/>
              </a:rPr>
              <a:t>Discuss the causes of trauma during pregnancy. What portion of the trauma can be accounted for by domestic violence?</a:t>
            </a:r>
          </a:p>
          <a:p>
            <a:endParaRPr lang="en-US" dirty="0"/>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32643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endParaRPr lang="en-US" dirty="0"/>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04236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36.5</a:t>
            </a:r>
          </a:p>
          <a:p>
            <a:endParaRPr lang="en-US" dirty="0"/>
          </a:p>
          <a:p>
            <a:endParaRPr lang="en-US"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8275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15</a:t>
            </a:r>
            <a:r>
              <a:rPr lang="en-US" altLang="en-US" dirty="0">
                <a:latin typeface="Arial" panose="020B0604020202020204" pitchFamily="34" charset="0"/>
                <a:ea typeface="ＭＳ Ｐゴシック" panose="020B0600070205080204" pitchFamily="34" charset="-128"/>
                <a:cs typeface="Arial" panose="020B0604020202020204" pitchFamily="34" charset="0"/>
              </a:rPr>
              <a:t> minutes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sz="1200" b="0" i="0" u="none" strike="noStrike" kern="1200" cap="none" dirty="0">
                <a:solidFill>
                  <a:schemeClr val="tx1"/>
                </a:solidFill>
                <a:effectLst/>
                <a:latin typeface="Arial"/>
                <a:ea typeface="Arial"/>
                <a:cs typeface="Arial"/>
                <a:sym typeface="Arial"/>
              </a:rPr>
              <a:t>Teach that vaginal bleeding is another form of internal bleeding and can have the same level of risk. Teach the link between external genitalia trauma and sexual assault. Sexual assault is a difficult situation for EMTs. Recruit expert help for your presentation. Many domestic violence/sexual assault advocacy groups have professional educators who are willing to lend a hand. Invite a law enforcement officer or sexual assault nurse to class to discuss evidence collection and crime scene preservation.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260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997171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8"/>
            <a:ext cx="4443412" cy="649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 Placeholder 22"/>
          <p:cNvSpPr>
            <a:spLocks noGrp="1"/>
          </p:cNvSpPr>
          <p:nvPr>
            <p:ph type="body" sz="quarter" idx="28"/>
          </p:nvPr>
        </p:nvSpPr>
        <p:spPr>
          <a:xfrm>
            <a:off x="457200" y="5784850"/>
            <a:ext cx="3730625" cy="8207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79" r:id="rId4"/>
    <p:sldLayoutId id="2147483677" r:id="rId5"/>
    <p:sldLayoutId id="2147483678" r:id="rId6"/>
    <p:sldLayoutId id="2147483687" r:id="rId7"/>
    <p:sldLayoutId id="2147483686" r:id="rId8"/>
    <p:sldLayoutId id="2147483688" r:id="rId9"/>
    <p:sldLayoutId id="2147483681" r:id="rId10"/>
    <p:sldLayoutId id="2147483671" r:id="rId11"/>
    <p:sldLayoutId id="2147483680" r:id="rId12"/>
    <p:sldLayoutId id="2147483690" r:id="rId13"/>
    <p:sldLayoutId id="2147483656" r:id="rId14"/>
    <p:sldLayoutId id="2147483683" r:id="rId15"/>
    <p:sldLayoutId id="214748369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7.xml"/><Relationship Id="rId1" Type="http://schemas.openxmlformats.org/officeDocument/2006/relationships/slideLayout" Target="../slideLayouts/slideLayout16.xml"/><Relationship Id="rId4" Type="http://schemas.openxmlformats.org/officeDocument/2006/relationships/image" Target="../media/image25.svg"/></Relationships>
</file>

<file path=ppt/slides/_rels/slide119.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slide" Target="slide1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35.xml"/><Relationship Id="rId5" Type="http://schemas.openxmlformats.org/officeDocument/2006/relationships/slide" Target="slide21.xml"/><Relationship Id="rId4" Type="http://schemas.openxmlformats.org/officeDocument/2006/relationships/slide" Target="slide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99.xml"/><Relationship Id="rId5" Type="http://schemas.openxmlformats.org/officeDocument/2006/relationships/slide" Target="slide74.xml"/><Relationship Id="rId4" Type="http://schemas.openxmlformats.org/officeDocument/2006/relationships/slide" Target="slide6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slide" Target="slide121.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slide" Target="slide1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slide" Target="slide11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814010" cy="905769"/>
          </a:xfrm>
        </p:spPr>
        <p:txBody>
          <a:bodyPr/>
          <a:lstStyle/>
          <a:p>
            <a:pPr lvl="0" algn="ctr"/>
            <a:r>
              <a:rPr lang="en-US" b="1" dirty="0">
                <a:latin typeface="+mn-lt"/>
              </a:rPr>
              <a:t>Chapter 36</a:t>
            </a:r>
          </a:p>
        </p:txBody>
      </p:sp>
      <p:sp>
        <p:nvSpPr>
          <p:cNvPr id="5" name="Text Placeholder 4"/>
          <p:cNvSpPr>
            <a:spLocks noGrp="1"/>
          </p:cNvSpPr>
          <p:nvPr>
            <p:ph type="body" idx="3"/>
          </p:nvPr>
        </p:nvSpPr>
        <p:spPr>
          <a:xfrm>
            <a:off x="5029199" y="3409979"/>
            <a:ext cx="3814011" cy="950360"/>
          </a:xfrm>
        </p:spPr>
        <p:txBody>
          <a:bodyPr/>
          <a:lstStyle/>
          <a:p>
            <a:pPr algn="ctr"/>
            <a:r>
              <a:rPr lang="en-US" altLang="en-US" dirty="0">
                <a:latin typeface="+mn-lt"/>
              </a:rPr>
              <a:t>Obstetric and Gynecologic Emergencies</a:t>
            </a:r>
            <a:endParaRPr lang="en-US" dirty="0">
              <a:latin typeface="+mn-lt"/>
            </a:endParaRP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671272"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9CB1-6ED9-4184-80E6-4914CE506A10}"/>
              </a:ext>
            </a:extLst>
          </p:cNvPr>
          <p:cNvSpPr>
            <a:spLocks noGrp="1"/>
          </p:cNvSpPr>
          <p:nvPr>
            <p:ph type="title"/>
          </p:nvPr>
        </p:nvSpPr>
        <p:spPr/>
        <p:txBody>
          <a:bodyPr/>
          <a:lstStyle/>
          <a:p>
            <a:r>
              <a:rPr lang="en-US" dirty="0"/>
              <a:t>The Female Reproductive Cycle</a:t>
            </a:r>
          </a:p>
        </p:txBody>
      </p:sp>
      <p:sp>
        <p:nvSpPr>
          <p:cNvPr id="3" name="Content Placeholder 2">
            <a:extLst>
              <a:ext uri="{FF2B5EF4-FFF2-40B4-BE49-F238E27FC236}">
                <a16:creationId xmlns:a16="http://schemas.microsoft.com/office/drawing/2014/main" id="{D7D909FC-B9CB-45B2-9BDB-B056C2B11318}"/>
              </a:ext>
            </a:extLst>
          </p:cNvPr>
          <p:cNvSpPr>
            <a:spLocks noGrp="1"/>
          </p:cNvSpPr>
          <p:nvPr>
            <p:ph sz="quarter" idx="13"/>
          </p:nvPr>
        </p:nvSpPr>
        <p:spPr/>
        <p:txBody>
          <a:bodyPr/>
          <a:lstStyle/>
          <a:p>
            <a:r>
              <a:rPr lang="en-US" dirty="0"/>
              <a:t>Menstruation</a:t>
            </a:r>
          </a:p>
          <a:p>
            <a:pPr lvl="1"/>
            <a:r>
              <a:rPr lang="en-US" dirty="0"/>
              <a:t>Stimulated by estrogen and progesterone</a:t>
            </a:r>
          </a:p>
          <a:p>
            <a:pPr lvl="1"/>
            <a:r>
              <a:rPr lang="en-US" dirty="0"/>
              <a:t>Ovaries release ovum (ovulation).</a:t>
            </a:r>
          </a:p>
          <a:p>
            <a:pPr lvl="1"/>
            <a:r>
              <a:rPr lang="en-US" dirty="0"/>
              <a:t>Uterus walls thicken.</a:t>
            </a:r>
          </a:p>
          <a:p>
            <a:pPr lvl="1"/>
            <a:r>
              <a:rPr lang="en-US" dirty="0"/>
              <a:t>Fallopian tubes move egg toward uterus (peristalsis).</a:t>
            </a:r>
          </a:p>
          <a:p>
            <a:pPr lvl="1"/>
            <a:r>
              <a:rPr lang="en-US" dirty="0"/>
              <a:t>Without fertilization, uterine walls expelled</a:t>
            </a:r>
          </a:p>
          <a:p>
            <a:pPr lvl="2"/>
            <a:r>
              <a:rPr lang="en-US" dirty="0"/>
              <a:t>Bleeding three to five days</a:t>
            </a:r>
          </a:p>
        </p:txBody>
      </p:sp>
    </p:spTree>
    <p:extLst>
      <p:ext uri="{BB962C8B-B14F-4D97-AF65-F5344CB8AC3E}">
        <p14:creationId xmlns:p14="http://schemas.microsoft.com/office/powerpoint/2010/main" val="14261603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1F73-D901-4F5C-AD13-BE626C7B1160}"/>
              </a:ext>
            </a:extLst>
          </p:cNvPr>
          <p:cNvSpPr>
            <a:spLocks noGrp="1"/>
          </p:cNvSpPr>
          <p:nvPr>
            <p:ph type="title"/>
          </p:nvPr>
        </p:nvSpPr>
        <p:spPr/>
        <p:txBody>
          <a:bodyPr/>
          <a:lstStyle/>
          <a:p>
            <a:r>
              <a:rPr lang="en-IN" dirty="0"/>
              <a:t>Vaginal Bleeding</a:t>
            </a:r>
          </a:p>
        </p:txBody>
      </p:sp>
      <p:sp>
        <p:nvSpPr>
          <p:cNvPr id="3" name="Content Placeholder 2">
            <a:extLst>
              <a:ext uri="{FF2B5EF4-FFF2-40B4-BE49-F238E27FC236}">
                <a16:creationId xmlns:a16="http://schemas.microsoft.com/office/drawing/2014/main" id="{ED6E3CF8-BF6E-4865-AAC9-8C1B4A5D8B97}"/>
              </a:ext>
            </a:extLst>
          </p:cNvPr>
          <p:cNvSpPr>
            <a:spLocks noGrp="1"/>
          </p:cNvSpPr>
          <p:nvPr>
            <p:ph sz="quarter" idx="13"/>
          </p:nvPr>
        </p:nvSpPr>
        <p:spPr/>
        <p:txBody>
          <a:bodyPr/>
          <a:lstStyle/>
          <a:p>
            <a:r>
              <a:rPr lang="en-US" dirty="0"/>
              <a:t>Treat as potentially life-threatening.</a:t>
            </a:r>
          </a:p>
          <a:p>
            <a:r>
              <a:rPr lang="en-US" dirty="0"/>
              <a:t>Check for associated abdominal pain.</a:t>
            </a:r>
          </a:p>
          <a:p>
            <a:r>
              <a:rPr lang="en-US" dirty="0"/>
              <a:t>Monitor for hypovolemic shock.</a:t>
            </a:r>
          </a:p>
        </p:txBody>
      </p:sp>
    </p:spTree>
    <p:extLst>
      <p:ext uri="{BB962C8B-B14F-4D97-AF65-F5344CB8AC3E}">
        <p14:creationId xmlns:p14="http://schemas.microsoft.com/office/powerpoint/2010/main" val="42154032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501C-888C-4E97-996A-C67BAA77B2D7}"/>
              </a:ext>
            </a:extLst>
          </p:cNvPr>
          <p:cNvSpPr>
            <a:spLocks noGrp="1"/>
          </p:cNvSpPr>
          <p:nvPr>
            <p:ph type="title"/>
          </p:nvPr>
        </p:nvSpPr>
        <p:spPr/>
        <p:txBody>
          <a:bodyPr/>
          <a:lstStyle/>
          <a:p>
            <a:r>
              <a:rPr lang="en-IN" dirty="0"/>
              <a:t>Trauma to the External Genitalia</a:t>
            </a:r>
          </a:p>
        </p:txBody>
      </p:sp>
      <p:sp>
        <p:nvSpPr>
          <p:cNvPr id="3" name="Content Placeholder 2">
            <a:extLst>
              <a:ext uri="{FF2B5EF4-FFF2-40B4-BE49-F238E27FC236}">
                <a16:creationId xmlns:a16="http://schemas.microsoft.com/office/drawing/2014/main" id="{FA01F400-2205-49E8-B2FE-3D9E8170BDAE}"/>
              </a:ext>
            </a:extLst>
          </p:cNvPr>
          <p:cNvSpPr>
            <a:spLocks noGrp="1"/>
          </p:cNvSpPr>
          <p:nvPr>
            <p:ph sz="quarter" idx="13"/>
          </p:nvPr>
        </p:nvSpPr>
        <p:spPr/>
        <p:txBody>
          <a:bodyPr/>
          <a:lstStyle/>
          <a:p>
            <a:r>
              <a:rPr lang="en-US" dirty="0"/>
              <a:t>When sizing up the scene, observe for mechanisms of injury.</a:t>
            </a:r>
          </a:p>
          <a:p>
            <a:r>
              <a:rPr lang="en-US" dirty="0"/>
              <a:t>During primary assessment, look for signs of severe blood loss and shock.</a:t>
            </a:r>
          </a:p>
          <a:p>
            <a:r>
              <a:rPr lang="en-US" dirty="0"/>
              <a:t>Consider additional internal injuries.</a:t>
            </a:r>
          </a:p>
        </p:txBody>
      </p:sp>
    </p:spTree>
    <p:extLst>
      <p:ext uri="{BB962C8B-B14F-4D97-AF65-F5344CB8AC3E}">
        <p14:creationId xmlns:p14="http://schemas.microsoft.com/office/powerpoint/2010/main" val="6402462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7DD0-D638-4DD2-8EFD-E5B2C0CCC614}"/>
              </a:ext>
            </a:extLst>
          </p:cNvPr>
          <p:cNvSpPr>
            <a:spLocks noGrp="1"/>
          </p:cNvSpPr>
          <p:nvPr>
            <p:ph type="title"/>
          </p:nvPr>
        </p:nvSpPr>
        <p:spPr/>
        <p:txBody>
          <a:bodyPr/>
          <a:lstStyle/>
          <a:p>
            <a:r>
              <a:rPr lang="en-IN" dirty="0"/>
              <a:t>Sexual Assault</a:t>
            </a:r>
          </a:p>
        </p:txBody>
      </p:sp>
      <p:sp>
        <p:nvSpPr>
          <p:cNvPr id="3" name="Content Placeholder 2">
            <a:extLst>
              <a:ext uri="{FF2B5EF4-FFF2-40B4-BE49-F238E27FC236}">
                <a16:creationId xmlns:a16="http://schemas.microsoft.com/office/drawing/2014/main" id="{E869FAF2-14A3-4C0C-9E3A-74458C5A16A0}"/>
              </a:ext>
            </a:extLst>
          </p:cNvPr>
          <p:cNvSpPr>
            <a:spLocks noGrp="1"/>
          </p:cNvSpPr>
          <p:nvPr>
            <p:ph sz="quarter" idx="13"/>
          </p:nvPr>
        </p:nvSpPr>
        <p:spPr/>
        <p:txBody>
          <a:bodyPr/>
          <a:lstStyle/>
          <a:p>
            <a:r>
              <a:rPr lang="en-US" dirty="0"/>
              <a:t>Treat immediate life threats.</a:t>
            </a:r>
          </a:p>
          <a:p>
            <a:r>
              <a:rPr lang="en-US" dirty="0"/>
              <a:t>Do not disturb potential criminal evidence.</a:t>
            </a:r>
          </a:p>
          <a:p>
            <a:r>
              <a:rPr lang="en-US" dirty="0"/>
              <a:t>Examine genitals only if severe bleeding is present.</a:t>
            </a:r>
          </a:p>
          <a:p>
            <a:r>
              <a:rPr lang="en-US" dirty="0"/>
              <a:t>Discourage bathing, voiding, or cleansing wounds.</a:t>
            </a:r>
          </a:p>
          <a:p>
            <a:r>
              <a:rPr lang="en-US" dirty="0"/>
              <a:t>Fulfill mandated reporting requirements.</a:t>
            </a:r>
          </a:p>
        </p:txBody>
      </p:sp>
    </p:spTree>
    <p:extLst>
      <p:ext uri="{BB962C8B-B14F-4D97-AF65-F5344CB8AC3E}">
        <p14:creationId xmlns:p14="http://schemas.microsoft.com/office/powerpoint/2010/main" val="16532782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003A-7108-4E6B-B67D-1128E876BF56}"/>
              </a:ext>
            </a:extLst>
          </p:cNvPr>
          <p:cNvSpPr>
            <a:spLocks noGrp="1"/>
          </p:cNvSpPr>
          <p:nvPr>
            <p:ph type="title"/>
          </p:nvPr>
        </p:nvSpPr>
        <p:spPr/>
        <p:txBody>
          <a:bodyPr/>
          <a:lstStyle/>
          <a:p>
            <a:r>
              <a:rPr lang="en-IN" dirty="0"/>
              <a:t>Think About It 9</a:t>
            </a:r>
          </a:p>
        </p:txBody>
      </p:sp>
      <p:sp>
        <p:nvSpPr>
          <p:cNvPr id="3" name="Content Placeholder 2">
            <a:extLst>
              <a:ext uri="{FF2B5EF4-FFF2-40B4-BE49-F238E27FC236}">
                <a16:creationId xmlns:a16="http://schemas.microsoft.com/office/drawing/2014/main" id="{9905D47B-7B49-416F-AFFE-30081CA31122}"/>
              </a:ext>
            </a:extLst>
          </p:cNvPr>
          <p:cNvSpPr>
            <a:spLocks noGrp="1"/>
          </p:cNvSpPr>
          <p:nvPr>
            <p:ph sz="quarter" idx="13"/>
          </p:nvPr>
        </p:nvSpPr>
        <p:spPr>
          <a:xfrm>
            <a:off x="457200" y="1556326"/>
            <a:ext cx="8073342" cy="4467955"/>
          </a:xfrm>
        </p:spPr>
        <p:txBody>
          <a:bodyPr/>
          <a:lstStyle/>
          <a:p>
            <a:r>
              <a:rPr lang="en-US" dirty="0"/>
              <a:t>When arriving at a crime scene, what are the key things to keep in mind as you respond?</a:t>
            </a:r>
          </a:p>
        </p:txBody>
      </p:sp>
    </p:spTree>
    <p:extLst>
      <p:ext uri="{BB962C8B-B14F-4D97-AF65-F5344CB8AC3E}">
        <p14:creationId xmlns:p14="http://schemas.microsoft.com/office/powerpoint/2010/main" val="39928538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301655478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BFBC-BBBD-4D5E-8394-533ED9324EC9}"/>
              </a:ext>
            </a:extLst>
          </p:cNvPr>
          <p:cNvSpPr>
            <a:spLocks noGrp="1"/>
          </p:cNvSpPr>
          <p:nvPr>
            <p:ph type="title"/>
          </p:nvPr>
        </p:nvSpPr>
        <p:spPr/>
        <p:txBody>
          <a:bodyPr/>
          <a:lstStyle/>
          <a:p>
            <a:r>
              <a:rPr lang="en-US" dirty="0"/>
              <a:t>Chapter Review </a:t>
            </a:r>
            <a:r>
              <a:rPr lang="en-US" sz="2000" b="0" dirty="0"/>
              <a:t>(1 of 5)</a:t>
            </a:r>
            <a:endParaRPr lang="en-IN" sz="2000" b="0" dirty="0"/>
          </a:p>
        </p:txBody>
      </p:sp>
      <p:sp>
        <p:nvSpPr>
          <p:cNvPr id="3" name="Content Placeholder 2">
            <a:extLst>
              <a:ext uri="{FF2B5EF4-FFF2-40B4-BE49-F238E27FC236}">
                <a16:creationId xmlns:a16="http://schemas.microsoft.com/office/drawing/2014/main" id="{437E37D1-4851-47EC-8105-8C5E762BF63D}"/>
              </a:ext>
            </a:extLst>
          </p:cNvPr>
          <p:cNvSpPr>
            <a:spLocks noGrp="1"/>
          </p:cNvSpPr>
          <p:nvPr>
            <p:ph sz="quarter" idx="13"/>
          </p:nvPr>
        </p:nvSpPr>
        <p:spPr>
          <a:xfrm>
            <a:off x="457200" y="1556326"/>
            <a:ext cx="7864997" cy="4467955"/>
          </a:xfrm>
        </p:spPr>
        <p:txBody>
          <a:bodyPr/>
          <a:lstStyle/>
          <a:p>
            <a:r>
              <a:rPr lang="en-US" altLang="en-US" dirty="0"/>
              <a:t>Although birth is a natural process that usually takes place without complications, the involvement of E</a:t>
            </a:r>
            <a:r>
              <a:rPr lang="en-US" altLang="en-US" sz="100" dirty="0"/>
              <a:t> </a:t>
            </a:r>
            <a:r>
              <a:rPr lang="en-US" altLang="en-US" dirty="0"/>
              <a:t>M</a:t>
            </a:r>
            <a:r>
              <a:rPr lang="en-US" altLang="en-US" sz="100" dirty="0"/>
              <a:t> </a:t>
            </a:r>
            <a:r>
              <a:rPr lang="en-US" altLang="en-US" dirty="0"/>
              <a:t>S usually indicates something unusual has happened.</a:t>
            </a:r>
          </a:p>
          <a:p>
            <a:r>
              <a:rPr lang="en-US" altLang="en-US" dirty="0"/>
              <a:t>The E</a:t>
            </a:r>
            <a:r>
              <a:rPr lang="en-US" altLang="en-US" sz="100" dirty="0"/>
              <a:t> </a:t>
            </a:r>
            <a:r>
              <a:rPr lang="en-US" altLang="en-US" dirty="0"/>
              <a:t>M</a:t>
            </a:r>
            <a:r>
              <a:rPr lang="en-US" altLang="en-US" sz="100" dirty="0"/>
              <a:t> </a:t>
            </a:r>
            <a:r>
              <a:rPr lang="en-US" altLang="en-US" dirty="0"/>
              <a:t>T’s role at a birth is generally to provide reassurance and to assist the mother in the delivery of her baby.</a:t>
            </a:r>
            <a:endParaRPr lang="en-US" dirty="0"/>
          </a:p>
        </p:txBody>
      </p:sp>
    </p:spTree>
    <p:extLst>
      <p:ext uri="{BB962C8B-B14F-4D97-AF65-F5344CB8AC3E}">
        <p14:creationId xmlns:p14="http://schemas.microsoft.com/office/powerpoint/2010/main" val="68854600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BFBC-BBBD-4D5E-8394-533ED9324EC9}"/>
              </a:ext>
            </a:extLst>
          </p:cNvPr>
          <p:cNvSpPr>
            <a:spLocks noGrp="1"/>
          </p:cNvSpPr>
          <p:nvPr>
            <p:ph type="title"/>
          </p:nvPr>
        </p:nvSpPr>
        <p:spPr/>
        <p:txBody>
          <a:bodyPr/>
          <a:lstStyle/>
          <a:p>
            <a:r>
              <a:rPr lang="en-US" dirty="0"/>
              <a:t>Chapter Review </a:t>
            </a:r>
            <a:r>
              <a:rPr lang="en-US" sz="2000" b="0" dirty="0"/>
              <a:t>(2 of 5)</a:t>
            </a:r>
            <a:endParaRPr lang="en-IN" sz="2000" b="0" dirty="0"/>
          </a:p>
        </p:txBody>
      </p:sp>
      <p:sp>
        <p:nvSpPr>
          <p:cNvPr id="3" name="Content Placeholder 2">
            <a:extLst>
              <a:ext uri="{FF2B5EF4-FFF2-40B4-BE49-F238E27FC236}">
                <a16:creationId xmlns:a16="http://schemas.microsoft.com/office/drawing/2014/main" id="{437E37D1-4851-47EC-8105-8C5E762BF63D}"/>
              </a:ext>
            </a:extLst>
          </p:cNvPr>
          <p:cNvSpPr>
            <a:spLocks noGrp="1"/>
          </p:cNvSpPr>
          <p:nvPr>
            <p:ph sz="quarter" idx="13"/>
          </p:nvPr>
        </p:nvSpPr>
        <p:spPr>
          <a:xfrm>
            <a:off x="457200" y="1556326"/>
            <a:ext cx="8119641" cy="4467955"/>
          </a:xfrm>
        </p:spPr>
        <p:txBody>
          <a:bodyPr/>
          <a:lstStyle/>
          <a:p>
            <a:r>
              <a:rPr lang="en-US" altLang="en-US" dirty="0"/>
              <a:t>During the normal delivery, the E</a:t>
            </a:r>
            <a:r>
              <a:rPr lang="en-US" altLang="en-US" sz="100" dirty="0"/>
              <a:t> </a:t>
            </a:r>
            <a:r>
              <a:rPr lang="en-US" altLang="en-US" dirty="0"/>
              <a:t>M</a:t>
            </a:r>
            <a:r>
              <a:rPr lang="en-US" altLang="en-US" sz="100" dirty="0"/>
              <a:t> </a:t>
            </a:r>
            <a:r>
              <a:rPr lang="en-US" altLang="en-US" dirty="0"/>
              <a:t>T will evaluate the mother to determine if there should be immediate transport or if birth is imminent and will take place at the scene.</a:t>
            </a:r>
          </a:p>
          <a:p>
            <a:r>
              <a:rPr lang="en-US" altLang="en-US" dirty="0"/>
              <a:t>If birth is to take place at the scene, the E</a:t>
            </a:r>
            <a:r>
              <a:rPr lang="en-US" altLang="en-US" sz="100" dirty="0"/>
              <a:t> </a:t>
            </a:r>
            <a:r>
              <a:rPr lang="en-US" altLang="en-US" dirty="0"/>
              <a:t>M</a:t>
            </a:r>
            <a:r>
              <a:rPr lang="en-US" altLang="en-US" sz="100" dirty="0"/>
              <a:t> </a:t>
            </a:r>
            <a:r>
              <a:rPr lang="en-US" altLang="en-US" dirty="0"/>
              <a:t>T must prepare for the worst. Have equipment ready and appropriate resources on hand. Always be prepared for neonatal resuscitation.</a:t>
            </a:r>
            <a:endParaRPr lang="en-US" dirty="0"/>
          </a:p>
        </p:txBody>
      </p:sp>
    </p:spTree>
    <p:extLst>
      <p:ext uri="{BB962C8B-B14F-4D97-AF65-F5344CB8AC3E}">
        <p14:creationId xmlns:p14="http://schemas.microsoft.com/office/powerpoint/2010/main" val="9833323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BFBC-BBBD-4D5E-8394-533ED9324EC9}"/>
              </a:ext>
            </a:extLst>
          </p:cNvPr>
          <p:cNvSpPr>
            <a:spLocks noGrp="1"/>
          </p:cNvSpPr>
          <p:nvPr>
            <p:ph type="title"/>
          </p:nvPr>
        </p:nvSpPr>
        <p:spPr/>
        <p:txBody>
          <a:bodyPr/>
          <a:lstStyle/>
          <a:p>
            <a:r>
              <a:rPr lang="en-US" dirty="0"/>
              <a:t>Chapter Review </a:t>
            </a:r>
            <a:r>
              <a:rPr lang="en-US" sz="2000" b="0" dirty="0"/>
              <a:t>(3 of 5)</a:t>
            </a:r>
            <a:endParaRPr lang="en-IN" sz="2000" b="0" dirty="0"/>
          </a:p>
        </p:txBody>
      </p:sp>
      <p:sp>
        <p:nvSpPr>
          <p:cNvPr id="3" name="Content Placeholder 2">
            <a:extLst>
              <a:ext uri="{FF2B5EF4-FFF2-40B4-BE49-F238E27FC236}">
                <a16:creationId xmlns:a16="http://schemas.microsoft.com/office/drawing/2014/main" id="{437E37D1-4851-47EC-8105-8C5E762BF63D}"/>
              </a:ext>
            </a:extLst>
          </p:cNvPr>
          <p:cNvSpPr>
            <a:spLocks noGrp="1"/>
          </p:cNvSpPr>
          <p:nvPr>
            <p:ph sz="quarter" idx="13"/>
          </p:nvPr>
        </p:nvSpPr>
        <p:spPr>
          <a:xfrm>
            <a:off x="457199" y="1556326"/>
            <a:ext cx="8362709" cy="4467955"/>
          </a:xfrm>
        </p:spPr>
        <p:txBody>
          <a:bodyPr/>
          <a:lstStyle/>
          <a:p>
            <a:r>
              <a:rPr lang="en-US" altLang="en-US" dirty="0"/>
              <a:t>Complications of delivery are a true emergency. An E</a:t>
            </a:r>
            <a:r>
              <a:rPr lang="en-US" altLang="en-US" sz="100" dirty="0"/>
              <a:t> </a:t>
            </a:r>
            <a:r>
              <a:rPr lang="en-US" altLang="en-US" dirty="0"/>
              <a:t>M</a:t>
            </a:r>
            <a:r>
              <a:rPr lang="en-US" altLang="en-US" sz="100" dirty="0"/>
              <a:t> </a:t>
            </a:r>
            <a:r>
              <a:rPr lang="en-US" altLang="en-US" dirty="0"/>
              <a:t>T must be prepared to initiate rapid transport in the case of breech presentation, prolapsed umbilical cord, limb presentation, premature birth, or meconium staining of the amniotic fluid.</a:t>
            </a:r>
          </a:p>
        </p:txBody>
      </p:sp>
    </p:spTree>
    <p:extLst>
      <p:ext uri="{BB962C8B-B14F-4D97-AF65-F5344CB8AC3E}">
        <p14:creationId xmlns:p14="http://schemas.microsoft.com/office/powerpoint/2010/main" val="23441614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BFBC-BBBD-4D5E-8394-533ED9324EC9}"/>
              </a:ext>
            </a:extLst>
          </p:cNvPr>
          <p:cNvSpPr>
            <a:spLocks noGrp="1"/>
          </p:cNvSpPr>
          <p:nvPr>
            <p:ph type="title"/>
          </p:nvPr>
        </p:nvSpPr>
        <p:spPr/>
        <p:txBody>
          <a:bodyPr/>
          <a:lstStyle/>
          <a:p>
            <a:r>
              <a:rPr lang="en-US" dirty="0"/>
              <a:t>Chapter Review </a:t>
            </a:r>
            <a:r>
              <a:rPr lang="en-US" sz="2000" b="0" dirty="0"/>
              <a:t>(4 of 5)</a:t>
            </a:r>
            <a:endParaRPr lang="en-IN" sz="2000" b="0" dirty="0"/>
          </a:p>
        </p:txBody>
      </p:sp>
      <p:sp>
        <p:nvSpPr>
          <p:cNvPr id="3" name="Content Placeholder 2">
            <a:extLst>
              <a:ext uri="{FF2B5EF4-FFF2-40B4-BE49-F238E27FC236}">
                <a16:creationId xmlns:a16="http://schemas.microsoft.com/office/drawing/2014/main" id="{437E37D1-4851-47EC-8105-8C5E762BF63D}"/>
              </a:ext>
            </a:extLst>
          </p:cNvPr>
          <p:cNvSpPr>
            <a:spLocks noGrp="1"/>
          </p:cNvSpPr>
          <p:nvPr>
            <p:ph sz="quarter" idx="13"/>
          </p:nvPr>
        </p:nvSpPr>
        <p:spPr>
          <a:xfrm>
            <a:off x="457200" y="1556326"/>
            <a:ext cx="8311416" cy="4467955"/>
          </a:xfrm>
        </p:spPr>
        <p:txBody>
          <a:bodyPr/>
          <a:lstStyle/>
          <a:p>
            <a:r>
              <a:rPr lang="en-US" altLang="en-US" dirty="0"/>
              <a:t>There may also be predelivery emergencies or emergencies associated with pregnancy (such as excessive bleeding, ectopic pregnancy, seizures, abortion, or trauma to the pregnant mother) that the E</a:t>
            </a:r>
            <a:r>
              <a:rPr lang="en-US" altLang="en-US" sz="100" dirty="0"/>
              <a:t> </a:t>
            </a:r>
            <a:r>
              <a:rPr lang="en-US" altLang="en-US" dirty="0"/>
              <a:t>M</a:t>
            </a:r>
            <a:r>
              <a:rPr lang="en-US" altLang="en-US" sz="100" dirty="0"/>
              <a:t> </a:t>
            </a:r>
            <a:r>
              <a:rPr lang="en-US" altLang="en-US" dirty="0"/>
              <a:t>T must be prepared to treat.</a:t>
            </a:r>
          </a:p>
        </p:txBody>
      </p:sp>
    </p:spTree>
    <p:extLst>
      <p:ext uri="{BB962C8B-B14F-4D97-AF65-F5344CB8AC3E}">
        <p14:creationId xmlns:p14="http://schemas.microsoft.com/office/powerpoint/2010/main" val="17486847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BFBC-BBBD-4D5E-8394-533ED9324EC9}"/>
              </a:ext>
            </a:extLst>
          </p:cNvPr>
          <p:cNvSpPr>
            <a:spLocks noGrp="1"/>
          </p:cNvSpPr>
          <p:nvPr>
            <p:ph type="title"/>
          </p:nvPr>
        </p:nvSpPr>
        <p:spPr/>
        <p:txBody>
          <a:bodyPr/>
          <a:lstStyle/>
          <a:p>
            <a:r>
              <a:rPr lang="en-US" dirty="0"/>
              <a:t>Chapter Review </a:t>
            </a:r>
            <a:r>
              <a:rPr lang="en-US" sz="2000" b="0" dirty="0"/>
              <a:t>(5 of 5)</a:t>
            </a:r>
            <a:endParaRPr lang="en-IN" sz="2000" b="0" dirty="0"/>
          </a:p>
        </p:txBody>
      </p:sp>
      <p:sp>
        <p:nvSpPr>
          <p:cNvPr id="3" name="Content Placeholder 2">
            <a:extLst>
              <a:ext uri="{FF2B5EF4-FFF2-40B4-BE49-F238E27FC236}">
                <a16:creationId xmlns:a16="http://schemas.microsoft.com/office/drawing/2014/main" id="{437E37D1-4851-47EC-8105-8C5E762BF63D}"/>
              </a:ext>
            </a:extLst>
          </p:cNvPr>
          <p:cNvSpPr>
            <a:spLocks noGrp="1"/>
          </p:cNvSpPr>
          <p:nvPr>
            <p:ph sz="quarter" idx="13"/>
          </p:nvPr>
        </p:nvSpPr>
        <p:spPr>
          <a:xfrm>
            <a:off x="457200" y="1556326"/>
            <a:ext cx="8311416" cy="4467955"/>
          </a:xfrm>
        </p:spPr>
        <p:txBody>
          <a:bodyPr/>
          <a:lstStyle/>
          <a:p>
            <a:r>
              <a:rPr lang="en-US" altLang="en-US" dirty="0"/>
              <a:t>Stillbirth, death of the mother, and sexual assault are difficult emergencies the E</a:t>
            </a:r>
            <a:r>
              <a:rPr lang="en-US" altLang="en-US" sz="100" dirty="0"/>
              <a:t> </a:t>
            </a:r>
            <a:r>
              <a:rPr lang="en-US" altLang="en-US" dirty="0"/>
              <a:t>M</a:t>
            </a:r>
            <a:r>
              <a:rPr lang="en-US" altLang="en-US" sz="100" dirty="0"/>
              <a:t> </a:t>
            </a:r>
            <a:r>
              <a:rPr lang="en-US" altLang="en-US" dirty="0"/>
              <a:t>T is occasionally called upon to manage. Emotional care for these issues may be as important as medical care.</a:t>
            </a:r>
          </a:p>
        </p:txBody>
      </p:sp>
    </p:spTree>
    <p:extLst>
      <p:ext uri="{BB962C8B-B14F-4D97-AF65-F5344CB8AC3E}">
        <p14:creationId xmlns:p14="http://schemas.microsoft.com/office/powerpoint/2010/main" val="2199973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4936A-BD57-42FC-8597-A956C7EF2B99}"/>
              </a:ext>
            </a:extLst>
          </p:cNvPr>
          <p:cNvSpPr>
            <a:spLocks noGrp="1"/>
          </p:cNvSpPr>
          <p:nvPr>
            <p:ph type="title"/>
          </p:nvPr>
        </p:nvSpPr>
        <p:spPr/>
        <p:txBody>
          <a:bodyPr/>
          <a:lstStyle/>
          <a:p>
            <a:r>
              <a:rPr lang="en-US" dirty="0"/>
              <a:t>Fertilization</a:t>
            </a:r>
          </a:p>
        </p:txBody>
      </p:sp>
      <p:sp>
        <p:nvSpPr>
          <p:cNvPr id="3" name="Content Placeholder 2">
            <a:extLst>
              <a:ext uri="{FF2B5EF4-FFF2-40B4-BE49-F238E27FC236}">
                <a16:creationId xmlns:a16="http://schemas.microsoft.com/office/drawing/2014/main" id="{D4400AA2-56EE-44C7-8EA7-E61EE4B0CA80}"/>
              </a:ext>
            </a:extLst>
          </p:cNvPr>
          <p:cNvSpPr>
            <a:spLocks noGrp="1"/>
          </p:cNvSpPr>
          <p:nvPr>
            <p:ph sz="quarter" idx="13"/>
          </p:nvPr>
        </p:nvSpPr>
        <p:spPr/>
        <p:txBody>
          <a:bodyPr/>
          <a:lstStyle/>
          <a:p>
            <a:r>
              <a:rPr lang="en-US" dirty="0"/>
              <a:t>Sperm reaches ovum.</a:t>
            </a:r>
          </a:p>
          <a:p>
            <a:r>
              <a:rPr lang="en-US" dirty="0"/>
              <a:t>Ovum becomes embryo.</a:t>
            </a:r>
          </a:p>
          <a:p>
            <a:r>
              <a:rPr lang="en-US" dirty="0"/>
              <a:t>Embryo implants in uterus.</a:t>
            </a:r>
          </a:p>
          <a:p>
            <a:r>
              <a:rPr lang="en-US" dirty="0"/>
              <a:t>Fetal stage begins at week 8.</a:t>
            </a:r>
          </a:p>
        </p:txBody>
      </p:sp>
    </p:spTree>
    <p:extLst>
      <p:ext uri="{BB962C8B-B14F-4D97-AF65-F5344CB8AC3E}">
        <p14:creationId xmlns:p14="http://schemas.microsoft.com/office/powerpoint/2010/main" val="15823808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BAAD-B79D-4EA8-966C-54488DA56DE3}"/>
              </a:ext>
            </a:extLst>
          </p:cNvPr>
          <p:cNvSpPr>
            <a:spLocks noGrp="1"/>
          </p:cNvSpPr>
          <p:nvPr>
            <p:ph type="title"/>
          </p:nvPr>
        </p:nvSpPr>
        <p:spPr/>
        <p:txBody>
          <a:bodyPr/>
          <a:lstStyle/>
          <a:p>
            <a:r>
              <a:rPr lang="en-IN" dirty="0"/>
              <a:t>Remember </a:t>
            </a:r>
            <a:r>
              <a:rPr lang="en-IN" sz="2000" b="0" dirty="0"/>
              <a:t>(1 of 5)</a:t>
            </a:r>
          </a:p>
        </p:txBody>
      </p:sp>
      <p:sp>
        <p:nvSpPr>
          <p:cNvPr id="3" name="Content Placeholder 2">
            <a:extLst>
              <a:ext uri="{FF2B5EF4-FFF2-40B4-BE49-F238E27FC236}">
                <a16:creationId xmlns:a16="http://schemas.microsoft.com/office/drawing/2014/main" id="{73CBBA37-74BE-45FB-8F99-CF148FDC1B8E}"/>
              </a:ext>
            </a:extLst>
          </p:cNvPr>
          <p:cNvSpPr>
            <a:spLocks noGrp="1"/>
          </p:cNvSpPr>
          <p:nvPr>
            <p:ph sz="quarter" idx="13"/>
          </p:nvPr>
        </p:nvSpPr>
        <p:spPr>
          <a:xfrm>
            <a:off x="457199" y="1556326"/>
            <a:ext cx="8436543" cy="4467955"/>
          </a:xfrm>
        </p:spPr>
        <p:txBody>
          <a:bodyPr/>
          <a:lstStyle/>
          <a:p>
            <a:r>
              <a:rPr lang="en-US" altLang="en-US" dirty="0"/>
              <a:t>Female reproductive organs present new anatomy and specific potential emergencies. E</a:t>
            </a:r>
            <a:r>
              <a:rPr lang="en-US" altLang="en-US" sz="100" dirty="0"/>
              <a:t> </a:t>
            </a:r>
            <a:r>
              <a:rPr lang="en-US" altLang="en-US" dirty="0"/>
              <a:t>M</a:t>
            </a:r>
            <a:r>
              <a:rPr lang="en-US" altLang="en-US" sz="100" dirty="0"/>
              <a:t> </a:t>
            </a:r>
            <a:r>
              <a:rPr lang="en-US" altLang="en-US" dirty="0"/>
              <a:t>Ts should recognize the different anatomy and be prepared to address reproductive emergencies.</a:t>
            </a:r>
          </a:p>
          <a:p>
            <a:r>
              <a:rPr lang="en-US" altLang="en-US" dirty="0"/>
              <a:t>A growing fetus creates massive change to the mother’s body. All systems undergo major alterations.</a:t>
            </a:r>
            <a:endParaRPr lang="en-US" dirty="0"/>
          </a:p>
        </p:txBody>
      </p:sp>
    </p:spTree>
    <p:extLst>
      <p:ext uri="{BB962C8B-B14F-4D97-AF65-F5344CB8AC3E}">
        <p14:creationId xmlns:p14="http://schemas.microsoft.com/office/powerpoint/2010/main" val="51536284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BAAD-B79D-4EA8-966C-54488DA56DE3}"/>
              </a:ext>
            </a:extLst>
          </p:cNvPr>
          <p:cNvSpPr>
            <a:spLocks noGrp="1"/>
          </p:cNvSpPr>
          <p:nvPr>
            <p:ph type="title"/>
          </p:nvPr>
        </p:nvSpPr>
        <p:spPr/>
        <p:txBody>
          <a:bodyPr/>
          <a:lstStyle/>
          <a:p>
            <a:r>
              <a:rPr lang="en-IN" dirty="0"/>
              <a:t>Remember </a:t>
            </a:r>
            <a:r>
              <a:rPr lang="en-IN" sz="2000" b="0" dirty="0"/>
              <a:t>(2 of 5)</a:t>
            </a:r>
          </a:p>
        </p:txBody>
      </p:sp>
      <p:sp>
        <p:nvSpPr>
          <p:cNvPr id="3" name="Content Placeholder 2">
            <a:extLst>
              <a:ext uri="{FF2B5EF4-FFF2-40B4-BE49-F238E27FC236}">
                <a16:creationId xmlns:a16="http://schemas.microsoft.com/office/drawing/2014/main" id="{73CBBA37-74BE-45FB-8F99-CF148FDC1B8E}"/>
              </a:ext>
            </a:extLst>
          </p:cNvPr>
          <p:cNvSpPr>
            <a:spLocks noGrp="1"/>
          </p:cNvSpPr>
          <p:nvPr>
            <p:ph sz="quarter" idx="13"/>
          </p:nvPr>
        </p:nvSpPr>
        <p:spPr>
          <a:xfrm>
            <a:off x="457199" y="1556326"/>
            <a:ext cx="8436543" cy="4467955"/>
          </a:xfrm>
        </p:spPr>
        <p:txBody>
          <a:bodyPr/>
          <a:lstStyle/>
          <a:p>
            <a:r>
              <a:rPr lang="en-US" altLang="en-US" dirty="0"/>
              <a:t>Assessment of the woman in labor is designed to predict imminent delivery and to recognize likely resuscitation.</a:t>
            </a:r>
          </a:p>
          <a:p>
            <a:r>
              <a:rPr lang="en-US" altLang="en-US" dirty="0"/>
              <a:t>The urge to push and crowning indicate imminent delivery. Transport typically should be deferred for a home delivery.</a:t>
            </a:r>
          </a:p>
        </p:txBody>
      </p:sp>
    </p:spTree>
    <p:extLst>
      <p:ext uri="{BB962C8B-B14F-4D97-AF65-F5344CB8AC3E}">
        <p14:creationId xmlns:p14="http://schemas.microsoft.com/office/powerpoint/2010/main" val="34560665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BAAD-B79D-4EA8-966C-54488DA56DE3}"/>
              </a:ext>
            </a:extLst>
          </p:cNvPr>
          <p:cNvSpPr>
            <a:spLocks noGrp="1"/>
          </p:cNvSpPr>
          <p:nvPr>
            <p:ph type="title"/>
          </p:nvPr>
        </p:nvSpPr>
        <p:spPr/>
        <p:txBody>
          <a:bodyPr/>
          <a:lstStyle/>
          <a:p>
            <a:r>
              <a:rPr lang="en-IN" dirty="0"/>
              <a:t>Remember </a:t>
            </a:r>
            <a:r>
              <a:rPr lang="en-IN" sz="2000" b="0" dirty="0"/>
              <a:t>(3 of 5)</a:t>
            </a:r>
          </a:p>
        </p:txBody>
      </p:sp>
      <p:sp>
        <p:nvSpPr>
          <p:cNvPr id="3" name="Content Placeholder 2">
            <a:extLst>
              <a:ext uri="{FF2B5EF4-FFF2-40B4-BE49-F238E27FC236}">
                <a16:creationId xmlns:a16="http://schemas.microsoft.com/office/drawing/2014/main" id="{73CBBA37-74BE-45FB-8F99-CF148FDC1B8E}"/>
              </a:ext>
            </a:extLst>
          </p:cNvPr>
          <p:cNvSpPr>
            <a:spLocks noGrp="1"/>
          </p:cNvSpPr>
          <p:nvPr>
            <p:ph sz="quarter" idx="13"/>
          </p:nvPr>
        </p:nvSpPr>
        <p:spPr>
          <a:xfrm>
            <a:off x="457199" y="1556326"/>
            <a:ext cx="8436543" cy="4467955"/>
          </a:xfrm>
        </p:spPr>
        <p:txBody>
          <a:bodyPr/>
          <a:lstStyle/>
          <a:p>
            <a:r>
              <a:rPr lang="en-US" altLang="en-US" dirty="0"/>
              <a:t>Lack of prenatal care, premature labor, multiple gestation, and underlying conditions indicate a likelihood of neonatal resuscitation.</a:t>
            </a:r>
          </a:p>
          <a:p>
            <a:r>
              <a:rPr lang="en-US" altLang="en-US" dirty="0"/>
              <a:t>Childbirth requires a high level of personal protective equipment.</a:t>
            </a:r>
            <a:endParaRPr lang="en-US" dirty="0"/>
          </a:p>
        </p:txBody>
      </p:sp>
    </p:spTree>
    <p:extLst>
      <p:ext uri="{BB962C8B-B14F-4D97-AF65-F5344CB8AC3E}">
        <p14:creationId xmlns:p14="http://schemas.microsoft.com/office/powerpoint/2010/main" val="13150835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BAAD-B79D-4EA8-966C-54488DA56DE3}"/>
              </a:ext>
            </a:extLst>
          </p:cNvPr>
          <p:cNvSpPr>
            <a:spLocks noGrp="1"/>
          </p:cNvSpPr>
          <p:nvPr>
            <p:ph type="title"/>
          </p:nvPr>
        </p:nvSpPr>
        <p:spPr/>
        <p:txBody>
          <a:bodyPr/>
          <a:lstStyle/>
          <a:p>
            <a:r>
              <a:rPr lang="en-IN" dirty="0"/>
              <a:t>Remember </a:t>
            </a:r>
            <a:r>
              <a:rPr lang="en-IN" sz="2000" b="0" dirty="0"/>
              <a:t>(4 of 5)</a:t>
            </a:r>
          </a:p>
        </p:txBody>
      </p:sp>
      <p:sp>
        <p:nvSpPr>
          <p:cNvPr id="3" name="Content Placeholder 2">
            <a:extLst>
              <a:ext uri="{FF2B5EF4-FFF2-40B4-BE49-F238E27FC236}">
                <a16:creationId xmlns:a16="http://schemas.microsoft.com/office/drawing/2014/main" id="{73CBBA37-74BE-45FB-8F99-CF148FDC1B8E}"/>
              </a:ext>
            </a:extLst>
          </p:cNvPr>
          <p:cNvSpPr>
            <a:spLocks noGrp="1"/>
          </p:cNvSpPr>
          <p:nvPr>
            <p:ph sz="quarter" idx="13"/>
          </p:nvPr>
        </p:nvSpPr>
        <p:spPr>
          <a:xfrm>
            <a:off x="457199" y="1556326"/>
            <a:ext cx="8436543" cy="4467955"/>
          </a:xfrm>
        </p:spPr>
        <p:txBody>
          <a:bodyPr/>
          <a:lstStyle/>
          <a:p>
            <a:r>
              <a:rPr lang="en-US" altLang="en-US" dirty="0"/>
              <a:t>The most important aspect of care for a neonate is keeping the baby warm. Resuscitation may be indicated by assessing breathing and heart rate.</a:t>
            </a:r>
          </a:p>
          <a:p>
            <a:r>
              <a:rPr lang="en-US" altLang="en-US" dirty="0"/>
              <a:t>After delivery, there are two patients to care for: the infant and the mother.</a:t>
            </a:r>
          </a:p>
        </p:txBody>
      </p:sp>
    </p:spTree>
    <p:extLst>
      <p:ext uri="{BB962C8B-B14F-4D97-AF65-F5344CB8AC3E}">
        <p14:creationId xmlns:p14="http://schemas.microsoft.com/office/powerpoint/2010/main" val="4543320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BAAD-B79D-4EA8-966C-54488DA56DE3}"/>
              </a:ext>
            </a:extLst>
          </p:cNvPr>
          <p:cNvSpPr>
            <a:spLocks noGrp="1"/>
          </p:cNvSpPr>
          <p:nvPr>
            <p:ph type="title"/>
          </p:nvPr>
        </p:nvSpPr>
        <p:spPr/>
        <p:txBody>
          <a:bodyPr/>
          <a:lstStyle/>
          <a:p>
            <a:r>
              <a:rPr lang="en-IN" dirty="0"/>
              <a:t>Remember </a:t>
            </a:r>
            <a:r>
              <a:rPr lang="en-IN" sz="2000" b="0" dirty="0"/>
              <a:t>(5 of 5)</a:t>
            </a:r>
          </a:p>
        </p:txBody>
      </p:sp>
      <p:sp>
        <p:nvSpPr>
          <p:cNvPr id="3" name="Content Placeholder 2">
            <a:extLst>
              <a:ext uri="{FF2B5EF4-FFF2-40B4-BE49-F238E27FC236}">
                <a16:creationId xmlns:a16="http://schemas.microsoft.com/office/drawing/2014/main" id="{73CBBA37-74BE-45FB-8F99-CF148FDC1B8E}"/>
              </a:ext>
            </a:extLst>
          </p:cNvPr>
          <p:cNvSpPr>
            <a:spLocks noGrp="1"/>
          </p:cNvSpPr>
          <p:nvPr>
            <p:ph sz="quarter" idx="13"/>
          </p:nvPr>
        </p:nvSpPr>
        <p:spPr>
          <a:xfrm>
            <a:off x="457199" y="1556326"/>
            <a:ext cx="8436543" cy="4467955"/>
          </a:xfrm>
        </p:spPr>
        <p:txBody>
          <a:bodyPr/>
          <a:lstStyle/>
          <a:p>
            <a:r>
              <a:rPr lang="en-US" altLang="en-US" dirty="0"/>
              <a:t>E</a:t>
            </a:r>
            <a:r>
              <a:rPr lang="en-US" altLang="en-US" sz="100" dirty="0"/>
              <a:t> </a:t>
            </a:r>
            <a:r>
              <a:rPr lang="en-US" altLang="en-US" dirty="0"/>
              <a:t>M</a:t>
            </a:r>
            <a:r>
              <a:rPr lang="en-US" altLang="en-US" sz="100" dirty="0"/>
              <a:t> </a:t>
            </a:r>
            <a:r>
              <a:rPr lang="en-US" altLang="en-US" dirty="0"/>
              <a:t>Ts should be familiar with the pathophysiology and emergency treatment of the various complications of childbirth.</a:t>
            </a:r>
          </a:p>
          <a:p>
            <a:r>
              <a:rPr lang="en-US" altLang="en-US" dirty="0"/>
              <a:t>Care of the sexual assault patient must include medical, legal, and psychological considerations.</a:t>
            </a:r>
            <a:endParaRPr lang="en-US" dirty="0"/>
          </a:p>
        </p:txBody>
      </p:sp>
    </p:spTree>
    <p:extLst>
      <p:ext uri="{BB962C8B-B14F-4D97-AF65-F5344CB8AC3E}">
        <p14:creationId xmlns:p14="http://schemas.microsoft.com/office/powerpoint/2010/main" val="16222313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3632-4B6A-479E-AF05-4F86F889C2AB}"/>
              </a:ext>
            </a:extLst>
          </p:cNvPr>
          <p:cNvSpPr>
            <a:spLocks noGrp="1"/>
          </p:cNvSpPr>
          <p:nvPr>
            <p:ph type="title"/>
          </p:nvPr>
        </p:nvSpPr>
        <p:spPr/>
        <p:txBody>
          <a:bodyPr/>
          <a:lstStyle/>
          <a:p>
            <a:r>
              <a:rPr lang="en-IN" dirty="0"/>
              <a:t>Questions to Consider</a:t>
            </a:r>
          </a:p>
        </p:txBody>
      </p:sp>
      <p:sp>
        <p:nvSpPr>
          <p:cNvPr id="3" name="Content Placeholder 2">
            <a:extLst>
              <a:ext uri="{FF2B5EF4-FFF2-40B4-BE49-F238E27FC236}">
                <a16:creationId xmlns:a16="http://schemas.microsoft.com/office/drawing/2014/main" id="{44BD7FC1-6936-49F9-931A-491D01DDA520}"/>
              </a:ext>
            </a:extLst>
          </p:cNvPr>
          <p:cNvSpPr>
            <a:spLocks noGrp="1"/>
          </p:cNvSpPr>
          <p:nvPr>
            <p:ph sz="quarter" idx="13"/>
          </p:nvPr>
        </p:nvSpPr>
        <p:spPr/>
        <p:txBody>
          <a:bodyPr/>
          <a:lstStyle/>
          <a:p>
            <a:r>
              <a:rPr lang="en-US" dirty="0"/>
              <a:t>What is the difference between abruptio placenta and placenta previa?</a:t>
            </a:r>
          </a:p>
          <a:p>
            <a:r>
              <a:rPr lang="en-US" dirty="0"/>
              <a:t>How do you care for a prolapsed cord?</a:t>
            </a:r>
          </a:p>
          <a:p>
            <a:r>
              <a:rPr lang="en-US" dirty="0"/>
              <a:t>What do you do if the bag of water is still intact during delivery?</a:t>
            </a:r>
          </a:p>
        </p:txBody>
      </p:sp>
    </p:spTree>
    <p:extLst>
      <p:ext uri="{BB962C8B-B14F-4D97-AF65-F5344CB8AC3E}">
        <p14:creationId xmlns:p14="http://schemas.microsoft.com/office/powerpoint/2010/main" val="353739859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D6CC-4385-4697-B3B3-B4E056A6004F}"/>
              </a:ext>
            </a:extLst>
          </p:cNvPr>
          <p:cNvSpPr>
            <a:spLocks noGrp="1"/>
          </p:cNvSpPr>
          <p:nvPr>
            <p:ph type="title"/>
          </p:nvPr>
        </p:nvSpPr>
        <p:spPr/>
        <p:txBody>
          <a:bodyPr/>
          <a:lstStyle/>
          <a:p>
            <a:r>
              <a:rPr lang="en-US" dirty="0"/>
              <a:t>Critical Thinking </a:t>
            </a:r>
            <a:r>
              <a:rPr lang="en-US" sz="2000" b="0" dirty="0"/>
              <a:t>(1 of 2)</a:t>
            </a:r>
            <a:endParaRPr lang="en-IN" sz="2000" b="0" dirty="0"/>
          </a:p>
        </p:txBody>
      </p:sp>
      <p:sp>
        <p:nvSpPr>
          <p:cNvPr id="3" name="Content Placeholder 2">
            <a:extLst>
              <a:ext uri="{FF2B5EF4-FFF2-40B4-BE49-F238E27FC236}">
                <a16:creationId xmlns:a16="http://schemas.microsoft.com/office/drawing/2014/main" id="{B5956D84-417E-42A7-96D8-EF51A40CEF8E}"/>
              </a:ext>
            </a:extLst>
          </p:cNvPr>
          <p:cNvSpPr>
            <a:spLocks noGrp="1"/>
          </p:cNvSpPr>
          <p:nvPr>
            <p:ph sz="quarter" idx="13"/>
          </p:nvPr>
        </p:nvSpPr>
        <p:spPr/>
        <p:txBody>
          <a:bodyPr/>
          <a:lstStyle/>
          <a:p>
            <a:r>
              <a:rPr lang="en-US" dirty="0"/>
              <a:t>You are called to a pregnant woman in labor. During your evaluation you find that it is the woman’s first pregnancy, the baby’s head is not crowning, and contractions are 10 minutes apart.</a:t>
            </a:r>
          </a:p>
        </p:txBody>
      </p:sp>
    </p:spTree>
    <p:extLst>
      <p:ext uri="{BB962C8B-B14F-4D97-AF65-F5344CB8AC3E}">
        <p14:creationId xmlns:p14="http://schemas.microsoft.com/office/powerpoint/2010/main" val="301423977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D6CC-4385-4697-B3B3-B4E056A6004F}"/>
              </a:ext>
            </a:extLst>
          </p:cNvPr>
          <p:cNvSpPr>
            <a:spLocks noGrp="1"/>
          </p:cNvSpPr>
          <p:nvPr>
            <p:ph type="title"/>
          </p:nvPr>
        </p:nvSpPr>
        <p:spPr/>
        <p:txBody>
          <a:bodyPr/>
          <a:lstStyle/>
          <a:p>
            <a:r>
              <a:rPr lang="en-US" dirty="0"/>
              <a:t>Critical Thinking </a:t>
            </a:r>
            <a:r>
              <a:rPr lang="en-US" sz="2000" b="0" dirty="0"/>
              <a:t>(2 of 2)</a:t>
            </a:r>
            <a:endParaRPr lang="en-IN" sz="2000" b="0" dirty="0"/>
          </a:p>
        </p:txBody>
      </p:sp>
      <p:sp>
        <p:nvSpPr>
          <p:cNvPr id="3" name="Content Placeholder 2">
            <a:extLst>
              <a:ext uri="{FF2B5EF4-FFF2-40B4-BE49-F238E27FC236}">
                <a16:creationId xmlns:a16="http://schemas.microsoft.com/office/drawing/2014/main" id="{B5956D84-417E-42A7-96D8-EF51A40CEF8E}"/>
              </a:ext>
            </a:extLst>
          </p:cNvPr>
          <p:cNvSpPr>
            <a:spLocks noGrp="1"/>
          </p:cNvSpPr>
          <p:nvPr>
            <p:ph sz="quarter" idx="13"/>
          </p:nvPr>
        </p:nvSpPr>
        <p:spPr>
          <a:xfrm>
            <a:off x="457199" y="1556326"/>
            <a:ext cx="8494295" cy="4467955"/>
          </a:xfrm>
        </p:spPr>
        <p:txBody>
          <a:bodyPr/>
          <a:lstStyle/>
          <a:p>
            <a:r>
              <a:rPr lang="en-US" dirty="0"/>
              <a:t>You ask the mother if she feels the need to move her bowels, and she says no. Do you prepare for delivery at the scene? Or do you transport the mother to the hospital?</a:t>
            </a:r>
          </a:p>
        </p:txBody>
      </p:sp>
    </p:spTree>
    <p:extLst>
      <p:ext uri="{BB962C8B-B14F-4D97-AF65-F5344CB8AC3E}">
        <p14:creationId xmlns:p14="http://schemas.microsoft.com/office/powerpoint/2010/main" val="58587132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13A-00AD-4650-9125-C8646D0F4BCD}"/>
              </a:ext>
            </a:extLst>
          </p:cNvPr>
          <p:cNvSpPr>
            <a:spLocks noGrp="1"/>
          </p:cNvSpPr>
          <p:nvPr>
            <p:ph type="title"/>
          </p:nvPr>
        </p:nvSpPr>
        <p:spPr/>
        <p:txBody>
          <a:bodyPr/>
          <a:lstStyle/>
          <a:p>
            <a:r>
              <a:rPr lang="en-IN" dirty="0"/>
              <a:t>Appendix 1</a:t>
            </a:r>
            <a:endParaRPr lang="en-US" dirty="0"/>
          </a:p>
        </p:txBody>
      </p:sp>
      <p:sp>
        <p:nvSpPr>
          <p:cNvPr id="3" name="Content Placeholder 2">
            <a:extLst>
              <a:ext uri="{FF2B5EF4-FFF2-40B4-BE49-F238E27FC236}">
                <a16:creationId xmlns:a16="http://schemas.microsoft.com/office/drawing/2014/main" id="{1572A801-7DE9-49A5-97E4-C5D2394C1634}"/>
              </a:ext>
            </a:extLst>
          </p:cNvPr>
          <p:cNvSpPr>
            <a:spLocks noGrp="1"/>
          </p:cNvSpPr>
          <p:nvPr>
            <p:ph sz="quarter" idx="16"/>
          </p:nvPr>
        </p:nvSpPr>
        <p:spPr>
          <a:xfrm>
            <a:off x="457200" y="1555749"/>
            <a:ext cx="8439150" cy="3507957"/>
          </a:xfrm>
        </p:spPr>
        <p:txBody>
          <a:bodyPr/>
          <a:lstStyle/>
          <a:p>
            <a:pPr marL="432" indent="0">
              <a:buNone/>
            </a:pPr>
            <a:r>
              <a:rPr lang="en-US" sz="2400" dirty="0"/>
              <a:t>Diagram shows the location of the broad ligament, ovary, round ligament, suspensory ligament, fallopian tube, ovarian ligament, body of uterus, fundus of uterus, egg cell, fimbriae, endometrium, myometrium, perimetrium, cervix, and vagina.</a:t>
            </a:r>
          </a:p>
        </p:txBody>
      </p:sp>
      <p:sp>
        <p:nvSpPr>
          <p:cNvPr id="14" name="Text Placeholder 13">
            <a:extLst>
              <a:ext uri="{FF2B5EF4-FFF2-40B4-BE49-F238E27FC236}">
                <a16:creationId xmlns:a16="http://schemas.microsoft.com/office/drawing/2014/main" id="{75D39D5E-F773-45BA-9C6D-08F4773C5141}"/>
              </a:ext>
            </a:extLst>
          </p:cNvPr>
          <p:cNvSpPr>
            <a:spLocks noGrp="1"/>
          </p:cNvSpPr>
          <p:nvPr>
            <p:ph type="body" sz="quarter" idx="27"/>
          </p:nvPr>
        </p:nvSpPr>
        <p:spPr>
          <a:xfrm>
            <a:off x="457200" y="5990756"/>
            <a:ext cx="8439150" cy="328401"/>
          </a:xfrm>
        </p:spPr>
        <p:txBody>
          <a:bodyPr/>
          <a:lstStyle/>
          <a:p>
            <a:pPr marL="0" indent="0">
              <a:buNone/>
            </a:pPr>
            <a:r>
              <a:rPr lang="en-US" dirty="0">
                <a:latin typeface="+mn-lt"/>
                <a:hlinkClick r:id="rId2" action="ppaction://hlinksldjump"/>
              </a:rPr>
              <a:t>Return to presentation</a:t>
            </a:r>
            <a:endParaRPr lang="en-US" dirty="0">
              <a:latin typeface="+mn-lt"/>
            </a:endParaRPr>
          </a:p>
        </p:txBody>
      </p:sp>
    </p:spTree>
    <p:extLst>
      <p:ext uri="{BB962C8B-B14F-4D97-AF65-F5344CB8AC3E}">
        <p14:creationId xmlns:p14="http://schemas.microsoft.com/office/powerpoint/2010/main" val="2573246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762000"/>
            <a:ext cx="7957457" cy="2838451"/>
          </a:xfrm>
        </p:spPr>
        <p:txBody>
          <a:bodyPr/>
          <a:lstStyle/>
          <a:p>
            <a:r>
              <a:rPr lang="en-US" altLang="en-US" dirty="0">
                <a:solidFill>
                  <a:schemeClr val="bg1"/>
                </a:solidFill>
              </a:rPr>
              <a:t>Physiologic Changes in Pregnancy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71969925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13A-00AD-4650-9125-C8646D0F4BCD}"/>
              </a:ext>
            </a:extLst>
          </p:cNvPr>
          <p:cNvSpPr>
            <a:spLocks noGrp="1"/>
          </p:cNvSpPr>
          <p:nvPr>
            <p:ph type="title"/>
          </p:nvPr>
        </p:nvSpPr>
        <p:spPr/>
        <p:txBody>
          <a:bodyPr/>
          <a:lstStyle/>
          <a:p>
            <a:r>
              <a:rPr lang="en-IN" dirty="0"/>
              <a:t>Appendix 2</a:t>
            </a:r>
            <a:endParaRPr lang="en-US" dirty="0"/>
          </a:p>
        </p:txBody>
      </p:sp>
      <p:sp>
        <p:nvSpPr>
          <p:cNvPr id="3" name="Content Placeholder 2">
            <a:extLst>
              <a:ext uri="{FF2B5EF4-FFF2-40B4-BE49-F238E27FC236}">
                <a16:creationId xmlns:a16="http://schemas.microsoft.com/office/drawing/2014/main" id="{1572A801-7DE9-49A5-97E4-C5D2394C1634}"/>
              </a:ext>
            </a:extLst>
          </p:cNvPr>
          <p:cNvSpPr>
            <a:spLocks noGrp="1"/>
          </p:cNvSpPr>
          <p:nvPr>
            <p:ph sz="quarter" idx="16"/>
          </p:nvPr>
        </p:nvSpPr>
        <p:spPr>
          <a:xfrm>
            <a:off x="457200" y="1555749"/>
            <a:ext cx="8439150" cy="877208"/>
          </a:xfrm>
        </p:spPr>
        <p:txBody>
          <a:bodyPr/>
          <a:lstStyle/>
          <a:p>
            <a:pPr marL="432" indent="0">
              <a:buNone/>
            </a:pPr>
            <a:r>
              <a:rPr lang="en-US" sz="2400" dirty="0"/>
              <a:t>The changes are listed in pairs, one on the inside and the corresponding one noticeable on the outside.</a:t>
            </a:r>
          </a:p>
        </p:txBody>
      </p:sp>
      <p:graphicFrame>
        <p:nvGraphicFramePr>
          <p:cNvPr id="4" name="Table 4">
            <a:extLst>
              <a:ext uri="{FF2B5EF4-FFF2-40B4-BE49-F238E27FC236}">
                <a16:creationId xmlns:a16="http://schemas.microsoft.com/office/drawing/2014/main" id="{7EC989C5-5DCE-4D5F-B661-4711CFCF9D27}"/>
              </a:ext>
            </a:extLst>
          </p:cNvPr>
          <p:cNvGraphicFramePr>
            <a:graphicFrameLocks noGrp="1"/>
          </p:cNvGraphicFramePr>
          <p:nvPr>
            <p:extLst>
              <p:ext uri="{D42A27DB-BD31-4B8C-83A1-F6EECF244321}">
                <p14:modId xmlns:p14="http://schemas.microsoft.com/office/powerpoint/2010/main" val="244926550"/>
              </p:ext>
            </p:extLst>
          </p:nvPr>
        </p:nvGraphicFramePr>
        <p:xfrm>
          <a:off x="571500" y="2588987"/>
          <a:ext cx="7837714" cy="3028188"/>
        </p:xfrm>
        <a:graphic>
          <a:graphicData uri="http://schemas.openxmlformats.org/drawingml/2006/table">
            <a:tbl>
              <a:tblPr firstRow="1" bandRow="1">
                <a:tableStyleId>{2D5ABB26-0587-4C30-8999-92F81FD0307C}</a:tableStyleId>
              </a:tblPr>
              <a:tblGrid>
                <a:gridCol w="3918857">
                  <a:extLst>
                    <a:ext uri="{9D8B030D-6E8A-4147-A177-3AD203B41FA5}">
                      <a16:colId xmlns:a16="http://schemas.microsoft.com/office/drawing/2014/main" val="2531687962"/>
                    </a:ext>
                  </a:extLst>
                </a:gridCol>
                <a:gridCol w="3918857">
                  <a:extLst>
                    <a:ext uri="{9D8B030D-6E8A-4147-A177-3AD203B41FA5}">
                      <a16:colId xmlns:a16="http://schemas.microsoft.com/office/drawing/2014/main" val="3192349408"/>
                    </a:ext>
                  </a:extLst>
                </a:gridCol>
              </a:tblGrid>
              <a:tr h="370840">
                <a:tc>
                  <a:txBody>
                    <a:bodyPr/>
                    <a:lstStyle/>
                    <a:p>
                      <a:pPr marL="0" marR="0">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Inside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Outside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913055"/>
                  </a:ext>
                </a:extLst>
              </a:tr>
              <a:tr h="37084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increasing heart rate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faster pulse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3448443"/>
                  </a:ext>
                </a:extLst>
              </a:tr>
              <a:tr h="37084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Ligaments stretched, carrying extra weight of fetus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Swayback posture, back pain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6552235"/>
                  </a:ext>
                </a:extLst>
              </a:tr>
              <a:tr h="37084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Increasing blood volume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Pink coloration to skin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1502379"/>
                  </a:ext>
                </a:extLst>
              </a:tr>
              <a:tr h="37084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Increased oxygen demand and decreased lung capacity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Shortness of breath is common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7614702"/>
                  </a:ext>
                </a:extLst>
              </a:tr>
              <a:tr h="37084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Fetus growing and uterus enlarging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Belly enlarging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6186022"/>
                  </a:ext>
                </a:extLst>
              </a:tr>
              <a:tr h="370840">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Growing uterus displaces G</a:t>
                      </a:r>
                      <a:r>
                        <a:rPr lang="en-US" sz="100" baseline="0" dirty="0">
                          <a:effectLst/>
                          <a:latin typeface="+mn-lt"/>
                          <a:ea typeface="Calibri" panose="020F0502020204030204" pitchFamily="34" charset="0"/>
                          <a:cs typeface="Times New Roman" panose="02020603050405020304" pitchFamily="18" charset="0"/>
                        </a:rPr>
                        <a:t> </a:t>
                      </a:r>
                      <a:r>
                        <a:rPr lang="en-US" sz="1800" dirty="0">
                          <a:effectLst/>
                          <a:latin typeface="+mn-lt"/>
                          <a:ea typeface="Calibri" panose="020F0502020204030204" pitchFamily="34" charset="0"/>
                          <a:cs typeface="Times New Roman" panose="02020603050405020304" pitchFamily="18" charset="0"/>
                        </a:rPr>
                        <a:t>I tract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Nausea, vomiting, and heartburn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426932"/>
                  </a:ext>
                </a:extLst>
              </a:tr>
            </a:tbl>
          </a:graphicData>
        </a:graphic>
      </p:graphicFrame>
      <p:sp>
        <p:nvSpPr>
          <p:cNvPr id="14" name="Text Placeholder 13">
            <a:extLst>
              <a:ext uri="{FF2B5EF4-FFF2-40B4-BE49-F238E27FC236}">
                <a16:creationId xmlns:a16="http://schemas.microsoft.com/office/drawing/2014/main" id="{75D39D5E-F773-45BA-9C6D-08F4773C5141}"/>
              </a:ext>
            </a:extLst>
          </p:cNvPr>
          <p:cNvSpPr>
            <a:spLocks noGrp="1"/>
          </p:cNvSpPr>
          <p:nvPr>
            <p:ph type="body" sz="quarter" idx="27"/>
          </p:nvPr>
        </p:nvSpPr>
        <p:spPr>
          <a:xfrm>
            <a:off x="457200" y="5994131"/>
            <a:ext cx="8439150" cy="328401"/>
          </a:xfrm>
        </p:spPr>
        <p:txBody>
          <a:bodyPr/>
          <a:lstStyle/>
          <a:p>
            <a:pPr marL="0" indent="0">
              <a:buNone/>
            </a:pPr>
            <a:r>
              <a:rPr lang="en-US" dirty="0">
                <a:latin typeface="+mn-lt"/>
                <a:hlinkClick r:id="rId2" action="ppaction://hlinksldjump"/>
              </a:rPr>
              <a:t>Return to presentation</a:t>
            </a:r>
            <a:endParaRPr lang="en-US" dirty="0">
              <a:latin typeface="+mn-lt"/>
            </a:endParaRPr>
          </a:p>
        </p:txBody>
      </p:sp>
    </p:spTree>
    <p:extLst>
      <p:ext uri="{BB962C8B-B14F-4D97-AF65-F5344CB8AC3E}">
        <p14:creationId xmlns:p14="http://schemas.microsoft.com/office/powerpoint/2010/main" val="37508525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13A-00AD-4650-9125-C8646D0F4BCD}"/>
              </a:ext>
            </a:extLst>
          </p:cNvPr>
          <p:cNvSpPr>
            <a:spLocks noGrp="1"/>
          </p:cNvSpPr>
          <p:nvPr>
            <p:ph type="title"/>
          </p:nvPr>
        </p:nvSpPr>
        <p:spPr/>
        <p:txBody>
          <a:bodyPr/>
          <a:lstStyle/>
          <a:p>
            <a:r>
              <a:rPr lang="en-IN" dirty="0"/>
              <a:t>Appendix 3</a:t>
            </a:r>
            <a:endParaRPr lang="en-US" dirty="0"/>
          </a:p>
        </p:txBody>
      </p:sp>
      <p:sp>
        <p:nvSpPr>
          <p:cNvPr id="3" name="Content Placeholder 2">
            <a:extLst>
              <a:ext uri="{FF2B5EF4-FFF2-40B4-BE49-F238E27FC236}">
                <a16:creationId xmlns:a16="http://schemas.microsoft.com/office/drawing/2014/main" id="{1572A801-7DE9-49A5-97E4-C5D2394C1634}"/>
              </a:ext>
            </a:extLst>
          </p:cNvPr>
          <p:cNvSpPr>
            <a:spLocks noGrp="1"/>
          </p:cNvSpPr>
          <p:nvPr>
            <p:ph sz="quarter" idx="16"/>
          </p:nvPr>
        </p:nvSpPr>
        <p:spPr>
          <a:xfrm>
            <a:off x="457200" y="1555749"/>
            <a:ext cx="8439150" cy="3783694"/>
          </a:xfrm>
        </p:spPr>
        <p:txBody>
          <a:bodyPr/>
          <a:lstStyle/>
          <a:p>
            <a:pPr marL="432" indent="0">
              <a:buNone/>
            </a:pPr>
            <a:r>
              <a:rPr lang="en-US" sz="2400" dirty="0"/>
              <a:t>The steps listed in the neonatal resuscitation pyramid, from bottom to apex, are as follows.</a:t>
            </a:r>
          </a:p>
          <a:p>
            <a:r>
              <a:rPr lang="en-US" sz="2400" dirty="0"/>
              <a:t>Drying, warming, stimulation.</a:t>
            </a:r>
          </a:p>
          <a:p>
            <a:r>
              <a:rPr lang="en-US" sz="2400" dirty="0"/>
              <a:t>Positive pressure ventilations</a:t>
            </a:r>
          </a:p>
          <a:p>
            <a:r>
              <a:rPr lang="en-US" sz="2400" dirty="0"/>
              <a:t>Advanced airway</a:t>
            </a:r>
          </a:p>
          <a:p>
            <a:r>
              <a:rPr lang="en-US" sz="2400" dirty="0"/>
              <a:t>Medications</a:t>
            </a:r>
          </a:p>
        </p:txBody>
      </p:sp>
      <p:sp>
        <p:nvSpPr>
          <p:cNvPr id="14" name="Text Placeholder 13">
            <a:extLst>
              <a:ext uri="{FF2B5EF4-FFF2-40B4-BE49-F238E27FC236}">
                <a16:creationId xmlns:a16="http://schemas.microsoft.com/office/drawing/2014/main" id="{75D39D5E-F773-45BA-9C6D-08F4773C5141}"/>
              </a:ext>
            </a:extLst>
          </p:cNvPr>
          <p:cNvSpPr>
            <a:spLocks noGrp="1"/>
          </p:cNvSpPr>
          <p:nvPr>
            <p:ph type="body" sz="quarter" idx="27"/>
          </p:nvPr>
        </p:nvSpPr>
        <p:spPr>
          <a:xfrm>
            <a:off x="457200" y="5990756"/>
            <a:ext cx="8439150" cy="328401"/>
          </a:xfrm>
        </p:spPr>
        <p:txBody>
          <a:bodyPr/>
          <a:lstStyle/>
          <a:p>
            <a:pPr marL="0" indent="0">
              <a:buNone/>
            </a:pPr>
            <a:r>
              <a:rPr lang="en-US" dirty="0">
                <a:latin typeface="+mn-lt"/>
                <a:hlinkClick r:id="rId2" action="ppaction://hlinksldjump"/>
              </a:rPr>
              <a:t>Return to presentation</a:t>
            </a:r>
            <a:endParaRPr lang="en-US" dirty="0">
              <a:latin typeface="+mn-lt"/>
            </a:endParaRPr>
          </a:p>
        </p:txBody>
      </p:sp>
    </p:spTree>
    <p:extLst>
      <p:ext uri="{BB962C8B-B14F-4D97-AF65-F5344CB8AC3E}">
        <p14:creationId xmlns:p14="http://schemas.microsoft.com/office/powerpoint/2010/main" val="14532909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13A-00AD-4650-9125-C8646D0F4BCD}"/>
              </a:ext>
            </a:extLst>
          </p:cNvPr>
          <p:cNvSpPr>
            <a:spLocks noGrp="1"/>
          </p:cNvSpPr>
          <p:nvPr>
            <p:ph type="title"/>
          </p:nvPr>
        </p:nvSpPr>
        <p:spPr/>
        <p:txBody>
          <a:bodyPr/>
          <a:lstStyle/>
          <a:p>
            <a:r>
              <a:rPr lang="en-IN" dirty="0"/>
              <a:t>Appendix </a:t>
            </a:r>
            <a:r>
              <a:rPr lang="en-IN" dirty="0" smtClean="0"/>
              <a:t>4</a:t>
            </a:r>
            <a:endParaRPr lang="en-US" dirty="0"/>
          </a:p>
        </p:txBody>
      </p:sp>
      <p:sp>
        <p:nvSpPr>
          <p:cNvPr id="3" name="Content Placeholder 2">
            <a:extLst>
              <a:ext uri="{FF2B5EF4-FFF2-40B4-BE49-F238E27FC236}">
                <a16:creationId xmlns:a16="http://schemas.microsoft.com/office/drawing/2014/main" id="{1572A801-7DE9-49A5-97E4-C5D2394C1634}"/>
              </a:ext>
            </a:extLst>
          </p:cNvPr>
          <p:cNvSpPr>
            <a:spLocks noGrp="1"/>
          </p:cNvSpPr>
          <p:nvPr>
            <p:ph sz="quarter" idx="16"/>
          </p:nvPr>
        </p:nvSpPr>
        <p:spPr>
          <a:xfrm>
            <a:off x="457200" y="1555749"/>
            <a:ext cx="8439150" cy="3783694"/>
          </a:xfrm>
        </p:spPr>
        <p:txBody>
          <a:bodyPr/>
          <a:lstStyle/>
          <a:p>
            <a:pPr marL="432" indent="0">
              <a:buNone/>
            </a:pPr>
            <a:r>
              <a:rPr lang="en-US" sz="2400" dirty="0"/>
              <a:t>The steps are as follows.</a:t>
            </a:r>
          </a:p>
          <a:p>
            <a:r>
              <a:rPr lang="en-US" sz="2400" dirty="0"/>
              <a:t>Elevate hips, administer oxygen, and keep mother warm.</a:t>
            </a:r>
          </a:p>
          <a:p>
            <a:r>
              <a:rPr lang="en-US" sz="2400" dirty="0"/>
              <a:t>Keep baby’s head away from cord.</a:t>
            </a:r>
          </a:p>
          <a:p>
            <a:r>
              <a:rPr lang="en-US" sz="2400" dirty="0"/>
              <a:t>Do not attempt to push cord back.</a:t>
            </a:r>
          </a:p>
          <a:p>
            <a:r>
              <a:rPr lang="en-US" sz="2400" dirty="0"/>
              <a:t>Wrap cord in sterile moist towel.</a:t>
            </a:r>
          </a:p>
          <a:p>
            <a:r>
              <a:rPr lang="en-US" sz="2400" dirty="0"/>
              <a:t>Transport mother to hospital, continuing pressure on baby’s head.</a:t>
            </a:r>
          </a:p>
        </p:txBody>
      </p:sp>
      <p:sp>
        <p:nvSpPr>
          <p:cNvPr id="14" name="Text Placeholder 13">
            <a:extLst>
              <a:ext uri="{FF2B5EF4-FFF2-40B4-BE49-F238E27FC236}">
                <a16:creationId xmlns:a16="http://schemas.microsoft.com/office/drawing/2014/main" id="{75D39D5E-F773-45BA-9C6D-08F4773C5141}"/>
              </a:ext>
            </a:extLst>
          </p:cNvPr>
          <p:cNvSpPr>
            <a:spLocks noGrp="1"/>
          </p:cNvSpPr>
          <p:nvPr>
            <p:ph type="body" sz="quarter" idx="27"/>
          </p:nvPr>
        </p:nvSpPr>
        <p:spPr>
          <a:xfrm>
            <a:off x="457200" y="5990756"/>
            <a:ext cx="8439150" cy="328401"/>
          </a:xfrm>
        </p:spPr>
        <p:txBody>
          <a:bodyPr/>
          <a:lstStyle/>
          <a:p>
            <a:pPr marL="0" indent="0">
              <a:buNone/>
            </a:pPr>
            <a:r>
              <a:rPr lang="en-US" dirty="0">
                <a:latin typeface="+mn-lt"/>
                <a:hlinkClick r:id="rId2" action="ppaction://hlinksldjump"/>
              </a:rPr>
              <a:t>Return to presentation</a:t>
            </a:r>
            <a:endParaRPr lang="en-US" dirty="0">
              <a:latin typeface="+mn-lt"/>
            </a:endParaRPr>
          </a:p>
        </p:txBody>
      </p:sp>
    </p:spTree>
    <p:extLst>
      <p:ext uri="{BB962C8B-B14F-4D97-AF65-F5344CB8AC3E}">
        <p14:creationId xmlns:p14="http://schemas.microsoft.com/office/powerpoint/2010/main" val="1847279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E1BE-CD32-4796-8261-39940B3C1096}"/>
              </a:ext>
            </a:extLst>
          </p:cNvPr>
          <p:cNvSpPr>
            <a:spLocks noGrp="1"/>
          </p:cNvSpPr>
          <p:nvPr>
            <p:ph type="title"/>
          </p:nvPr>
        </p:nvSpPr>
        <p:spPr>
          <a:xfrm>
            <a:off x="457200" y="215371"/>
            <a:ext cx="7576457" cy="1097279"/>
          </a:xfrm>
        </p:spPr>
        <p:txBody>
          <a:bodyPr/>
          <a:lstStyle/>
          <a:p>
            <a:r>
              <a:rPr lang="en-US" sz="3400" dirty="0"/>
              <a:t>Changes in the Reproductive System </a:t>
            </a:r>
            <a:r>
              <a:rPr lang="en-US" sz="2000" b="0" dirty="0"/>
              <a:t>(1 of 3)</a:t>
            </a:r>
          </a:p>
        </p:txBody>
      </p:sp>
      <p:sp>
        <p:nvSpPr>
          <p:cNvPr id="3" name="Content Placeholder 2">
            <a:extLst>
              <a:ext uri="{FF2B5EF4-FFF2-40B4-BE49-F238E27FC236}">
                <a16:creationId xmlns:a16="http://schemas.microsoft.com/office/drawing/2014/main" id="{7E992053-58E4-46C8-9156-F64208B723CA}"/>
              </a:ext>
            </a:extLst>
          </p:cNvPr>
          <p:cNvSpPr>
            <a:spLocks noGrp="1"/>
          </p:cNvSpPr>
          <p:nvPr>
            <p:ph sz="quarter" idx="13"/>
          </p:nvPr>
        </p:nvSpPr>
        <p:spPr/>
        <p:txBody>
          <a:bodyPr/>
          <a:lstStyle/>
          <a:p>
            <a:r>
              <a:rPr lang="en-US" dirty="0"/>
              <a:t>Nine months of pregnancy</a:t>
            </a:r>
          </a:p>
          <a:p>
            <a:pPr lvl="1"/>
            <a:r>
              <a:rPr lang="en-US" dirty="0"/>
              <a:t>Three 3-month trimesters</a:t>
            </a:r>
          </a:p>
          <a:p>
            <a:r>
              <a:rPr lang="en-US" dirty="0"/>
              <a:t>Placenta</a:t>
            </a:r>
          </a:p>
          <a:p>
            <a:pPr lvl="1"/>
            <a:r>
              <a:rPr lang="en-US" dirty="0"/>
              <a:t>Organ of maternal and fetal tissues</a:t>
            </a:r>
          </a:p>
          <a:p>
            <a:pPr lvl="1"/>
            <a:r>
              <a:rPr lang="en-US" dirty="0"/>
              <a:t>Exchange area between mother and fetus</a:t>
            </a:r>
          </a:p>
          <a:p>
            <a:pPr lvl="2"/>
            <a:r>
              <a:rPr lang="en-US" dirty="0"/>
              <a:t>Oxygen</a:t>
            </a:r>
          </a:p>
          <a:p>
            <a:pPr lvl="2"/>
            <a:r>
              <a:rPr lang="en-US" dirty="0"/>
              <a:t>Nutrients</a:t>
            </a:r>
          </a:p>
          <a:p>
            <a:pPr lvl="2"/>
            <a:r>
              <a:rPr lang="en-US" dirty="0"/>
              <a:t>Waste products</a:t>
            </a:r>
          </a:p>
        </p:txBody>
      </p:sp>
    </p:spTree>
    <p:extLst>
      <p:ext uri="{BB962C8B-B14F-4D97-AF65-F5344CB8AC3E}">
        <p14:creationId xmlns:p14="http://schemas.microsoft.com/office/powerpoint/2010/main" val="838145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E1BE-CD32-4796-8261-39940B3C1096}"/>
              </a:ext>
            </a:extLst>
          </p:cNvPr>
          <p:cNvSpPr>
            <a:spLocks noGrp="1"/>
          </p:cNvSpPr>
          <p:nvPr>
            <p:ph type="title"/>
          </p:nvPr>
        </p:nvSpPr>
        <p:spPr>
          <a:xfrm>
            <a:off x="457200" y="215371"/>
            <a:ext cx="7576457" cy="1097279"/>
          </a:xfrm>
        </p:spPr>
        <p:txBody>
          <a:bodyPr/>
          <a:lstStyle/>
          <a:p>
            <a:r>
              <a:rPr lang="en-US" sz="3400" dirty="0"/>
              <a:t>Changes in the Reproductive System </a:t>
            </a:r>
            <a:r>
              <a:rPr lang="en-US" sz="2000" b="0" dirty="0"/>
              <a:t>(2 of 3)</a:t>
            </a:r>
          </a:p>
        </p:txBody>
      </p:sp>
      <p:sp>
        <p:nvSpPr>
          <p:cNvPr id="3" name="Content Placeholder 2">
            <a:extLst>
              <a:ext uri="{FF2B5EF4-FFF2-40B4-BE49-F238E27FC236}">
                <a16:creationId xmlns:a16="http://schemas.microsoft.com/office/drawing/2014/main" id="{7E992053-58E4-46C8-9156-F64208B723CA}"/>
              </a:ext>
            </a:extLst>
          </p:cNvPr>
          <p:cNvSpPr>
            <a:spLocks noGrp="1"/>
          </p:cNvSpPr>
          <p:nvPr>
            <p:ph sz="quarter" idx="13"/>
          </p:nvPr>
        </p:nvSpPr>
        <p:spPr/>
        <p:txBody>
          <a:bodyPr/>
          <a:lstStyle/>
          <a:p>
            <a:r>
              <a:rPr lang="en-US" dirty="0"/>
              <a:t>Umbilical cord</a:t>
            </a:r>
          </a:p>
          <a:p>
            <a:pPr lvl="1"/>
            <a:r>
              <a:rPr lang="en-US" dirty="0"/>
              <a:t>Circulates blood</a:t>
            </a:r>
          </a:p>
          <a:p>
            <a:pPr lvl="1"/>
            <a:r>
              <a:rPr lang="en-US" dirty="0"/>
              <a:t>Expelled with delivery of baby, placenta</a:t>
            </a:r>
          </a:p>
          <a:p>
            <a:r>
              <a:rPr lang="en-US" dirty="0"/>
              <a:t>Amniotic sac</a:t>
            </a:r>
          </a:p>
          <a:p>
            <a:pPr lvl="1"/>
            <a:r>
              <a:rPr lang="en-US" dirty="0"/>
              <a:t>Fluid that allows fetus to float, cushions fetus, and maintains constant fetal body temperature</a:t>
            </a:r>
          </a:p>
        </p:txBody>
      </p:sp>
    </p:spTree>
    <p:extLst>
      <p:ext uri="{BB962C8B-B14F-4D97-AF65-F5344CB8AC3E}">
        <p14:creationId xmlns:p14="http://schemas.microsoft.com/office/powerpoint/2010/main" val="794383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7625443" cy="1097279"/>
          </a:xfrm>
        </p:spPr>
        <p:txBody>
          <a:bodyPr/>
          <a:lstStyle/>
          <a:p>
            <a:r>
              <a:rPr lang="en-US" sz="3400" dirty="0"/>
              <a:t>Changes in the Reproductive System </a:t>
            </a:r>
            <a:r>
              <a:rPr lang="en-US" sz="2000" b="0" dirty="0"/>
              <a:t>(3 of 3)</a:t>
            </a:r>
          </a:p>
        </p:txBody>
      </p:sp>
      <p:pic>
        <p:nvPicPr>
          <p:cNvPr id="5" name="Picture 4" descr="A fetus inside a mother. Diagram shows the placenta, umbilical cord, amniotic sac, uterus, cervix, rectum, bladder, pubic bone, and vagina.">
            <a:extLst>
              <a:ext uri="{FF2B5EF4-FFF2-40B4-BE49-F238E27FC236}">
                <a16:creationId xmlns:a16="http://schemas.microsoft.com/office/drawing/2014/main" id="{02E1C10A-4080-4915-9999-89EEEDACF9E4}"/>
              </a:ext>
            </a:extLst>
          </p:cNvPr>
          <p:cNvPicPr>
            <a:picLocks noChangeAspect="1"/>
          </p:cNvPicPr>
          <p:nvPr/>
        </p:nvPicPr>
        <p:blipFill>
          <a:blip r:embed="rId3"/>
          <a:stretch>
            <a:fillRect/>
          </a:stretch>
        </p:blipFill>
        <p:spPr>
          <a:xfrm>
            <a:off x="1138352" y="1566582"/>
            <a:ext cx="6867296" cy="3673078"/>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547392"/>
            <a:ext cx="8439150" cy="409374"/>
          </a:xfrm>
        </p:spPr>
        <p:txBody>
          <a:bodyPr/>
          <a:lstStyle/>
          <a:p>
            <a:pPr marL="0" indent="0">
              <a:buNone/>
            </a:pPr>
            <a:r>
              <a:rPr lang="en-US" sz="2000" dirty="0"/>
              <a:t>Structures of pregnancy.</a:t>
            </a:r>
          </a:p>
        </p:txBody>
      </p:sp>
    </p:spTree>
    <p:extLst>
      <p:ext uri="{BB962C8B-B14F-4D97-AF65-F5344CB8AC3E}">
        <p14:creationId xmlns:p14="http://schemas.microsoft.com/office/powerpoint/2010/main" val="2940541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A0C5-2ACD-4F57-98FB-085A63380193}"/>
              </a:ext>
            </a:extLst>
          </p:cNvPr>
          <p:cNvSpPr>
            <a:spLocks noGrp="1"/>
          </p:cNvSpPr>
          <p:nvPr>
            <p:ph type="title"/>
          </p:nvPr>
        </p:nvSpPr>
        <p:spPr/>
        <p:txBody>
          <a:bodyPr/>
          <a:lstStyle/>
          <a:p>
            <a:r>
              <a:rPr lang="en-US" sz="3400" dirty="0"/>
              <a:t>Other Physiologic Changes in Pregnancy </a:t>
            </a:r>
            <a:r>
              <a:rPr lang="en-US" sz="2000" b="0" dirty="0"/>
              <a:t>(1 of 3)</a:t>
            </a:r>
          </a:p>
        </p:txBody>
      </p:sp>
      <p:sp>
        <p:nvSpPr>
          <p:cNvPr id="3" name="Content Placeholder 2">
            <a:extLst>
              <a:ext uri="{FF2B5EF4-FFF2-40B4-BE49-F238E27FC236}">
                <a16:creationId xmlns:a16="http://schemas.microsoft.com/office/drawing/2014/main" id="{A0E2DC83-B790-4323-8EF5-E8249D5248A3}"/>
              </a:ext>
            </a:extLst>
          </p:cNvPr>
          <p:cNvSpPr>
            <a:spLocks noGrp="1"/>
          </p:cNvSpPr>
          <p:nvPr>
            <p:ph sz="quarter" idx="13"/>
          </p:nvPr>
        </p:nvSpPr>
        <p:spPr>
          <a:xfrm>
            <a:off x="457199" y="1556326"/>
            <a:ext cx="8350371" cy="4467955"/>
          </a:xfrm>
        </p:spPr>
        <p:txBody>
          <a:bodyPr/>
          <a:lstStyle/>
          <a:p>
            <a:r>
              <a:rPr lang="en-US" dirty="0"/>
              <a:t>Cardiovascular system</a:t>
            </a:r>
          </a:p>
          <a:p>
            <a:pPr lvl="1"/>
            <a:r>
              <a:rPr lang="en-US" dirty="0"/>
              <a:t>Increased blood volume, cardiac output, and heart rate</a:t>
            </a:r>
          </a:p>
          <a:p>
            <a:r>
              <a:rPr lang="en-US" dirty="0"/>
              <a:t>Respiratory system</a:t>
            </a:r>
          </a:p>
          <a:p>
            <a:pPr lvl="1"/>
            <a:r>
              <a:rPr lang="en-US" dirty="0"/>
              <a:t>Increased oxygen demand and consumption</a:t>
            </a:r>
          </a:p>
          <a:p>
            <a:r>
              <a:rPr lang="en-US" dirty="0"/>
              <a:t>Gastrointestinal system</a:t>
            </a:r>
          </a:p>
          <a:p>
            <a:pPr lvl="1"/>
            <a:r>
              <a:rPr lang="en-US" dirty="0"/>
              <a:t>Slowed digestion</a:t>
            </a:r>
          </a:p>
          <a:p>
            <a:pPr lvl="1"/>
            <a:r>
              <a:rPr lang="en-US" dirty="0"/>
              <a:t>Nausea and vomiting</a:t>
            </a:r>
          </a:p>
        </p:txBody>
      </p:sp>
    </p:spTree>
    <p:extLst>
      <p:ext uri="{BB962C8B-B14F-4D97-AF65-F5344CB8AC3E}">
        <p14:creationId xmlns:p14="http://schemas.microsoft.com/office/powerpoint/2010/main" val="3564788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A0C5-2ACD-4F57-98FB-085A63380193}"/>
              </a:ext>
            </a:extLst>
          </p:cNvPr>
          <p:cNvSpPr>
            <a:spLocks noGrp="1"/>
          </p:cNvSpPr>
          <p:nvPr>
            <p:ph type="title"/>
          </p:nvPr>
        </p:nvSpPr>
        <p:spPr/>
        <p:txBody>
          <a:bodyPr/>
          <a:lstStyle/>
          <a:p>
            <a:r>
              <a:rPr lang="en-US" sz="3400" dirty="0"/>
              <a:t>Other Physiologic Changes in Pregnancy </a:t>
            </a:r>
            <a:r>
              <a:rPr lang="en-US" sz="2000" b="0" dirty="0"/>
              <a:t>(2 of 3)</a:t>
            </a:r>
          </a:p>
        </p:txBody>
      </p:sp>
      <p:sp>
        <p:nvSpPr>
          <p:cNvPr id="3" name="Content Placeholder 2">
            <a:extLst>
              <a:ext uri="{FF2B5EF4-FFF2-40B4-BE49-F238E27FC236}">
                <a16:creationId xmlns:a16="http://schemas.microsoft.com/office/drawing/2014/main" id="{A0E2DC83-B790-4323-8EF5-E8249D5248A3}"/>
              </a:ext>
            </a:extLst>
          </p:cNvPr>
          <p:cNvSpPr>
            <a:spLocks noGrp="1"/>
          </p:cNvSpPr>
          <p:nvPr>
            <p:ph sz="quarter" idx="13"/>
          </p:nvPr>
        </p:nvSpPr>
        <p:spPr/>
        <p:txBody>
          <a:bodyPr/>
          <a:lstStyle/>
          <a:p>
            <a:r>
              <a:rPr lang="en-US" dirty="0"/>
              <a:t>Hormones</a:t>
            </a:r>
          </a:p>
          <a:p>
            <a:pPr lvl="1"/>
            <a:r>
              <a:rPr lang="en-US" dirty="0"/>
              <a:t>Ligaments are more elastic, thus more vulnerable to injury</a:t>
            </a:r>
          </a:p>
          <a:p>
            <a:r>
              <a:rPr lang="en-US" dirty="0"/>
              <a:t>Additional weight affects posture, possibly leading to back pain and balance issues</a:t>
            </a:r>
          </a:p>
          <a:p>
            <a:r>
              <a:rPr lang="en-US" dirty="0"/>
              <a:t>Preexisting medical conditions</a:t>
            </a:r>
          </a:p>
        </p:txBody>
      </p:sp>
    </p:spTree>
    <p:extLst>
      <p:ext uri="{BB962C8B-B14F-4D97-AF65-F5344CB8AC3E}">
        <p14:creationId xmlns:p14="http://schemas.microsoft.com/office/powerpoint/2010/main" val="729725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7625443" cy="1097279"/>
          </a:xfrm>
        </p:spPr>
        <p:txBody>
          <a:bodyPr/>
          <a:lstStyle/>
          <a:p>
            <a:r>
              <a:rPr lang="en-US" sz="3400" dirty="0"/>
              <a:t>Other Physiologic Changes in Pregnancy </a:t>
            </a:r>
            <a:r>
              <a:rPr lang="en-US" sz="2000" b="0" dirty="0"/>
              <a:t>(3 of 3)</a:t>
            </a:r>
          </a:p>
        </p:txBody>
      </p:sp>
      <p:pic>
        <p:nvPicPr>
          <p:cNvPr id="4" name="Picture 3" descr="A pregnant woman with a list of body changes due to the pregnancy. For long description, see slide 120: Appendix 2">
            <a:extLst>
              <a:ext uri="{FF2B5EF4-FFF2-40B4-BE49-F238E27FC236}">
                <a16:creationId xmlns:a16="http://schemas.microsoft.com/office/drawing/2014/main" id="{B923E584-698B-4145-AFF0-E7B703CE04DC}"/>
              </a:ext>
            </a:extLst>
          </p:cNvPr>
          <p:cNvPicPr>
            <a:picLocks noChangeAspect="1"/>
          </p:cNvPicPr>
          <p:nvPr/>
        </p:nvPicPr>
        <p:blipFill>
          <a:blip r:embed="rId3"/>
          <a:stretch>
            <a:fillRect/>
          </a:stretch>
        </p:blipFill>
        <p:spPr>
          <a:xfrm>
            <a:off x="2678075" y="1570077"/>
            <a:ext cx="3339691" cy="3705167"/>
          </a:xfrm>
          <a:prstGeom prst="rect">
            <a:avLst/>
          </a:prstGeom>
        </p:spPr>
      </p:pic>
      <p:sp>
        <p:nvSpPr>
          <p:cNvPr id="14" name="Text Placeholder 13">
            <a:extLst>
              <a:ext uri="{FF2B5EF4-FFF2-40B4-BE49-F238E27FC236}">
                <a16:creationId xmlns:a16="http://schemas.microsoft.com/office/drawing/2014/main" id="{892F4BEB-8FFB-4AD6-AF64-80FF40C1FE0E}"/>
              </a:ext>
            </a:extLst>
          </p:cNvPr>
          <p:cNvSpPr>
            <a:spLocks noGrp="1"/>
          </p:cNvSpPr>
          <p:nvPr>
            <p:ph type="body" sz="quarter" idx="27"/>
          </p:nvPr>
        </p:nvSpPr>
        <p:spPr>
          <a:xfrm>
            <a:off x="2350294" y="5415608"/>
            <a:ext cx="4443412" cy="372158"/>
          </a:xfrm>
        </p:spPr>
        <p:txBody>
          <a:bodyPr/>
          <a:lstStyle/>
          <a:p>
            <a:pPr marL="0" indent="0">
              <a:buNone/>
            </a:pPr>
            <a:r>
              <a:rPr lang="en-US" dirty="0">
                <a:hlinkClick r:id="rId4" action="ppaction://hlinksldjump"/>
              </a:rPr>
              <a:t>For long description, see slide 120: Appendix 2</a:t>
            </a:r>
            <a:endParaRPr lang="en-US" dirty="0"/>
          </a:p>
        </p:txBody>
      </p:sp>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74455" y="5934765"/>
            <a:ext cx="4082143" cy="372158"/>
          </a:xfrm>
        </p:spPr>
        <p:txBody>
          <a:bodyPr/>
          <a:lstStyle/>
          <a:p>
            <a:pPr marL="0" indent="0">
              <a:buNone/>
            </a:pPr>
            <a:r>
              <a:rPr lang="en-US" sz="2000" dirty="0"/>
              <a:t>Physiologic changes in pregnancy.</a:t>
            </a:r>
          </a:p>
        </p:txBody>
      </p:sp>
    </p:spTree>
    <p:extLst>
      <p:ext uri="{BB962C8B-B14F-4D97-AF65-F5344CB8AC3E}">
        <p14:creationId xmlns:p14="http://schemas.microsoft.com/office/powerpoint/2010/main" val="2936511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FBBF1-0ACB-4393-82F1-B74A0EDAC7AC}"/>
              </a:ext>
            </a:extLst>
          </p:cNvPr>
          <p:cNvSpPr>
            <a:spLocks noGrp="1"/>
          </p:cNvSpPr>
          <p:nvPr>
            <p:ph type="title"/>
          </p:nvPr>
        </p:nvSpPr>
        <p:spPr/>
        <p:txBody>
          <a:bodyPr/>
          <a:lstStyle/>
          <a:p>
            <a:r>
              <a:rPr lang="en-US" dirty="0"/>
              <a:t>Supine Hypotensive Syndrome</a:t>
            </a:r>
          </a:p>
        </p:txBody>
      </p:sp>
      <p:sp>
        <p:nvSpPr>
          <p:cNvPr id="3" name="Content Placeholder 2">
            <a:extLst>
              <a:ext uri="{FF2B5EF4-FFF2-40B4-BE49-F238E27FC236}">
                <a16:creationId xmlns:a16="http://schemas.microsoft.com/office/drawing/2014/main" id="{643B3B2B-51CC-4D14-AFC5-62616578EC58}"/>
              </a:ext>
            </a:extLst>
          </p:cNvPr>
          <p:cNvSpPr>
            <a:spLocks noGrp="1"/>
          </p:cNvSpPr>
          <p:nvPr>
            <p:ph sz="quarter" idx="13"/>
          </p:nvPr>
        </p:nvSpPr>
        <p:spPr/>
        <p:txBody>
          <a:bodyPr/>
          <a:lstStyle/>
          <a:p>
            <a:r>
              <a:rPr lang="en-US" dirty="0"/>
              <a:t>Placenta, infant, and amniotic fluid total 20 to 24 l</a:t>
            </a:r>
            <a:r>
              <a:rPr lang="en-US" sz="100" dirty="0"/>
              <a:t> </a:t>
            </a:r>
            <a:r>
              <a:rPr lang="en-US" dirty="0"/>
              <a:t>b</a:t>
            </a:r>
            <a:r>
              <a:rPr lang="en-US" sz="100" dirty="0"/>
              <a:t> </a:t>
            </a:r>
            <a:r>
              <a:rPr lang="en-US" dirty="0"/>
              <a:t>s.</a:t>
            </a:r>
          </a:p>
          <a:p>
            <a:r>
              <a:rPr lang="en-US" dirty="0"/>
              <a:t>When supine, mass compresses inferior vena cava.</a:t>
            </a:r>
          </a:p>
          <a:p>
            <a:r>
              <a:rPr lang="en-US" dirty="0"/>
              <a:t>Cardiac output decreases.</a:t>
            </a:r>
          </a:p>
          <a:p>
            <a:r>
              <a:rPr lang="en-US" dirty="0"/>
              <a:t>Dizziness and drop in blood pressure</a:t>
            </a:r>
          </a:p>
        </p:txBody>
      </p:sp>
    </p:spTree>
    <p:extLst>
      <p:ext uri="{BB962C8B-B14F-4D97-AF65-F5344CB8AC3E}">
        <p14:creationId xmlns:p14="http://schemas.microsoft.com/office/powerpoint/2010/main" val="181482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896E-CA57-42B7-A296-1837975083D3}"/>
              </a:ext>
            </a:extLst>
          </p:cNvPr>
          <p:cNvSpPr>
            <a:spLocks noGrp="1"/>
          </p:cNvSpPr>
          <p:nvPr>
            <p:ph type="title"/>
          </p:nvPr>
        </p:nvSpPr>
        <p:spPr/>
        <p:txBody>
          <a:bodyPr/>
          <a:lstStyle/>
          <a:p>
            <a:r>
              <a:rPr lang="en-US" dirty="0"/>
              <a:t>Topics </a:t>
            </a:r>
            <a:r>
              <a:rPr lang="en-US" sz="2000" b="0" dirty="0"/>
              <a:t>(1 of 2)</a:t>
            </a:r>
          </a:p>
        </p:txBody>
      </p:sp>
      <p:sp>
        <p:nvSpPr>
          <p:cNvPr id="4" name="Text Placeholder 3"/>
          <p:cNvSpPr>
            <a:spLocks noGrp="1"/>
          </p:cNvSpPr>
          <p:nvPr>
            <p:ph type="body" sz="quarter" idx="14"/>
          </p:nvPr>
        </p:nvSpPr>
        <p:spPr/>
        <p:txBody>
          <a:bodyPr/>
          <a:lstStyle/>
          <a:p>
            <a:r>
              <a:rPr lang="en-US" dirty="0">
                <a:hlinkClick r:id="rId3" action="ppaction://hlinksldjump"/>
              </a:rPr>
              <a:t>Anatomy and Physiology</a:t>
            </a:r>
            <a:endParaRPr lang="en-US" dirty="0"/>
          </a:p>
          <a:p>
            <a:r>
              <a:rPr lang="en-US" dirty="0">
                <a:hlinkClick r:id="rId4" action="ppaction://hlinksldjump"/>
              </a:rPr>
              <a:t>Physiologic Changes in Pregnancy</a:t>
            </a:r>
            <a:endParaRPr lang="en-US" dirty="0"/>
          </a:p>
          <a:p>
            <a:r>
              <a:rPr lang="en-US" dirty="0">
                <a:hlinkClick r:id="rId5" action="ppaction://hlinksldjump"/>
              </a:rPr>
              <a:t>Labor and Delivery</a:t>
            </a:r>
            <a:endParaRPr lang="en-US" dirty="0"/>
          </a:p>
          <a:p>
            <a:r>
              <a:rPr lang="en-US" dirty="0">
                <a:hlinkClick r:id="rId6" action="ppaction://hlinksldjump"/>
              </a:rPr>
              <a:t>Normal Childbirth</a:t>
            </a:r>
            <a:endParaRPr lang="en-IN" dirty="0"/>
          </a:p>
        </p:txBody>
      </p:sp>
    </p:spTree>
    <p:extLst>
      <p:ext uri="{BB962C8B-B14F-4D97-AF65-F5344CB8AC3E}">
        <p14:creationId xmlns:p14="http://schemas.microsoft.com/office/powerpoint/2010/main" val="2066695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D3A9-9504-485F-BF21-93E1C154114D}"/>
              </a:ext>
            </a:extLst>
          </p:cNvPr>
          <p:cNvSpPr>
            <a:spLocks noGrp="1"/>
          </p:cNvSpPr>
          <p:nvPr>
            <p:ph type="title"/>
          </p:nvPr>
        </p:nvSpPr>
        <p:spPr/>
        <p:txBody>
          <a:bodyPr/>
          <a:lstStyle/>
          <a:p>
            <a:r>
              <a:rPr lang="en-US" dirty="0"/>
              <a:t>Think About It 1</a:t>
            </a:r>
          </a:p>
        </p:txBody>
      </p:sp>
      <p:sp>
        <p:nvSpPr>
          <p:cNvPr id="3" name="Content Placeholder 2">
            <a:extLst>
              <a:ext uri="{FF2B5EF4-FFF2-40B4-BE49-F238E27FC236}">
                <a16:creationId xmlns:a16="http://schemas.microsoft.com/office/drawing/2014/main" id="{0DCC01EC-0D25-43AF-B033-1777F58F1DC0}"/>
              </a:ext>
            </a:extLst>
          </p:cNvPr>
          <p:cNvSpPr>
            <a:spLocks noGrp="1"/>
          </p:cNvSpPr>
          <p:nvPr>
            <p:ph sz="quarter" idx="13"/>
          </p:nvPr>
        </p:nvSpPr>
        <p:spPr/>
        <p:txBody>
          <a:bodyPr/>
          <a:lstStyle/>
          <a:p>
            <a:r>
              <a:rPr lang="en-US" dirty="0"/>
              <a:t>How does the development of the fetus affect other body systems?</a:t>
            </a:r>
          </a:p>
        </p:txBody>
      </p:sp>
    </p:spTree>
    <p:extLst>
      <p:ext uri="{BB962C8B-B14F-4D97-AF65-F5344CB8AC3E}">
        <p14:creationId xmlns:p14="http://schemas.microsoft.com/office/powerpoint/2010/main" val="179510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Labor and Delivery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073404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14B3-EDC6-469B-A0BC-1A39550C9A74}"/>
              </a:ext>
            </a:extLst>
          </p:cNvPr>
          <p:cNvSpPr>
            <a:spLocks noGrp="1"/>
          </p:cNvSpPr>
          <p:nvPr>
            <p:ph type="title"/>
          </p:nvPr>
        </p:nvSpPr>
        <p:spPr/>
        <p:txBody>
          <a:bodyPr/>
          <a:lstStyle/>
          <a:p>
            <a:r>
              <a:rPr lang="en-US" dirty="0"/>
              <a:t>The Stages of Labor</a:t>
            </a:r>
          </a:p>
        </p:txBody>
      </p:sp>
      <p:sp>
        <p:nvSpPr>
          <p:cNvPr id="3" name="Content Placeholder 2">
            <a:extLst>
              <a:ext uri="{FF2B5EF4-FFF2-40B4-BE49-F238E27FC236}">
                <a16:creationId xmlns:a16="http://schemas.microsoft.com/office/drawing/2014/main" id="{66097F69-D22D-4CF9-8C44-A6C7C30BCF14}"/>
              </a:ext>
            </a:extLst>
          </p:cNvPr>
          <p:cNvSpPr>
            <a:spLocks noGrp="1"/>
          </p:cNvSpPr>
          <p:nvPr>
            <p:ph sz="quarter" idx="13"/>
          </p:nvPr>
        </p:nvSpPr>
        <p:spPr/>
        <p:txBody>
          <a:bodyPr/>
          <a:lstStyle/>
          <a:p>
            <a:r>
              <a:rPr lang="en-US" dirty="0"/>
              <a:t>First stage</a:t>
            </a:r>
          </a:p>
          <a:p>
            <a:pPr lvl="1"/>
            <a:r>
              <a:rPr lang="en-US" dirty="0"/>
              <a:t>Starts with regular contractions and ends when cervix fully dilated</a:t>
            </a:r>
          </a:p>
          <a:p>
            <a:r>
              <a:rPr lang="en-US" dirty="0"/>
              <a:t>Second stage</a:t>
            </a:r>
          </a:p>
          <a:p>
            <a:pPr lvl="1"/>
            <a:r>
              <a:rPr lang="en-US" dirty="0"/>
              <a:t>Baby enters birth canal and is born.</a:t>
            </a:r>
          </a:p>
          <a:p>
            <a:r>
              <a:rPr lang="en-US" dirty="0"/>
              <a:t>Third stage</a:t>
            </a:r>
          </a:p>
          <a:p>
            <a:pPr lvl="1"/>
            <a:r>
              <a:rPr lang="en-US" dirty="0"/>
              <a:t>Begins after baby is born and ends when afterbirth is delivered</a:t>
            </a:r>
          </a:p>
        </p:txBody>
      </p:sp>
    </p:spTree>
    <p:extLst>
      <p:ext uri="{BB962C8B-B14F-4D97-AF65-F5344CB8AC3E}">
        <p14:creationId xmlns:p14="http://schemas.microsoft.com/office/powerpoint/2010/main" val="127652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7E4-60AA-40A8-ADB8-001EACE70A77}"/>
              </a:ext>
            </a:extLst>
          </p:cNvPr>
          <p:cNvSpPr>
            <a:spLocks noGrp="1"/>
          </p:cNvSpPr>
          <p:nvPr>
            <p:ph type="title"/>
          </p:nvPr>
        </p:nvSpPr>
        <p:spPr/>
        <p:txBody>
          <a:bodyPr/>
          <a:lstStyle/>
          <a:p>
            <a:r>
              <a:rPr lang="en-US" dirty="0"/>
              <a:t>First Stage </a:t>
            </a:r>
            <a:r>
              <a:rPr lang="en-US" sz="2000" b="0" dirty="0"/>
              <a:t>(1 of 2)</a:t>
            </a:r>
          </a:p>
        </p:txBody>
      </p:sp>
      <p:sp>
        <p:nvSpPr>
          <p:cNvPr id="3" name="Content Placeholder 2">
            <a:extLst>
              <a:ext uri="{FF2B5EF4-FFF2-40B4-BE49-F238E27FC236}">
                <a16:creationId xmlns:a16="http://schemas.microsoft.com/office/drawing/2014/main" id="{99AC1623-6FEB-4377-B334-663A06B5A40A}"/>
              </a:ext>
            </a:extLst>
          </p:cNvPr>
          <p:cNvSpPr>
            <a:spLocks noGrp="1"/>
          </p:cNvSpPr>
          <p:nvPr>
            <p:ph sz="quarter" idx="13"/>
          </p:nvPr>
        </p:nvSpPr>
        <p:spPr/>
        <p:txBody>
          <a:bodyPr/>
          <a:lstStyle/>
          <a:p>
            <a:r>
              <a:rPr lang="en-US" dirty="0"/>
              <a:t>Braxton-Hicks contractions</a:t>
            </a:r>
          </a:p>
          <a:p>
            <a:pPr lvl="1"/>
            <a:r>
              <a:rPr lang="en-US" dirty="0"/>
              <a:t>Irregular, not sustained, and not indicative of impending delivery</a:t>
            </a:r>
          </a:p>
          <a:p>
            <a:r>
              <a:rPr lang="en-US" dirty="0"/>
              <a:t>Lightening</a:t>
            </a:r>
          </a:p>
          <a:p>
            <a:pPr lvl="1"/>
            <a:r>
              <a:rPr lang="en-US" dirty="0"/>
              <a:t>Fetus’s movement from high in the abdomen down toward birth canal</a:t>
            </a:r>
          </a:p>
          <a:p>
            <a:r>
              <a:rPr lang="en-US" dirty="0"/>
              <a:t>Contractions of the uterus produce normal labor pains.</a:t>
            </a:r>
          </a:p>
        </p:txBody>
      </p:sp>
    </p:spTree>
    <p:extLst>
      <p:ext uri="{BB962C8B-B14F-4D97-AF65-F5344CB8AC3E}">
        <p14:creationId xmlns:p14="http://schemas.microsoft.com/office/powerpoint/2010/main" val="4119852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7E4-60AA-40A8-ADB8-001EACE70A77}"/>
              </a:ext>
            </a:extLst>
          </p:cNvPr>
          <p:cNvSpPr>
            <a:spLocks noGrp="1"/>
          </p:cNvSpPr>
          <p:nvPr>
            <p:ph type="title"/>
          </p:nvPr>
        </p:nvSpPr>
        <p:spPr/>
        <p:txBody>
          <a:bodyPr/>
          <a:lstStyle/>
          <a:p>
            <a:r>
              <a:rPr lang="en-US" dirty="0"/>
              <a:t>First Stage </a:t>
            </a:r>
            <a:r>
              <a:rPr lang="en-US" sz="2000" b="0" dirty="0"/>
              <a:t>(2 of 2)</a:t>
            </a:r>
          </a:p>
        </p:txBody>
      </p:sp>
      <p:sp>
        <p:nvSpPr>
          <p:cNvPr id="3" name="Content Placeholder 2">
            <a:extLst>
              <a:ext uri="{FF2B5EF4-FFF2-40B4-BE49-F238E27FC236}">
                <a16:creationId xmlns:a16="http://schemas.microsoft.com/office/drawing/2014/main" id="{99AC1623-6FEB-4377-B334-663A06B5A40A}"/>
              </a:ext>
            </a:extLst>
          </p:cNvPr>
          <p:cNvSpPr>
            <a:spLocks noGrp="1"/>
          </p:cNvSpPr>
          <p:nvPr>
            <p:ph sz="quarter" idx="13"/>
          </p:nvPr>
        </p:nvSpPr>
        <p:spPr/>
        <p:txBody>
          <a:bodyPr/>
          <a:lstStyle/>
          <a:p>
            <a:r>
              <a:rPr lang="en-US" dirty="0"/>
              <a:t>Characteristics of labor pains</a:t>
            </a:r>
          </a:p>
          <a:p>
            <a:pPr lvl="1"/>
            <a:r>
              <a:rPr lang="en-US" dirty="0"/>
              <a:t>Contraction time, or duration</a:t>
            </a:r>
          </a:p>
          <a:p>
            <a:pPr lvl="1"/>
            <a:r>
              <a:rPr lang="en-US" dirty="0"/>
              <a:t>Contraction interval, or frequency</a:t>
            </a:r>
          </a:p>
          <a:p>
            <a:pPr lvl="1"/>
            <a:r>
              <a:rPr lang="en-US" dirty="0"/>
              <a:t>When they last 30 seconds to 1 minute and are 2–3 minutes apart, delivery of the baby may be imminent.</a:t>
            </a:r>
          </a:p>
          <a:p>
            <a:r>
              <a:rPr lang="en-US" dirty="0"/>
              <a:t>Breaking of amniotic sac</a:t>
            </a:r>
          </a:p>
          <a:p>
            <a:pPr lvl="1"/>
            <a:r>
              <a:rPr lang="en-US" dirty="0"/>
              <a:t>Fluid with meconium staining indicates that there may be fetal distress.</a:t>
            </a:r>
          </a:p>
        </p:txBody>
      </p:sp>
    </p:spTree>
    <p:extLst>
      <p:ext uri="{BB962C8B-B14F-4D97-AF65-F5344CB8AC3E}">
        <p14:creationId xmlns:p14="http://schemas.microsoft.com/office/powerpoint/2010/main" val="11011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1" y="215371"/>
            <a:ext cx="8111446" cy="1097279"/>
          </a:xfrm>
        </p:spPr>
        <p:txBody>
          <a:bodyPr/>
          <a:lstStyle/>
          <a:p>
            <a:r>
              <a:rPr lang="en-US" sz="3400" dirty="0"/>
              <a:t>Labor Stages</a:t>
            </a:r>
            <a:endParaRPr lang="en-US" sz="2000" b="0" dirty="0"/>
          </a:p>
        </p:txBody>
      </p:sp>
      <p:pic>
        <p:nvPicPr>
          <p:cNvPr id="4" name="Picture 3" descr="The three stages of labor. In the first stage the baby is in the uterus and contractions begin. In the second stage the baby enters the birth canal and is born. In the third stage the placenta is deliver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420" y="1515119"/>
            <a:ext cx="2223906" cy="4905676"/>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5692140" y="6032058"/>
            <a:ext cx="3284200" cy="356617"/>
          </a:xfrm>
        </p:spPr>
        <p:txBody>
          <a:bodyPr/>
          <a:lstStyle/>
          <a:p>
            <a:pPr marL="0" indent="0">
              <a:buNone/>
            </a:pPr>
            <a:r>
              <a:rPr lang="en-US" sz="2000" dirty="0"/>
              <a:t>Three stages of labor.</a:t>
            </a:r>
          </a:p>
        </p:txBody>
      </p:sp>
    </p:spTree>
    <p:extLst>
      <p:ext uri="{BB962C8B-B14F-4D97-AF65-F5344CB8AC3E}">
        <p14:creationId xmlns:p14="http://schemas.microsoft.com/office/powerpoint/2010/main" val="2406113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819B-F35A-46D7-B4EF-07AA40717650}"/>
              </a:ext>
            </a:extLst>
          </p:cNvPr>
          <p:cNvSpPr>
            <a:spLocks noGrp="1"/>
          </p:cNvSpPr>
          <p:nvPr>
            <p:ph type="title"/>
          </p:nvPr>
        </p:nvSpPr>
        <p:spPr/>
        <p:txBody>
          <a:bodyPr/>
          <a:lstStyle/>
          <a:p>
            <a:r>
              <a:rPr lang="en-US" dirty="0"/>
              <a:t>Second Stage</a:t>
            </a:r>
          </a:p>
        </p:txBody>
      </p:sp>
      <p:sp>
        <p:nvSpPr>
          <p:cNvPr id="3" name="Content Placeholder 2">
            <a:extLst>
              <a:ext uri="{FF2B5EF4-FFF2-40B4-BE49-F238E27FC236}">
                <a16:creationId xmlns:a16="http://schemas.microsoft.com/office/drawing/2014/main" id="{0553DB88-B96D-4138-A818-C94587ACDA5C}"/>
              </a:ext>
            </a:extLst>
          </p:cNvPr>
          <p:cNvSpPr>
            <a:spLocks noGrp="1"/>
          </p:cNvSpPr>
          <p:nvPr>
            <p:ph sz="quarter" idx="13"/>
          </p:nvPr>
        </p:nvSpPr>
        <p:spPr>
          <a:xfrm>
            <a:off x="457200" y="1556326"/>
            <a:ext cx="8049986" cy="4467955"/>
          </a:xfrm>
        </p:spPr>
        <p:txBody>
          <a:bodyPr/>
          <a:lstStyle/>
          <a:p>
            <a:r>
              <a:rPr lang="en-US" dirty="0"/>
              <a:t>Full dilation of cervix</a:t>
            </a:r>
          </a:p>
          <a:p>
            <a:r>
              <a:rPr lang="en-US" dirty="0"/>
              <a:t>Contractions increasingly frequent</a:t>
            </a:r>
          </a:p>
          <a:p>
            <a:r>
              <a:rPr lang="en-US" dirty="0"/>
              <a:t>Labor pain severe</a:t>
            </a:r>
          </a:p>
          <a:p>
            <a:r>
              <a:rPr lang="en-US" dirty="0"/>
              <a:t>Mother feels urge to push or move bowels.</a:t>
            </a:r>
          </a:p>
          <a:p>
            <a:r>
              <a:rPr lang="en-US" dirty="0"/>
              <a:t>E</a:t>
            </a:r>
            <a:r>
              <a:rPr lang="en-US" sz="100" dirty="0"/>
              <a:t> </a:t>
            </a:r>
            <a:r>
              <a:rPr lang="en-US" dirty="0"/>
              <a:t>M</a:t>
            </a:r>
            <a:r>
              <a:rPr lang="en-US" sz="100" dirty="0"/>
              <a:t> </a:t>
            </a:r>
            <a:r>
              <a:rPr lang="en-US" dirty="0"/>
              <a:t>T will have to decide whether to transport the patient, or keep her where she is and prepare to assist with delivery.</a:t>
            </a:r>
          </a:p>
        </p:txBody>
      </p:sp>
    </p:spTree>
    <p:extLst>
      <p:ext uri="{BB962C8B-B14F-4D97-AF65-F5344CB8AC3E}">
        <p14:creationId xmlns:p14="http://schemas.microsoft.com/office/powerpoint/2010/main" val="2771728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650D-20E0-4906-834C-829D0E05BC55}"/>
              </a:ext>
            </a:extLst>
          </p:cNvPr>
          <p:cNvSpPr>
            <a:spLocks noGrp="1"/>
          </p:cNvSpPr>
          <p:nvPr>
            <p:ph type="title"/>
          </p:nvPr>
        </p:nvSpPr>
        <p:spPr/>
        <p:txBody>
          <a:bodyPr/>
          <a:lstStyle/>
          <a:p>
            <a:r>
              <a:rPr lang="en-US" dirty="0"/>
              <a:t>Third Stage</a:t>
            </a:r>
          </a:p>
        </p:txBody>
      </p:sp>
      <p:sp>
        <p:nvSpPr>
          <p:cNvPr id="3" name="Content Placeholder 2">
            <a:extLst>
              <a:ext uri="{FF2B5EF4-FFF2-40B4-BE49-F238E27FC236}">
                <a16:creationId xmlns:a16="http://schemas.microsoft.com/office/drawing/2014/main" id="{651113FE-DF39-4620-9E7E-BC67728D8C96}"/>
              </a:ext>
            </a:extLst>
          </p:cNvPr>
          <p:cNvSpPr>
            <a:spLocks noGrp="1"/>
          </p:cNvSpPr>
          <p:nvPr>
            <p:ph sz="quarter" idx="13"/>
          </p:nvPr>
        </p:nvSpPr>
        <p:spPr/>
        <p:txBody>
          <a:bodyPr/>
          <a:lstStyle/>
          <a:p>
            <a:r>
              <a:rPr lang="en-US" dirty="0"/>
              <a:t>After baby’s birth, contractions resume until placenta is delivered.</a:t>
            </a:r>
          </a:p>
          <a:p>
            <a:r>
              <a:rPr lang="en-US" dirty="0"/>
              <a:t>Usually lasts 10 to 20 minutes</a:t>
            </a:r>
          </a:p>
        </p:txBody>
      </p:sp>
    </p:spTree>
    <p:extLst>
      <p:ext uri="{BB962C8B-B14F-4D97-AF65-F5344CB8AC3E}">
        <p14:creationId xmlns:p14="http://schemas.microsoft.com/office/powerpoint/2010/main" val="42078561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35CF-1207-44E0-ADFB-E7692FB65705}"/>
              </a:ext>
            </a:extLst>
          </p:cNvPr>
          <p:cNvSpPr>
            <a:spLocks noGrp="1"/>
          </p:cNvSpPr>
          <p:nvPr>
            <p:ph type="title"/>
          </p:nvPr>
        </p:nvSpPr>
        <p:spPr/>
        <p:txBody>
          <a:bodyPr/>
          <a:lstStyle/>
          <a:p>
            <a:r>
              <a:rPr lang="en-US" dirty="0"/>
              <a:t>Think About It 2</a:t>
            </a:r>
          </a:p>
        </p:txBody>
      </p:sp>
      <p:sp>
        <p:nvSpPr>
          <p:cNvPr id="3" name="Content Placeholder 2">
            <a:extLst>
              <a:ext uri="{FF2B5EF4-FFF2-40B4-BE49-F238E27FC236}">
                <a16:creationId xmlns:a16="http://schemas.microsoft.com/office/drawing/2014/main" id="{F202C1C9-3E1C-4697-B41F-8CE1A6A002A9}"/>
              </a:ext>
            </a:extLst>
          </p:cNvPr>
          <p:cNvSpPr>
            <a:spLocks noGrp="1"/>
          </p:cNvSpPr>
          <p:nvPr>
            <p:ph sz="quarter" idx="13"/>
          </p:nvPr>
        </p:nvSpPr>
        <p:spPr>
          <a:xfrm>
            <a:off x="457200" y="1556326"/>
            <a:ext cx="8445260" cy="4467955"/>
          </a:xfrm>
        </p:spPr>
        <p:txBody>
          <a:bodyPr/>
          <a:lstStyle/>
          <a:p>
            <a:r>
              <a:rPr lang="en-US" dirty="0"/>
              <a:t>Why is childbirth such an exhausting ordeal for the mother?</a:t>
            </a:r>
          </a:p>
        </p:txBody>
      </p:sp>
    </p:spTree>
    <p:extLst>
      <p:ext uri="{BB962C8B-B14F-4D97-AF65-F5344CB8AC3E}">
        <p14:creationId xmlns:p14="http://schemas.microsoft.com/office/powerpoint/2010/main" val="35948594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79CE-8F4B-4F7C-A6D8-52AE321A9ED8}"/>
              </a:ext>
            </a:extLst>
          </p:cNvPr>
          <p:cNvSpPr>
            <a:spLocks noGrp="1"/>
          </p:cNvSpPr>
          <p:nvPr>
            <p:ph type="title"/>
          </p:nvPr>
        </p:nvSpPr>
        <p:spPr/>
        <p:txBody>
          <a:bodyPr/>
          <a:lstStyle/>
          <a:p>
            <a:r>
              <a:rPr lang="en-US" dirty="0"/>
              <a:t>Patient Assessment </a:t>
            </a:r>
            <a:r>
              <a:rPr lang="en-US" sz="2000" b="0" dirty="0"/>
              <a:t>(1 of 4)</a:t>
            </a:r>
          </a:p>
        </p:txBody>
      </p:sp>
      <p:sp>
        <p:nvSpPr>
          <p:cNvPr id="3" name="Content Placeholder 2">
            <a:extLst>
              <a:ext uri="{FF2B5EF4-FFF2-40B4-BE49-F238E27FC236}">
                <a16:creationId xmlns:a16="http://schemas.microsoft.com/office/drawing/2014/main" id="{6D67E650-A57C-47BF-9D97-10AEE77AD20A}"/>
              </a:ext>
            </a:extLst>
          </p:cNvPr>
          <p:cNvSpPr>
            <a:spLocks noGrp="1"/>
          </p:cNvSpPr>
          <p:nvPr>
            <p:ph sz="quarter" idx="13"/>
          </p:nvPr>
        </p:nvSpPr>
        <p:spPr/>
        <p:txBody>
          <a:bodyPr/>
          <a:lstStyle/>
          <a:p>
            <a:r>
              <a:rPr lang="en-US" dirty="0"/>
              <a:t>Traditional patient assessment</a:t>
            </a:r>
          </a:p>
          <a:p>
            <a:pPr lvl="1"/>
            <a:r>
              <a:rPr lang="en-US" dirty="0"/>
              <a:t>Airway, breathing, and circulation of primary assessment</a:t>
            </a:r>
          </a:p>
          <a:p>
            <a:pPr lvl="1"/>
            <a:r>
              <a:rPr lang="en-US" dirty="0"/>
              <a:t>Past medical history of secondary assessment</a:t>
            </a:r>
          </a:p>
          <a:p>
            <a:r>
              <a:rPr lang="en-US" dirty="0"/>
              <a:t>Expected due date</a:t>
            </a:r>
          </a:p>
          <a:p>
            <a:r>
              <a:rPr lang="en-US" dirty="0"/>
              <a:t>First pregnancy?</a:t>
            </a:r>
          </a:p>
          <a:p>
            <a:r>
              <a:rPr lang="en-US" dirty="0"/>
              <a:t>Has patient seen doctor about pregnancy?</a:t>
            </a:r>
          </a:p>
        </p:txBody>
      </p:sp>
    </p:spTree>
    <p:extLst>
      <p:ext uri="{BB962C8B-B14F-4D97-AF65-F5344CB8AC3E}">
        <p14:creationId xmlns:p14="http://schemas.microsoft.com/office/powerpoint/2010/main" val="297132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896E-CA57-42B7-A296-1837975083D3}"/>
              </a:ext>
            </a:extLst>
          </p:cNvPr>
          <p:cNvSpPr>
            <a:spLocks noGrp="1"/>
          </p:cNvSpPr>
          <p:nvPr>
            <p:ph type="title"/>
          </p:nvPr>
        </p:nvSpPr>
        <p:spPr/>
        <p:txBody>
          <a:bodyPr/>
          <a:lstStyle/>
          <a:p>
            <a:r>
              <a:rPr lang="en-US" dirty="0"/>
              <a:t>Topics </a:t>
            </a:r>
            <a:r>
              <a:rPr lang="en-US" sz="2000" b="0" dirty="0"/>
              <a:t>(2 of 2)</a:t>
            </a:r>
          </a:p>
        </p:txBody>
      </p:sp>
      <p:sp>
        <p:nvSpPr>
          <p:cNvPr id="4" name="Text Placeholder 3"/>
          <p:cNvSpPr>
            <a:spLocks noGrp="1"/>
          </p:cNvSpPr>
          <p:nvPr>
            <p:ph type="body" sz="quarter" idx="14"/>
          </p:nvPr>
        </p:nvSpPr>
        <p:spPr/>
        <p:txBody>
          <a:bodyPr/>
          <a:lstStyle/>
          <a:p>
            <a:r>
              <a:rPr lang="en-US" dirty="0">
                <a:hlinkClick r:id="rId3" action="ppaction://hlinksldjump"/>
              </a:rPr>
              <a:t>The Neonate</a:t>
            </a:r>
            <a:endParaRPr lang="en-US" dirty="0"/>
          </a:p>
          <a:p>
            <a:r>
              <a:rPr lang="en-US" dirty="0">
                <a:hlinkClick r:id="rId4" action="ppaction://hlinksldjump"/>
              </a:rPr>
              <a:t>Care After Delivery</a:t>
            </a:r>
            <a:endParaRPr lang="en-US" dirty="0"/>
          </a:p>
          <a:p>
            <a:r>
              <a:rPr lang="en-US" dirty="0">
                <a:hlinkClick r:id="rId5" action="ppaction://hlinksldjump"/>
              </a:rPr>
              <a:t>Childbirth Complications</a:t>
            </a:r>
            <a:endParaRPr lang="en-US" dirty="0"/>
          </a:p>
          <a:p>
            <a:r>
              <a:rPr lang="en-US" dirty="0">
                <a:hlinkClick r:id="rId6" action="ppaction://hlinksldjump"/>
              </a:rPr>
              <a:t>Gynecologic Emergencies</a:t>
            </a:r>
            <a:endParaRPr lang="en-IN" dirty="0"/>
          </a:p>
        </p:txBody>
      </p:sp>
    </p:spTree>
    <p:extLst>
      <p:ext uri="{BB962C8B-B14F-4D97-AF65-F5344CB8AC3E}">
        <p14:creationId xmlns:p14="http://schemas.microsoft.com/office/powerpoint/2010/main" val="192360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79CE-8F4B-4F7C-A6D8-52AE321A9ED8}"/>
              </a:ext>
            </a:extLst>
          </p:cNvPr>
          <p:cNvSpPr>
            <a:spLocks noGrp="1"/>
          </p:cNvSpPr>
          <p:nvPr>
            <p:ph type="title"/>
          </p:nvPr>
        </p:nvSpPr>
        <p:spPr/>
        <p:txBody>
          <a:bodyPr/>
          <a:lstStyle/>
          <a:p>
            <a:r>
              <a:rPr lang="en-US" dirty="0"/>
              <a:t>Patient Assessment </a:t>
            </a:r>
            <a:r>
              <a:rPr lang="en-US" sz="2000" b="0" dirty="0"/>
              <a:t>(2 of 4)</a:t>
            </a:r>
          </a:p>
        </p:txBody>
      </p:sp>
      <p:sp>
        <p:nvSpPr>
          <p:cNvPr id="3" name="Content Placeholder 2">
            <a:extLst>
              <a:ext uri="{FF2B5EF4-FFF2-40B4-BE49-F238E27FC236}">
                <a16:creationId xmlns:a16="http://schemas.microsoft.com/office/drawing/2014/main" id="{6D67E650-A57C-47BF-9D97-10AEE77AD20A}"/>
              </a:ext>
            </a:extLst>
          </p:cNvPr>
          <p:cNvSpPr>
            <a:spLocks noGrp="1"/>
          </p:cNvSpPr>
          <p:nvPr>
            <p:ph sz="quarter" idx="13"/>
          </p:nvPr>
        </p:nvSpPr>
        <p:spPr/>
        <p:txBody>
          <a:bodyPr/>
          <a:lstStyle/>
          <a:p>
            <a:r>
              <a:rPr lang="en-US" dirty="0"/>
              <a:t>When did labor pains start?</a:t>
            </a:r>
          </a:p>
          <a:p>
            <a:r>
              <a:rPr lang="en-US" dirty="0"/>
              <a:t>Has water broken or has she had bloody show?</a:t>
            </a:r>
          </a:p>
          <a:p>
            <a:r>
              <a:rPr lang="en-US" dirty="0"/>
              <a:t>Patient feeling the urge to push or to move her bowels?</a:t>
            </a:r>
          </a:p>
          <a:p>
            <a:r>
              <a:rPr lang="en-US" dirty="0"/>
              <a:t>Examine for crowning.</a:t>
            </a:r>
          </a:p>
          <a:p>
            <a:r>
              <a:rPr lang="en-US" dirty="0"/>
              <a:t>Take vital signs.</a:t>
            </a:r>
          </a:p>
        </p:txBody>
      </p:sp>
    </p:spTree>
    <p:extLst>
      <p:ext uri="{BB962C8B-B14F-4D97-AF65-F5344CB8AC3E}">
        <p14:creationId xmlns:p14="http://schemas.microsoft.com/office/powerpoint/2010/main" val="657911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7625443" cy="1097279"/>
          </a:xfrm>
        </p:spPr>
        <p:txBody>
          <a:bodyPr/>
          <a:lstStyle/>
          <a:p>
            <a:r>
              <a:rPr lang="en-US" sz="3400" dirty="0"/>
              <a:t>Crowning</a:t>
            </a:r>
            <a:endParaRPr lang="en-US" sz="2000" b="0" dirty="0"/>
          </a:p>
        </p:txBody>
      </p:sp>
      <p:pic>
        <p:nvPicPr>
          <p:cNvPr id="4" name="Picture 3" descr="A woman about to give birth. The baby's head is just visible at the vaginal ope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141" y="1633595"/>
            <a:ext cx="5399719" cy="3590811"/>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800045"/>
            <a:ext cx="8439150" cy="372158"/>
          </a:xfrm>
        </p:spPr>
        <p:txBody>
          <a:bodyPr/>
          <a:lstStyle/>
          <a:p>
            <a:pPr marL="0" indent="0">
              <a:buNone/>
            </a:pPr>
            <a:r>
              <a:rPr lang="en-US" sz="2000" dirty="0"/>
              <a:t>Crowning of the infant’s head.</a:t>
            </a:r>
          </a:p>
        </p:txBody>
      </p:sp>
    </p:spTree>
    <p:extLst>
      <p:ext uri="{BB962C8B-B14F-4D97-AF65-F5344CB8AC3E}">
        <p14:creationId xmlns:p14="http://schemas.microsoft.com/office/powerpoint/2010/main" val="1098845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B9B8-D109-4B1C-A7A9-4A41BE13F8C9}"/>
              </a:ext>
            </a:extLst>
          </p:cNvPr>
          <p:cNvSpPr>
            <a:spLocks noGrp="1"/>
          </p:cNvSpPr>
          <p:nvPr>
            <p:ph type="title"/>
          </p:nvPr>
        </p:nvSpPr>
        <p:spPr/>
        <p:txBody>
          <a:bodyPr/>
          <a:lstStyle/>
          <a:p>
            <a:r>
              <a:rPr lang="en-US" dirty="0"/>
              <a:t>Patient Assessment </a:t>
            </a:r>
            <a:r>
              <a:rPr lang="en-US" sz="2000" b="0" dirty="0"/>
              <a:t>(3 of 4)</a:t>
            </a:r>
          </a:p>
        </p:txBody>
      </p:sp>
      <p:sp>
        <p:nvSpPr>
          <p:cNvPr id="3" name="Content Placeholder 2">
            <a:extLst>
              <a:ext uri="{FF2B5EF4-FFF2-40B4-BE49-F238E27FC236}">
                <a16:creationId xmlns:a16="http://schemas.microsoft.com/office/drawing/2014/main" id="{E89F7611-9010-4AD8-BE16-C7FAD51F82EC}"/>
              </a:ext>
            </a:extLst>
          </p:cNvPr>
          <p:cNvSpPr>
            <a:spLocks noGrp="1"/>
          </p:cNvSpPr>
          <p:nvPr>
            <p:ph sz="quarter" idx="13"/>
          </p:nvPr>
        </p:nvSpPr>
        <p:spPr/>
        <p:txBody>
          <a:bodyPr/>
          <a:lstStyle/>
          <a:p>
            <a:r>
              <a:rPr lang="en-US" dirty="0"/>
              <a:t>Findings that might indicate the need for neonatal resuscitation</a:t>
            </a:r>
          </a:p>
          <a:p>
            <a:pPr lvl="1"/>
            <a:r>
              <a:rPr lang="en-US" dirty="0"/>
              <a:t>No prior prenatal care</a:t>
            </a:r>
          </a:p>
          <a:p>
            <a:pPr lvl="1"/>
            <a:r>
              <a:rPr lang="en-US" dirty="0"/>
              <a:t>Premature delivery</a:t>
            </a:r>
          </a:p>
          <a:p>
            <a:pPr lvl="1"/>
            <a:r>
              <a:rPr lang="en-US" dirty="0"/>
              <a:t>Labor induced by trauma</a:t>
            </a:r>
          </a:p>
          <a:p>
            <a:pPr lvl="1"/>
            <a:r>
              <a:rPr lang="en-US" dirty="0"/>
              <a:t>Multiple births</a:t>
            </a:r>
          </a:p>
        </p:txBody>
      </p:sp>
    </p:spTree>
    <p:extLst>
      <p:ext uri="{BB962C8B-B14F-4D97-AF65-F5344CB8AC3E}">
        <p14:creationId xmlns:p14="http://schemas.microsoft.com/office/powerpoint/2010/main" val="1818564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B9B8-D109-4B1C-A7A9-4A41BE13F8C9}"/>
              </a:ext>
            </a:extLst>
          </p:cNvPr>
          <p:cNvSpPr>
            <a:spLocks noGrp="1"/>
          </p:cNvSpPr>
          <p:nvPr>
            <p:ph type="title"/>
          </p:nvPr>
        </p:nvSpPr>
        <p:spPr/>
        <p:txBody>
          <a:bodyPr/>
          <a:lstStyle/>
          <a:p>
            <a:r>
              <a:rPr lang="en-US" dirty="0"/>
              <a:t>Patient Assessment </a:t>
            </a:r>
            <a:r>
              <a:rPr lang="en-US" sz="2000" b="0" dirty="0"/>
              <a:t>(4 of 4)</a:t>
            </a:r>
          </a:p>
        </p:txBody>
      </p:sp>
      <p:sp>
        <p:nvSpPr>
          <p:cNvPr id="3" name="Content Placeholder 2">
            <a:extLst>
              <a:ext uri="{FF2B5EF4-FFF2-40B4-BE49-F238E27FC236}">
                <a16:creationId xmlns:a16="http://schemas.microsoft.com/office/drawing/2014/main" id="{E89F7611-9010-4AD8-BE16-C7FAD51F82EC}"/>
              </a:ext>
            </a:extLst>
          </p:cNvPr>
          <p:cNvSpPr>
            <a:spLocks noGrp="1"/>
          </p:cNvSpPr>
          <p:nvPr>
            <p:ph sz="quarter" idx="13"/>
          </p:nvPr>
        </p:nvSpPr>
        <p:spPr/>
        <p:txBody>
          <a:bodyPr/>
          <a:lstStyle/>
          <a:p>
            <a:r>
              <a:rPr lang="en-US" dirty="0"/>
              <a:t>Findings that might indicate the need for neonatal resuscitation</a:t>
            </a:r>
          </a:p>
          <a:p>
            <a:pPr lvl="1"/>
            <a:r>
              <a:rPr lang="en-US" dirty="0"/>
              <a:t>History of pregnancy problems (especially placenta previa and breech presentation)</a:t>
            </a:r>
          </a:p>
          <a:p>
            <a:pPr lvl="1"/>
            <a:r>
              <a:rPr lang="en-US" dirty="0"/>
              <a:t>Labor induced by drug use (especially narcotics)</a:t>
            </a:r>
          </a:p>
          <a:p>
            <a:pPr lvl="1"/>
            <a:r>
              <a:rPr lang="en-US" dirty="0"/>
              <a:t>Meconium staining when water breaks</a:t>
            </a:r>
          </a:p>
        </p:txBody>
      </p:sp>
    </p:spTree>
    <p:extLst>
      <p:ext uri="{BB962C8B-B14F-4D97-AF65-F5344CB8AC3E}">
        <p14:creationId xmlns:p14="http://schemas.microsoft.com/office/powerpoint/2010/main" val="6247032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5814-4B22-4026-8DB2-1BE628EEB1A8}"/>
              </a:ext>
            </a:extLst>
          </p:cNvPr>
          <p:cNvSpPr>
            <a:spLocks noGrp="1"/>
          </p:cNvSpPr>
          <p:nvPr>
            <p:ph type="title"/>
          </p:nvPr>
        </p:nvSpPr>
        <p:spPr/>
        <p:txBody>
          <a:bodyPr/>
          <a:lstStyle/>
          <a:p>
            <a:r>
              <a:rPr lang="en-US" dirty="0"/>
              <a:t>Think About It 3</a:t>
            </a:r>
          </a:p>
        </p:txBody>
      </p:sp>
      <p:sp>
        <p:nvSpPr>
          <p:cNvPr id="3" name="Content Placeholder 2">
            <a:extLst>
              <a:ext uri="{FF2B5EF4-FFF2-40B4-BE49-F238E27FC236}">
                <a16:creationId xmlns:a16="http://schemas.microsoft.com/office/drawing/2014/main" id="{30DF2969-518F-4F47-9EF0-748C732C4D52}"/>
              </a:ext>
            </a:extLst>
          </p:cNvPr>
          <p:cNvSpPr>
            <a:spLocks noGrp="1"/>
          </p:cNvSpPr>
          <p:nvPr>
            <p:ph sz="quarter" idx="13"/>
          </p:nvPr>
        </p:nvSpPr>
        <p:spPr>
          <a:xfrm>
            <a:off x="457200" y="1556326"/>
            <a:ext cx="8098971" cy="4467955"/>
          </a:xfrm>
        </p:spPr>
        <p:txBody>
          <a:bodyPr/>
          <a:lstStyle/>
          <a:p>
            <a:r>
              <a:rPr lang="en-US" dirty="0"/>
              <a:t>How can you get necessary information from a patient who may be having uncontrolled pain from contractions?</a:t>
            </a:r>
          </a:p>
        </p:txBody>
      </p:sp>
    </p:spTree>
    <p:extLst>
      <p:ext uri="{BB962C8B-B14F-4D97-AF65-F5344CB8AC3E}">
        <p14:creationId xmlns:p14="http://schemas.microsoft.com/office/powerpoint/2010/main" val="3129205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Normal Childbirth</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030218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737C7-F335-4FAD-AA1D-7C6BCCE7843A}"/>
              </a:ext>
            </a:extLst>
          </p:cNvPr>
          <p:cNvSpPr>
            <a:spLocks noGrp="1"/>
          </p:cNvSpPr>
          <p:nvPr>
            <p:ph type="title"/>
          </p:nvPr>
        </p:nvSpPr>
        <p:spPr/>
        <p:txBody>
          <a:bodyPr/>
          <a:lstStyle/>
          <a:p>
            <a:r>
              <a:rPr lang="en-US" dirty="0"/>
              <a:t>Role of the E</a:t>
            </a:r>
            <a:r>
              <a:rPr lang="en-US" sz="100" dirty="0"/>
              <a:t> </a:t>
            </a:r>
            <a:r>
              <a:rPr lang="en-US" dirty="0"/>
              <a:t>M</a:t>
            </a:r>
            <a:r>
              <a:rPr lang="en-US" sz="100" dirty="0"/>
              <a:t> </a:t>
            </a:r>
            <a:r>
              <a:rPr lang="en-US" dirty="0"/>
              <a:t>T</a:t>
            </a:r>
          </a:p>
        </p:txBody>
      </p:sp>
      <p:sp>
        <p:nvSpPr>
          <p:cNvPr id="3" name="Content Placeholder 2">
            <a:extLst>
              <a:ext uri="{FF2B5EF4-FFF2-40B4-BE49-F238E27FC236}">
                <a16:creationId xmlns:a16="http://schemas.microsoft.com/office/drawing/2014/main" id="{4C35D22C-34CE-4B38-8F25-393B27D96857}"/>
              </a:ext>
            </a:extLst>
          </p:cNvPr>
          <p:cNvSpPr>
            <a:spLocks noGrp="1"/>
          </p:cNvSpPr>
          <p:nvPr>
            <p:ph sz="quarter" idx="13"/>
          </p:nvPr>
        </p:nvSpPr>
        <p:spPr>
          <a:xfrm>
            <a:off x="457199" y="1556326"/>
            <a:ext cx="8403771" cy="4467955"/>
          </a:xfrm>
        </p:spPr>
        <p:txBody>
          <a:bodyPr/>
          <a:lstStyle/>
          <a:p>
            <a:r>
              <a:rPr lang="en-US" dirty="0"/>
              <a:t>E</a:t>
            </a:r>
            <a:r>
              <a:rPr lang="en-US" sz="100" dirty="0"/>
              <a:t> </a:t>
            </a:r>
            <a:r>
              <a:rPr lang="en-US" dirty="0"/>
              <a:t>M</a:t>
            </a:r>
            <a:r>
              <a:rPr lang="en-US" sz="100" dirty="0"/>
              <a:t> </a:t>
            </a:r>
            <a:r>
              <a:rPr lang="en-US" dirty="0"/>
              <a:t>Ts do not deliver babies; mothers do.</a:t>
            </a:r>
          </a:p>
          <a:p>
            <a:r>
              <a:rPr lang="en-US" dirty="0"/>
              <a:t>Primary role is to determine whether the delivery will occur on scene and if so, to assist mother as she delivers her child.</a:t>
            </a:r>
          </a:p>
        </p:txBody>
      </p:sp>
    </p:spTree>
    <p:extLst>
      <p:ext uri="{BB962C8B-B14F-4D97-AF65-F5344CB8AC3E}">
        <p14:creationId xmlns:p14="http://schemas.microsoft.com/office/powerpoint/2010/main" val="3985908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9E0C-98F1-4866-9A09-CBE2D1F108D1}"/>
              </a:ext>
            </a:extLst>
          </p:cNvPr>
          <p:cNvSpPr>
            <a:spLocks noGrp="1"/>
          </p:cNvSpPr>
          <p:nvPr>
            <p:ph type="title"/>
          </p:nvPr>
        </p:nvSpPr>
        <p:spPr>
          <a:xfrm>
            <a:off x="457200" y="215371"/>
            <a:ext cx="8458200" cy="1097279"/>
          </a:xfrm>
        </p:spPr>
        <p:txBody>
          <a:bodyPr/>
          <a:lstStyle/>
          <a:p>
            <a:r>
              <a:rPr lang="en-US" dirty="0"/>
              <a:t>Preparing the Mother for Delivery </a:t>
            </a:r>
            <a:r>
              <a:rPr lang="en-US" sz="2000" b="0" dirty="0"/>
              <a:t>(1 of 2)</a:t>
            </a:r>
          </a:p>
        </p:txBody>
      </p:sp>
      <p:sp>
        <p:nvSpPr>
          <p:cNvPr id="3" name="Content Placeholder 2">
            <a:extLst>
              <a:ext uri="{FF2B5EF4-FFF2-40B4-BE49-F238E27FC236}">
                <a16:creationId xmlns:a16="http://schemas.microsoft.com/office/drawing/2014/main" id="{E713A231-67A1-414F-8D5A-031DAD47FB61}"/>
              </a:ext>
            </a:extLst>
          </p:cNvPr>
          <p:cNvSpPr>
            <a:spLocks noGrp="1"/>
          </p:cNvSpPr>
          <p:nvPr>
            <p:ph sz="quarter" idx="13"/>
          </p:nvPr>
        </p:nvSpPr>
        <p:spPr/>
        <p:txBody>
          <a:bodyPr/>
          <a:lstStyle/>
          <a:p>
            <a:r>
              <a:rPr lang="en-US" dirty="0"/>
              <a:t>Control scene.</a:t>
            </a:r>
          </a:p>
          <a:p>
            <a:r>
              <a:rPr lang="en-US" dirty="0"/>
              <a:t>Wear proper P</a:t>
            </a:r>
            <a:r>
              <a:rPr lang="en-US" sz="100" dirty="0"/>
              <a:t> </a:t>
            </a:r>
            <a:r>
              <a:rPr lang="en-US" dirty="0"/>
              <a:t>P</a:t>
            </a:r>
            <a:r>
              <a:rPr lang="en-US" sz="100" dirty="0"/>
              <a:t> </a:t>
            </a:r>
            <a:r>
              <a:rPr lang="en-US" dirty="0"/>
              <a:t>E.</a:t>
            </a:r>
          </a:p>
          <a:p>
            <a:r>
              <a:rPr lang="en-US" dirty="0"/>
              <a:t>Place mother on bed, floor, or ambulance stretcher.</a:t>
            </a:r>
          </a:p>
          <a:p>
            <a:r>
              <a:rPr lang="en-US" dirty="0"/>
              <a:t>Remove clothing obstructing vagina.</a:t>
            </a:r>
          </a:p>
          <a:p>
            <a:r>
              <a:rPr lang="en-US" dirty="0"/>
              <a:t>Position assistant and O</a:t>
            </a:r>
            <a:r>
              <a:rPr lang="en-US" sz="100" dirty="0"/>
              <a:t> </a:t>
            </a:r>
            <a:r>
              <a:rPr lang="en-US" dirty="0"/>
              <a:t>B kit.</a:t>
            </a:r>
          </a:p>
          <a:p>
            <a:r>
              <a:rPr lang="en-US" dirty="0"/>
              <a:t>If possible, make environment as warm as possible.</a:t>
            </a:r>
          </a:p>
        </p:txBody>
      </p:sp>
    </p:spTree>
    <p:extLst>
      <p:ext uri="{BB962C8B-B14F-4D97-AF65-F5344CB8AC3E}">
        <p14:creationId xmlns:p14="http://schemas.microsoft.com/office/powerpoint/2010/main" val="11954519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Preparing the Mother for Delivery </a:t>
            </a:r>
            <a:r>
              <a:rPr lang="en-US" sz="2000" b="0" dirty="0"/>
              <a:t>(2 of 2)</a:t>
            </a:r>
          </a:p>
        </p:txBody>
      </p:sp>
      <p:pic>
        <p:nvPicPr>
          <p:cNvPr id="4" name="Picture 3" descr="Woman lying supine with her legs bent and splayed. A sterile towel is underneath her lower torso. A sheet covers her upper torso and a towel is draped over each thigh.">
            <a:extLst>
              <a:ext uri="{FF2B5EF4-FFF2-40B4-BE49-F238E27FC236}">
                <a16:creationId xmlns:a16="http://schemas.microsoft.com/office/drawing/2014/main" id="{B2FC4BE3-6113-44A7-8550-A7F62112140C}"/>
              </a:ext>
            </a:extLst>
          </p:cNvPr>
          <p:cNvPicPr>
            <a:picLocks noChangeAspect="1"/>
          </p:cNvPicPr>
          <p:nvPr/>
        </p:nvPicPr>
        <p:blipFill>
          <a:blip r:embed="rId3"/>
          <a:stretch>
            <a:fillRect/>
          </a:stretch>
        </p:blipFill>
        <p:spPr>
          <a:xfrm>
            <a:off x="2800734" y="1693199"/>
            <a:ext cx="3542530" cy="3406280"/>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506129"/>
            <a:ext cx="8439150" cy="666073"/>
          </a:xfrm>
        </p:spPr>
        <p:txBody>
          <a:bodyPr/>
          <a:lstStyle/>
          <a:p>
            <a:pPr marL="0" indent="0">
              <a:buNone/>
            </a:pPr>
            <a:r>
              <a:rPr lang="en-US" sz="2000" dirty="0"/>
              <a:t>Preparing the mother for delivery. Numbers signify the order for placing items and draping the mother.</a:t>
            </a:r>
          </a:p>
        </p:txBody>
      </p:sp>
    </p:spTree>
    <p:extLst>
      <p:ext uri="{BB962C8B-B14F-4D97-AF65-F5344CB8AC3E}">
        <p14:creationId xmlns:p14="http://schemas.microsoft.com/office/powerpoint/2010/main" val="3948811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Preparing the O</a:t>
            </a:r>
            <a:r>
              <a:rPr lang="en-US" sz="100" dirty="0"/>
              <a:t> </a:t>
            </a:r>
            <a:r>
              <a:rPr lang="en-US" dirty="0"/>
              <a:t>B Kit </a:t>
            </a:r>
            <a:r>
              <a:rPr lang="en-US" sz="2000" b="0" dirty="0"/>
              <a:t>(1 of 2)</a:t>
            </a:r>
          </a:p>
        </p:txBody>
      </p:sp>
      <p:pic>
        <p:nvPicPr>
          <p:cNvPr id="5" name="Picture 4" descr="Contents of an O B kit, gauze pads, rubber bulb syringe, surgical scissors, gloves, two cord clamps, baby blanket, baby hat, sanitary napkins, and plastic bag.">
            <a:extLst>
              <a:ext uri="{FF2B5EF4-FFF2-40B4-BE49-F238E27FC236}">
                <a16:creationId xmlns:a16="http://schemas.microsoft.com/office/drawing/2014/main" id="{A9508BFA-6CE8-40FC-AE84-B3A14E03A069}"/>
              </a:ext>
            </a:extLst>
          </p:cNvPr>
          <p:cNvPicPr>
            <a:picLocks noChangeAspect="1"/>
          </p:cNvPicPr>
          <p:nvPr/>
        </p:nvPicPr>
        <p:blipFill>
          <a:blip r:embed="rId3"/>
          <a:stretch>
            <a:fillRect/>
          </a:stretch>
        </p:blipFill>
        <p:spPr>
          <a:xfrm>
            <a:off x="1767191" y="1764176"/>
            <a:ext cx="5609619" cy="3721535"/>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832704"/>
            <a:ext cx="8439150" cy="372158"/>
          </a:xfrm>
        </p:spPr>
        <p:txBody>
          <a:bodyPr/>
          <a:lstStyle/>
          <a:p>
            <a:pPr marL="0" indent="0">
              <a:buNone/>
            </a:pPr>
            <a:r>
              <a:rPr lang="en-US" sz="2000" dirty="0"/>
              <a:t>Contents of an O</a:t>
            </a:r>
            <a:r>
              <a:rPr lang="en-US" sz="100" dirty="0"/>
              <a:t> </a:t>
            </a:r>
            <a:r>
              <a:rPr lang="en-US" sz="2000" dirty="0"/>
              <a:t>B (obstetrics) kit.</a:t>
            </a:r>
          </a:p>
        </p:txBody>
      </p:sp>
    </p:spTree>
    <p:extLst>
      <p:ext uri="{BB962C8B-B14F-4D97-AF65-F5344CB8AC3E}">
        <p14:creationId xmlns:p14="http://schemas.microsoft.com/office/powerpoint/2010/main" val="2207900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Anatomy and Physiology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E622-CE90-48BA-88B3-EE7ED18BCA78}"/>
              </a:ext>
            </a:extLst>
          </p:cNvPr>
          <p:cNvSpPr>
            <a:spLocks noGrp="1"/>
          </p:cNvSpPr>
          <p:nvPr>
            <p:ph type="title"/>
          </p:nvPr>
        </p:nvSpPr>
        <p:spPr/>
        <p:txBody>
          <a:bodyPr/>
          <a:lstStyle/>
          <a:p>
            <a:r>
              <a:rPr lang="en-US" dirty="0"/>
              <a:t>Preparing the O</a:t>
            </a:r>
            <a:r>
              <a:rPr lang="en-US" sz="100" dirty="0"/>
              <a:t> </a:t>
            </a:r>
            <a:r>
              <a:rPr lang="en-US" dirty="0"/>
              <a:t>B Kit </a:t>
            </a:r>
            <a:r>
              <a:rPr lang="en-US" sz="2000" b="0" dirty="0"/>
              <a:t>(2 of 2)</a:t>
            </a:r>
          </a:p>
        </p:txBody>
      </p:sp>
      <p:sp>
        <p:nvSpPr>
          <p:cNvPr id="3" name="Content Placeholder 2">
            <a:extLst>
              <a:ext uri="{FF2B5EF4-FFF2-40B4-BE49-F238E27FC236}">
                <a16:creationId xmlns:a16="http://schemas.microsoft.com/office/drawing/2014/main" id="{C54F5B27-3731-40A7-9B80-DEA43058C003}"/>
              </a:ext>
            </a:extLst>
          </p:cNvPr>
          <p:cNvSpPr>
            <a:spLocks noGrp="1"/>
          </p:cNvSpPr>
          <p:nvPr>
            <p:ph sz="quarter" idx="13"/>
          </p:nvPr>
        </p:nvSpPr>
        <p:spPr/>
        <p:txBody>
          <a:bodyPr/>
          <a:lstStyle/>
          <a:p>
            <a:r>
              <a:rPr lang="en-US" dirty="0"/>
              <a:t>Off-duty delivery supplies</a:t>
            </a:r>
          </a:p>
          <a:p>
            <a:pPr lvl="1"/>
            <a:r>
              <a:rPr lang="en-US" dirty="0"/>
              <a:t>Clean sheets and towels</a:t>
            </a:r>
          </a:p>
          <a:p>
            <a:pPr lvl="1"/>
            <a:r>
              <a:rPr lang="en-US" dirty="0"/>
              <a:t>Heavy, flat twine or new shoelaces</a:t>
            </a:r>
          </a:p>
          <a:p>
            <a:pPr lvl="1"/>
            <a:r>
              <a:rPr lang="en-US" dirty="0"/>
              <a:t>Towel or plastic bag (for placenta)</a:t>
            </a:r>
          </a:p>
          <a:p>
            <a:pPr lvl="1"/>
            <a:r>
              <a:rPr lang="en-US" dirty="0"/>
              <a:t>Clean, unused rubber gloves and eyewear</a:t>
            </a:r>
          </a:p>
          <a:p>
            <a:pPr lvl="1"/>
            <a:r>
              <a:rPr lang="en-US" dirty="0"/>
              <a:t>Head covering for the baby</a:t>
            </a:r>
          </a:p>
        </p:txBody>
      </p:sp>
    </p:spTree>
    <p:extLst>
      <p:ext uri="{BB962C8B-B14F-4D97-AF65-F5344CB8AC3E}">
        <p14:creationId xmlns:p14="http://schemas.microsoft.com/office/powerpoint/2010/main" val="2411033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4C44-E545-4FA3-AA4C-A0B0011ECABF}"/>
              </a:ext>
            </a:extLst>
          </p:cNvPr>
          <p:cNvSpPr>
            <a:spLocks noGrp="1"/>
          </p:cNvSpPr>
          <p:nvPr>
            <p:ph type="title"/>
          </p:nvPr>
        </p:nvSpPr>
        <p:spPr/>
        <p:txBody>
          <a:bodyPr/>
          <a:lstStyle/>
          <a:p>
            <a:r>
              <a:rPr lang="en-US" dirty="0"/>
              <a:t>Think About It 4</a:t>
            </a:r>
          </a:p>
        </p:txBody>
      </p:sp>
      <p:sp>
        <p:nvSpPr>
          <p:cNvPr id="3" name="Content Placeholder 2">
            <a:extLst>
              <a:ext uri="{FF2B5EF4-FFF2-40B4-BE49-F238E27FC236}">
                <a16:creationId xmlns:a16="http://schemas.microsoft.com/office/drawing/2014/main" id="{82446B4F-D205-4594-8429-DDA3B630CFC4}"/>
              </a:ext>
            </a:extLst>
          </p:cNvPr>
          <p:cNvSpPr>
            <a:spLocks noGrp="1"/>
          </p:cNvSpPr>
          <p:nvPr>
            <p:ph sz="quarter" idx="13"/>
          </p:nvPr>
        </p:nvSpPr>
        <p:spPr/>
        <p:txBody>
          <a:bodyPr/>
          <a:lstStyle/>
          <a:p>
            <a:r>
              <a:rPr lang="en-US" dirty="0"/>
              <a:t>Are there legal/moral/ethical concerns for an off-duty delivery?</a:t>
            </a:r>
          </a:p>
        </p:txBody>
      </p:sp>
    </p:spTree>
    <p:extLst>
      <p:ext uri="{BB962C8B-B14F-4D97-AF65-F5344CB8AC3E}">
        <p14:creationId xmlns:p14="http://schemas.microsoft.com/office/powerpoint/2010/main" val="24299004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0982-E2A1-484C-B009-83135FA724C6}"/>
              </a:ext>
            </a:extLst>
          </p:cNvPr>
          <p:cNvSpPr>
            <a:spLocks noGrp="1"/>
          </p:cNvSpPr>
          <p:nvPr>
            <p:ph type="title"/>
          </p:nvPr>
        </p:nvSpPr>
        <p:spPr/>
        <p:txBody>
          <a:bodyPr/>
          <a:lstStyle/>
          <a:p>
            <a:r>
              <a:rPr lang="en-US" dirty="0"/>
              <a:t>Assisting the Delivery </a:t>
            </a:r>
            <a:r>
              <a:rPr lang="en-US" sz="2000" b="0" dirty="0"/>
              <a:t>(1 of 8)</a:t>
            </a:r>
          </a:p>
        </p:txBody>
      </p:sp>
      <p:sp>
        <p:nvSpPr>
          <p:cNvPr id="3" name="Content Placeholder 2">
            <a:extLst>
              <a:ext uri="{FF2B5EF4-FFF2-40B4-BE49-F238E27FC236}">
                <a16:creationId xmlns:a16="http://schemas.microsoft.com/office/drawing/2014/main" id="{EEE618DE-F8A7-43BF-BFE6-7C0185610BEC}"/>
              </a:ext>
            </a:extLst>
          </p:cNvPr>
          <p:cNvSpPr>
            <a:spLocks noGrp="1"/>
          </p:cNvSpPr>
          <p:nvPr>
            <p:ph sz="quarter" idx="13"/>
          </p:nvPr>
        </p:nvSpPr>
        <p:spPr/>
        <p:txBody>
          <a:bodyPr/>
          <a:lstStyle/>
          <a:p>
            <a:r>
              <a:rPr lang="en-US" dirty="0"/>
              <a:t>Position for constant view of the vaginal opening.</a:t>
            </a:r>
          </a:p>
          <a:p>
            <a:r>
              <a:rPr lang="en-US" dirty="0"/>
              <a:t>Be prepared for the patient to experience discomfort.</a:t>
            </a:r>
          </a:p>
          <a:p>
            <a:r>
              <a:rPr lang="en-US" dirty="0"/>
              <a:t>Provide emotional support.</a:t>
            </a:r>
          </a:p>
          <a:p>
            <a:r>
              <a:rPr lang="en-US" dirty="0"/>
              <a:t>Communicate with patient through contractions.</a:t>
            </a:r>
          </a:p>
        </p:txBody>
      </p:sp>
    </p:spTree>
    <p:extLst>
      <p:ext uri="{BB962C8B-B14F-4D97-AF65-F5344CB8AC3E}">
        <p14:creationId xmlns:p14="http://schemas.microsoft.com/office/powerpoint/2010/main" val="9195814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0982-E2A1-484C-B009-83135FA724C6}"/>
              </a:ext>
            </a:extLst>
          </p:cNvPr>
          <p:cNvSpPr>
            <a:spLocks noGrp="1"/>
          </p:cNvSpPr>
          <p:nvPr>
            <p:ph type="title"/>
          </p:nvPr>
        </p:nvSpPr>
        <p:spPr/>
        <p:txBody>
          <a:bodyPr/>
          <a:lstStyle/>
          <a:p>
            <a:r>
              <a:rPr lang="en-US" dirty="0"/>
              <a:t>Assisting the Delivery </a:t>
            </a:r>
            <a:r>
              <a:rPr lang="en-US" sz="2000" b="0" dirty="0"/>
              <a:t>(2 of 8)</a:t>
            </a:r>
          </a:p>
        </p:txBody>
      </p:sp>
      <p:sp>
        <p:nvSpPr>
          <p:cNvPr id="3" name="Content Placeholder 2">
            <a:extLst>
              <a:ext uri="{FF2B5EF4-FFF2-40B4-BE49-F238E27FC236}">
                <a16:creationId xmlns:a16="http://schemas.microsoft.com/office/drawing/2014/main" id="{EEE618DE-F8A7-43BF-BFE6-7C0185610BEC}"/>
              </a:ext>
            </a:extLst>
          </p:cNvPr>
          <p:cNvSpPr>
            <a:spLocks noGrp="1"/>
          </p:cNvSpPr>
          <p:nvPr>
            <p:ph sz="quarter" idx="13"/>
          </p:nvPr>
        </p:nvSpPr>
        <p:spPr/>
        <p:txBody>
          <a:bodyPr/>
          <a:lstStyle/>
          <a:p>
            <a:r>
              <a:rPr lang="en-US" dirty="0"/>
              <a:t>Assisting with a normal delivery</a:t>
            </a:r>
          </a:p>
          <a:p>
            <a:pPr lvl="1"/>
            <a:r>
              <a:rPr lang="en-US" dirty="0"/>
              <a:t>Keep someone at mother’s head.</a:t>
            </a:r>
          </a:p>
          <a:p>
            <a:pPr lvl="1"/>
            <a:r>
              <a:rPr lang="en-US" dirty="0"/>
              <a:t>Position gloved hands at vaginal opening when baby’s head starts to appear.</a:t>
            </a:r>
          </a:p>
          <a:p>
            <a:pPr lvl="2"/>
            <a:r>
              <a:rPr lang="en-US" dirty="0"/>
              <a:t>Place hand on baby’s head as it bulges out to prevent sudden uncontrolled expulsion.</a:t>
            </a:r>
          </a:p>
          <a:p>
            <a:pPr lvl="1"/>
            <a:r>
              <a:rPr lang="en-US" dirty="0"/>
              <a:t>Place one hand below baby’s head as it delivers.</a:t>
            </a:r>
          </a:p>
        </p:txBody>
      </p:sp>
    </p:spTree>
    <p:extLst>
      <p:ext uri="{BB962C8B-B14F-4D97-AF65-F5344CB8AC3E}">
        <p14:creationId xmlns:p14="http://schemas.microsoft.com/office/powerpoint/2010/main" val="4264623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0982-E2A1-484C-B009-83135FA724C6}"/>
              </a:ext>
            </a:extLst>
          </p:cNvPr>
          <p:cNvSpPr>
            <a:spLocks noGrp="1"/>
          </p:cNvSpPr>
          <p:nvPr>
            <p:ph type="title"/>
          </p:nvPr>
        </p:nvSpPr>
        <p:spPr/>
        <p:txBody>
          <a:bodyPr/>
          <a:lstStyle/>
          <a:p>
            <a:r>
              <a:rPr lang="en-US" dirty="0"/>
              <a:t>Assisting the Delivery </a:t>
            </a:r>
            <a:r>
              <a:rPr lang="en-US" sz="2000" b="0" dirty="0"/>
              <a:t>(3 of 8)</a:t>
            </a:r>
          </a:p>
        </p:txBody>
      </p:sp>
      <p:sp>
        <p:nvSpPr>
          <p:cNvPr id="3" name="Content Placeholder 2">
            <a:extLst>
              <a:ext uri="{FF2B5EF4-FFF2-40B4-BE49-F238E27FC236}">
                <a16:creationId xmlns:a16="http://schemas.microsoft.com/office/drawing/2014/main" id="{EEE618DE-F8A7-43BF-BFE6-7C0185610BEC}"/>
              </a:ext>
            </a:extLst>
          </p:cNvPr>
          <p:cNvSpPr>
            <a:spLocks noGrp="1"/>
          </p:cNvSpPr>
          <p:nvPr>
            <p:ph sz="quarter" idx="13"/>
          </p:nvPr>
        </p:nvSpPr>
        <p:spPr/>
        <p:txBody>
          <a:bodyPr/>
          <a:lstStyle/>
          <a:p>
            <a:r>
              <a:rPr lang="en-US" dirty="0"/>
              <a:t>Assisting with a normal delivery</a:t>
            </a:r>
          </a:p>
          <a:p>
            <a:pPr lvl="1"/>
            <a:r>
              <a:rPr lang="en-US" dirty="0"/>
              <a:t>If amniotic sac has not broken at time of delivery, use your finger to puncture the membrane.</a:t>
            </a:r>
          </a:p>
          <a:p>
            <a:pPr lvl="1"/>
            <a:r>
              <a:rPr lang="en-US" dirty="0"/>
              <a:t>Once the head delivers, check to see if the umbilical cord is wrapped around the baby’s neck.</a:t>
            </a:r>
          </a:p>
          <a:p>
            <a:pPr lvl="1"/>
            <a:r>
              <a:rPr lang="en-US" dirty="0"/>
              <a:t>Help deliver the shoulders.</a:t>
            </a:r>
          </a:p>
        </p:txBody>
      </p:sp>
    </p:spTree>
    <p:extLst>
      <p:ext uri="{BB962C8B-B14F-4D97-AF65-F5344CB8AC3E}">
        <p14:creationId xmlns:p14="http://schemas.microsoft.com/office/powerpoint/2010/main" val="5524389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0982-E2A1-484C-B009-83135FA724C6}"/>
              </a:ext>
            </a:extLst>
          </p:cNvPr>
          <p:cNvSpPr>
            <a:spLocks noGrp="1"/>
          </p:cNvSpPr>
          <p:nvPr>
            <p:ph type="title"/>
          </p:nvPr>
        </p:nvSpPr>
        <p:spPr/>
        <p:txBody>
          <a:bodyPr/>
          <a:lstStyle/>
          <a:p>
            <a:r>
              <a:rPr lang="en-US" dirty="0"/>
              <a:t>Assisting the Delivery </a:t>
            </a:r>
            <a:r>
              <a:rPr lang="en-US" sz="2000" b="0" dirty="0"/>
              <a:t>(4 of 8)</a:t>
            </a:r>
          </a:p>
        </p:txBody>
      </p:sp>
      <p:sp>
        <p:nvSpPr>
          <p:cNvPr id="3" name="Content Placeholder 2">
            <a:extLst>
              <a:ext uri="{FF2B5EF4-FFF2-40B4-BE49-F238E27FC236}">
                <a16:creationId xmlns:a16="http://schemas.microsoft.com/office/drawing/2014/main" id="{EEE618DE-F8A7-43BF-BFE6-7C0185610BEC}"/>
              </a:ext>
            </a:extLst>
          </p:cNvPr>
          <p:cNvSpPr>
            <a:spLocks noGrp="1"/>
          </p:cNvSpPr>
          <p:nvPr>
            <p:ph sz="quarter" idx="13"/>
          </p:nvPr>
        </p:nvSpPr>
        <p:spPr>
          <a:xfrm>
            <a:off x="457200" y="1556326"/>
            <a:ext cx="8115300" cy="4467955"/>
          </a:xfrm>
        </p:spPr>
        <p:txBody>
          <a:bodyPr/>
          <a:lstStyle/>
          <a:p>
            <a:r>
              <a:rPr lang="en-US" dirty="0"/>
              <a:t>Assisting with a normal delivery</a:t>
            </a:r>
          </a:p>
          <a:p>
            <a:pPr lvl="1"/>
            <a:r>
              <a:rPr lang="en-US" dirty="0"/>
              <a:t>Support the baby during the entire process.</a:t>
            </a:r>
          </a:p>
          <a:p>
            <a:pPr lvl="1"/>
            <a:r>
              <a:rPr lang="en-US" dirty="0"/>
              <a:t>Assess the airway.</a:t>
            </a:r>
          </a:p>
          <a:p>
            <a:pPr lvl="2"/>
            <a:r>
              <a:rPr lang="en-US" dirty="0"/>
              <a:t>Use syringe to suction mouth and nose if necessary.</a:t>
            </a:r>
          </a:p>
          <a:p>
            <a:pPr lvl="1"/>
            <a:r>
              <a:rPr lang="en-US" dirty="0"/>
              <a:t>Note exact time of birth.</a:t>
            </a:r>
          </a:p>
        </p:txBody>
      </p:sp>
    </p:spTree>
    <p:extLst>
      <p:ext uri="{BB962C8B-B14F-4D97-AF65-F5344CB8AC3E}">
        <p14:creationId xmlns:p14="http://schemas.microsoft.com/office/powerpoint/2010/main" val="14365443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Assisting the Delivery </a:t>
            </a:r>
            <a:r>
              <a:rPr lang="en-US" sz="2000" b="0" dirty="0"/>
              <a:t>(5 of 8)</a:t>
            </a:r>
          </a:p>
        </p:txBody>
      </p:sp>
      <p:pic>
        <p:nvPicPr>
          <p:cNvPr id="4" name="Picture 3" descr="Diagram of an infant in the uterus. The infant's head protrudes slightly from the perineum. An E M T is guiding the back of the head.">
            <a:extLst>
              <a:ext uri="{FF2B5EF4-FFF2-40B4-BE49-F238E27FC236}">
                <a16:creationId xmlns:a16="http://schemas.microsoft.com/office/drawing/2014/main" id="{2D35CE91-9113-47F8-9797-27F5A7E8435F}"/>
              </a:ext>
            </a:extLst>
          </p:cNvPr>
          <p:cNvPicPr>
            <a:picLocks noChangeAspect="1"/>
          </p:cNvPicPr>
          <p:nvPr/>
        </p:nvPicPr>
        <p:blipFill>
          <a:blip r:embed="rId3"/>
          <a:stretch>
            <a:fillRect/>
          </a:stretch>
        </p:blipFill>
        <p:spPr>
          <a:xfrm>
            <a:off x="2131769" y="1666207"/>
            <a:ext cx="4880460" cy="3231656"/>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059809"/>
            <a:ext cx="8439150" cy="970875"/>
          </a:xfrm>
        </p:spPr>
        <p:txBody>
          <a:bodyPr/>
          <a:lstStyle/>
          <a:p>
            <a:pPr marL="0" indent="0">
              <a:buNone/>
            </a:pPr>
            <a:r>
              <a:rPr lang="en-US" sz="2000" dirty="0"/>
              <a:t>First Take Standard Precautions.</a:t>
            </a:r>
            <a:br>
              <a:rPr lang="en-US" sz="2000" dirty="0"/>
            </a:br>
            <a:r>
              <a:rPr lang="en-US" sz="2000" dirty="0"/>
              <a:t>1. Support the infant’s head. (Assist the mother by supporting the baby throughout the birth process.)</a:t>
            </a:r>
          </a:p>
        </p:txBody>
      </p:sp>
    </p:spTree>
    <p:extLst>
      <p:ext uri="{BB962C8B-B14F-4D97-AF65-F5344CB8AC3E}">
        <p14:creationId xmlns:p14="http://schemas.microsoft.com/office/powerpoint/2010/main" val="454755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Assisting the Delivery </a:t>
            </a:r>
            <a:r>
              <a:rPr lang="en-US" sz="2000" b="0" dirty="0"/>
              <a:t>(6 of 8)</a:t>
            </a:r>
          </a:p>
        </p:txBody>
      </p:sp>
      <p:pic>
        <p:nvPicPr>
          <p:cNvPr id="5" name="Picture 4" descr="The infant being delivered has his head outside the perineum. The E M T is grasping the infant's head.">
            <a:extLst>
              <a:ext uri="{FF2B5EF4-FFF2-40B4-BE49-F238E27FC236}">
                <a16:creationId xmlns:a16="http://schemas.microsoft.com/office/drawing/2014/main" id="{D0534A2C-72E5-4B07-8E4B-A5D06BA08890}"/>
              </a:ext>
            </a:extLst>
          </p:cNvPr>
          <p:cNvPicPr>
            <a:picLocks noChangeAspect="1"/>
          </p:cNvPicPr>
          <p:nvPr/>
        </p:nvPicPr>
        <p:blipFill>
          <a:blip r:embed="rId3"/>
          <a:stretch>
            <a:fillRect/>
          </a:stretch>
        </p:blipFill>
        <p:spPr>
          <a:xfrm>
            <a:off x="2085994" y="1652302"/>
            <a:ext cx="4972011" cy="3614447"/>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765964"/>
            <a:ext cx="8439150" cy="372158"/>
          </a:xfrm>
        </p:spPr>
        <p:txBody>
          <a:bodyPr/>
          <a:lstStyle/>
          <a:p>
            <a:pPr marL="0" indent="0">
              <a:buNone/>
            </a:pPr>
            <a:r>
              <a:rPr lang="en-US" sz="2000" dirty="0"/>
              <a:t>2. Aid in the birth of the upper shoulder.</a:t>
            </a:r>
          </a:p>
        </p:txBody>
      </p:sp>
    </p:spTree>
    <p:extLst>
      <p:ext uri="{BB962C8B-B14F-4D97-AF65-F5344CB8AC3E}">
        <p14:creationId xmlns:p14="http://schemas.microsoft.com/office/powerpoint/2010/main" val="19586947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Assisting the Delivery </a:t>
            </a:r>
            <a:r>
              <a:rPr lang="en-US" sz="2000" b="0" dirty="0"/>
              <a:t>(7 of 8)</a:t>
            </a:r>
          </a:p>
        </p:txBody>
      </p:sp>
      <p:pic>
        <p:nvPicPr>
          <p:cNvPr id="4" name="Picture 3" descr="The infant is delivered up to his hips. The E M T is supporting the infant's head and trunk.">
            <a:extLst>
              <a:ext uri="{FF2B5EF4-FFF2-40B4-BE49-F238E27FC236}">
                <a16:creationId xmlns:a16="http://schemas.microsoft.com/office/drawing/2014/main" id="{173C198E-AD89-416E-86E1-15A130E611DF}"/>
              </a:ext>
            </a:extLst>
          </p:cNvPr>
          <p:cNvPicPr>
            <a:picLocks noChangeAspect="1"/>
          </p:cNvPicPr>
          <p:nvPr/>
        </p:nvPicPr>
        <p:blipFill>
          <a:blip r:embed="rId3"/>
          <a:stretch>
            <a:fillRect/>
          </a:stretch>
        </p:blipFill>
        <p:spPr>
          <a:xfrm>
            <a:off x="2049845" y="1624600"/>
            <a:ext cx="5044311" cy="3608798"/>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596997"/>
            <a:ext cx="8439150" cy="372158"/>
          </a:xfrm>
        </p:spPr>
        <p:txBody>
          <a:bodyPr/>
          <a:lstStyle/>
          <a:p>
            <a:pPr marL="0" indent="0">
              <a:buNone/>
            </a:pPr>
            <a:r>
              <a:rPr lang="en-US" sz="2000" dirty="0"/>
              <a:t>3. Support the trunk.</a:t>
            </a:r>
          </a:p>
        </p:txBody>
      </p:sp>
    </p:spTree>
    <p:extLst>
      <p:ext uri="{BB962C8B-B14F-4D97-AF65-F5344CB8AC3E}">
        <p14:creationId xmlns:p14="http://schemas.microsoft.com/office/powerpoint/2010/main" val="35030209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Assisting the Delivery </a:t>
            </a:r>
            <a:r>
              <a:rPr lang="en-US" sz="2000" b="0" dirty="0"/>
              <a:t>(8 of 8)</a:t>
            </a:r>
          </a:p>
        </p:txBody>
      </p:sp>
      <p:pic>
        <p:nvPicPr>
          <p:cNvPr id="5" name="Picture 4" descr="The infant is delivered up to his thighs. The E M T is supporting the infants head and pelvis.">
            <a:extLst>
              <a:ext uri="{FF2B5EF4-FFF2-40B4-BE49-F238E27FC236}">
                <a16:creationId xmlns:a16="http://schemas.microsoft.com/office/drawing/2014/main" id="{CB574594-25E7-4170-B59D-9AA386E7B0D3}"/>
              </a:ext>
            </a:extLst>
          </p:cNvPr>
          <p:cNvPicPr>
            <a:picLocks noChangeAspect="1"/>
          </p:cNvPicPr>
          <p:nvPr/>
        </p:nvPicPr>
        <p:blipFill>
          <a:blip r:embed="rId3"/>
          <a:stretch>
            <a:fillRect/>
          </a:stretch>
        </p:blipFill>
        <p:spPr>
          <a:xfrm>
            <a:off x="2088328" y="1580352"/>
            <a:ext cx="4967345" cy="3784377"/>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745613"/>
            <a:ext cx="8439150" cy="372158"/>
          </a:xfrm>
        </p:spPr>
        <p:txBody>
          <a:bodyPr/>
          <a:lstStyle/>
          <a:p>
            <a:pPr marL="0" indent="0">
              <a:buNone/>
            </a:pPr>
            <a:r>
              <a:rPr lang="en-US" sz="2000" dirty="0"/>
              <a:t>4. Support the pelvis and lower extremities.</a:t>
            </a:r>
            <a:endParaRPr lang="en-US" dirty="0"/>
          </a:p>
        </p:txBody>
      </p:sp>
    </p:spTree>
    <p:extLst>
      <p:ext uri="{BB962C8B-B14F-4D97-AF65-F5344CB8AC3E}">
        <p14:creationId xmlns:p14="http://schemas.microsoft.com/office/powerpoint/2010/main" val="2256040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2E59-0457-42BF-BE9D-D2533750863B}"/>
              </a:ext>
            </a:extLst>
          </p:cNvPr>
          <p:cNvSpPr>
            <a:spLocks noGrp="1"/>
          </p:cNvSpPr>
          <p:nvPr>
            <p:ph type="title"/>
          </p:nvPr>
        </p:nvSpPr>
        <p:spPr/>
        <p:txBody>
          <a:bodyPr/>
          <a:lstStyle/>
          <a:p>
            <a:r>
              <a:rPr lang="en-US" dirty="0"/>
              <a:t>External Genitalia</a:t>
            </a:r>
          </a:p>
        </p:txBody>
      </p:sp>
      <p:sp>
        <p:nvSpPr>
          <p:cNvPr id="3" name="Content Placeholder 2">
            <a:extLst>
              <a:ext uri="{FF2B5EF4-FFF2-40B4-BE49-F238E27FC236}">
                <a16:creationId xmlns:a16="http://schemas.microsoft.com/office/drawing/2014/main" id="{448DBAD9-C497-42D7-90DE-35CEBF3FB3BC}"/>
              </a:ext>
            </a:extLst>
          </p:cNvPr>
          <p:cNvSpPr>
            <a:spLocks noGrp="1"/>
          </p:cNvSpPr>
          <p:nvPr>
            <p:ph sz="quarter" idx="13"/>
          </p:nvPr>
        </p:nvSpPr>
        <p:spPr/>
        <p:txBody>
          <a:bodyPr/>
          <a:lstStyle/>
          <a:p>
            <a:r>
              <a:rPr lang="en-US" dirty="0"/>
              <a:t>Labia</a:t>
            </a:r>
          </a:p>
          <a:p>
            <a:r>
              <a:rPr lang="en-US" dirty="0"/>
              <a:t>Perineum</a:t>
            </a:r>
          </a:p>
          <a:p>
            <a:r>
              <a:rPr lang="en-US" dirty="0"/>
              <a:t>Mons pubis</a:t>
            </a:r>
          </a:p>
        </p:txBody>
      </p:sp>
    </p:spTree>
    <p:extLst>
      <p:ext uri="{BB962C8B-B14F-4D97-AF65-F5344CB8AC3E}">
        <p14:creationId xmlns:p14="http://schemas.microsoft.com/office/powerpoint/2010/main" val="39346793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E7C8-B68C-4D0A-90A0-92A2F13371D9}"/>
              </a:ext>
            </a:extLst>
          </p:cNvPr>
          <p:cNvSpPr>
            <a:spLocks noGrp="1"/>
          </p:cNvSpPr>
          <p:nvPr>
            <p:ph type="title"/>
          </p:nvPr>
        </p:nvSpPr>
        <p:spPr/>
        <p:txBody>
          <a:bodyPr/>
          <a:lstStyle/>
          <a:p>
            <a:r>
              <a:rPr lang="en-US" sz="3400" dirty="0"/>
              <a:t>Ongoing Assessment and Care of the Mother</a:t>
            </a:r>
          </a:p>
        </p:txBody>
      </p:sp>
      <p:sp>
        <p:nvSpPr>
          <p:cNvPr id="3" name="Content Placeholder 2">
            <a:extLst>
              <a:ext uri="{FF2B5EF4-FFF2-40B4-BE49-F238E27FC236}">
                <a16:creationId xmlns:a16="http://schemas.microsoft.com/office/drawing/2014/main" id="{D204C957-6C32-48D1-8DAD-82629E77A6DD}"/>
              </a:ext>
            </a:extLst>
          </p:cNvPr>
          <p:cNvSpPr>
            <a:spLocks noGrp="1"/>
          </p:cNvSpPr>
          <p:nvPr>
            <p:ph sz="quarter" idx="13"/>
          </p:nvPr>
        </p:nvSpPr>
        <p:spPr>
          <a:xfrm>
            <a:off x="457200" y="1556326"/>
            <a:ext cx="8033657" cy="4467955"/>
          </a:xfrm>
        </p:spPr>
        <p:txBody>
          <a:bodyPr/>
          <a:lstStyle/>
          <a:p>
            <a:r>
              <a:rPr lang="en-US" dirty="0"/>
              <a:t>Do not forget to continue to assess and care for the mother following birth.</a:t>
            </a:r>
          </a:p>
          <a:p>
            <a:r>
              <a:rPr lang="en-US" dirty="0"/>
              <a:t>Use the primary assessment to identify life threats.</a:t>
            </a:r>
          </a:p>
          <a:p>
            <a:r>
              <a:rPr lang="en-US" dirty="0"/>
              <a:t>Most frequent risk for the mother is bleeding.</a:t>
            </a:r>
          </a:p>
          <a:p>
            <a:r>
              <a:rPr lang="en-US" dirty="0"/>
              <a:t>Provide emotional care.</a:t>
            </a:r>
          </a:p>
        </p:txBody>
      </p:sp>
    </p:spTree>
    <p:extLst>
      <p:ext uri="{BB962C8B-B14F-4D97-AF65-F5344CB8AC3E}">
        <p14:creationId xmlns:p14="http://schemas.microsoft.com/office/powerpoint/2010/main" val="16784468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The Neonate</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9817464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C2DD-FC5E-4675-8601-8B8930A21C45}"/>
              </a:ext>
            </a:extLst>
          </p:cNvPr>
          <p:cNvSpPr>
            <a:spLocks noGrp="1"/>
          </p:cNvSpPr>
          <p:nvPr>
            <p:ph type="title"/>
          </p:nvPr>
        </p:nvSpPr>
        <p:spPr/>
        <p:txBody>
          <a:bodyPr/>
          <a:lstStyle/>
          <a:p>
            <a:r>
              <a:rPr lang="en-US" dirty="0"/>
              <a:t>Assessing the Neonate</a:t>
            </a:r>
          </a:p>
        </p:txBody>
      </p:sp>
      <p:sp>
        <p:nvSpPr>
          <p:cNvPr id="3" name="Content Placeholder 2">
            <a:extLst>
              <a:ext uri="{FF2B5EF4-FFF2-40B4-BE49-F238E27FC236}">
                <a16:creationId xmlns:a16="http://schemas.microsoft.com/office/drawing/2014/main" id="{D8509E65-1483-4877-BB9E-5FE4B9D60E43}"/>
              </a:ext>
            </a:extLst>
          </p:cNvPr>
          <p:cNvSpPr>
            <a:spLocks noGrp="1"/>
          </p:cNvSpPr>
          <p:nvPr>
            <p:ph sz="quarter" idx="13"/>
          </p:nvPr>
        </p:nvSpPr>
        <p:spPr/>
        <p:txBody>
          <a:bodyPr/>
          <a:lstStyle/>
          <a:p>
            <a:r>
              <a:rPr lang="en-US" dirty="0"/>
              <a:t>Assess neonate immediately at birth.</a:t>
            </a:r>
          </a:p>
          <a:p>
            <a:r>
              <a:rPr lang="en-US" dirty="0"/>
              <a:t>Protocol usually calls for noting ease of breathing, heart rate, crying, movement, and skin color.</a:t>
            </a:r>
          </a:p>
          <a:p>
            <a:r>
              <a:rPr lang="en-US" dirty="0"/>
              <a:t>A</a:t>
            </a:r>
            <a:r>
              <a:rPr lang="en-US" sz="100" dirty="0"/>
              <a:t> </a:t>
            </a:r>
            <a:r>
              <a:rPr lang="en-US" dirty="0"/>
              <a:t>P</a:t>
            </a:r>
            <a:r>
              <a:rPr lang="en-US" sz="100" dirty="0"/>
              <a:t> </a:t>
            </a:r>
            <a:r>
              <a:rPr lang="en-US" dirty="0"/>
              <a:t>G</a:t>
            </a:r>
            <a:r>
              <a:rPr lang="en-US" sz="100" dirty="0"/>
              <a:t> </a:t>
            </a:r>
            <a:r>
              <a:rPr lang="en-US" dirty="0"/>
              <a:t>A</a:t>
            </a:r>
            <a:r>
              <a:rPr lang="en-US" sz="100" dirty="0"/>
              <a:t> </a:t>
            </a:r>
            <a:r>
              <a:rPr lang="en-US" dirty="0"/>
              <a:t>R score</a:t>
            </a:r>
          </a:p>
          <a:p>
            <a:pPr lvl="1"/>
            <a:r>
              <a:rPr lang="en-US" dirty="0"/>
              <a:t>Does not guide resuscitation efforts</a:t>
            </a:r>
          </a:p>
          <a:p>
            <a:pPr lvl="1"/>
            <a:r>
              <a:rPr lang="en-US" dirty="0"/>
              <a:t>Based on </a:t>
            </a:r>
            <a:r>
              <a:rPr lang="en-US" b="1" dirty="0"/>
              <a:t>A</a:t>
            </a:r>
            <a:r>
              <a:rPr lang="en-US" dirty="0"/>
              <a:t>ppearance, </a:t>
            </a:r>
            <a:r>
              <a:rPr lang="en-US" b="1" dirty="0"/>
              <a:t>P</a:t>
            </a:r>
            <a:r>
              <a:rPr lang="en-US" dirty="0"/>
              <a:t>ulse, </a:t>
            </a:r>
            <a:r>
              <a:rPr lang="en-US" b="1" dirty="0"/>
              <a:t>G</a:t>
            </a:r>
            <a:r>
              <a:rPr lang="en-US" dirty="0"/>
              <a:t>rimace, </a:t>
            </a:r>
            <a:r>
              <a:rPr lang="en-US" b="1" dirty="0"/>
              <a:t>A</a:t>
            </a:r>
            <a:r>
              <a:rPr lang="en-US" dirty="0"/>
              <a:t>ctivity, and </a:t>
            </a:r>
            <a:r>
              <a:rPr lang="en-US" b="1" dirty="0"/>
              <a:t>R</a:t>
            </a:r>
            <a:r>
              <a:rPr lang="en-US" dirty="0"/>
              <a:t>espiratory effort.</a:t>
            </a:r>
          </a:p>
        </p:txBody>
      </p:sp>
    </p:spTree>
    <p:extLst>
      <p:ext uri="{BB962C8B-B14F-4D97-AF65-F5344CB8AC3E}">
        <p14:creationId xmlns:p14="http://schemas.microsoft.com/office/powerpoint/2010/main" val="189752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9ADA6-4138-4E76-8651-C101D5A3C0F5}"/>
              </a:ext>
            </a:extLst>
          </p:cNvPr>
          <p:cNvSpPr>
            <a:spLocks noGrp="1"/>
          </p:cNvSpPr>
          <p:nvPr>
            <p:ph type="title"/>
          </p:nvPr>
        </p:nvSpPr>
        <p:spPr/>
        <p:txBody>
          <a:bodyPr/>
          <a:lstStyle/>
          <a:p>
            <a:r>
              <a:rPr lang="en-US" dirty="0"/>
              <a:t>Caring for the Neonate </a:t>
            </a:r>
            <a:r>
              <a:rPr lang="en-US" sz="2000" b="0" dirty="0"/>
              <a:t>(1 of 4)</a:t>
            </a:r>
          </a:p>
        </p:txBody>
      </p:sp>
      <p:sp>
        <p:nvSpPr>
          <p:cNvPr id="3" name="Content Placeholder 2">
            <a:extLst>
              <a:ext uri="{FF2B5EF4-FFF2-40B4-BE49-F238E27FC236}">
                <a16:creationId xmlns:a16="http://schemas.microsoft.com/office/drawing/2014/main" id="{BEFE500B-9DB9-4C15-AEEB-6815D27DAED3}"/>
              </a:ext>
            </a:extLst>
          </p:cNvPr>
          <p:cNvSpPr>
            <a:spLocks noGrp="1"/>
          </p:cNvSpPr>
          <p:nvPr>
            <p:ph sz="quarter" idx="13"/>
          </p:nvPr>
        </p:nvSpPr>
        <p:spPr/>
        <p:txBody>
          <a:bodyPr/>
          <a:lstStyle/>
          <a:p>
            <a:r>
              <a:rPr lang="en-US" dirty="0"/>
              <a:t>Keeping the baby warm</a:t>
            </a:r>
          </a:p>
          <a:p>
            <a:pPr lvl="1"/>
            <a:r>
              <a:rPr lang="en-US" dirty="0"/>
              <a:t>Heat retention is high priority.</a:t>
            </a:r>
          </a:p>
          <a:p>
            <a:pPr lvl="1"/>
            <a:r>
              <a:rPr lang="en-US" dirty="0"/>
              <a:t>Dry baby.</a:t>
            </a:r>
          </a:p>
          <a:p>
            <a:pPr lvl="1"/>
            <a:r>
              <a:rPr lang="en-US" dirty="0"/>
              <a:t>Discard wet blankets.</a:t>
            </a:r>
          </a:p>
          <a:p>
            <a:pPr lvl="1"/>
            <a:r>
              <a:rPr lang="en-US" dirty="0"/>
              <a:t>Wrap baby in a dry blanket.</a:t>
            </a:r>
          </a:p>
          <a:p>
            <a:pPr lvl="2"/>
            <a:r>
              <a:rPr lang="en-US" dirty="0"/>
              <a:t>Infant swaddler or “space blanket”</a:t>
            </a:r>
          </a:p>
          <a:p>
            <a:pPr lvl="1"/>
            <a:r>
              <a:rPr lang="en-US" dirty="0"/>
              <a:t>Cover head.</a:t>
            </a:r>
          </a:p>
          <a:p>
            <a:pPr lvl="1"/>
            <a:r>
              <a:rPr lang="en-US" dirty="0"/>
              <a:t>Encourage breastfeeding.</a:t>
            </a:r>
          </a:p>
        </p:txBody>
      </p:sp>
    </p:spTree>
    <p:extLst>
      <p:ext uri="{BB962C8B-B14F-4D97-AF65-F5344CB8AC3E}">
        <p14:creationId xmlns:p14="http://schemas.microsoft.com/office/powerpoint/2010/main" val="225778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Keeping the Baby Warm</a:t>
            </a:r>
            <a:endParaRPr lang="en-US" sz="2000" b="0" dirty="0"/>
          </a:p>
        </p:txBody>
      </p:sp>
      <p:pic>
        <p:nvPicPr>
          <p:cNvPr id="4" name="Picture 3" descr="Newborn infant. An E M T is drying the bab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799" y="1680182"/>
            <a:ext cx="6224402" cy="3931976"/>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835968"/>
            <a:ext cx="8439150" cy="372158"/>
          </a:xfrm>
        </p:spPr>
        <p:txBody>
          <a:bodyPr/>
          <a:lstStyle/>
          <a:p>
            <a:pPr marL="0" indent="0">
              <a:buNone/>
            </a:pPr>
            <a:r>
              <a:rPr lang="en-US" sz="2000" dirty="0"/>
              <a:t>Dry and wrap the baby in a warm blanket or swaddler.</a:t>
            </a:r>
          </a:p>
        </p:txBody>
      </p:sp>
    </p:spTree>
    <p:extLst>
      <p:ext uri="{BB962C8B-B14F-4D97-AF65-F5344CB8AC3E}">
        <p14:creationId xmlns:p14="http://schemas.microsoft.com/office/powerpoint/2010/main" val="20253567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DF44-81A2-4814-A6EF-04F9CF9AC1DC}"/>
              </a:ext>
            </a:extLst>
          </p:cNvPr>
          <p:cNvSpPr>
            <a:spLocks noGrp="1"/>
          </p:cNvSpPr>
          <p:nvPr>
            <p:ph type="title"/>
          </p:nvPr>
        </p:nvSpPr>
        <p:spPr/>
        <p:txBody>
          <a:bodyPr/>
          <a:lstStyle/>
          <a:p>
            <a:r>
              <a:rPr lang="en-US" dirty="0"/>
              <a:t>Caring for the Neonate </a:t>
            </a:r>
            <a:r>
              <a:rPr lang="en-US" sz="2000" b="0" dirty="0"/>
              <a:t>(2 of 4)</a:t>
            </a:r>
          </a:p>
        </p:txBody>
      </p:sp>
      <p:sp>
        <p:nvSpPr>
          <p:cNvPr id="3" name="Content Placeholder 2">
            <a:extLst>
              <a:ext uri="{FF2B5EF4-FFF2-40B4-BE49-F238E27FC236}">
                <a16:creationId xmlns:a16="http://schemas.microsoft.com/office/drawing/2014/main" id="{C4579484-BBE3-4B3C-979E-B01D15463E4D}"/>
              </a:ext>
            </a:extLst>
          </p:cNvPr>
          <p:cNvSpPr>
            <a:spLocks noGrp="1"/>
          </p:cNvSpPr>
          <p:nvPr>
            <p:ph sz="quarter" idx="13"/>
          </p:nvPr>
        </p:nvSpPr>
        <p:spPr/>
        <p:txBody>
          <a:bodyPr/>
          <a:lstStyle/>
          <a:p>
            <a:r>
              <a:rPr lang="en-US" dirty="0"/>
              <a:t>Cutting the umbilical cord</a:t>
            </a:r>
          </a:p>
          <a:p>
            <a:pPr lvl="1"/>
            <a:r>
              <a:rPr lang="en-US" dirty="0"/>
              <a:t>Circumstances necessitating cutting</a:t>
            </a:r>
          </a:p>
          <a:p>
            <a:pPr lvl="2"/>
            <a:r>
              <a:rPr lang="en-US" dirty="0"/>
              <a:t>If cord wrapped around baby’s neck and cannot be slipped over head</a:t>
            </a:r>
          </a:p>
          <a:p>
            <a:pPr lvl="2"/>
            <a:r>
              <a:rPr lang="en-US" dirty="0"/>
              <a:t>If attachment impedes resuscitation effort</a:t>
            </a:r>
          </a:p>
          <a:p>
            <a:pPr lvl="2"/>
            <a:r>
              <a:rPr lang="en-US" dirty="0"/>
              <a:t>If attachment interferes with urgent need for transport of mother or baby</a:t>
            </a:r>
          </a:p>
          <a:p>
            <a:pPr lvl="2"/>
            <a:r>
              <a:rPr lang="en-US" dirty="0"/>
              <a:t>If protocol requires it</a:t>
            </a:r>
          </a:p>
        </p:txBody>
      </p:sp>
    </p:spTree>
    <p:extLst>
      <p:ext uri="{BB962C8B-B14F-4D97-AF65-F5344CB8AC3E}">
        <p14:creationId xmlns:p14="http://schemas.microsoft.com/office/powerpoint/2010/main" val="29571647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DF44-81A2-4814-A6EF-04F9CF9AC1DC}"/>
              </a:ext>
            </a:extLst>
          </p:cNvPr>
          <p:cNvSpPr>
            <a:spLocks noGrp="1"/>
          </p:cNvSpPr>
          <p:nvPr>
            <p:ph type="title"/>
          </p:nvPr>
        </p:nvSpPr>
        <p:spPr/>
        <p:txBody>
          <a:bodyPr/>
          <a:lstStyle/>
          <a:p>
            <a:r>
              <a:rPr lang="en-US" dirty="0"/>
              <a:t>Caring for the Neonate </a:t>
            </a:r>
            <a:r>
              <a:rPr lang="en-US" sz="2000" b="0" dirty="0"/>
              <a:t>(3 of 4)</a:t>
            </a:r>
          </a:p>
        </p:txBody>
      </p:sp>
      <p:sp>
        <p:nvSpPr>
          <p:cNvPr id="3" name="Content Placeholder 2">
            <a:extLst>
              <a:ext uri="{FF2B5EF4-FFF2-40B4-BE49-F238E27FC236}">
                <a16:creationId xmlns:a16="http://schemas.microsoft.com/office/drawing/2014/main" id="{C4579484-BBE3-4B3C-979E-B01D15463E4D}"/>
              </a:ext>
            </a:extLst>
          </p:cNvPr>
          <p:cNvSpPr>
            <a:spLocks noGrp="1"/>
          </p:cNvSpPr>
          <p:nvPr>
            <p:ph sz="quarter" idx="13"/>
          </p:nvPr>
        </p:nvSpPr>
        <p:spPr>
          <a:xfrm>
            <a:off x="457200" y="1556326"/>
            <a:ext cx="8049986" cy="4467955"/>
          </a:xfrm>
        </p:spPr>
        <p:txBody>
          <a:bodyPr/>
          <a:lstStyle/>
          <a:p>
            <a:r>
              <a:rPr lang="en-US" dirty="0"/>
              <a:t>Cutting the umbilical cord</a:t>
            </a:r>
          </a:p>
          <a:p>
            <a:pPr lvl="1"/>
            <a:r>
              <a:rPr lang="en-US" dirty="0"/>
              <a:t>Steps</a:t>
            </a:r>
          </a:p>
          <a:p>
            <a:pPr lvl="2"/>
            <a:r>
              <a:rPr lang="en-US" dirty="0"/>
              <a:t>Keep infant warm</a:t>
            </a:r>
          </a:p>
          <a:p>
            <a:pPr lvl="2"/>
            <a:r>
              <a:rPr lang="en-US" dirty="0"/>
              <a:t>Use sterile clamps.</a:t>
            </a:r>
          </a:p>
          <a:p>
            <a:pPr lvl="2"/>
            <a:r>
              <a:rPr lang="en-US" dirty="0"/>
              <a:t>Apply one clamp about 10 inches from the baby.</a:t>
            </a:r>
          </a:p>
          <a:p>
            <a:pPr lvl="2"/>
            <a:r>
              <a:rPr lang="en-US" dirty="0"/>
              <a:t>Place a second clamp about 7 inches from the baby.</a:t>
            </a:r>
          </a:p>
        </p:txBody>
      </p:sp>
    </p:spTree>
    <p:extLst>
      <p:ext uri="{BB962C8B-B14F-4D97-AF65-F5344CB8AC3E}">
        <p14:creationId xmlns:p14="http://schemas.microsoft.com/office/powerpoint/2010/main" val="26659003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DF44-81A2-4814-A6EF-04F9CF9AC1DC}"/>
              </a:ext>
            </a:extLst>
          </p:cNvPr>
          <p:cNvSpPr>
            <a:spLocks noGrp="1"/>
          </p:cNvSpPr>
          <p:nvPr>
            <p:ph type="title"/>
          </p:nvPr>
        </p:nvSpPr>
        <p:spPr/>
        <p:txBody>
          <a:bodyPr/>
          <a:lstStyle/>
          <a:p>
            <a:r>
              <a:rPr lang="en-US" dirty="0"/>
              <a:t>Caring for the Neonate </a:t>
            </a:r>
            <a:r>
              <a:rPr lang="en-US" sz="2000" b="0" dirty="0"/>
              <a:t>(4 of 4)</a:t>
            </a:r>
          </a:p>
        </p:txBody>
      </p:sp>
      <p:sp>
        <p:nvSpPr>
          <p:cNvPr id="3" name="Content Placeholder 2">
            <a:extLst>
              <a:ext uri="{FF2B5EF4-FFF2-40B4-BE49-F238E27FC236}">
                <a16:creationId xmlns:a16="http://schemas.microsoft.com/office/drawing/2014/main" id="{C4579484-BBE3-4B3C-979E-B01D15463E4D}"/>
              </a:ext>
            </a:extLst>
          </p:cNvPr>
          <p:cNvSpPr>
            <a:spLocks noGrp="1"/>
          </p:cNvSpPr>
          <p:nvPr>
            <p:ph sz="quarter" idx="13"/>
          </p:nvPr>
        </p:nvSpPr>
        <p:spPr>
          <a:xfrm>
            <a:off x="457200" y="1556326"/>
            <a:ext cx="8049986" cy="4467955"/>
          </a:xfrm>
        </p:spPr>
        <p:txBody>
          <a:bodyPr/>
          <a:lstStyle/>
          <a:p>
            <a:r>
              <a:rPr lang="en-US" dirty="0"/>
              <a:t>Cutting the umbilical cord</a:t>
            </a:r>
          </a:p>
          <a:p>
            <a:pPr lvl="1"/>
            <a:r>
              <a:rPr lang="en-US" dirty="0"/>
              <a:t>Steps</a:t>
            </a:r>
          </a:p>
          <a:p>
            <a:pPr lvl="2"/>
            <a:r>
              <a:rPr lang="en-US" dirty="0"/>
              <a:t>Cut the cord between clamps using surgical scissors.</a:t>
            </a:r>
          </a:p>
          <a:p>
            <a:pPr lvl="2"/>
            <a:r>
              <a:rPr lang="en-US" dirty="0"/>
              <a:t>Be careful when moving the baby so no trauma is brought to the clamped cord.</a:t>
            </a:r>
          </a:p>
          <a:p>
            <a:pPr lvl="1"/>
            <a:r>
              <a:rPr lang="en-US" dirty="0"/>
              <a:t>Place the baby on the mother’s abdomen and allow her to begin breastfeeding.</a:t>
            </a:r>
          </a:p>
        </p:txBody>
      </p:sp>
    </p:spTree>
    <p:extLst>
      <p:ext uri="{BB962C8B-B14F-4D97-AF65-F5344CB8AC3E}">
        <p14:creationId xmlns:p14="http://schemas.microsoft.com/office/powerpoint/2010/main" val="19923125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Cutting the Umbilical Cord</a:t>
            </a:r>
            <a:endParaRPr lang="en-US" sz="2000" b="0" dirty="0"/>
          </a:p>
        </p:txBody>
      </p:sp>
      <p:pic>
        <p:nvPicPr>
          <p:cNvPr id="4" name="Picture 3" descr="Diagram of mother and baby with the umbilical cord intact. An E M T is cutting the cord 3 inches away from the mother and 7 inches away from the baby.">
            <a:extLst>
              <a:ext uri="{FF2B5EF4-FFF2-40B4-BE49-F238E27FC236}">
                <a16:creationId xmlns:a16="http://schemas.microsoft.com/office/drawing/2014/main" id="{A1C3D377-2821-4EF3-8937-8A17C48722CD}"/>
              </a:ext>
            </a:extLst>
          </p:cNvPr>
          <p:cNvPicPr>
            <a:picLocks noChangeAspect="1"/>
          </p:cNvPicPr>
          <p:nvPr/>
        </p:nvPicPr>
        <p:blipFill>
          <a:blip r:embed="rId3"/>
          <a:stretch>
            <a:fillRect/>
          </a:stretch>
        </p:blipFill>
        <p:spPr>
          <a:xfrm>
            <a:off x="2566852" y="1575039"/>
            <a:ext cx="4010296" cy="3936528"/>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832704"/>
            <a:ext cx="8439150" cy="372158"/>
          </a:xfrm>
        </p:spPr>
        <p:txBody>
          <a:bodyPr/>
          <a:lstStyle/>
          <a:p>
            <a:pPr marL="0" indent="0">
              <a:buNone/>
            </a:pPr>
            <a:r>
              <a:rPr lang="en-US" sz="2000" dirty="0"/>
              <a:t>Cutting the umbilical cord.</a:t>
            </a:r>
          </a:p>
        </p:txBody>
      </p:sp>
    </p:spTree>
    <p:extLst>
      <p:ext uri="{BB962C8B-B14F-4D97-AF65-F5344CB8AC3E}">
        <p14:creationId xmlns:p14="http://schemas.microsoft.com/office/powerpoint/2010/main" val="1203311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D78F-AA88-42E4-BC26-281D406D5AC7}"/>
              </a:ext>
            </a:extLst>
          </p:cNvPr>
          <p:cNvSpPr>
            <a:spLocks noGrp="1"/>
          </p:cNvSpPr>
          <p:nvPr>
            <p:ph type="title"/>
          </p:nvPr>
        </p:nvSpPr>
        <p:spPr/>
        <p:txBody>
          <a:bodyPr/>
          <a:lstStyle/>
          <a:p>
            <a:r>
              <a:rPr lang="en-US" dirty="0"/>
              <a:t>Think About It 5</a:t>
            </a:r>
          </a:p>
        </p:txBody>
      </p:sp>
      <p:sp>
        <p:nvSpPr>
          <p:cNvPr id="3" name="Content Placeholder 2">
            <a:extLst>
              <a:ext uri="{FF2B5EF4-FFF2-40B4-BE49-F238E27FC236}">
                <a16:creationId xmlns:a16="http://schemas.microsoft.com/office/drawing/2014/main" id="{76E17E64-69AD-4819-8D68-B73A6FE7F935}"/>
              </a:ext>
            </a:extLst>
          </p:cNvPr>
          <p:cNvSpPr>
            <a:spLocks noGrp="1"/>
          </p:cNvSpPr>
          <p:nvPr>
            <p:ph sz="quarter" idx="13"/>
          </p:nvPr>
        </p:nvSpPr>
        <p:spPr/>
        <p:txBody>
          <a:bodyPr/>
          <a:lstStyle/>
          <a:p>
            <a:r>
              <a:rPr lang="en-US" dirty="0"/>
              <a:t>Why is it so important to stimulate the baby?</a:t>
            </a:r>
          </a:p>
        </p:txBody>
      </p:sp>
    </p:spTree>
    <p:extLst>
      <p:ext uri="{BB962C8B-B14F-4D97-AF65-F5344CB8AC3E}">
        <p14:creationId xmlns:p14="http://schemas.microsoft.com/office/powerpoint/2010/main" val="3631635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3B35-C704-4BF0-85AF-CDE9AF2122BF}"/>
              </a:ext>
            </a:extLst>
          </p:cNvPr>
          <p:cNvSpPr>
            <a:spLocks noGrp="1"/>
          </p:cNvSpPr>
          <p:nvPr>
            <p:ph type="title"/>
          </p:nvPr>
        </p:nvSpPr>
        <p:spPr/>
        <p:txBody>
          <a:bodyPr/>
          <a:lstStyle/>
          <a:p>
            <a:r>
              <a:rPr lang="en-US" dirty="0"/>
              <a:t>Internal Genitalia </a:t>
            </a:r>
            <a:r>
              <a:rPr lang="en-US" sz="2000" b="0" dirty="0"/>
              <a:t>(1 of 3)</a:t>
            </a:r>
          </a:p>
        </p:txBody>
      </p:sp>
      <p:sp>
        <p:nvSpPr>
          <p:cNvPr id="3" name="Content Placeholder 2">
            <a:extLst>
              <a:ext uri="{FF2B5EF4-FFF2-40B4-BE49-F238E27FC236}">
                <a16:creationId xmlns:a16="http://schemas.microsoft.com/office/drawing/2014/main" id="{363C3A48-8AB0-4476-936B-9199392617DB}"/>
              </a:ext>
            </a:extLst>
          </p:cNvPr>
          <p:cNvSpPr>
            <a:spLocks noGrp="1"/>
          </p:cNvSpPr>
          <p:nvPr>
            <p:ph sz="quarter" idx="13"/>
          </p:nvPr>
        </p:nvSpPr>
        <p:spPr>
          <a:xfrm>
            <a:off x="457200" y="1556326"/>
            <a:ext cx="8001000" cy="4467955"/>
          </a:xfrm>
        </p:spPr>
        <p:txBody>
          <a:bodyPr/>
          <a:lstStyle/>
          <a:p>
            <a:r>
              <a:rPr lang="en-US" dirty="0"/>
              <a:t>The vagina</a:t>
            </a:r>
          </a:p>
          <a:p>
            <a:pPr lvl="1"/>
            <a:r>
              <a:rPr lang="en-US" dirty="0"/>
              <a:t>Birth canal</a:t>
            </a:r>
          </a:p>
          <a:p>
            <a:pPr lvl="1"/>
            <a:r>
              <a:rPr lang="en-US" dirty="0"/>
              <a:t>Smooth muscle</a:t>
            </a:r>
          </a:p>
          <a:p>
            <a:r>
              <a:rPr lang="en-US" dirty="0"/>
              <a:t>The ovaries and fallopian tubes</a:t>
            </a:r>
          </a:p>
          <a:p>
            <a:pPr lvl="1"/>
            <a:r>
              <a:rPr lang="en-US" dirty="0"/>
              <a:t>Ovaries responsible for producing ova</a:t>
            </a:r>
          </a:p>
          <a:p>
            <a:pPr lvl="1"/>
            <a:r>
              <a:rPr lang="en-US" dirty="0"/>
              <a:t>Fallopian tubes (oviducts) are where fertilization usually occurs.</a:t>
            </a:r>
          </a:p>
          <a:p>
            <a:pPr lvl="2"/>
            <a:r>
              <a:rPr lang="en-US" dirty="0"/>
              <a:t>Ectopic pregnancy occurs if fertilized ovum implants in fallopian tubes.</a:t>
            </a:r>
          </a:p>
        </p:txBody>
      </p:sp>
    </p:spTree>
    <p:extLst>
      <p:ext uri="{BB962C8B-B14F-4D97-AF65-F5344CB8AC3E}">
        <p14:creationId xmlns:p14="http://schemas.microsoft.com/office/powerpoint/2010/main" val="42845437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8B49-9F4C-482F-BC1B-1E501FC92E3C}"/>
              </a:ext>
            </a:extLst>
          </p:cNvPr>
          <p:cNvSpPr>
            <a:spLocks noGrp="1"/>
          </p:cNvSpPr>
          <p:nvPr>
            <p:ph type="title"/>
          </p:nvPr>
        </p:nvSpPr>
        <p:spPr/>
        <p:txBody>
          <a:bodyPr/>
          <a:lstStyle/>
          <a:p>
            <a:r>
              <a:rPr lang="en-US" dirty="0"/>
              <a:t>Neonatal Resuscitation </a:t>
            </a:r>
            <a:r>
              <a:rPr lang="en-US" sz="2000" b="0" dirty="0"/>
              <a:t>(1 of 5)</a:t>
            </a:r>
          </a:p>
        </p:txBody>
      </p:sp>
      <p:sp>
        <p:nvSpPr>
          <p:cNvPr id="3" name="Content Placeholder 2">
            <a:extLst>
              <a:ext uri="{FF2B5EF4-FFF2-40B4-BE49-F238E27FC236}">
                <a16:creationId xmlns:a16="http://schemas.microsoft.com/office/drawing/2014/main" id="{BA38BF74-8848-4635-ACFD-84A104F48DD8}"/>
              </a:ext>
            </a:extLst>
          </p:cNvPr>
          <p:cNvSpPr>
            <a:spLocks noGrp="1"/>
          </p:cNvSpPr>
          <p:nvPr>
            <p:ph sz="quarter" idx="13"/>
          </p:nvPr>
        </p:nvSpPr>
        <p:spPr/>
        <p:txBody>
          <a:bodyPr/>
          <a:lstStyle/>
          <a:p>
            <a:r>
              <a:rPr lang="en-US" dirty="0"/>
              <a:t>Dry, warm, and stimulate the neonate for 30 seconds.</a:t>
            </a:r>
          </a:p>
          <a:p>
            <a:r>
              <a:rPr lang="en-US" dirty="0"/>
              <a:t>Establish that the baby is breathing.</a:t>
            </a:r>
          </a:p>
          <a:p>
            <a:pPr lvl="1"/>
            <a:r>
              <a:rPr lang="en-US" dirty="0"/>
              <a:t>Evaluate respirations, heart rate, and muscle tone.</a:t>
            </a:r>
          </a:p>
          <a:p>
            <a:pPr lvl="1"/>
            <a:r>
              <a:rPr lang="en-US" dirty="0"/>
              <a:t>If shallow, slow, gasping, or absent, provide positive pressure ventilation at a rate of 40 to 60 per minute.</a:t>
            </a:r>
          </a:p>
        </p:txBody>
      </p:sp>
    </p:spTree>
    <p:extLst>
      <p:ext uri="{BB962C8B-B14F-4D97-AF65-F5344CB8AC3E}">
        <p14:creationId xmlns:p14="http://schemas.microsoft.com/office/powerpoint/2010/main" val="39750112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Neonatal Resuscitation </a:t>
            </a:r>
            <a:r>
              <a:rPr lang="en-US" sz="2000" b="0" dirty="0"/>
              <a:t>(2 of 5)</a:t>
            </a:r>
          </a:p>
        </p:txBody>
      </p:sp>
      <p:pic>
        <p:nvPicPr>
          <p:cNvPr id="5" name="Picture 4" descr="Infant lying on his abdomen. The E M T is rubbing his back and flicking his feet.">
            <a:extLst>
              <a:ext uri="{FF2B5EF4-FFF2-40B4-BE49-F238E27FC236}">
                <a16:creationId xmlns:a16="http://schemas.microsoft.com/office/drawing/2014/main" id="{635B9CB2-5403-4FA9-A8FD-1F4AB66B3B54}"/>
              </a:ext>
            </a:extLst>
          </p:cNvPr>
          <p:cNvPicPr>
            <a:picLocks noChangeAspect="1"/>
          </p:cNvPicPr>
          <p:nvPr/>
        </p:nvPicPr>
        <p:blipFill>
          <a:blip r:embed="rId3"/>
          <a:stretch>
            <a:fillRect/>
          </a:stretch>
        </p:blipFill>
        <p:spPr>
          <a:xfrm>
            <a:off x="881759" y="1791469"/>
            <a:ext cx="7380480" cy="3373036"/>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609548"/>
            <a:ext cx="8439150" cy="372158"/>
          </a:xfrm>
        </p:spPr>
        <p:txBody>
          <a:bodyPr/>
          <a:lstStyle/>
          <a:p>
            <a:pPr marL="0" indent="0">
              <a:buNone/>
            </a:pPr>
            <a:r>
              <a:rPr lang="en-US" sz="2000" dirty="0"/>
              <a:t>It may be necessary to stimulate the newborn to breathe.</a:t>
            </a:r>
          </a:p>
        </p:txBody>
      </p:sp>
    </p:spTree>
    <p:extLst>
      <p:ext uri="{BB962C8B-B14F-4D97-AF65-F5344CB8AC3E}">
        <p14:creationId xmlns:p14="http://schemas.microsoft.com/office/powerpoint/2010/main" val="35683014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ACA7-FADD-46BF-9D52-680D6DF64EDA}"/>
              </a:ext>
            </a:extLst>
          </p:cNvPr>
          <p:cNvSpPr>
            <a:spLocks noGrp="1"/>
          </p:cNvSpPr>
          <p:nvPr>
            <p:ph type="title"/>
          </p:nvPr>
        </p:nvSpPr>
        <p:spPr/>
        <p:txBody>
          <a:bodyPr/>
          <a:lstStyle/>
          <a:p>
            <a:r>
              <a:rPr lang="en-US" dirty="0"/>
              <a:t>Neonatal Resuscitation </a:t>
            </a:r>
            <a:r>
              <a:rPr lang="en-US" sz="2000" b="0" dirty="0"/>
              <a:t>(3 of 5)</a:t>
            </a:r>
          </a:p>
        </p:txBody>
      </p:sp>
      <p:sp>
        <p:nvSpPr>
          <p:cNvPr id="3" name="Content Placeholder 2">
            <a:extLst>
              <a:ext uri="{FF2B5EF4-FFF2-40B4-BE49-F238E27FC236}">
                <a16:creationId xmlns:a16="http://schemas.microsoft.com/office/drawing/2014/main" id="{2DAED5F2-B9E9-4D86-9C50-E31A3D83DA33}"/>
              </a:ext>
            </a:extLst>
          </p:cNvPr>
          <p:cNvSpPr>
            <a:spLocks noGrp="1"/>
          </p:cNvSpPr>
          <p:nvPr>
            <p:ph sz="quarter" idx="13"/>
          </p:nvPr>
        </p:nvSpPr>
        <p:spPr>
          <a:xfrm>
            <a:off x="457199" y="1556326"/>
            <a:ext cx="8436429" cy="4467955"/>
          </a:xfrm>
        </p:spPr>
        <p:txBody>
          <a:bodyPr/>
          <a:lstStyle/>
          <a:p>
            <a:r>
              <a:rPr lang="en-US" dirty="0"/>
              <a:t>Assess infant’s heart rate.</a:t>
            </a:r>
          </a:p>
          <a:p>
            <a:pPr lvl="1"/>
            <a:r>
              <a:rPr lang="en-US" dirty="0"/>
              <a:t>If less than 100 </a:t>
            </a:r>
            <a:r>
              <a:rPr lang="en-US" dirty="0" smtClean="0"/>
              <a:t>b</a:t>
            </a:r>
            <a:r>
              <a:rPr lang="en-US" sz="100" dirty="0" smtClean="0">
                <a:solidFill>
                  <a:schemeClr val="bg1"/>
                </a:solidFill>
              </a:rPr>
              <a:t>eats </a:t>
            </a:r>
            <a:r>
              <a:rPr lang="en-US" dirty="0" smtClean="0"/>
              <a:t>p</a:t>
            </a:r>
            <a:r>
              <a:rPr lang="en-US" sz="100" dirty="0" smtClean="0">
                <a:solidFill>
                  <a:schemeClr val="bg1"/>
                </a:solidFill>
              </a:rPr>
              <a:t>er </a:t>
            </a:r>
            <a:r>
              <a:rPr lang="en-US" dirty="0" smtClean="0"/>
              <a:t>m</a:t>
            </a:r>
            <a:r>
              <a:rPr lang="en-US" sz="100" dirty="0" smtClean="0">
                <a:solidFill>
                  <a:schemeClr val="bg1"/>
                </a:solidFill>
              </a:rPr>
              <a:t>inute</a:t>
            </a:r>
            <a:r>
              <a:rPr lang="en-US" dirty="0" smtClean="0"/>
              <a:t>, </a:t>
            </a:r>
            <a:r>
              <a:rPr lang="en-US" dirty="0"/>
              <a:t>continue positive pressure ventilations.</a:t>
            </a:r>
          </a:p>
          <a:p>
            <a:pPr lvl="1"/>
            <a:r>
              <a:rPr lang="en-US" dirty="0"/>
              <a:t>If less than 60 b</a:t>
            </a:r>
            <a:r>
              <a:rPr lang="en-US" sz="100" dirty="0">
                <a:solidFill>
                  <a:schemeClr val="bg1"/>
                </a:solidFill>
              </a:rPr>
              <a:t>eats </a:t>
            </a:r>
            <a:r>
              <a:rPr lang="en-US" dirty="0"/>
              <a:t>p</a:t>
            </a:r>
            <a:r>
              <a:rPr lang="en-US" sz="100" dirty="0">
                <a:solidFill>
                  <a:schemeClr val="bg1"/>
                </a:solidFill>
              </a:rPr>
              <a:t>er </a:t>
            </a:r>
            <a:r>
              <a:rPr lang="en-US" dirty="0"/>
              <a:t>m</a:t>
            </a:r>
            <a:r>
              <a:rPr lang="en-US" sz="100" dirty="0">
                <a:solidFill>
                  <a:schemeClr val="bg1"/>
                </a:solidFill>
              </a:rPr>
              <a:t>inute</a:t>
            </a:r>
            <a:r>
              <a:rPr lang="en-US" dirty="0"/>
              <a:t>, begin chest compressions at 120 events per minute (90 compressions and 30 ventilations).</a:t>
            </a:r>
          </a:p>
          <a:p>
            <a:r>
              <a:rPr lang="en-US" dirty="0"/>
              <a:t>If adequate respirations and a pulse greater than 100 b</a:t>
            </a:r>
            <a:r>
              <a:rPr lang="en-US" sz="100" dirty="0">
                <a:solidFill>
                  <a:schemeClr val="bg1"/>
                </a:solidFill>
              </a:rPr>
              <a:t>eats </a:t>
            </a:r>
            <a:r>
              <a:rPr lang="en-US" dirty="0"/>
              <a:t>p</a:t>
            </a:r>
            <a:r>
              <a:rPr lang="en-US" sz="100" dirty="0">
                <a:solidFill>
                  <a:schemeClr val="bg1"/>
                </a:solidFill>
              </a:rPr>
              <a:t>er </a:t>
            </a:r>
            <a:r>
              <a:rPr lang="en-US" dirty="0"/>
              <a:t>m</a:t>
            </a:r>
            <a:r>
              <a:rPr lang="en-US" sz="100" dirty="0">
                <a:solidFill>
                  <a:schemeClr val="bg1"/>
                </a:solidFill>
              </a:rPr>
              <a:t>inute</a:t>
            </a:r>
            <a:r>
              <a:rPr lang="en-US" dirty="0"/>
              <a:t>, move to routine care.</a:t>
            </a:r>
          </a:p>
        </p:txBody>
      </p:sp>
    </p:spTree>
    <p:extLst>
      <p:ext uri="{BB962C8B-B14F-4D97-AF65-F5344CB8AC3E}">
        <p14:creationId xmlns:p14="http://schemas.microsoft.com/office/powerpoint/2010/main" val="16195772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Neonatal Resuscitation </a:t>
            </a:r>
            <a:r>
              <a:rPr lang="en-US" sz="2000" b="0" dirty="0"/>
              <a:t>(4 of 5)</a:t>
            </a:r>
          </a:p>
        </p:txBody>
      </p:sp>
      <p:pic>
        <p:nvPicPr>
          <p:cNvPr id="4" name="Picture 3" descr="Diagram showing the inverted pyramid of neonatal resuscitation. For long description, see slide 121: Appendix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939" y="1601195"/>
            <a:ext cx="5324122" cy="3655610"/>
          </a:xfrm>
          <a:prstGeom prst="rect">
            <a:avLst/>
          </a:prstGeom>
        </p:spPr>
      </p:pic>
      <p:sp>
        <p:nvSpPr>
          <p:cNvPr id="14" name="Text Placeholder 13">
            <a:extLst>
              <a:ext uri="{FF2B5EF4-FFF2-40B4-BE49-F238E27FC236}">
                <a16:creationId xmlns:a16="http://schemas.microsoft.com/office/drawing/2014/main" id="{892F4BEB-8FFB-4AD6-AF64-80FF40C1FE0E}"/>
              </a:ext>
            </a:extLst>
          </p:cNvPr>
          <p:cNvSpPr>
            <a:spLocks noGrp="1"/>
          </p:cNvSpPr>
          <p:nvPr>
            <p:ph type="body" sz="quarter" idx="27"/>
          </p:nvPr>
        </p:nvSpPr>
        <p:spPr>
          <a:xfrm>
            <a:off x="2350294" y="5392886"/>
            <a:ext cx="4443412" cy="372158"/>
          </a:xfrm>
        </p:spPr>
        <p:txBody>
          <a:bodyPr/>
          <a:lstStyle/>
          <a:p>
            <a:pPr marL="0" indent="0">
              <a:buNone/>
            </a:pPr>
            <a:r>
              <a:rPr lang="en-US" dirty="0" smtClean="0">
                <a:hlinkClick r:id="rId4" action="ppaction://hlinksldjump"/>
              </a:rPr>
              <a:t>For long description, see slide 121: Appendix 3</a:t>
            </a:r>
            <a:endParaRPr lang="en-US" dirty="0"/>
          </a:p>
        </p:txBody>
      </p:sp>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68313" y="5906034"/>
            <a:ext cx="4612645" cy="372158"/>
          </a:xfrm>
        </p:spPr>
        <p:txBody>
          <a:bodyPr/>
          <a:lstStyle/>
          <a:p>
            <a:pPr marL="0" indent="0">
              <a:buNone/>
            </a:pPr>
            <a:r>
              <a:rPr lang="en-US" dirty="0"/>
              <a:t>Inverted pyramid of neonatal resuscitation.</a:t>
            </a:r>
          </a:p>
        </p:txBody>
      </p:sp>
    </p:spTree>
    <p:extLst>
      <p:ext uri="{BB962C8B-B14F-4D97-AF65-F5344CB8AC3E}">
        <p14:creationId xmlns:p14="http://schemas.microsoft.com/office/powerpoint/2010/main" val="13469406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Neonatal Resuscitation </a:t>
            </a:r>
            <a:r>
              <a:rPr lang="en-US" sz="2000" b="0" dirty="0"/>
              <a:t>(5 of 5)</a:t>
            </a:r>
          </a:p>
        </p:txBody>
      </p:sp>
      <p:pic>
        <p:nvPicPr>
          <p:cNvPr id="5" name="Picture 4" descr="An E M T is holding a newborn with both hands, where two thumbs are at the sternum.">
            <a:extLst>
              <a:ext uri="{FF2B5EF4-FFF2-40B4-BE49-F238E27FC236}">
                <a16:creationId xmlns:a16="http://schemas.microsoft.com/office/drawing/2014/main" id="{CBB02659-D389-4BE1-8C65-1C42DC798254}"/>
              </a:ext>
            </a:extLst>
          </p:cNvPr>
          <p:cNvPicPr>
            <a:picLocks noChangeAspect="1"/>
          </p:cNvPicPr>
          <p:nvPr/>
        </p:nvPicPr>
        <p:blipFill>
          <a:blip r:embed="rId3"/>
          <a:stretch>
            <a:fillRect/>
          </a:stretch>
        </p:blipFill>
        <p:spPr>
          <a:xfrm>
            <a:off x="2470025" y="1655113"/>
            <a:ext cx="4203950" cy="3253855"/>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310180"/>
            <a:ext cx="8439150" cy="881746"/>
          </a:xfrm>
        </p:spPr>
        <p:txBody>
          <a:bodyPr/>
          <a:lstStyle/>
          <a:p>
            <a:pPr marL="0" indent="0">
              <a:buNone/>
            </a:pPr>
            <a:r>
              <a:rPr lang="en-US" dirty="0"/>
              <a:t>Deliver chest compressions mid-sternum with two thumbs, at a depth of one-third to one-half depth of the chest. For a very small infant, the thumbs may be overlapped.</a:t>
            </a:r>
          </a:p>
        </p:txBody>
      </p:sp>
    </p:spTree>
    <p:extLst>
      <p:ext uri="{BB962C8B-B14F-4D97-AF65-F5344CB8AC3E}">
        <p14:creationId xmlns:p14="http://schemas.microsoft.com/office/powerpoint/2010/main" val="15624631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8FE6-B9D8-4F46-892C-B5EAA93420C7}"/>
              </a:ext>
            </a:extLst>
          </p:cNvPr>
          <p:cNvSpPr>
            <a:spLocks noGrp="1"/>
          </p:cNvSpPr>
          <p:nvPr>
            <p:ph type="title"/>
          </p:nvPr>
        </p:nvSpPr>
        <p:spPr/>
        <p:txBody>
          <a:bodyPr/>
          <a:lstStyle/>
          <a:p>
            <a:r>
              <a:rPr lang="en-US" dirty="0"/>
              <a:t>Think About It 6</a:t>
            </a:r>
          </a:p>
        </p:txBody>
      </p:sp>
      <p:sp>
        <p:nvSpPr>
          <p:cNvPr id="3" name="Content Placeholder 2">
            <a:extLst>
              <a:ext uri="{FF2B5EF4-FFF2-40B4-BE49-F238E27FC236}">
                <a16:creationId xmlns:a16="http://schemas.microsoft.com/office/drawing/2014/main" id="{FDA06A95-1644-4A6B-ACA0-A147CB9AA87E}"/>
              </a:ext>
            </a:extLst>
          </p:cNvPr>
          <p:cNvSpPr>
            <a:spLocks noGrp="1"/>
          </p:cNvSpPr>
          <p:nvPr>
            <p:ph sz="quarter" idx="13"/>
          </p:nvPr>
        </p:nvSpPr>
        <p:spPr/>
        <p:txBody>
          <a:bodyPr/>
          <a:lstStyle/>
          <a:p>
            <a:r>
              <a:rPr lang="en-US" dirty="0"/>
              <a:t>What are the first steps in neonatal resuscitation?</a:t>
            </a:r>
          </a:p>
          <a:p>
            <a:r>
              <a:rPr lang="en-US" dirty="0"/>
              <a:t>What is central cyanosis?</a:t>
            </a:r>
          </a:p>
          <a:p>
            <a:r>
              <a:rPr lang="en-US" dirty="0"/>
              <a:t>When is artificial ventilation required, and what is the rate of artificial ventilations?</a:t>
            </a:r>
          </a:p>
        </p:txBody>
      </p:sp>
    </p:spTree>
    <p:extLst>
      <p:ext uri="{BB962C8B-B14F-4D97-AF65-F5344CB8AC3E}">
        <p14:creationId xmlns:p14="http://schemas.microsoft.com/office/powerpoint/2010/main" val="13525537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Care After Delivery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6560155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27E2-8263-4F9E-9960-3BE6D93C6994}"/>
              </a:ext>
            </a:extLst>
          </p:cNvPr>
          <p:cNvSpPr>
            <a:spLocks noGrp="1"/>
          </p:cNvSpPr>
          <p:nvPr>
            <p:ph type="title"/>
          </p:nvPr>
        </p:nvSpPr>
        <p:spPr/>
        <p:txBody>
          <a:bodyPr/>
          <a:lstStyle/>
          <a:p>
            <a:r>
              <a:rPr lang="en-US" dirty="0"/>
              <a:t>Caring for the Mother</a:t>
            </a:r>
          </a:p>
        </p:txBody>
      </p:sp>
      <p:sp>
        <p:nvSpPr>
          <p:cNvPr id="3" name="Content Placeholder 2">
            <a:extLst>
              <a:ext uri="{FF2B5EF4-FFF2-40B4-BE49-F238E27FC236}">
                <a16:creationId xmlns:a16="http://schemas.microsoft.com/office/drawing/2014/main" id="{1D250D6B-B5E4-406B-95B5-D399171D2C4F}"/>
              </a:ext>
            </a:extLst>
          </p:cNvPr>
          <p:cNvSpPr>
            <a:spLocks noGrp="1"/>
          </p:cNvSpPr>
          <p:nvPr>
            <p:ph sz="quarter" idx="13"/>
          </p:nvPr>
        </p:nvSpPr>
        <p:spPr/>
        <p:txBody>
          <a:bodyPr/>
          <a:lstStyle/>
          <a:p>
            <a:r>
              <a:rPr lang="en-US" dirty="0"/>
              <a:t>Mother at risk for serious bleeding, infection, emboli</a:t>
            </a:r>
          </a:p>
          <a:p>
            <a:r>
              <a:rPr lang="en-US" dirty="0"/>
              <a:t>Deliver placenta.</a:t>
            </a:r>
          </a:p>
          <a:p>
            <a:r>
              <a:rPr lang="en-US" dirty="0"/>
              <a:t>Control vaginal bleeding.</a:t>
            </a:r>
          </a:p>
          <a:p>
            <a:r>
              <a:rPr lang="en-US" dirty="0"/>
              <a:t>Comfort.</a:t>
            </a:r>
          </a:p>
        </p:txBody>
      </p:sp>
    </p:spTree>
    <p:extLst>
      <p:ext uri="{BB962C8B-B14F-4D97-AF65-F5344CB8AC3E}">
        <p14:creationId xmlns:p14="http://schemas.microsoft.com/office/powerpoint/2010/main" val="40638985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9377-2CD5-4B87-A850-6859FC8BB053}"/>
              </a:ext>
            </a:extLst>
          </p:cNvPr>
          <p:cNvSpPr>
            <a:spLocks noGrp="1"/>
          </p:cNvSpPr>
          <p:nvPr>
            <p:ph type="title"/>
          </p:nvPr>
        </p:nvSpPr>
        <p:spPr/>
        <p:txBody>
          <a:bodyPr/>
          <a:lstStyle/>
          <a:p>
            <a:r>
              <a:rPr lang="en-US" dirty="0"/>
              <a:t>Delivering the Placenta </a:t>
            </a:r>
            <a:r>
              <a:rPr lang="en-US" sz="2000" b="0" dirty="0"/>
              <a:t>(1 of 2)</a:t>
            </a:r>
          </a:p>
        </p:txBody>
      </p:sp>
      <p:sp>
        <p:nvSpPr>
          <p:cNvPr id="3" name="Content Placeholder 2">
            <a:extLst>
              <a:ext uri="{FF2B5EF4-FFF2-40B4-BE49-F238E27FC236}">
                <a16:creationId xmlns:a16="http://schemas.microsoft.com/office/drawing/2014/main" id="{80311399-A722-40AA-AAF6-A5D4B5F5F620}"/>
              </a:ext>
            </a:extLst>
          </p:cNvPr>
          <p:cNvSpPr>
            <a:spLocks noGrp="1"/>
          </p:cNvSpPr>
          <p:nvPr>
            <p:ph sz="quarter" idx="13"/>
          </p:nvPr>
        </p:nvSpPr>
        <p:spPr>
          <a:xfrm>
            <a:off x="457199" y="1556326"/>
            <a:ext cx="8376557" cy="4467955"/>
          </a:xfrm>
        </p:spPr>
        <p:txBody>
          <a:bodyPr/>
          <a:lstStyle/>
          <a:p>
            <a:r>
              <a:rPr lang="en-US" dirty="0"/>
              <a:t>Afterbirth</a:t>
            </a:r>
          </a:p>
          <a:p>
            <a:pPr lvl="1"/>
            <a:r>
              <a:rPr lang="en-US" dirty="0"/>
              <a:t>Placenta with umbilical cord, amniotic sac membranes, and tissues lining uterus</a:t>
            </a:r>
          </a:p>
          <a:p>
            <a:r>
              <a:rPr lang="en-US" dirty="0"/>
              <a:t>Placental delivery starts with labor pains.</a:t>
            </a:r>
          </a:p>
          <a:p>
            <a:r>
              <a:rPr lang="en-US" dirty="0"/>
              <a:t>May take 30 minutes or longer</a:t>
            </a:r>
          </a:p>
          <a:p>
            <a:r>
              <a:rPr lang="en-US" dirty="0"/>
              <a:t>Begin transport in 20 minutes.</a:t>
            </a:r>
          </a:p>
        </p:txBody>
      </p:sp>
    </p:spTree>
    <p:extLst>
      <p:ext uri="{BB962C8B-B14F-4D97-AF65-F5344CB8AC3E}">
        <p14:creationId xmlns:p14="http://schemas.microsoft.com/office/powerpoint/2010/main" val="33451804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Delivering the Placenta </a:t>
            </a:r>
            <a:r>
              <a:rPr lang="en-US" sz="2000" b="0" dirty="0"/>
              <a:t>(2 of 2)</a:t>
            </a:r>
          </a:p>
        </p:txBody>
      </p:sp>
      <p:pic>
        <p:nvPicPr>
          <p:cNvPr id="4" name="Picture 3" descr="The placenta is being delivered. The E M T holds the placenta by the cord while catching the placenta with the other hand.">
            <a:extLst>
              <a:ext uri="{FF2B5EF4-FFF2-40B4-BE49-F238E27FC236}">
                <a16:creationId xmlns:a16="http://schemas.microsoft.com/office/drawing/2014/main" id="{373C7EC2-F3A0-4B55-B165-AE63D452D6BD}"/>
              </a:ext>
            </a:extLst>
          </p:cNvPr>
          <p:cNvPicPr>
            <a:picLocks noChangeAspect="1"/>
          </p:cNvPicPr>
          <p:nvPr/>
        </p:nvPicPr>
        <p:blipFill>
          <a:blip r:embed="rId3"/>
          <a:stretch>
            <a:fillRect/>
          </a:stretch>
        </p:blipFill>
        <p:spPr>
          <a:xfrm>
            <a:off x="1457080" y="1680254"/>
            <a:ext cx="6229839" cy="3758750"/>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756746"/>
            <a:ext cx="8439150" cy="500491"/>
          </a:xfrm>
        </p:spPr>
        <p:txBody>
          <a:bodyPr/>
          <a:lstStyle/>
          <a:p>
            <a:pPr marL="0" indent="0">
              <a:buNone/>
            </a:pPr>
            <a:r>
              <a:rPr lang="en-US" sz="2000" dirty="0"/>
              <a:t>Guide the placenta out as it begins to appear at the vaginal opening.</a:t>
            </a:r>
          </a:p>
        </p:txBody>
      </p:sp>
    </p:spTree>
    <p:extLst>
      <p:ext uri="{BB962C8B-B14F-4D97-AF65-F5344CB8AC3E}">
        <p14:creationId xmlns:p14="http://schemas.microsoft.com/office/powerpoint/2010/main" val="1947558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3B35-C704-4BF0-85AF-CDE9AF2122BF}"/>
              </a:ext>
            </a:extLst>
          </p:cNvPr>
          <p:cNvSpPr>
            <a:spLocks noGrp="1"/>
          </p:cNvSpPr>
          <p:nvPr>
            <p:ph type="title"/>
          </p:nvPr>
        </p:nvSpPr>
        <p:spPr/>
        <p:txBody>
          <a:bodyPr/>
          <a:lstStyle/>
          <a:p>
            <a:r>
              <a:rPr lang="en-US" dirty="0"/>
              <a:t>Internal Genitalia </a:t>
            </a:r>
            <a:r>
              <a:rPr lang="en-US" sz="2000" b="0" dirty="0"/>
              <a:t>(2 of 3)</a:t>
            </a:r>
          </a:p>
        </p:txBody>
      </p:sp>
      <p:sp>
        <p:nvSpPr>
          <p:cNvPr id="3" name="Content Placeholder 2">
            <a:extLst>
              <a:ext uri="{FF2B5EF4-FFF2-40B4-BE49-F238E27FC236}">
                <a16:creationId xmlns:a16="http://schemas.microsoft.com/office/drawing/2014/main" id="{363C3A48-8AB0-4476-936B-9199392617DB}"/>
              </a:ext>
            </a:extLst>
          </p:cNvPr>
          <p:cNvSpPr>
            <a:spLocks noGrp="1"/>
          </p:cNvSpPr>
          <p:nvPr>
            <p:ph sz="quarter" idx="13"/>
          </p:nvPr>
        </p:nvSpPr>
        <p:spPr>
          <a:xfrm>
            <a:off x="457200" y="1556326"/>
            <a:ext cx="8077200" cy="4467955"/>
          </a:xfrm>
        </p:spPr>
        <p:txBody>
          <a:bodyPr/>
          <a:lstStyle/>
          <a:p>
            <a:r>
              <a:rPr lang="en-US" dirty="0"/>
              <a:t>The uterus</a:t>
            </a:r>
          </a:p>
          <a:p>
            <a:pPr lvl="1"/>
            <a:r>
              <a:rPr lang="en-US" dirty="0"/>
              <a:t>Muscular, hollow organ located along midline in women’s lower abdominal quadrants</a:t>
            </a:r>
          </a:p>
          <a:p>
            <a:pPr lvl="1"/>
            <a:r>
              <a:rPr lang="en-US" dirty="0"/>
              <a:t>Intended site for fertilized ovum to implant and develop into a fetus</a:t>
            </a:r>
          </a:p>
        </p:txBody>
      </p:sp>
    </p:spTree>
    <p:extLst>
      <p:ext uri="{BB962C8B-B14F-4D97-AF65-F5344CB8AC3E}">
        <p14:creationId xmlns:p14="http://schemas.microsoft.com/office/powerpoint/2010/main" val="6773620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5D3AE-CCA8-4490-AE52-7C7AD52E7FDA}"/>
              </a:ext>
            </a:extLst>
          </p:cNvPr>
          <p:cNvSpPr>
            <a:spLocks noGrp="1"/>
          </p:cNvSpPr>
          <p:nvPr>
            <p:ph type="title"/>
          </p:nvPr>
        </p:nvSpPr>
        <p:spPr>
          <a:xfrm>
            <a:off x="457199" y="215371"/>
            <a:ext cx="8466881" cy="1097279"/>
          </a:xfrm>
        </p:spPr>
        <p:txBody>
          <a:bodyPr/>
          <a:lstStyle/>
          <a:p>
            <a:r>
              <a:rPr lang="en-US" sz="3400" dirty="0"/>
              <a:t>Controlling Vaginal Bleeding after Birth</a:t>
            </a:r>
          </a:p>
        </p:txBody>
      </p:sp>
      <p:sp>
        <p:nvSpPr>
          <p:cNvPr id="3" name="Content Placeholder 2">
            <a:extLst>
              <a:ext uri="{FF2B5EF4-FFF2-40B4-BE49-F238E27FC236}">
                <a16:creationId xmlns:a16="http://schemas.microsoft.com/office/drawing/2014/main" id="{D25EF373-8D06-4A19-93CD-BF0E1726EB16}"/>
              </a:ext>
            </a:extLst>
          </p:cNvPr>
          <p:cNvSpPr>
            <a:spLocks noGrp="1"/>
          </p:cNvSpPr>
          <p:nvPr>
            <p:ph sz="quarter" idx="13"/>
          </p:nvPr>
        </p:nvSpPr>
        <p:spPr>
          <a:xfrm>
            <a:off x="457200" y="1556326"/>
            <a:ext cx="8038618" cy="4467955"/>
          </a:xfrm>
        </p:spPr>
        <p:txBody>
          <a:bodyPr/>
          <a:lstStyle/>
          <a:p>
            <a:r>
              <a:rPr lang="en-US" dirty="0"/>
              <a:t>Place a sanitary napkin over the mother’s vaginal opening. Do not place anything in the vagina.</a:t>
            </a:r>
          </a:p>
          <a:p>
            <a:r>
              <a:rPr lang="en-US" dirty="0"/>
              <a:t>Have the mother lower her legs and keep, but not squeeze, them together.</a:t>
            </a:r>
          </a:p>
          <a:p>
            <a:r>
              <a:rPr lang="en-US" dirty="0"/>
              <a:t>Massaging the uterus will help it contract, which controls the bleeding.</a:t>
            </a:r>
          </a:p>
          <a:p>
            <a:r>
              <a:rPr lang="en-US" dirty="0"/>
              <a:t>Encourage the mother to begin nursing the baby.</a:t>
            </a:r>
          </a:p>
        </p:txBody>
      </p:sp>
    </p:spTree>
    <p:extLst>
      <p:ext uri="{BB962C8B-B14F-4D97-AF65-F5344CB8AC3E}">
        <p14:creationId xmlns:p14="http://schemas.microsoft.com/office/powerpoint/2010/main" val="1568957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Controlling Vaginal Bleeding</a:t>
            </a:r>
            <a:endParaRPr lang="en-US" sz="2000" b="0" dirty="0"/>
          </a:p>
        </p:txBody>
      </p:sp>
      <p:pic>
        <p:nvPicPr>
          <p:cNvPr id="4" name="Picture 3" descr="An illustration of massaging the uterus of a patient. The nurse positions the uterus by placing the two hands between the inferior and superior aspect of the abdomen. The anatomical view of placenta and uterus are show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760" y="1575004"/>
            <a:ext cx="3918481" cy="3918481"/>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676202"/>
            <a:ext cx="8439150" cy="659300"/>
          </a:xfrm>
        </p:spPr>
        <p:txBody>
          <a:bodyPr/>
          <a:lstStyle/>
          <a:p>
            <a:pPr marL="0" indent="0">
              <a:buNone/>
            </a:pPr>
            <a:r>
              <a:rPr lang="en-US" sz="2000" dirty="0"/>
              <a:t>After delivery of the placenta, massage the uterus to help control vaginal bleeding.</a:t>
            </a:r>
          </a:p>
        </p:txBody>
      </p:sp>
    </p:spTree>
    <p:extLst>
      <p:ext uri="{BB962C8B-B14F-4D97-AF65-F5344CB8AC3E}">
        <p14:creationId xmlns:p14="http://schemas.microsoft.com/office/powerpoint/2010/main" val="28787665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C0F4-00CE-496B-A4C1-806B32944E50}"/>
              </a:ext>
            </a:extLst>
          </p:cNvPr>
          <p:cNvSpPr>
            <a:spLocks noGrp="1"/>
          </p:cNvSpPr>
          <p:nvPr>
            <p:ph type="title"/>
          </p:nvPr>
        </p:nvSpPr>
        <p:spPr/>
        <p:txBody>
          <a:bodyPr/>
          <a:lstStyle/>
          <a:p>
            <a:r>
              <a:rPr lang="en-US" dirty="0"/>
              <a:t>Providing Comfort to the Mother</a:t>
            </a:r>
          </a:p>
        </p:txBody>
      </p:sp>
      <p:sp>
        <p:nvSpPr>
          <p:cNvPr id="3" name="Content Placeholder 2">
            <a:extLst>
              <a:ext uri="{FF2B5EF4-FFF2-40B4-BE49-F238E27FC236}">
                <a16:creationId xmlns:a16="http://schemas.microsoft.com/office/drawing/2014/main" id="{F216AAD3-F35A-41A9-8361-B60E6AC5F8FB}"/>
              </a:ext>
            </a:extLst>
          </p:cNvPr>
          <p:cNvSpPr>
            <a:spLocks noGrp="1"/>
          </p:cNvSpPr>
          <p:nvPr>
            <p:ph sz="quarter" idx="13"/>
          </p:nvPr>
        </p:nvSpPr>
        <p:spPr/>
        <p:txBody>
          <a:bodyPr/>
          <a:lstStyle/>
          <a:p>
            <a:r>
              <a:rPr lang="en-US" dirty="0"/>
              <a:t>Take vital signs frequently.</a:t>
            </a:r>
          </a:p>
          <a:p>
            <a:r>
              <a:rPr lang="en-US" dirty="0"/>
              <a:t>Acts of kindness will be appreciated and remembered.</a:t>
            </a:r>
          </a:p>
          <a:p>
            <a:pPr lvl="1"/>
            <a:r>
              <a:rPr lang="en-US" dirty="0"/>
              <a:t>Wipe face and hands with damp washcloth.</a:t>
            </a:r>
          </a:p>
          <a:p>
            <a:pPr lvl="1"/>
            <a:r>
              <a:rPr lang="en-US" dirty="0"/>
              <a:t>Replace blood-soaked sheets and blankets.</a:t>
            </a:r>
          </a:p>
        </p:txBody>
      </p:sp>
    </p:spTree>
    <p:extLst>
      <p:ext uri="{BB962C8B-B14F-4D97-AF65-F5344CB8AC3E}">
        <p14:creationId xmlns:p14="http://schemas.microsoft.com/office/powerpoint/2010/main" val="12639409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15A9-B6A0-47A5-8C4D-CA9FFEEF6476}"/>
              </a:ext>
            </a:extLst>
          </p:cNvPr>
          <p:cNvSpPr>
            <a:spLocks noGrp="1"/>
          </p:cNvSpPr>
          <p:nvPr>
            <p:ph type="title"/>
          </p:nvPr>
        </p:nvSpPr>
        <p:spPr/>
        <p:txBody>
          <a:bodyPr/>
          <a:lstStyle/>
          <a:p>
            <a:r>
              <a:rPr lang="en-US" dirty="0"/>
              <a:t>Think About It 7</a:t>
            </a:r>
          </a:p>
        </p:txBody>
      </p:sp>
      <p:sp>
        <p:nvSpPr>
          <p:cNvPr id="3" name="Content Placeholder 2">
            <a:extLst>
              <a:ext uri="{FF2B5EF4-FFF2-40B4-BE49-F238E27FC236}">
                <a16:creationId xmlns:a16="http://schemas.microsoft.com/office/drawing/2014/main" id="{4D63D8D8-D311-4DA1-A9C3-631E7EF7BE33}"/>
              </a:ext>
            </a:extLst>
          </p:cNvPr>
          <p:cNvSpPr>
            <a:spLocks noGrp="1"/>
          </p:cNvSpPr>
          <p:nvPr>
            <p:ph sz="quarter" idx="13"/>
          </p:nvPr>
        </p:nvSpPr>
        <p:spPr/>
        <p:txBody>
          <a:bodyPr/>
          <a:lstStyle/>
          <a:p>
            <a:r>
              <a:rPr lang="en-US" dirty="0"/>
              <a:t>What are your responsibilities in caring for the mother?</a:t>
            </a:r>
          </a:p>
          <a:p>
            <a:r>
              <a:rPr lang="en-US" dirty="0"/>
              <a:t>What is considered to be the usual blood loss?</a:t>
            </a:r>
          </a:p>
          <a:p>
            <a:r>
              <a:rPr lang="en-US" dirty="0"/>
              <a:t>Give examples of acts of kindness toward the mother.</a:t>
            </a:r>
          </a:p>
        </p:txBody>
      </p:sp>
    </p:spTree>
    <p:extLst>
      <p:ext uri="{BB962C8B-B14F-4D97-AF65-F5344CB8AC3E}">
        <p14:creationId xmlns:p14="http://schemas.microsoft.com/office/powerpoint/2010/main" val="17040416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Childbirth Complications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2013404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579D-BCDE-489E-9132-937A0790DBCD}"/>
              </a:ext>
            </a:extLst>
          </p:cNvPr>
          <p:cNvSpPr>
            <a:spLocks noGrp="1"/>
          </p:cNvSpPr>
          <p:nvPr>
            <p:ph type="title"/>
          </p:nvPr>
        </p:nvSpPr>
        <p:spPr/>
        <p:txBody>
          <a:bodyPr/>
          <a:lstStyle/>
          <a:p>
            <a:r>
              <a:rPr lang="en-US" dirty="0"/>
              <a:t>Complications of Delivery</a:t>
            </a:r>
          </a:p>
        </p:txBody>
      </p:sp>
      <p:sp>
        <p:nvSpPr>
          <p:cNvPr id="3" name="Content Placeholder 2">
            <a:extLst>
              <a:ext uri="{FF2B5EF4-FFF2-40B4-BE49-F238E27FC236}">
                <a16:creationId xmlns:a16="http://schemas.microsoft.com/office/drawing/2014/main" id="{8A218004-60EB-4EAF-8A5C-23F510E0E3D1}"/>
              </a:ext>
            </a:extLst>
          </p:cNvPr>
          <p:cNvSpPr>
            <a:spLocks noGrp="1"/>
          </p:cNvSpPr>
          <p:nvPr>
            <p:ph sz="quarter" idx="13"/>
          </p:nvPr>
        </p:nvSpPr>
        <p:spPr/>
        <p:txBody>
          <a:bodyPr/>
          <a:lstStyle/>
          <a:p>
            <a:r>
              <a:rPr lang="en-US" dirty="0"/>
              <a:t>Common complications</a:t>
            </a:r>
          </a:p>
          <a:p>
            <a:pPr lvl="1"/>
            <a:r>
              <a:rPr lang="en-US" dirty="0"/>
              <a:t>Cord around the neck</a:t>
            </a:r>
          </a:p>
          <a:p>
            <a:pPr lvl="1"/>
            <a:r>
              <a:rPr lang="en-US" dirty="0"/>
              <a:t>Unbroken amniotic sac</a:t>
            </a:r>
          </a:p>
          <a:p>
            <a:pPr lvl="1"/>
            <a:r>
              <a:rPr lang="en-US" dirty="0"/>
              <a:t>Infants who need encouragement to breathe</a:t>
            </a:r>
          </a:p>
        </p:txBody>
      </p:sp>
    </p:spTree>
    <p:extLst>
      <p:ext uri="{BB962C8B-B14F-4D97-AF65-F5344CB8AC3E}">
        <p14:creationId xmlns:p14="http://schemas.microsoft.com/office/powerpoint/2010/main" val="762781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3B85B-DD16-485D-A2FD-E2493DE44980}"/>
              </a:ext>
            </a:extLst>
          </p:cNvPr>
          <p:cNvSpPr>
            <a:spLocks noGrp="1"/>
          </p:cNvSpPr>
          <p:nvPr>
            <p:ph type="title"/>
          </p:nvPr>
        </p:nvSpPr>
        <p:spPr/>
        <p:txBody>
          <a:bodyPr/>
          <a:lstStyle/>
          <a:p>
            <a:r>
              <a:rPr lang="en-US" dirty="0"/>
              <a:t>Breech Presentation </a:t>
            </a:r>
            <a:r>
              <a:rPr lang="en-US" sz="2000" b="0" dirty="0"/>
              <a:t>(1 of 2)</a:t>
            </a:r>
          </a:p>
        </p:txBody>
      </p:sp>
      <p:sp>
        <p:nvSpPr>
          <p:cNvPr id="3" name="Content Placeholder 2">
            <a:extLst>
              <a:ext uri="{FF2B5EF4-FFF2-40B4-BE49-F238E27FC236}">
                <a16:creationId xmlns:a16="http://schemas.microsoft.com/office/drawing/2014/main" id="{AFB8CA48-9D2E-430B-8614-4856B9776B60}"/>
              </a:ext>
            </a:extLst>
          </p:cNvPr>
          <p:cNvSpPr>
            <a:spLocks noGrp="1"/>
          </p:cNvSpPr>
          <p:nvPr>
            <p:ph sz="quarter" idx="13"/>
          </p:nvPr>
        </p:nvSpPr>
        <p:spPr/>
        <p:txBody>
          <a:bodyPr/>
          <a:lstStyle/>
          <a:p>
            <a:r>
              <a:rPr lang="en-US" dirty="0"/>
              <a:t>Most common abnormal delivery</a:t>
            </a:r>
          </a:p>
          <a:p>
            <a:r>
              <a:rPr lang="en-US" dirty="0"/>
              <a:t>Buttocks- or both-legs-first delivery</a:t>
            </a:r>
          </a:p>
          <a:p>
            <a:r>
              <a:rPr lang="en-US" dirty="0"/>
              <a:t>Risk of birth trauma to baby is high.</a:t>
            </a:r>
          </a:p>
          <a:p>
            <a:r>
              <a:rPr lang="en-US" dirty="0"/>
              <a:t>Meconium staining often occurs.</a:t>
            </a:r>
          </a:p>
        </p:txBody>
      </p:sp>
    </p:spTree>
    <p:extLst>
      <p:ext uri="{BB962C8B-B14F-4D97-AF65-F5344CB8AC3E}">
        <p14:creationId xmlns:p14="http://schemas.microsoft.com/office/powerpoint/2010/main" val="36568342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7590-A0BE-4D78-A923-C55617F48B5F}"/>
              </a:ext>
            </a:extLst>
          </p:cNvPr>
          <p:cNvSpPr>
            <a:spLocks noGrp="1"/>
          </p:cNvSpPr>
          <p:nvPr>
            <p:ph type="title"/>
          </p:nvPr>
        </p:nvSpPr>
        <p:spPr/>
        <p:txBody>
          <a:bodyPr/>
          <a:lstStyle/>
          <a:p>
            <a:r>
              <a:rPr lang="en-US" dirty="0"/>
              <a:t>Patient Care—Breech Presentation</a:t>
            </a:r>
          </a:p>
        </p:txBody>
      </p:sp>
      <p:sp>
        <p:nvSpPr>
          <p:cNvPr id="3" name="Content Placeholder 2">
            <a:extLst>
              <a:ext uri="{FF2B5EF4-FFF2-40B4-BE49-F238E27FC236}">
                <a16:creationId xmlns:a16="http://schemas.microsoft.com/office/drawing/2014/main" id="{80C5E842-23C3-45C1-8FFD-AE4B203C4C7C}"/>
              </a:ext>
            </a:extLst>
          </p:cNvPr>
          <p:cNvSpPr>
            <a:spLocks noGrp="1"/>
          </p:cNvSpPr>
          <p:nvPr>
            <p:ph sz="quarter" idx="13"/>
          </p:nvPr>
        </p:nvSpPr>
        <p:spPr/>
        <p:txBody>
          <a:bodyPr/>
          <a:lstStyle/>
          <a:p>
            <a:r>
              <a:rPr lang="en-US" dirty="0"/>
              <a:t>Initiate rapid transport.</a:t>
            </a:r>
          </a:p>
          <a:p>
            <a:r>
              <a:rPr lang="en-US" dirty="0"/>
              <a:t>Never attempt to deliver baby by pulling on legs.</a:t>
            </a:r>
          </a:p>
          <a:p>
            <a:r>
              <a:rPr lang="en-US" dirty="0"/>
              <a:t>Provide high-concentration oxygen to mother.</a:t>
            </a:r>
          </a:p>
          <a:p>
            <a:r>
              <a:rPr lang="en-US" dirty="0"/>
              <a:t>Place mother in head-down position with pelvis elevated.</a:t>
            </a:r>
          </a:p>
          <a:p>
            <a:r>
              <a:rPr lang="en-US" dirty="0"/>
              <a:t>If body delivers, support it to prevent explosive delivery.</a:t>
            </a:r>
          </a:p>
          <a:p>
            <a:r>
              <a:rPr lang="en-US" dirty="0"/>
              <a:t>Care for baby, cord, mother, and placenta as for cephalic delivery.</a:t>
            </a:r>
          </a:p>
        </p:txBody>
      </p:sp>
    </p:spTree>
    <p:extLst>
      <p:ext uri="{BB962C8B-B14F-4D97-AF65-F5344CB8AC3E}">
        <p14:creationId xmlns:p14="http://schemas.microsoft.com/office/powerpoint/2010/main" val="36552245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Breech Presentation </a:t>
            </a:r>
            <a:r>
              <a:rPr lang="en-US" sz="2000" b="0" dirty="0"/>
              <a:t>(2 of 2)</a:t>
            </a:r>
          </a:p>
        </p:txBody>
      </p:sp>
      <p:pic>
        <p:nvPicPr>
          <p:cNvPr id="4" name="Picture 3" descr="A baby being delivered feet first. One E M T holds the infant's feet while a second E M T guides the rest of the body.">
            <a:extLst>
              <a:ext uri="{FF2B5EF4-FFF2-40B4-BE49-F238E27FC236}">
                <a16:creationId xmlns:a16="http://schemas.microsoft.com/office/drawing/2014/main" id="{8FFEDA07-A1D7-4091-AAFF-E88D42385753}"/>
              </a:ext>
            </a:extLst>
          </p:cNvPr>
          <p:cNvPicPr>
            <a:picLocks noChangeAspect="1"/>
          </p:cNvPicPr>
          <p:nvPr/>
        </p:nvPicPr>
        <p:blipFill>
          <a:blip r:embed="rId3"/>
          <a:stretch>
            <a:fillRect/>
          </a:stretch>
        </p:blipFill>
        <p:spPr>
          <a:xfrm>
            <a:off x="1096219" y="1597293"/>
            <a:ext cx="6951563" cy="3989989"/>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868756"/>
            <a:ext cx="8439150" cy="372158"/>
          </a:xfrm>
        </p:spPr>
        <p:txBody>
          <a:bodyPr/>
          <a:lstStyle/>
          <a:p>
            <a:pPr marL="0" indent="0">
              <a:buNone/>
            </a:pPr>
            <a:r>
              <a:rPr lang="en-US" sz="2000" dirty="0"/>
              <a:t>Breech delivery. © Eddie Lawrence/ScienceSource</a:t>
            </a:r>
          </a:p>
        </p:txBody>
      </p:sp>
    </p:spTree>
    <p:extLst>
      <p:ext uri="{BB962C8B-B14F-4D97-AF65-F5344CB8AC3E}">
        <p14:creationId xmlns:p14="http://schemas.microsoft.com/office/powerpoint/2010/main" val="28432482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8A75-819C-47CC-A499-D139AD5D1C42}"/>
              </a:ext>
            </a:extLst>
          </p:cNvPr>
          <p:cNvSpPr>
            <a:spLocks noGrp="1"/>
          </p:cNvSpPr>
          <p:nvPr>
            <p:ph type="title"/>
          </p:nvPr>
        </p:nvSpPr>
        <p:spPr/>
        <p:txBody>
          <a:bodyPr/>
          <a:lstStyle/>
          <a:p>
            <a:r>
              <a:rPr lang="en-US" dirty="0"/>
              <a:t>Limb Presentation </a:t>
            </a:r>
            <a:r>
              <a:rPr lang="en-US" sz="2000" b="0" dirty="0"/>
              <a:t>(1 of 2)</a:t>
            </a:r>
          </a:p>
        </p:txBody>
      </p:sp>
      <p:sp>
        <p:nvSpPr>
          <p:cNvPr id="3" name="Content Placeholder 2">
            <a:extLst>
              <a:ext uri="{FF2B5EF4-FFF2-40B4-BE49-F238E27FC236}">
                <a16:creationId xmlns:a16="http://schemas.microsoft.com/office/drawing/2014/main" id="{88DB5A9A-9510-4B9D-8905-445A17BEDDE8}"/>
              </a:ext>
            </a:extLst>
          </p:cNvPr>
          <p:cNvSpPr>
            <a:spLocks noGrp="1"/>
          </p:cNvSpPr>
          <p:nvPr>
            <p:ph sz="quarter" idx="13"/>
          </p:nvPr>
        </p:nvSpPr>
        <p:spPr/>
        <p:txBody>
          <a:bodyPr/>
          <a:lstStyle/>
          <a:p>
            <a:r>
              <a:rPr lang="en-US" dirty="0"/>
              <a:t>A limb of infant protrudes from the vagina.</a:t>
            </a:r>
          </a:p>
          <a:p>
            <a:r>
              <a:rPr lang="en-US" dirty="0"/>
              <a:t>Commonly a foot when baby in breech position.</a:t>
            </a:r>
          </a:p>
          <a:p>
            <a:r>
              <a:rPr lang="en-US" dirty="0"/>
              <a:t>Prolapsed cord often present as well.</a:t>
            </a:r>
          </a:p>
          <a:p>
            <a:r>
              <a:rPr lang="en-US" dirty="0"/>
              <a:t>Rapid transport essential</a:t>
            </a:r>
          </a:p>
          <a:p>
            <a:pPr lvl="1"/>
            <a:r>
              <a:rPr lang="en-US" dirty="0"/>
              <a:t>Cannot be delivered in a prehospital setting</a:t>
            </a:r>
          </a:p>
        </p:txBody>
      </p:sp>
    </p:spTree>
    <p:extLst>
      <p:ext uri="{BB962C8B-B14F-4D97-AF65-F5344CB8AC3E}">
        <p14:creationId xmlns:p14="http://schemas.microsoft.com/office/powerpoint/2010/main" val="4068229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3B35-C704-4BF0-85AF-CDE9AF2122BF}"/>
              </a:ext>
            </a:extLst>
          </p:cNvPr>
          <p:cNvSpPr>
            <a:spLocks noGrp="1"/>
          </p:cNvSpPr>
          <p:nvPr>
            <p:ph type="title"/>
          </p:nvPr>
        </p:nvSpPr>
        <p:spPr/>
        <p:txBody>
          <a:bodyPr/>
          <a:lstStyle/>
          <a:p>
            <a:r>
              <a:rPr lang="en-US" dirty="0"/>
              <a:t>Internal Genitalia </a:t>
            </a:r>
            <a:r>
              <a:rPr lang="en-US" sz="2000" b="0" dirty="0"/>
              <a:t>(3 of 3)</a:t>
            </a:r>
          </a:p>
        </p:txBody>
      </p:sp>
      <p:sp>
        <p:nvSpPr>
          <p:cNvPr id="3" name="Content Placeholder 2">
            <a:extLst>
              <a:ext uri="{FF2B5EF4-FFF2-40B4-BE49-F238E27FC236}">
                <a16:creationId xmlns:a16="http://schemas.microsoft.com/office/drawing/2014/main" id="{363C3A48-8AB0-4476-936B-9199392617DB}"/>
              </a:ext>
            </a:extLst>
          </p:cNvPr>
          <p:cNvSpPr>
            <a:spLocks noGrp="1"/>
          </p:cNvSpPr>
          <p:nvPr>
            <p:ph sz="quarter" idx="13"/>
          </p:nvPr>
        </p:nvSpPr>
        <p:spPr>
          <a:xfrm>
            <a:off x="457200" y="1556326"/>
            <a:ext cx="8229600" cy="4467955"/>
          </a:xfrm>
        </p:spPr>
        <p:txBody>
          <a:bodyPr/>
          <a:lstStyle/>
          <a:p>
            <a:r>
              <a:rPr lang="en-US" dirty="0"/>
              <a:t>The uterus</a:t>
            </a:r>
          </a:p>
          <a:p>
            <a:pPr lvl="1"/>
            <a:r>
              <a:rPr lang="en-US" dirty="0"/>
              <a:t>Can stretch and grow as fetus gets larger</a:t>
            </a:r>
          </a:p>
          <a:p>
            <a:pPr lvl="1"/>
            <a:r>
              <a:rPr lang="en-US" dirty="0"/>
              <a:t>Cervix</a:t>
            </a:r>
          </a:p>
          <a:p>
            <a:pPr lvl="2"/>
            <a:r>
              <a:rPr lang="en-US" dirty="0"/>
              <a:t>Muscular ring separating uterus and vagina</a:t>
            </a:r>
          </a:p>
        </p:txBody>
      </p:sp>
    </p:spTree>
    <p:extLst>
      <p:ext uri="{BB962C8B-B14F-4D97-AF65-F5344CB8AC3E}">
        <p14:creationId xmlns:p14="http://schemas.microsoft.com/office/powerpoint/2010/main" val="27061812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C7984-9A29-42A4-B463-762FD73ED3DB}"/>
              </a:ext>
            </a:extLst>
          </p:cNvPr>
          <p:cNvSpPr>
            <a:spLocks noGrp="1"/>
          </p:cNvSpPr>
          <p:nvPr>
            <p:ph type="title"/>
          </p:nvPr>
        </p:nvSpPr>
        <p:spPr/>
        <p:txBody>
          <a:bodyPr/>
          <a:lstStyle/>
          <a:p>
            <a:r>
              <a:rPr lang="en-US" dirty="0"/>
              <a:t>Patient Care—Limb Presentation</a:t>
            </a:r>
          </a:p>
        </p:txBody>
      </p:sp>
      <p:sp>
        <p:nvSpPr>
          <p:cNvPr id="3" name="Content Placeholder 2">
            <a:extLst>
              <a:ext uri="{FF2B5EF4-FFF2-40B4-BE49-F238E27FC236}">
                <a16:creationId xmlns:a16="http://schemas.microsoft.com/office/drawing/2014/main" id="{A6D39CB6-420D-4410-AEED-182496C7B36A}"/>
              </a:ext>
            </a:extLst>
          </p:cNvPr>
          <p:cNvSpPr>
            <a:spLocks noGrp="1"/>
          </p:cNvSpPr>
          <p:nvPr>
            <p:ph sz="quarter" idx="13"/>
          </p:nvPr>
        </p:nvSpPr>
        <p:spPr/>
        <p:txBody>
          <a:bodyPr/>
          <a:lstStyle/>
          <a:p>
            <a:r>
              <a:rPr lang="en-US" dirty="0"/>
              <a:t>Transport immediately.</a:t>
            </a:r>
          </a:p>
          <a:p>
            <a:r>
              <a:rPr lang="en-US" dirty="0"/>
              <a:t>Place mother in head-down position with pelvis elevated.</a:t>
            </a:r>
          </a:p>
          <a:p>
            <a:r>
              <a:rPr lang="en-US" dirty="0"/>
              <a:t>Do not pull on limb or replace limb into vagina.</a:t>
            </a:r>
          </a:p>
          <a:p>
            <a:r>
              <a:rPr lang="en-US" dirty="0"/>
              <a:t>Do not place gloved hand into vagina unless there is a prolapsed cord.</a:t>
            </a:r>
          </a:p>
          <a:p>
            <a:r>
              <a:rPr lang="en-US" dirty="0"/>
              <a:t>Administer high-concentration oxygen to mother.</a:t>
            </a:r>
          </a:p>
          <a:p>
            <a:r>
              <a:rPr lang="en-US" dirty="0"/>
              <a:t>Notify receiving facility of limb presentation.</a:t>
            </a:r>
          </a:p>
        </p:txBody>
      </p:sp>
    </p:spTree>
    <p:extLst>
      <p:ext uri="{BB962C8B-B14F-4D97-AF65-F5344CB8AC3E}">
        <p14:creationId xmlns:p14="http://schemas.microsoft.com/office/powerpoint/2010/main" val="4316640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Limb Presentation </a:t>
            </a:r>
            <a:r>
              <a:rPr lang="en-US" sz="2000" b="0" dirty="0"/>
              <a:t>(2 of 2)</a:t>
            </a:r>
          </a:p>
        </p:txBody>
      </p:sp>
      <p:pic>
        <p:nvPicPr>
          <p:cNvPr id="5" name="Picture 4" descr="Two diagrams of infant position within the uterus. 1. The infant is presenting feet first. One foot protrudes from the vagina. 2. The infant is presenting laterally. One arm protrudes from the vagina.">
            <a:extLst>
              <a:ext uri="{FF2B5EF4-FFF2-40B4-BE49-F238E27FC236}">
                <a16:creationId xmlns:a16="http://schemas.microsoft.com/office/drawing/2014/main" id="{67BB380B-086F-4E5C-B7AD-DB913FEFE648}"/>
              </a:ext>
            </a:extLst>
          </p:cNvPr>
          <p:cNvPicPr>
            <a:picLocks noChangeAspect="1"/>
          </p:cNvPicPr>
          <p:nvPr/>
        </p:nvPicPr>
        <p:blipFill>
          <a:blip r:embed="rId3"/>
          <a:stretch>
            <a:fillRect/>
          </a:stretch>
        </p:blipFill>
        <p:spPr>
          <a:xfrm>
            <a:off x="673972" y="1781737"/>
            <a:ext cx="7796056" cy="3555791"/>
          </a:xfrm>
          <a:prstGeom prst="rect">
            <a:avLst/>
          </a:prstGeom>
        </p:spPr>
      </p:pic>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787113"/>
            <a:ext cx="8439150" cy="372158"/>
          </a:xfrm>
        </p:spPr>
        <p:txBody>
          <a:bodyPr/>
          <a:lstStyle/>
          <a:p>
            <a:pPr marL="0" indent="0">
              <a:buNone/>
            </a:pPr>
            <a:r>
              <a:rPr lang="en-US" sz="2000" dirty="0"/>
              <a:t>Limb presentation.</a:t>
            </a:r>
          </a:p>
        </p:txBody>
      </p:sp>
    </p:spTree>
    <p:extLst>
      <p:ext uri="{BB962C8B-B14F-4D97-AF65-F5344CB8AC3E}">
        <p14:creationId xmlns:p14="http://schemas.microsoft.com/office/powerpoint/2010/main" val="35264380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E206-25CA-42CD-BB8D-BD0829C1B87F}"/>
              </a:ext>
            </a:extLst>
          </p:cNvPr>
          <p:cNvSpPr>
            <a:spLocks noGrp="1"/>
          </p:cNvSpPr>
          <p:nvPr>
            <p:ph type="title"/>
          </p:nvPr>
        </p:nvSpPr>
        <p:spPr/>
        <p:txBody>
          <a:bodyPr/>
          <a:lstStyle/>
          <a:p>
            <a:r>
              <a:rPr lang="en-US" dirty="0"/>
              <a:t>Prolapsed Umbilical Cord </a:t>
            </a:r>
            <a:r>
              <a:rPr lang="en-US" sz="2000" b="0" dirty="0"/>
              <a:t>(1 of 2)</a:t>
            </a:r>
          </a:p>
        </p:txBody>
      </p:sp>
      <p:sp>
        <p:nvSpPr>
          <p:cNvPr id="3" name="Content Placeholder 2">
            <a:extLst>
              <a:ext uri="{FF2B5EF4-FFF2-40B4-BE49-F238E27FC236}">
                <a16:creationId xmlns:a16="http://schemas.microsoft.com/office/drawing/2014/main" id="{BC11CE47-6877-4E06-977E-DCFFC4855A5A}"/>
              </a:ext>
            </a:extLst>
          </p:cNvPr>
          <p:cNvSpPr>
            <a:spLocks noGrp="1"/>
          </p:cNvSpPr>
          <p:nvPr>
            <p:ph sz="quarter" idx="13"/>
          </p:nvPr>
        </p:nvSpPr>
        <p:spPr>
          <a:xfrm>
            <a:off x="457199" y="1556326"/>
            <a:ext cx="8425543" cy="4467955"/>
          </a:xfrm>
        </p:spPr>
        <p:txBody>
          <a:bodyPr/>
          <a:lstStyle/>
          <a:p>
            <a:r>
              <a:rPr lang="en-US" dirty="0"/>
              <a:t>When umbilical cord presents first and becomes squeezed between vaginal wall and baby’s head</a:t>
            </a:r>
          </a:p>
          <a:p>
            <a:r>
              <a:rPr lang="en-US" dirty="0"/>
              <a:t>Oxygen supply to the baby may be totally interrupted.</a:t>
            </a:r>
          </a:p>
          <a:p>
            <a:r>
              <a:rPr lang="en-US" dirty="0"/>
              <a:t>Life-threatening condition</a:t>
            </a:r>
          </a:p>
        </p:txBody>
      </p:sp>
    </p:spTree>
    <p:extLst>
      <p:ext uri="{BB962C8B-B14F-4D97-AF65-F5344CB8AC3E}">
        <p14:creationId xmlns:p14="http://schemas.microsoft.com/office/powerpoint/2010/main" val="9748010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8638-CF9F-49F6-896C-C2C479B0E9A7}"/>
              </a:ext>
            </a:extLst>
          </p:cNvPr>
          <p:cNvSpPr>
            <a:spLocks noGrp="1"/>
          </p:cNvSpPr>
          <p:nvPr>
            <p:ph type="title"/>
          </p:nvPr>
        </p:nvSpPr>
        <p:spPr>
          <a:xfrm>
            <a:off x="457199" y="215371"/>
            <a:ext cx="8441871" cy="1097279"/>
          </a:xfrm>
        </p:spPr>
        <p:txBody>
          <a:bodyPr/>
          <a:lstStyle/>
          <a:p>
            <a:r>
              <a:rPr lang="en-US" sz="3400" dirty="0"/>
              <a:t>Patient Care—Prolapsed Umbilical Cord</a:t>
            </a:r>
          </a:p>
        </p:txBody>
      </p:sp>
      <p:sp>
        <p:nvSpPr>
          <p:cNvPr id="3" name="Content Placeholder 2">
            <a:extLst>
              <a:ext uri="{FF2B5EF4-FFF2-40B4-BE49-F238E27FC236}">
                <a16:creationId xmlns:a16="http://schemas.microsoft.com/office/drawing/2014/main" id="{8BD463C5-221F-4098-9020-42A2147E6819}"/>
              </a:ext>
            </a:extLst>
          </p:cNvPr>
          <p:cNvSpPr>
            <a:spLocks noGrp="1"/>
          </p:cNvSpPr>
          <p:nvPr>
            <p:ph sz="quarter" idx="13"/>
          </p:nvPr>
        </p:nvSpPr>
        <p:spPr/>
        <p:txBody>
          <a:bodyPr/>
          <a:lstStyle/>
          <a:p>
            <a:r>
              <a:rPr lang="en-US" dirty="0"/>
              <a:t>Position mother with head down and pelvis raised.</a:t>
            </a:r>
          </a:p>
          <a:p>
            <a:r>
              <a:rPr lang="en-US" dirty="0"/>
              <a:t>Provide mother with high-concentration oxygen.</a:t>
            </a:r>
          </a:p>
          <a:p>
            <a:r>
              <a:rPr lang="en-US" dirty="0"/>
              <a:t>Check cord for pulses and wrap exposed cord.</a:t>
            </a:r>
          </a:p>
          <a:p>
            <a:r>
              <a:rPr lang="en-US" dirty="0"/>
              <a:t>Insert fingers into vagina to push up on baby’s head or buttocks to keep pressure off the cord.</a:t>
            </a:r>
          </a:p>
          <a:p>
            <a:r>
              <a:rPr lang="en-US" dirty="0"/>
              <a:t>Keep mother, child, and E</a:t>
            </a:r>
            <a:r>
              <a:rPr lang="en-US" sz="100" dirty="0"/>
              <a:t> </a:t>
            </a:r>
            <a:r>
              <a:rPr lang="en-US" dirty="0"/>
              <a:t>M</a:t>
            </a:r>
            <a:r>
              <a:rPr lang="en-US" sz="100" dirty="0"/>
              <a:t> </a:t>
            </a:r>
            <a:r>
              <a:rPr lang="en-US" dirty="0"/>
              <a:t>T as a unit.</a:t>
            </a:r>
          </a:p>
          <a:p>
            <a:r>
              <a:rPr lang="en-US" dirty="0"/>
              <a:t>Transport immediately.</a:t>
            </a:r>
          </a:p>
          <a:p>
            <a:r>
              <a:rPr lang="en-US" dirty="0"/>
              <a:t>Notify receiving facility of prolapsed cord.</a:t>
            </a:r>
          </a:p>
        </p:txBody>
      </p:sp>
    </p:spTree>
    <p:extLst>
      <p:ext uri="{BB962C8B-B14F-4D97-AF65-F5344CB8AC3E}">
        <p14:creationId xmlns:p14="http://schemas.microsoft.com/office/powerpoint/2010/main" val="6839047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a:xfrm>
            <a:off x="457200" y="215371"/>
            <a:ext cx="8439150" cy="1097279"/>
          </a:xfrm>
        </p:spPr>
        <p:txBody>
          <a:bodyPr/>
          <a:lstStyle/>
          <a:p>
            <a:r>
              <a:rPr lang="en-US" dirty="0"/>
              <a:t>Prolapsed Umbilical Cord </a:t>
            </a:r>
            <a:r>
              <a:rPr lang="en-US" sz="2000" b="0" dirty="0"/>
              <a:t>(2 of 2)</a:t>
            </a:r>
          </a:p>
        </p:txBody>
      </p:sp>
      <p:pic>
        <p:nvPicPr>
          <p:cNvPr id="4" name="Picture 3" descr="The steps to position the patient for a prolapsed umbilical cord. For long description, see slide 122: Appendix 4">
            <a:extLst>
              <a:ext uri="{FF2B5EF4-FFF2-40B4-BE49-F238E27FC236}">
                <a16:creationId xmlns:a16="http://schemas.microsoft.com/office/drawing/2014/main" id="{8304EC10-8C09-43AA-82C4-F4C41E1E3164}"/>
              </a:ext>
            </a:extLst>
          </p:cNvPr>
          <p:cNvPicPr>
            <a:picLocks noChangeAspect="1"/>
          </p:cNvPicPr>
          <p:nvPr/>
        </p:nvPicPr>
        <p:blipFill>
          <a:blip r:embed="rId3"/>
          <a:stretch>
            <a:fillRect/>
          </a:stretch>
        </p:blipFill>
        <p:spPr>
          <a:xfrm>
            <a:off x="1814717" y="1557338"/>
            <a:ext cx="5514567" cy="3482886"/>
          </a:xfrm>
          <a:prstGeom prst="rect">
            <a:avLst/>
          </a:prstGeom>
        </p:spPr>
      </p:pic>
      <p:sp>
        <p:nvSpPr>
          <p:cNvPr id="14" name="Text Placeholder 13">
            <a:extLst>
              <a:ext uri="{FF2B5EF4-FFF2-40B4-BE49-F238E27FC236}">
                <a16:creationId xmlns:a16="http://schemas.microsoft.com/office/drawing/2014/main" id="{892F4BEB-8FFB-4AD6-AF64-80FF40C1FE0E}"/>
              </a:ext>
            </a:extLst>
          </p:cNvPr>
          <p:cNvSpPr>
            <a:spLocks noGrp="1"/>
          </p:cNvSpPr>
          <p:nvPr>
            <p:ph type="body" sz="quarter" idx="27"/>
          </p:nvPr>
        </p:nvSpPr>
        <p:spPr>
          <a:xfrm>
            <a:off x="2350294" y="5255278"/>
            <a:ext cx="4443412" cy="372158"/>
          </a:xfrm>
        </p:spPr>
        <p:txBody>
          <a:bodyPr/>
          <a:lstStyle/>
          <a:p>
            <a:pPr marL="0" indent="0">
              <a:buNone/>
            </a:pPr>
            <a:r>
              <a:rPr lang="en-US" dirty="0" smtClean="0">
                <a:hlinkClick r:id="rId4" action="ppaction://hlinksldjump"/>
              </a:rPr>
              <a:t>For long description, see slide 122: Appendix 4</a:t>
            </a:r>
            <a:endParaRPr lang="en-US" dirty="0"/>
          </a:p>
        </p:txBody>
      </p:sp>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57200" y="5846636"/>
            <a:ext cx="3107803" cy="372158"/>
          </a:xfrm>
        </p:spPr>
        <p:txBody>
          <a:bodyPr/>
          <a:lstStyle/>
          <a:p>
            <a:pPr marL="0" indent="0">
              <a:buNone/>
            </a:pPr>
            <a:r>
              <a:rPr lang="en-US" sz="2000" dirty="0"/>
              <a:t>Prolapsed umbilical cord.</a:t>
            </a:r>
          </a:p>
        </p:txBody>
      </p:sp>
    </p:spTree>
    <p:extLst>
      <p:ext uri="{BB962C8B-B14F-4D97-AF65-F5344CB8AC3E}">
        <p14:creationId xmlns:p14="http://schemas.microsoft.com/office/powerpoint/2010/main" val="8146290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9D26-6D7F-43E6-8149-F5A2B4B19A02}"/>
              </a:ext>
            </a:extLst>
          </p:cNvPr>
          <p:cNvSpPr>
            <a:spLocks noGrp="1"/>
          </p:cNvSpPr>
          <p:nvPr>
            <p:ph type="title"/>
          </p:nvPr>
        </p:nvSpPr>
        <p:spPr/>
        <p:txBody>
          <a:bodyPr/>
          <a:lstStyle/>
          <a:p>
            <a:r>
              <a:rPr lang="en-IN" dirty="0"/>
              <a:t>Patient Care—Multiple Birth</a:t>
            </a:r>
          </a:p>
        </p:txBody>
      </p:sp>
      <p:sp>
        <p:nvSpPr>
          <p:cNvPr id="3" name="Content Placeholder 2">
            <a:extLst>
              <a:ext uri="{FF2B5EF4-FFF2-40B4-BE49-F238E27FC236}">
                <a16:creationId xmlns:a16="http://schemas.microsoft.com/office/drawing/2014/main" id="{E9DA0E74-E763-45C8-8DEE-D2C028754805}"/>
              </a:ext>
            </a:extLst>
          </p:cNvPr>
          <p:cNvSpPr>
            <a:spLocks noGrp="1"/>
          </p:cNvSpPr>
          <p:nvPr>
            <p:ph sz="quarter" idx="13"/>
          </p:nvPr>
        </p:nvSpPr>
        <p:spPr/>
        <p:txBody>
          <a:bodyPr/>
          <a:lstStyle/>
          <a:p>
            <a:r>
              <a:rPr lang="en-US" dirty="0"/>
              <a:t>Have appropriate resources.</a:t>
            </a:r>
          </a:p>
          <a:p>
            <a:r>
              <a:rPr lang="en-US" dirty="0"/>
              <a:t>Clamp or tie cord of first baby.</a:t>
            </a:r>
          </a:p>
          <a:p>
            <a:r>
              <a:rPr lang="en-US" dirty="0"/>
              <a:t>Assist with delivery of second baby.</a:t>
            </a:r>
          </a:p>
          <a:p>
            <a:r>
              <a:rPr lang="en-US" dirty="0"/>
              <a:t>Placenta and cord care are same as single delivery.</a:t>
            </a:r>
          </a:p>
          <a:p>
            <a:r>
              <a:rPr lang="en-US" dirty="0"/>
              <a:t>Keep babies and mother warm.</a:t>
            </a:r>
          </a:p>
        </p:txBody>
      </p:sp>
    </p:spTree>
    <p:extLst>
      <p:ext uri="{BB962C8B-B14F-4D97-AF65-F5344CB8AC3E}">
        <p14:creationId xmlns:p14="http://schemas.microsoft.com/office/powerpoint/2010/main" val="25905658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1826-B53F-4729-9B6C-B53F483F6C8C}"/>
              </a:ext>
            </a:extLst>
          </p:cNvPr>
          <p:cNvSpPr>
            <a:spLocks noGrp="1"/>
          </p:cNvSpPr>
          <p:nvPr>
            <p:ph type="title"/>
          </p:nvPr>
        </p:nvSpPr>
        <p:spPr/>
        <p:txBody>
          <a:bodyPr/>
          <a:lstStyle/>
          <a:p>
            <a:r>
              <a:rPr lang="en-IN" dirty="0"/>
              <a:t>Patient Care—Premature Birth</a:t>
            </a:r>
          </a:p>
        </p:txBody>
      </p:sp>
      <p:sp>
        <p:nvSpPr>
          <p:cNvPr id="3" name="Content Placeholder 2">
            <a:extLst>
              <a:ext uri="{FF2B5EF4-FFF2-40B4-BE49-F238E27FC236}">
                <a16:creationId xmlns:a16="http://schemas.microsoft.com/office/drawing/2014/main" id="{5EB7F359-DB92-4B69-975A-678339FCC674}"/>
              </a:ext>
            </a:extLst>
          </p:cNvPr>
          <p:cNvSpPr>
            <a:spLocks noGrp="1"/>
          </p:cNvSpPr>
          <p:nvPr>
            <p:ph sz="quarter" idx="13"/>
          </p:nvPr>
        </p:nvSpPr>
        <p:spPr/>
        <p:txBody>
          <a:bodyPr/>
          <a:lstStyle/>
          <a:p>
            <a:r>
              <a:rPr lang="en-US" dirty="0"/>
              <a:t>Keep baby warm.</a:t>
            </a:r>
          </a:p>
          <a:p>
            <a:r>
              <a:rPr lang="en-US" dirty="0"/>
              <a:t>Keep airway clear.</a:t>
            </a:r>
          </a:p>
          <a:p>
            <a:r>
              <a:rPr lang="en-US" dirty="0"/>
              <a:t>Provide ventilations and/or chest compressions.</a:t>
            </a:r>
          </a:p>
          <a:p>
            <a:r>
              <a:rPr lang="en-US" dirty="0"/>
              <a:t>Watch umbilical cord for bleeding.</a:t>
            </a:r>
          </a:p>
          <a:p>
            <a:r>
              <a:rPr lang="en-US" dirty="0"/>
              <a:t>Avoid contamination.</a:t>
            </a:r>
          </a:p>
          <a:p>
            <a:r>
              <a:rPr lang="en-US" dirty="0"/>
              <a:t>Call ahead to emergency department.</a:t>
            </a:r>
          </a:p>
        </p:txBody>
      </p:sp>
    </p:spTree>
    <p:extLst>
      <p:ext uri="{BB962C8B-B14F-4D97-AF65-F5344CB8AC3E}">
        <p14:creationId xmlns:p14="http://schemas.microsoft.com/office/powerpoint/2010/main" val="11169019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2E67-F74D-4CA2-90AA-33B1C9C10817}"/>
              </a:ext>
            </a:extLst>
          </p:cNvPr>
          <p:cNvSpPr>
            <a:spLocks noGrp="1"/>
          </p:cNvSpPr>
          <p:nvPr>
            <p:ph type="title"/>
          </p:nvPr>
        </p:nvSpPr>
        <p:spPr/>
        <p:txBody>
          <a:bodyPr/>
          <a:lstStyle/>
          <a:p>
            <a:r>
              <a:rPr lang="en-IN" dirty="0"/>
              <a:t>Patient Care—Meconium</a:t>
            </a:r>
          </a:p>
        </p:txBody>
      </p:sp>
      <p:sp>
        <p:nvSpPr>
          <p:cNvPr id="3" name="Content Placeholder 2">
            <a:extLst>
              <a:ext uri="{FF2B5EF4-FFF2-40B4-BE49-F238E27FC236}">
                <a16:creationId xmlns:a16="http://schemas.microsoft.com/office/drawing/2014/main" id="{C1EACF61-935E-4DA8-A9B8-84409068FC48}"/>
              </a:ext>
            </a:extLst>
          </p:cNvPr>
          <p:cNvSpPr>
            <a:spLocks noGrp="1"/>
          </p:cNvSpPr>
          <p:nvPr>
            <p:ph sz="quarter" idx="13"/>
          </p:nvPr>
        </p:nvSpPr>
        <p:spPr/>
        <p:txBody>
          <a:bodyPr/>
          <a:lstStyle/>
          <a:p>
            <a:r>
              <a:rPr lang="en-US" altLang="en-US" dirty="0"/>
              <a:t>Stains amniotic fluid greenish or brownish yellow color</a:t>
            </a:r>
          </a:p>
          <a:p>
            <a:r>
              <a:rPr lang="en-US" altLang="en-US" dirty="0"/>
              <a:t>Do not stimulate infant before suctioning.</a:t>
            </a:r>
          </a:p>
          <a:p>
            <a:r>
              <a:rPr lang="en-US" altLang="en-US" dirty="0"/>
              <a:t>Maintain open airway.</a:t>
            </a:r>
          </a:p>
          <a:p>
            <a:r>
              <a:rPr lang="en-US" altLang="en-US" dirty="0"/>
              <a:t>Provide ventilations and/or chest compressions.</a:t>
            </a:r>
          </a:p>
          <a:p>
            <a:r>
              <a:rPr lang="en-US" altLang="en-US" dirty="0"/>
              <a:t>Transport as soon as possible.</a:t>
            </a:r>
          </a:p>
        </p:txBody>
      </p:sp>
    </p:spTree>
    <p:extLst>
      <p:ext uri="{BB962C8B-B14F-4D97-AF65-F5344CB8AC3E}">
        <p14:creationId xmlns:p14="http://schemas.microsoft.com/office/powerpoint/2010/main" val="28189008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11037-BE39-4E56-AE11-44F9F0735423}"/>
              </a:ext>
            </a:extLst>
          </p:cNvPr>
          <p:cNvSpPr>
            <a:spLocks noGrp="1"/>
          </p:cNvSpPr>
          <p:nvPr>
            <p:ph type="title"/>
          </p:nvPr>
        </p:nvSpPr>
        <p:spPr/>
        <p:txBody>
          <a:bodyPr/>
          <a:lstStyle/>
          <a:p>
            <a:r>
              <a:rPr lang="en-IN" dirty="0"/>
              <a:t>Think About It 8</a:t>
            </a:r>
          </a:p>
        </p:txBody>
      </p:sp>
      <p:sp>
        <p:nvSpPr>
          <p:cNvPr id="3" name="Content Placeholder 2">
            <a:extLst>
              <a:ext uri="{FF2B5EF4-FFF2-40B4-BE49-F238E27FC236}">
                <a16:creationId xmlns:a16="http://schemas.microsoft.com/office/drawing/2014/main" id="{D3879E39-9484-4FE6-A1D1-0146912CE77C}"/>
              </a:ext>
            </a:extLst>
          </p:cNvPr>
          <p:cNvSpPr>
            <a:spLocks noGrp="1"/>
          </p:cNvSpPr>
          <p:nvPr>
            <p:ph sz="quarter" idx="13"/>
          </p:nvPr>
        </p:nvSpPr>
        <p:spPr>
          <a:xfrm>
            <a:off x="457200" y="1556326"/>
            <a:ext cx="7980744" cy="4467955"/>
          </a:xfrm>
        </p:spPr>
        <p:txBody>
          <a:bodyPr/>
          <a:lstStyle/>
          <a:p>
            <a:r>
              <a:rPr lang="en-US" dirty="0"/>
              <a:t>Why is it important to have your partner or another person (birthing coach or other adult acceptable to the mother) observing as you help the mother through childbirth?</a:t>
            </a:r>
          </a:p>
        </p:txBody>
      </p:sp>
    </p:spTree>
    <p:extLst>
      <p:ext uri="{BB962C8B-B14F-4D97-AF65-F5344CB8AC3E}">
        <p14:creationId xmlns:p14="http://schemas.microsoft.com/office/powerpoint/2010/main" val="30853733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F699-00C1-410A-B6DD-47D3A73B32CD}"/>
              </a:ext>
            </a:extLst>
          </p:cNvPr>
          <p:cNvSpPr>
            <a:spLocks noGrp="1"/>
          </p:cNvSpPr>
          <p:nvPr>
            <p:ph type="title"/>
          </p:nvPr>
        </p:nvSpPr>
        <p:spPr/>
        <p:txBody>
          <a:bodyPr/>
          <a:lstStyle/>
          <a:p>
            <a:r>
              <a:rPr lang="en-IN" dirty="0"/>
              <a:t>Emergencies in Pregnancy</a:t>
            </a:r>
          </a:p>
        </p:txBody>
      </p:sp>
      <p:sp>
        <p:nvSpPr>
          <p:cNvPr id="3" name="Content Placeholder 2">
            <a:extLst>
              <a:ext uri="{FF2B5EF4-FFF2-40B4-BE49-F238E27FC236}">
                <a16:creationId xmlns:a16="http://schemas.microsoft.com/office/drawing/2014/main" id="{8BF8B2E3-59A4-4154-AE2C-1DEF8CD3BFDA}"/>
              </a:ext>
            </a:extLst>
          </p:cNvPr>
          <p:cNvSpPr>
            <a:spLocks noGrp="1"/>
          </p:cNvSpPr>
          <p:nvPr>
            <p:ph sz="quarter" idx="13"/>
          </p:nvPr>
        </p:nvSpPr>
        <p:spPr/>
        <p:txBody>
          <a:bodyPr/>
          <a:lstStyle/>
          <a:p>
            <a:r>
              <a:rPr lang="en-IN" dirty="0"/>
              <a:t>Excessive prebirth bleeding</a:t>
            </a:r>
          </a:p>
          <a:p>
            <a:r>
              <a:rPr lang="en-IN" dirty="0"/>
              <a:t>Ectopic pregnancy</a:t>
            </a:r>
          </a:p>
          <a:p>
            <a:r>
              <a:rPr lang="en-IN" dirty="0"/>
              <a:t>Seizures in pregnancy</a:t>
            </a:r>
          </a:p>
          <a:p>
            <a:r>
              <a:rPr lang="en-IN" dirty="0"/>
              <a:t>Miscarriage and abortion</a:t>
            </a:r>
          </a:p>
          <a:p>
            <a:r>
              <a:rPr lang="en-IN" dirty="0"/>
              <a:t>Trauma in pregnancy</a:t>
            </a:r>
          </a:p>
          <a:p>
            <a:r>
              <a:rPr lang="en-IN" dirty="0"/>
              <a:t>Stillbirths</a:t>
            </a:r>
          </a:p>
          <a:p>
            <a:r>
              <a:rPr lang="en-IN" dirty="0"/>
              <a:t>Cardiac arrest of pregnant woman</a:t>
            </a:r>
          </a:p>
        </p:txBody>
      </p:sp>
    </p:spTree>
    <p:extLst>
      <p:ext uri="{BB962C8B-B14F-4D97-AF65-F5344CB8AC3E}">
        <p14:creationId xmlns:p14="http://schemas.microsoft.com/office/powerpoint/2010/main" val="3655171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7ACF-0C29-413F-9A26-86E8185E8F9A}"/>
              </a:ext>
            </a:extLst>
          </p:cNvPr>
          <p:cNvSpPr>
            <a:spLocks noGrp="1"/>
          </p:cNvSpPr>
          <p:nvPr>
            <p:ph type="title"/>
          </p:nvPr>
        </p:nvSpPr>
        <p:spPr/>
        <p:txBody>
          <a:bodyPr/>
          <a:lstStyle/>
          <a:p>
            <a:r>
              <a:rPr lang="en-US" dirty="0"/>
              <a:t>Female Genitalia</a:t>
            </a:r>
            <a:endParaRPr lang="en-US" sz="2000" b="0" dirty="0"/>
          </a:p>
        </p:txBody>
      </p:sp>
      <p:pic>
        <p:nvPicPr>
          <p:cNvPr id="4" name="Picture 3" descr="Diagram titled, internal female genitalia. For long description, see slide 119: Appendix 1&#10;">
            <a:extLst>
              <a:ext uri="{FF2B5EF4-FFF2-40B4-BE49-F238E27FC236}">
                <a16:creationId xmlns:a16="http://schemas.microsoft.com/office/drawing/2014/main" id="{C00E51FC-0416-4710-8A9D-9A6D0040259F}"/>
              </a:ext>
            </a:extLst>
          </p:cNvPr>
          <p:cNvPicPr>
            <a:picLocks noChangeAspect="1"/>
          </p:cNvPicPr>
          <p:nvPr/>
        </p:nvPicPr>
        <p:blipFill>
          <a:blip r:embed="rId3"/>
          <a:stretch>
            <a:fillRect/>
          </a:stretch>
        </p:blipFill>
        <p:spPr>
          <a:xfrm>
            <a:off x="1292200" y="1596130"/>
            <a:ext cx="6559601" cy="3339162"/>
          </a:xfrm>
          <a:prstGeom prst="rect">
            <a:avLst/>
          </a:prstGeom>
        </p:spPr>
      </p:pic>
      <p:sp>
        <p:nvSpPr>
          <p:cNvPr id="14" name="Text Placeholder 13">
            <a:extLst>
              <a:ext uri="{FF2B5EF4-FFF2-40B4-BE49-F238E27FC236}">
                <a16:creationId xmlns:a16="http://schemas.microsoft.com/office/drawing/2014/main" id="{892F4BEB-8FFB-4AD6-AF64-80FF40C1FE0E}"/>
              </a:ext>
            </a:extLst>
          </p:cNvPr>
          <p:cNvSpPr>
            <a:spLocks noGrp="1"/>
          </p:cNvSpPr>
          <p:nvPr>
            <p:ph type="body" sz="quarter" idx="27"/>
          </p:nvPr>
        </p:nvSpPr>
        <p:spPr>
          <a:xfrm>
            <a:off x="2350294" y="5147516"/>
            <a:ext cx="4443412" cy="372158"/>
          </a:xfrm>
        </p:spPr>
        <p:txBody>
          <a:bodyPr/>
          <a:lstStyle/>
          <a:p>
            <a:pPr marL="0" indent="0">
              <a:buNone/>
            </a:pPr>
            <a:r>
              <a:rPr lang="en-US" dirty="0">
                <a:hlinkClick r:id="rId4" action="ppaction://hlinksldjump"/>
              </a:rPr>
              <a:t>For long description, see slide 119: Appendix 1</a:t>
            </a:r>
            <a:endParaRPr lang="en-US" dirty="0"/>
          </a:p>
        </p:txBody>
      </p:sp>
      <p:sp>
        <p:nvSpPr>
          <p:cNvPr id="3" name="Content Placeholder 2">
            <a:extLst>
              <a:ext uri="{FF2B5EF4-FFF2-40B4-BE49-F238E27FC236}">
                <a16:creationId xmlns:a16="http://schemas.microsoft.com/office/drawing/2014/main" id="{69E8BFF1-B6F1-4D74-9431-D143991D4A07}"/>
              </a:ext>
            </a:extLst>
          </p:cNvPr>
          <p:cNvSpPr>
            <a:spLocks noGrp="1"/>
          </p:cNvSpPr>
          <p:nvPr>
            <p:ph sz="quarter" idx="16"/>
          </p:nvPr>
        </p:nvSpPr>
        <p:spPr>
          <a:xfrm>
            <a:off x="483081" y="5917435"/>
            <a:ext cx="8439150" cy="372158"/>
          </a:xfrm>
        </p:spPr>
        <p:txBody>
          <a:bodyPr/>
          <a:lstStyle/>
          <a:p>
            <a:pPr marL="0" indent="0">
              <a:buNone/>
            </a:pPr>
            <a:r>
              <a:rPr lang="en-US" sz="2000" dirty="0"/>
              <a:t>Internal female genitalia.</a:t>
            </a:r>
          </a:p>
        </p:txBody>
      </p:sp>
    </p:spTree>
    <p:extLst>
      <p:ext uri="{BB962C8B-B14F-4D97-AF65-F5344CB8AC3E}">
        <p14:creationId xmlns:p14="http://schemas.microsoft.com/office/powerpoint/2010/main" val="4830708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52F6-E3C8-437A-95D8-A5B3AC838CF1}"/>
              </a:ext>
            </a:extLst>
          </p:cNvPr>
          <p:cNvSpPr>
            <a:spLocks noGrp="1"/>
          </p:cNvSpPr>
          <p:nvPr>
            <p:ph type="title"/>
          </p:nvPr>
        </p:nvSpPr>
        <p:spPr/>
        <p:txBody>
          <a:bodyPr/>
          <a:lstStyle/>
          <a:p>
            <a:r>
              <a:rPr lang="en-US" dirty="0"/>
              <a:t>Excessive Prebirth Bleeding </a:t>
            </a:r>
            <a:r>
              <a:rPr lang="en-US" sz="2000" b="0" dirty="0"/>
              <a:t>(1 of 2)</a:t>
            </a:r>
            <a:endParaRPr lang="en-IN" sz="2000" b="0" dirty="0"/>
          </a:p>
        </p:txBody>
      </p:sp>
      <p:sp>
        <p:nvSpPr>
          <p:cNvPr id="3" name="Content Placeholder 2">
            <a:extLst>
              <a:ext uri="{FF2B5EF4-FFF2-40B4-BE49-F238E27FC236}">
                <a16:creationId xmlns:a16="http://schemas.microsoft.com/office/drawing/2014/main" id="{23087537-1A03-48CD-B9DA-9424664D379B}"/>
              </a:ext>
            </a:extLst>
          </p:cNvPr>
          <p:cNvSpPr>
            <a:spLocks noGrp="1"/>
          </p:cNvSpPr>
          <p:nvPr>
            <p:ph sz="quarter" idx="13"/>
          </p:nvPr>
        </p:nvSpPr>
        <p:spPr/>
        <p:txBody>
          <a:bodyPr/>
          <a:lstStyle/>
          <a:p>
            <a:r>
              <a:rPr lang="en-US" altLang="en-US" dirty="0"/>
              <a:t>Placenta previa</a:t>
            </a:r>
          </a:p>
          <a:p>
            <a:pPr lvl="1"/>
            <a:r>
              <a:rPr lang="en-US" altLang="en-US" dirty="0"/>
              <a:t>Placenta blocks birth canal</a:t>
            </a:r>
          </a:p>
          <a:p>
            <a:pPr lvl="1"/>
            <a:r>
              <a:rPr lang="en-US" altLang="en-US" dirty="0"/>
              <a:t>If placenta is damaged or torn, severe bleeding may occur</a:t>
            </a:r>
          </a:p>
          <a:p>
            <a:r>
              <a:rPr lang="en-US" altLang="en-US" dirty="0"/>
              <a:t>Abruptio placentae</a:t>
            </a:r>
          </a:p>
          <a:p>
            <a:pPr lvl="1"/>
            <a:r>
              <a:rPr lang="en-US" altLang="en-US" dirty="0"/>
              <a:t>Placenta prematurely separates from uterine wall</a:t>
            </a:r>
          </a:p>
          <a:p>
            <a:pPr lvl="1"/>
            <a:r>
              <a:rPr lang="en-US" altLang="en-US" dirty="0"/>
              <a:t>Usually caused by trauma</a:t>
            </a:r>
          </a:p>
          <a:p>
            <a:pPr lvl="1"/>
            <a:r>
              <a:rPr lang="en-US" altLang="en-US" dirty="0"/>
              <a:t>Complete abruption causes massive hemorrhage and is usually fatal for the fetus</a:t>
            </a:r>
          </a:p>
        </p:txBody>
      </p:sp>
    </p:spTree>
    <p:extLst>
      <p:ext uri="{BB962C8B-B14F-4D97-AF65-F5344CB8AC3E}">
        <p14:creationId xmlns:p14="http://schemas.microsoft.com/office/powerpoint/2010/main" val="8522980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FFEE-D1A7-4AE3-97D0-78597CF49E7A}"/>
              </a:ext>
            </a:extLst>
          </p:cNvPr>
          <p:cNvSpPr>
            <a:spLocks noGrp="1"/>
          </p:cNvSpPr>
          <p:nvPr>
            <p:ph type="title"/>
          </p:nvPr>
        </p:nvSpPr>
        <p:spPr/>
        <p:txBody>
          <a:bodyPr/>
          <a:lstStyle/>
          <a:p>
            <a:r>
              <a:rPr lang="en-US" dirty="0"/>
              <a:t>Excessive Prebirth Bleeding </a:t>
            </a:r>
            <a:r>
              <a:rPr lang="en-US" sz="2000" b="0" dirty="0"/>
              <a:t>(2 of 2)</a:t>
            </a:r>
            <a:endParaRPr lang="en-IN" sz="2000" b="0" dirty="0"/>
          </a:p>
        </p:txBody>
      </p:sp>
      <p:sp>
        <p:nvSpPr>
          <p:cNvPr id="3" name="Content Placeholder 2">
            <a:extLst>
              <a:ext uri="{FF2B5EF4-FFF2-40B4-BE49-F238E27FC236}">
                <a16:creationId xmlns:a16="http://schemas.microsoft.com/office/drawing/2014/main" id="{302ADA48-02C7-4BF4-9204-1374CEC2F883}"/>
              </a:ext>
            </a:extLst>
          </p:cNvPr>
          <p:cNvSpPr>
            <a:spLocks noGrp="1"/>
          </p:cNvSpPr>
          <p:nvPr>
            <p:ph sz="quarter" idx="13"/>
          </p:nvPr>
        </p:nvSpPr>
        <p:spPr/>
        <p:txBody>
          <a:bodyPr/>
          <a:lstStyle/>
          <a:p>
            <a:r>
              <a:rPr lang="en-US" dirty="0"/>
              <a:t>Main sign is profuse bleeding.</a:t>
            </a:r>
          </a:p>
          <a:p>
            <a:r>
              <a:rPr lang="en-US" dirty="0"/>
              <a:t>Abdominal pain may or may not be felt.</a:t>
            </a:r>
          </a:p>
          <a:p>
            <a:r>
              <a:rPr lang="en-US" dirty="0"/>
              <a:t>Assess for signs of shock.</a:t>
            </a:r>
          </a:p>
          <a:p>
            <a:r>
              <a:rPr lang="en-US" dirty="0"/>
              <a:t>Provide high-concentration oxygen and transport.</a:t>
            </a:r>
          </a:p>
          <a:p>
            <a:r>
              <a:rPr lang="en-US" dirty="0"/>
              <a:t>Place sanitary napkin over vagina.</a:t>
            </a:r>
          </a:p>
          <a:p>
            <a:r>
              <a:rPr lang="en-US" dirty="0"/>
              <a:t>Save all tissue that is passed.</a:t>
            </a:r>
          </a:p>
        </p:txBody>
      </p:sp>
    </p:spTree>
    <p:extLst>
      <p:ext uri="{BB962C8B-B14F-4D97-AF65-F5344CB8AC3E}">
        <p14:creationId xmlns:p14="http://schemas.microsoft.com/office/powerpoint/2010/main" val="39300293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6B32-1C3C-408B-A734-1F646E77D35D}"/>
              </a:ext>
            </a:extLst>
          </p:cNvPr>
          <p:cNvSpPr>
            <a:spLocks noGrp="1"/>
          </p:cNvSpPr>
          <p:nvPr>
            <p:ph type="title"/>
          </p:nvPr>
        </p:nvSpPr>
        <p:spPr/>
        <p:txBody>
          <a:bodyPr/>
          <a:lstStyle/>
          <a:p>
            <a:r>
              <a:rPr lang="en-IN" dirty="0"/>
              <a:t>Ectopic Pregnancy</a:t>
            </a:r>
          </a:p>
        </p:txBody>
      </p:sp>
      <p:sp>
        <p:nvSpPr>
          <p:cNvPr id="3" name="Content Placeholder 2">
            <a:extLst>
              <a:ext uri="{FF2B5EF4-FFF2-40B4-BE49-F238E27FC236}">
                <a16:creationId xmlns:a16="http://schemas.microsoft.com/office/drawing/2014/main" id="{E5D51E5B-E787-4E68-B10E-A7B212486DC3}"/>
              </a:ext>
            </a:extLst>
          </p:cNvPr>
          <p:cNvSpPr>
            <a:spLocks noGrp="1"/>
          </p:cNvSpPr>
          <p:nvPr>
            <p:ph sz="quarter" idx="13"/>
          </p:nvPr>
        </p:nvSpPr>
        <p:spPr/>
        <p:txBody>
          <a:bodyPr/>
          <a:lstStyle/>
          <a:p>
            <a:r>
              <a:rPr lang="en-US" altLang="en-US" dirty="0"/>
              <a:t>Be alert for:</a:t>
            </a:r>
          </a:p>
          <a:p>
            <a:pPr lvl="1"/>
            <a:r>
              <a:rPr lang="en-US" altLang="en-US" dirty="0"/>
              <a:t>Acute abdominal pain, often on one side</a:t>
            </a:r>
          </a:p>
          <a:p>
            <a:pPr lvl="1"/>
            <a:r>
              <a:rPr lang="en-US" altLang="en-US" dirty="0"/>
              <a:t>Vaginal bleeding</a:t>
            </a:r>
          </a:p>
          <a:p>
            <a:pPr lvl="1"/>
            <a:r>
              <a:rPr lang="en-US" altLang="en-US" dirty="0"/>
              <a:t>Rapid and weak pulse</a:t>
            </a:r>
          </a:p>
          <a:p>
            <a:pPr lvl="1"/>
            <a:r>
              <a:rPr lang="en-US" altLang="en-US" dirty="0"/>
              <a:t>Low blood pressure</a:t>
            </a:r>
          </a:p>
          <a:p>
            <a:pPr lvl="1"/>
            <a:r>
              <a:rPr lang="en-US" altLang="en-US" dirty="0"/>
              <a:t>Absent menstrual period</a:t>
            </a:r>
          </a:p>
        </p:txBody>
      </p:sp>
    </p:spTree>
    <p:extLst>
      <p:ext uri="{BB962C8B-B14F-4D97-AF65-F5344CB8AC3E}">
        <p14:creationId xmlns:p14="http://schemas.microsoft.com/office/powerpoint/2010/main" val="8996884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3D9C-9507-4545-92ED-2447BEA7B21D}"/>
              </a:ext>
            </a:extLst>
          </p:cNvPr>
          <p:cNvSpPr>
            <a:spLocks noGrp="1"/>
          </p:cNvSpPr>
          <p:nvPr>
            <p:ph type="title"/>
          </p:nvPr>
        </p:nvSpPr>
        <p:spPr/>
        <p:txBody>
          <a:bodyPr/>
          <a:lstStyle/>
          <a:p>
            <a:r>
              <a:rPr lang="en-IN" dirty="0"/>
              <a:t>Seizures in Pregnancy</a:t>
            </a:r>
          </a:p>
        </p:txBody>
      </p:sp>
      <p:sp>
        <p:nvSpPr>
          <p:cNvPr id="3" name="Content Placeholder 2">
            <a:extLst>
              <a:ext uri="{FF2B5EF4-FFF2-40B4-BE49-F238E27FC236}">
                <a16:creationId xmlns:a16="http://schemas.microsoft.com/office/drawing/2014/main" id="{4E94F2D7-1293-48F0-9757-C7ABBE3787DB}"/>
              </a:ext>
            </a:extLst>
          </p:cNvPr>
          <p:cNvSpPr>
            <a:spLocks noGrp="1"/>
          </p:cNvSpPr>
          <p:nvPr>
            <p:ph sz="quarter" idx="13"/>
          </p:nvPr>
        </p:nvSpPr>
        <p:spPr/>
        <p:txBody>
          <a:bodyPr/>
          <a:lstStyle/>
          <a:p>
            <a:r>
              <a:rPr lang="en-US" dirty="0"/>
              <a:t>Existing preeclampsia</a:t>
            </a:r>
          </a:p>
          <a:p>
            <a:r>
              <a:rPr lang="en-US" dirty="0"/>
              <a:t>Elevated blood pressure</a:t>
            </a:r>
          </a:p>
          <a:p>
            <a:r>
              <a:rPr lang="en-US" dirty="0"/>
              <a:t>Excessive weight gain</a:t>
            </a:r>
          </a:p>
          <a:p>
            <a:r>
              <a:rPr lang="en-US" dirty="0"/>
              <a:t>Excessive swelling to face, ankles hands, and feet</a:t>
            </a:r>
          </a:p>
          <a:p>
            <a:r>
              <a:rPr lang="en-US" dirty="0"/>
              <a:t>Altered mental status, headache, or other unusual neurologic findings</a:t>
            </a:r>
          </a:p>
        </p:txBody>
      </p:sp>
    </p:spTree>
    <p:extLst>
      <p:ext uri="{BB962C8B-B14F-4D97-AF65-F5344CB8AC3E}">
        <p14:creationId xmlns:p14="http://schemas.microsoft.com/office/powerpoint/2010/main" val="20702785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F5DB-CA83-4344-9BF9-A4BE01B98F3D}"/>
              </a:ext>
            </a:extLst>
          </p:cNvPr>
          <p:cNvSpPr>
            <a:spLocks noGrp="1"/>
          </p:cNvSpPr>
          <p:nvPr>
            <p:ph type="title"/>
          </p:nvPr>
        </p:nvSpPr>
        <p:spPr/>
        <p:txBody>
          <a:bodyPr/>
          <a:lstStyle/>
          <a:p>
            <a:r>
              <a:rPr lang="en-US" dirty="0"/>
              <a:t>Miscarriage and Abortion </a:t>
            </a:r>
            <a:r>
              <a:rPr lang="en-US" sz="2000" b="0" dirty="0"/>
              <a:t>(1 of 2)</a:t>
            </a:r>
            <a:endParaRPr lang="en-IN" sz="2000" b="0" dirty="0"/>
          </a:p>
        </p:txBody>
      </p:sp>
      <p:sp>
        <p:nvSpPr>
          <p:cNvPr id="3" name="Content Placeholder 2">
            <a:extLst>
              <a:ext uri="{FF2B5EF4-FFF2-40B4-BE49-F238E27FC236}">
                <a16:creationId xmlns:a16="http://schemas.microsoft.com/office/drawing/2014/main" id="{CC2A5AA8-D9F6-4CC2-8447-479045494E1D}"/>
              </a:ext>
            </a:extLst>
          </p:cNvPr>
          <p:cNvSpPr>
            <a:spLocks noGrp="1"/>
          </p:cNvSpPr>
          <p:nvPr>
            <p:ph sz="quarter" idx="13"/>
          </p:nvPr>
        </p:nvSpPr>
        <p:spPr/>
        <p:txBody>
          <a:bodyPr/>
          <a:lstStyle/>
          <a:p>
            <a:r>
              <a:rPr lang="en-US" dirty="0"/>
              <a:t>Spontaneous or induced</a:t>
            </a:r>
          </a:p>
          <a:p>
            <a:r>
              <a:rPr lang="en-US" dirty="0"/>
              <a:t>Cramping, abdominal pains</a:t>
            </a:r>
          </a:p>
          <a:p>
            <a:r>
              <a:rPr lang="en-US" dirty="0"/>
              <a:t>Bleeding ranging from moderate to severe</a:t>
            </a:r>
          </a:p>
          <a:p>
            <a:r>
              <a:rPr lang="en-US" dirty="0"/>
              <a:t>Noticeable discharge of tissue and blood from vagina</a:t>
            </a:r>
          </a:p>
        </p:txBody>
      </p:sp>
    </p:spTree>
    <p:extLst>
      <p:ext uri="{BB962C8B-B14F-4D97-AF65-F5344CB8AC3E}">
        <p14:creationId xmlns:p14="http://schemas.microsoft.com/office/powerpoint/2010/main" val="30064918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F5DB-CA83-4344-9BF9-A4BE01B98F3D}"/>
              </a:ext>
            </a:extLst>
          </p:cNvPr>
          <p:cNvSpPr>
            <a:spLocks noGrp="1"/>
          </p:cNvSpPr>
          <p:nvPr>
            <p:ph type="title"/>
          </p:nvPr>
        </p:nvSpPr>
        <p:spPr/>
        <p:txBody>
          <a:bodyPr/>
          <a:lstStyle/>
          <a:p>
            <a:r>
              <a:rPr lang="en-US" dirty="0"/>
              <a:t>Miscarriage and Abortion </a:t>
            </a:r>
            <a:r>
              <a:rPr lang="en-US" sz="2000" b="0" dirty="0"/>
              <a:t>(2 of 2)</a:t>
            </a:r>
            <a:endParaRPr lang="en-IN" sz="2000" b="0" dirty="0"/>
          </a:p>
        </p:txBody>
      </p:sp>
      <p:sp>
        <p:nvSpPr>
          <p:cNvPr id="3" name="Content Placeholder 2">
            <a:extLst>
              <a:ext uri="{FF2B5EF4-FFF2-40B4-BE49-F238E27FC236}">
                <a16:creationId xmlns:a16="http://schemas.microsoft.com/office/drawing/2014/main" id="{CC2A5AA8-D9F6-4CC2-8447-479045494E1D}"/>
              </a:ext>
            </a:extLst>
          </p:cNvPr>
          <p:cNvSpPr>
            <a:spLocks noGrp="1"/>
          </p:cNvSpPr>
          <p:nvPr>
            <p:ph sz="quarter" idx="13"/>
          </p:nvPr>
        </p:nvSpPr>
        <p:spPr/>
        <p:txBody>
          <a:bodyPr/>
          <a:lstStyle/>
          <a:p>
            <a:r>
              <a:rPr lang="en-US" dirty="0"/>
              <a:t>Obtain vital signs.</a:t>
            </a:r>
          </a:p>
          <a:p>
            <a:r>
              <a:rPr lang="en-US" dirty="0"/>
              <a:t>If shock is present, keep patient warm and prevent hypoxia.</a:t>
            </a:r>
          </a:p>
          <a:p>
            <a:r>
              <a:rPr lang="en-US" dirty="0"/>
              <a:t>Place sanitary napkin over vaginal opening.</a:t>
            </a:r>
          </a:p>
          <a:p>
            <a:r>
              <a:rPr lang="en-US" dirty="0"/>
              <a:t>Transport as soon as possible.</a:t>
            </a:r>
          </a:p>
          <a:p>
            <a:r>
              <a:rPr lang="en-US" dirty="0"/>
              <a:t>Save all blood-soaked pads and expelled tissues.</a:t>
            </a:r>
          </a:p>
          <a:p>
            <a:r>
              <a:rPr lang="en-US" dirty="0"/>
              <a:t>Provide emotional support.</a:t>
            </a:r>
          </a:p>
        </p:txBody>
      </p:sp>
    </p:spTree>
    <p:extLst>
      <p:ext uri="{BB962C8B-B14F-4D97-AF65-F5344CB8AC3E}">
        <p14:creationId xmlns:p14="http://schemas.microsoft.com/office/powerpoint/2010/main" val="9291956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5C87-6926-4857-AD8A-2E15501FB940}"/>
              </a:ext>
            </a:extLst>
          </p:cNvPr>
          <p:cNvSpPr>
            <a:spLocks noGrp="1"/>
          </p:cNvSpPr>
          <p:nvPr>
            <p:ph type="title"/>
          </p:nvPr>
        </p:nvSpPr>
        <p:spPr/>
        <p:txBody>
          <a:bodyPr/>
          <a:lstStyle/>
          <a:p>
            <a:r>
              <a:rPr lang="en-IN" dirty="0"/>
              <a:t>Trauma in Pregnancy</a:t>
            </a:r>
          </a:p>
        </p:txBody>
      </p:sp>
      <p:sp>
        <p:nvSpPr>
          <p:cNvPr id="3" name="Content Placeholder 2">
            <a:extLst>
              <a:ext uri="{FF2B5EF4-FFF2-40B4-BE49-F238E27FC236}">
                <a16:creationId xmlns:a16="http://schemas.microsoft.com/office/drawing/2014/main" id="{561180F8-F400-489D-84C1-0CD55B9589BA}"/>
              </a:ext>
            </a:extLst>
          </p:cNvPr>
          <p:cNvSpPr>
            <a:spLocks noGrp="1"/>
          </p:cNvSpPr>
          <p:nvPr>
            <p:ph sz="quarter" idx="13"/>
          </p:nvPr>
        </p:nvSpPr>
        <p:spPr>
          <a:xfrm>
            <a:off x="457200" y="1556326"/>
            <a:ext cx="7795549" cy="4467955"/>
          </a:xfrm>
        </p:spPr>
        <p:txBody>
          <a:bodyPr/>
          <a:lstStyle/>
          <a:p>
            <a:r>
              <a:rPr lang="en-US" dirty="0"/>
              <a:t>Pregnant patient’s pulse 10 to 15 beats per minute faster than nonpregnant women.</a:t>
            </a:r>
          </a:p>
          <a:p>
            <a:r>
              <a:rPr lang="en-US" dirty="0"/>
              <a:t>Blood loss may be 30 to 35 percent before signs/symptoms appear.</a:t>
            </a:r>
          </a:p>
          <a:p>
            <a:r>
              <a:rPr lang="en-US" dirty="0"/>
              <a:t>Ask patient if she received blows to abdomen.</a:t>
            </a:r>
          </a:p>
        </p:txBody>
      </p:sp>
    </p:spTree>
    <p:extLst>
      <p:ext uri="{BB962C8B-B14F-4D97-AF65-F5344CB8AC3E}">
        <p14:creationId xmlns:p14="http://schemas.microsoft.com/office/powerpoint/2010/main" val="33163651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218F-04A9-4819-BC81-7BEE177EAACC}"/>
              </a:ext>
            </a:extLst>
          </p:cNvPr>
          <p:cNvSpPr>
            <a:spLocks noGrp="1"/>
          </p:cNvSpPr>
          <p:nvPr>
            <p:ph type="title"/>
          </p:nvPr>
        </p:nvSpPr>
        <p:spPr/>
        <p:txBody>
          <a:bodyPr/>
          <a:lstStyle/>
          <a:p>
            <a:r>
              <a:rPr lang="en-IN" dirty="0"/>
              <a:t>Stillbirths</a:t>
            </a:r>
          </a:p>
        </p:txBody>
      </p:sp>
      <p:sp>
        <p:nvSpPr>
          <p:cNvPr id="3" name="Content Placeholder 2">
            <a:extLst>
              <a:ext uri="{FF2B5EF4-FFF2-40B4-BE49-F238E27FC236}">
                <a16:creationId xmlns:a16="http://schemas.microsoft.com/office/drawing/2014/main" id="{416BA1F4-0CCF-403A-90BE-ABBDF62795DB}"/>
              </a:ext>
            </a:extLst>
          </p:cNvPr>
          <p:cNvSpPr>
            <a:spLocks noGrp="1"/>
          </p:cNvSpPr>
          <p:nvPr>
            <p:ph sz="quarter" idx="13"/>
          </p:nvPr>
        </p:nvSpPr>
        <p:spPr>
          <a:xfrm>
            <a:off x="457200" y="1556326"/>
            <a:ext cx="7899722" cy="4467955"/>
          </a:xfrm>
        </p:spPr>
        <p:txBody>
          <a:bodyPr/>
          <a:lstStyle/>
          <a:p>
            <a:r>
              <a:rPr lang="en-US" dirty="0"/>
              <a:t>Do not resuscitate if it is obvious the baby died some time before birth.</a:t>
            </a:r>
          </a:p>
          <a:p>
            <a:r>
              <a:rPr lang="en-US" dirty="0"/>
              <a:t>Provide full resuscitation measures if baby is born in pulmonary or cardiac arrest.</a:t>
            </a:r>
          </a:p>
          <a:p>
            <a:r>
              <a:rPr lang="en-US" dirty="0"/>
              <a:t>Prepare to provide life support.</a:t>
            </a:r>
          </a:p>
          <a:p>
            <a:r>
              <a:rPr lang="en-US" dirty="0"/>
              <a:t>Provide emotional support for family.</a:t>
            </a:r>
          </a:p>
        </p:txBody>
      </p:sp>
    </p:spTree>
    <p:extLst>
      <p:ext uri="{BB962C8B-B14F-4D97-AF65-F5344CB8AC3E}">
        <p14:creationId xmlns:p14="http://schemas.microsoft.com/office/powerpoint/2010/main" val="31838700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AA6C-B636-45B0-AA38-A192ABD97EC0}"/>
              </a:ext>
            </a:extLst>
          </p:cNvPr>
          <p:cNvSpPr>
            <a:spLocks noGrp="1"/>
          </p:cNvSpPr>
          <p:nvPr>
            <p:ph type="title"/>
          </p:nvPr>
        </p:nvSpPr>
        <p:spPr/>
        <p:txBody>
          <a:bodyPr/>
          <a:lstStyle/>
          <a:p>
            <a:r>
              <a:rPr lang="en-US" dirty="0"/>
              <a:t>Cardiac Arrest of Pregnant Woman</a:t>
            </a:r>
            <a:endParaRPr lang="en-IN" dirty="0"/>
          </a:p>
        </p:txBody>
      </p:sp>
      <p:sp>
        <p:nvSpPr>
          <p:cNvPr id="3" name="Content Placeholder 2">
            <a:extLst>
              <a:ext uri="{FF2B5EF4-FFF2-40B4-BE49-F238E27FC236}">
                <a16:creationId xmlns:a16="http://schemas.microsoft.com/office/drawing/2014/main" id="{2B753FD5-5ED9-48E9-B63B-976D238CA4AD}"/>
              </a:ext>
            </a:extLst>
          </p:cNvPr>
          <p:cNvSpPr>
            <a:spLocks noGrp="1"/>
          </p:cNvSpPr>
          <p:nvPr>
            <p:ph sz="quarter" idx="13"/>
          </p:nvPr>
        </p:nvSpPr>
        <p:spPr/>
        <p:txBody>
          <a:bodyPr/>
          <a:lstStyle/>
          <a:p>
            <a:r>
              <a:rPr lang="en-US" altLang="en-US" dirty="0"/>
              <a:t>Chance to save unborn child</a:t>
            </a:r>
          </a:p>
          <a:p>
            <a:r>
              <a:rPr lang="en-US" altLang="en-US" dirty="0"/>
              <a:t>Begin C</a:t>
            </a:r>
            <a:r>
              <a:rPr lang="en-US" altLang="en-US" sz="100" dirty="0"/>
              <a:t> </a:t>
            </a:r>
            <a:r>
              <a:rPr lang="en-US" altLang="en-US" dirty="0"/>
              <a:t>P</a:t>
            </a:r>
            <a:r>
              <a:rPr lang="en-US" altLang="en-US" sz="100" dirty="0"/>
              <a:t> </a:t>
            </a:r>
            <a:r>
              <a:rPr lang="en-US" altLang="en-US" dirty="0"/>
              <a:t>R on mother immediately.</a:t>
            </a:r>
          </a:p>
          <a:p>
            <a:pPr lvl="1"/>
            <a:r>
              <a:rPr lang="en-US" altLang="en-US" dirty="0"/>
              <a:t>Displace uterus if more than 20 weeks</a:t>
            </a:r>
          </a:p>
          <a:p>
            <a:pPr lvl="1"/>
            <a:r>
              <a:rPr lang="en-US" altLang="en-US" dirty="0"/>
              <a:t>Position hands 1 to 2 inches higher on sternum to make up for shifting of the heart by large uterus.</a:t>
            </a:r>
          </a:p>
          <a:p>
            <a:r>
              <a:rPr lang="en-US" altLang="en-US" dirty="0"/>
              <a:t>Continue C</a:t>
            </a:r>
            <a:r>
              <a:rPr lang="en-US" altLang="en-US" sz="100" dirty="0"/>
              <a:t> </a:t>
            </a:r>
            <a:r>
              <a:rPr lang="en-US" altLang="en-US" dirty="0"/>
              <a:t>P</a:t>
            </a:r>
            <a:r>
              <a:rPr lang="en-US" altLang="en-US" sz="100" dirty="0"/>
              <a:t> </a:t>
            </a:r>
            <a:r>
              <a:rPr lang="en-US" altLang="en-US" dirty="0"/>
              <a:t>R until emergency cesarean section can be performed or you are relieved in emergency department.</a:t>
            </a:r>
            <a:endParaRPr lang="en-US" dirty="0"/>
          </a:p>
        </p:txBody>
      </p:sp>
    </p:spTree>
    <p:extLst>
      <p:ext uri="{BB962C8B-B14F-4D97-AF65-F5344CB8AC3E}">
        <p14:creationId xmlns:p14="http://schemas.microsoft.com/office/powerpoint/2010/main" val="7917820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Gynecologic Emergencies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792785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37794</TotalTime>
  <Words>7617</Words>
  <Application>Microsoft Office PowerPoint</Application>
  <PresentationFormat>On-screen Show (4:3)</PresentationFormat>
  <Paragraphs>957</Paragraphs>
  <Slides>122</Slides>
  <Notes>107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ＭＳ Ｐゴシック</vt:lpstr>
      <vt:lpstr>Arial</vt:lpstr>
      <vt:lpstr>Calibri</vt:lpstr>
      <vt:lpstr>Noto Sans Symbols</vt:lpstr>
      <vt:lpstr>Times New Roman</vt:lpstr>
      <vt:lpstr>Verdana</vt:lpstr>
      <vt:lpstr>508 Lecture</vt:lpstr>
      <vt:lpstr>2_508 Lecture</vt:lpstr>
      <vt:lpstr>Emergency Care</vt:lpstr>
      <vt:lpstr>Topics (1 of 2)</vt:lpstr>
      <vt:lpstr>Topics (2 of 2)</vt:lpstr>
      <vt:lpstr>Anatomy and Physiology</vt:lpstr>
      <vt:lpstr>External Genitalia</vt:lpstr>
      <vt:lpstr>Internal Genitalia (1 of 3)</vt:lpstr>
      <vt:lpstr>Internal Genitalia (2 of 3)</vt:lpstr>
      <vt:lpstr>Internal Genitalia (3 of 3)</vt:lpstr>
      <vt:lpstr>Female Genitalia</vt:lpstr>
      <vt:lpstr>The Female Reproductive Cycle</vt:lpstr>
      <vt:lpstr>Fertilization</vt:lpstr>
      <vt:lpstr>Physiologic Changes in Pregnancy</vt:lpstr>
      <vt:lpstr>Changes in the Reproductive System (1 of 3)</vt:lpstr>
      <vt:lpstr>Changes in the Reproductive System (2 of 3)</vt:lpstr>
      <vt:lpstr>Changes in the Reproductive System (3 of 3)</vt:lpstr>
      <vt:lpstr>Other Physiologic Changes in Pregnancy (1 of 3)</vt:lpstr>
      <vt:lpstr>Other Physiologic Changes in Pregnancy (2 of 3)</vt:lpstr>
      <vt:lpstr>Other Physiologic Changes in Pregnancy (3 of 3)</vt:lpstr>
      <vt:lpstr>Supine Hypotensive Syndrome</vt:lpstr>
      <vt:lpstr>Think About It 1</vt:lpstr>
      <vt:lpstr>Labor and Delivery</vt:lpstr>
      <vt:lpstr>The Stages of Labor</vt:lpstr>
      <vt:lpstr>First Stage (1 of 2)</vt:lpstr>
      <vt:lpstr>First Stage (2 of 2)</vt:lpstr>
      <vt:lpstr>Labor Stages</vt:lpstr>
      <vt:lpstr>Second Stage</vt:lpstr>
      <vt:lpstr>Third Stage</vt:lpstr>
      <vt:lpstr>Think About It 2</vt:lpstr>
      <vt:lpstr>Patient Assessment (1 of 4)</vt:lpstr>
      <vt:lpstr>Patient Assessment (2 of 4)</vt:lpstr>
      <vt:lpstr>Crowning</vt:lpstr>
      <vt:lpstr>Patient Assessment (3 of 4)</vt:lpstr>
      <vt:lpstr>Patient Assessment (4 of 4)</vt:lpstr>
      <vt:lpstr>Think About It 3</vt:lpstr>
      <vt:lpstr>Normal Childbirth</vt:lpstr>
      <vt:lpstr>Role of the E M T</vt:lpstr>
      <vt:lpstr>Preparing the Mother for Delivery (1 of 2)</vt:lpstr>
      <vt:lpstr>Preparing the Mother for Delivery (2 of 2)</vt:lpstr>
      <vt:lpstr>Preparing the O B Kit (1 of 2)</vt:lpstr>
      <vt:lpstr>Preparing the O B Kit (2 of 2)</vt:lpstr>
      <vt:lpstr>Think About It 4</vt:lpstr>
      <vt:lpstr>Assisting the Delivery (1 of 8)</vt:lpstr>
      <vt:lpstr>Assisting the Delivery (2 of 8)</vt:lpstr>
      <vt:lpstr>Assisting the Delivery (3 of 8)</vt:lpstr>
      <vt:lpstr>Assisting the Delivery (4 of 8)</vt:lpstr>
      <vt:lpstr>Assisting the Delivery (5 of 8)</vt:lpstr>
      <vt:lpstr>Assisting the Delivery (6 of 8)</vt:lpstr>
      <vt:lpstr>Assisting the Delivery (7 of 8)</vt:lpstr>
      <vt:lpstr>Assisting the Delivery (8 of 8)</vt:lpstr>
      <vt:lpstr>Ongoing Assessment and Care of the Mother</vt:lpstr>
      <vt:lpstr>The Neonate</vt:lpstr>
      <vt:lpstr>Assessing the Neonate</vt:lpstr>
      <vt:lpstr>Caring for the Neonate (1 of 4)</vt:lpstr>
      <vt:lpstr>Keeping the Baby Warm</vt:lpstr>
      <vt:lpstr>Caring for the Neonate (2 of 4)</vt:lpstr>
      <vt:lpstr>Caring for the Neonate (3 of 4)</vt:lpstr>
      <vt:lpstr>Caring for the Neonate (4 of 4)</vt:lpstr>
      <vt:lpstr>Cutting the Umbilical Cord</vt:lpstr>
      <vt:lpstr>Think About It 5</vt:lpstr>
      <vt:lpstr>Neonatal Resuscitation (1 of 5)</vt:lpstr>
      <vt:lpstr>Neonatal Resuscitation (2 of 5)</vt:lpstr>
      <vt:lpstr>Neonatal Resuscitation (3 of 5)</vt:lpstr>
      <vt:lpstr>Neonatal Resuscitation (4 of 5)</vt:lpstr>
      <vt:lpstr>Neonatal Resuscitation (5 of 5)</vt:lpstr>
      <vt:lpstr>Think About It 6</vt:lpstr>
      <vt:lpstr>Care After Delivery</vt:lpstr>
      <vt:lpstr>Caring for the Mother</vt:lpstr>
      <vt:lpstr>Delivering the Placenta (1 of 2)</vt:lpstr>
      <vt:lpstr>Delivering the Placenta (2 of 2)</vt:lpstr>
      <vt:lpstr>Controlling Vaginal Bleeding after Birth</vt:lpstr>
      <vt:lpstr>Controlling Vaginal Bleeding</vt:lpstr>
      <vt:lpstr>Providing Comfort to the Mother</vt:lpstr>
      <vt:lpstr>Think About It 7</vt:lpstr>
      <vt:lpstr>Childbirth Complications</vt:lpstr>
      <vt:lpstr>Complications of Delivery</vt:lpstr>
      <vt:lpstr>Breech Presentation (1 of 2)</vt:lpstr>
      <vt:lpstr>Patient Care—Breech Presentation</vt:lpstr>
      <vt:lpstr>Breech Presentation (2 of 2)</vt:lpstr>
      <vt:lpstr>Limb Presentation (1 of 2)</vt:lpstr>
      <vt:lpstr>Patient Care—Limb Presentation</vt:lpstr>
      <vt:lpstr>Limb Presentation (2 of 2)</vt:lpstr>
      <vt:lpstr>Prolapsed Umbilical Cord (1 of 2)</vt:lpstr>
      <vt:lpstr>Patient Care—Prolapsed Umbilical Cord</vt:lpstr>
      <vt:lpstr>Prolapsed Umbilical Cord (2 of 2)</vt:lpstr>
      <vt:lpstr>Patient Care—Multiple Birth</vt:lpstr>
      <vt:lpstr>Patient Care—Premature Birth</vt:lpstr>
      <vt:lpstr>Patient Care—Meconium</vt:lpstr>
      <vt:lpstr>Think About It 8</vt:lpstr>
      <vt:lpstr>Emergencies in Pregnancy</vt:lpstr>
      <vt:lpstr>Excessive Prebirth Bleeding (1 of 2)</vt:lpstr>
      <vt:lpstr>Excessive Prebirth Bleeding (2 of 2)</vt:lpstr>
      <vt:lpstr>Ectopic Pregnancy</vt:lpstr>
      <vt:lpstr>Seizures in Pregnancy</vt:lpstr>
      <vt:lpstr>Miscarriage and Abortion (1 of 2)</vt:lpstr>
      <vt:lpstr>Miscarriage and Abortion (2 of 2)</vt:lpstr>
      <vt:lpstr>Trauma in Pregnancy</vt:lpstr>
      <vt:lpstr>Stillbirths</vt:lpstr>
      <vt:lpstr>Cardiac Arrest of Pregnant Woman</vt:lpstr>
      <vt:lpstr>Gynecologic Emergencies</vt:lpstr>
      <vt:lpstr>Vaginal Bleeding</vt:lpstr>
      <vt:lpstr>Trauma to the External Genitalia</vt:lpstr>
      <vt:lpstr>Sexual Assault</vt:lpstr>
      <vt:lpstr>Think About It 9</vt:lpstr>
      <vt:lpstr>Chapter Review</vt:lpstr>
      <vt:lpstr>Chapter Review (1 of 5)</vt:lpstr>
      <vt:lpstr>Chapter Review (2 of 5)</vt:lpstr>
      <vt:lpstr>Chapter Review (3 of 5)</vt:lpstr>
      <vt:lpstr>Chapter Review (4 of 5)</vt:lpstr>
      <vt:lpstr>Chapter Review (5 of 5)</vt:lpstr>
      <vt:lpstr>Remember (1 of 5)</vt:lpstr>
      <vt:lpstr>Remember (2 of 5)</vt:lpstr>
      <vt:lpstr>Remember (3 of 5)</vt:lpstr>
      <vt:lpstr>Remember (4 of 5)</vt:lpstr>
      <vt:lpstr>Remember (5 of 5)</vt:lpstr>
      <vt:lpstr>Questions to Consider</vt:lpstr>
      <vt:lpstr>Critical Thinking (1 of 2)</vt:lpstr>
      <vt:lpstr>Critical Thinking (2 of 2)</vt:lpstr>
      <vt:lpstr>Copyright</vt:lpstr>
      <vt:lpstr>Appendix 1</vt:lpstr>
      <vt:lpstr>Appendix 2</vt:lpstr>
      <vt:lpstr>Appendix 3</vt:lpstr>
      <vt:lpstr>Appendix 4</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36, Obstetric and Gynecologic Emergencies</dc:title>
  <dc:subject>Health</dc:subject>
  <dc:creator>Limmer/O'Keefe</dc:creator>
  <cp:keywords>Emergency Care</cp:keywords>
  <dc:description/>
  <cp:lastModifiedBy>Radhakrishnan, Rajendran</cp:lastModifiedBy>
  <cp:revision>2550</cp:revision>
  <dcterms:modified xsi:type="dcterms:W3CDTF">2020-01-14T10:35:59Z</dcterms:modified>
  <cp:category/>
</cp:coreProperties>
</file>