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64"/>
  </p:notesMasterIdLst>
  <p:handoutMasterIdLst>
    <p:handoutMasterId r:id="rId65"/>
  </p:handoutMasterIdLst>
  <p:sldIdLst>
    <p:sldId id="354" r:id="rId3"/>
    <p:sldId id="355" r:id="rId4"/>
    <p:sldId id="356" r:id="rId5"/>
    <p:sldId id="600" r:id="rId6"/>
    <p:sldId id="601" r:id="rId7"/>
    <p:sldId id="602" r:id="rId8"/>
    <p:sldId id="603" r:id="rId9"/>
    <p:sldId id="604" r:id="rId10"/>
    <p:sldId id="605" r:id="rId11"/>
    <p:sldId id="606" r:id="rId12"/>
    <p:sldId id="607"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627" r:id="rId33"/>
    <p:sldId id="628" r:id="rId34"/>
    <p:sldId id="629" r:id="rId35"/>
    <p:sldId id="630" r:id="rId36"/>
    <p:sldId id="631" r:id="rId37"/>
    <p:sldId id="632" r:id="rId38"/>
    <p:sldId id="633" r:id="rId39"/>
    <p:sldId id="634" r:id="rId40"/>
    <p:sldId id="635" r:id="rId41"/>
    <p:sldId id="636" r:id="rId42"/>
    <p:sldId id="637" r:id="rId43"/>
    <p:sldId id="638" r:id="rId44"/>
    <p:sldId id="639" r:id="rId45"/>
    <p:sldId id="640" r:id="rId46"/>
    <p:sldId id="641" r:id="rId47"/>
    <p:sldId id="642" r:id="rId48"/>
    <p:sldId id="643" r:id="rId49"/>
    <p:sldId id="644" r:id="rId50"/>
    <p:sldId id="645" r:id="rId51"/>
    <p:sldId id="646" r:id="rId52"/>
    <p:sldId id="647" r:id="rId53"/>
    <p:sldId id="648" r:id="rId54"/>
    <p:sldId id="649" r:id="rId55"/>
    <p:sldId id="650" r:id="rId56"/>
    <p:sldId id="651" r:id="rId57"/>
    <p:sldId id="652" r:id="rId58"/>
    <p:sldId id="653" r:id="rId59"/>
    <p:sldId id="654" r:id="rId60"/>
    <p:sldId id="655" r:id="rId61"/>
    <p:sldId id="656" r:id="rId62"/>
    <p:sldId id="298"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0581" autoAdjust="0"/>
  </p:normalViewPr>
  <p:slideViewPr>
    <p:cSldViewPr snapToGrid="0" snapToObjects="1">
      <p:cViewPr varScale="1">
        <p:scale>
          <a:sx n="101" d="100"/>
          <a:sy n="101" d="100"/>
        </p:scale>
        <p:origin x="2190" y="96"/>
      </p:cViewPr>
      <p:guideLst>
        <p:guide orient="horz" pos="777"/>
        <p:guide pos="295"/>
        <p:guide orient="horz"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10</a:t>
            </a:r>
            <a:r>
              <a:rPr lang="en-US" altLang="en-US" dirty="0">
                <a:latin typeface="Arial" panose="020B0604020202020204" pitchFamily="34" charset="0"/>
                <a:ea typeface="ＭＳ Ｐゴシック" panose="020B0600070205080204" pitchFamily="34" charset="-128"/>
                <a:cs typeface="Arial" panose="020B0604020202020204" pitchFamily="34" charset="0"/>
              </a:rPr>
              <a:t> minutes</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487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List</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and describe the three techniques used in physical examination.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618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095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Divide students into small groups. Assign students different age groups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of children and have them practice physical exam techniques that are appropriate for that age group.</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883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70 minutes</a:t>
            </a:r>
          </a:p>
          <a:p>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This lesson works best when you can provide real world examples. Provide descriptions of actual findings and discuss how they apply to the larger assessment.</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934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277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the assessment and examination of the respiratory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413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Discuss why mental status and level of respiratory distress are the most important elements of respiratory system assessment.</a:t>
            </a:r>
          </a:p>
          <a:p>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b="0" dirty="0">
                <a:latin typeface="Arial" panose="020B0604020202020204" pitchFamily="34" charset="0"/>
                <a:ea typeface="ＭＳ Ｐゴシック" panose="020B0600070205080204" pitchFamily="34" charset="-128"/>
                <a:cs typeface="Arial" panose="020B0604020202020204" pitchFamily="34" charset="0"/>
              </a:rPr>
              <a:t>Using a stethoscope,</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demonstrate the assessment of lung sounds.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576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701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the assessment and examination of the cardiovascular system. Describe how the OPQRST mnemonic would be used to assess a cardiac complaint.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975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145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Principles of Assessment (15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The Physical Examination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(10 minutes)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Body System Examinations (70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Critical Thinking and Decision Making (50 minutes)</a:t>
            </a:r>
          </a:p>
          <a:p>
            <a:pPr>
              <a:buFontTx/>
              <a:buChar cha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US" altLang="en-US" dirty="0">
                <a:ea typeface="ＭＳ Ｐゴシック" panose="020B0600070205080204" pitchFamily="34" charset="-128"/>
              </a:rPr>
              <a:t>The patient history can help the EMT determine the history of the present illness and the patient’s past medical history.</a:t>
            </a:r>
          </a:p>
          <a:p>
            <a:pPr>
              <a:buFontTx/>
              <a:buChar char="•"/>
            </a:pPr>
            <a:r>
              <a:rPr lang="en-US" altLang="en-US" dirty="0">
                <a:ea typeface="ＭＳ Ｐゴシック" panose="020B0600070205080204" pitchFamily="34" charset="-128"/>
              </a:rPr>
              <a:t>Key physical examination techniques include observation, auscultation, and palpation.</a:t>
            </a:r>
          </a:p>
          <a:p>
            <a:pPr>
              <a:buFontTx/>
              <a:buChar char="•"/>
            </a:pPr>
            <a:r>
              <a:rPr lang="en-US" altLang="en-US" dirty="0">
                <a:ea typeface="ＭＳ Ｐゴシック" panose="020B0600070205080204" pitchFamily="34" charset="-128"/>
              </a:rPr>
              <a:t>Each body system has specific</a:t>
            </a:r>
            <a:r>
              <a:rPr lang="en-US" altLang="en-US" baseline="0" dirty="0">
                <a:ea typeface="ＭＳ Ｐゴシック" panose="020B0600070205080204" pitchFamily="34" charset="-128"/>
              </a:rPr>
              <a:t> history questions and physical examination techniques that are useful for assessment and treatment of the patient.</a:t>
            </a:r>
            <a:endParaRPr lang="en-US" altLang="en-US" dirty="0">
              <a:ea typeface="ＭＳ Ｐゴシック" panose="020B0600070205080204" pitchFamily="34" charset="-128"/>
            </a:endParaRPr>
          </a:p>
          <a:p>
            <a:pPr>
              <a:buFontTx/>
              <a:buChar char="•"/>
            </a:pPr>
            <a:r>
              <a:rPr lang="en-US" altLang="en-US" dirty="0">
                <a:ea typeface="ＭＳ Ｐゴシック" panose="020B0600070205080204" pitchFamily="34" charset="-128"/>
              </a:rPr>
              <a:t>Diagnosis of a patient’s condition requires knowledge</a:t>
            </a:r>
            <a:r>
              <a:rPr lang="en-US" altLang="en-US" baseline="0" dirty="0">
                <a:ea typeface="ＭＳ Ｐゴシック" panose="020B0600070205080204" pitchFamily="34" charset="-128"/>
              </a:rPr>
              <a:t> of the patient’s history, physical exam, vital signs, and critical thinking.</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937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importance of mental status evaluation in a neurologic assessment.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043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4917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physical examination of the nervous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Using a skill sheet, perform a nervous system assessment on a fellow student.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5251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048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diabetes-related questions involved in the assessment of the endocrine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4961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physical examination of the endocrine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011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importance of considering intake and output when assessing the GI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456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assessment and examination of the GI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How might a lack of output relate to a GI emergency?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6059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Palpate the abdomen of the student next to you.</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7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1</a:t>
            </a:r>
            <a:r>
              <a:rPr lang="en-US" altLang="en-US" dirty="0">
                <a:latin typeface="Arial" panose="020B0604020202020204" pitchFamily="34" charset="0"/>
                <a:ea typeface="ＭＳ Ｐゴシック" panose="020B0600070205080204" pitchFamily="34" charset="-128"/>
                <a:cs typeface="Arial" panose="020B0604020202020204" pitchFamily="34" charset="0"/>
              </a:rPr>
              <a:t>5 minutes</a:t>
            </a:r>
          </a:p>
          <a:p>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Build on previous lessons. Link secondary assessment to scene size-up and primary assessment. Use real-life examples to underscore the importance of an assessment that continues beyond the primary assessment.</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6793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assessment and examination of the immune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7773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common physical examination findings associated with allergy and 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0855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848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the assessment and examination of the musculoskeletal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34606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14.2</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why physical examination generally yields more information in a musculoskeletal system assessment.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a:t>
            </a: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How might a medical problem cause a traumatic injury?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6954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b="0" dirty="0">
                <a:latin typeface="Arial" panose="020B0604020202020204" pitchFamily="34" charset="0"/>
                <a:ea typeface="ＭＳ Ｐゴシック" panose="020B0600070205080204" pitchFamily="34" charset="-128"/>
                <a:cs typeface="Arial" panose="020B0604020202020204" pitchFamily="34" charset="0"/>
              </a:rPr>
              <a:t>50 minutes</a:t>
            </a:r>
          </a:p>
          <a:p>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Make judgment and critical thinking an ongoing part of your course. When practicing scenarios (in any lesson), add elements of critical thinking and decision making. Critical thinking is not limited to EMS. Consider asking your medical director</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or another clinician to speak on this topic. Use real-world examples to demonstrate the issues involved in making a diagnosis in the world of emergency medicine.</a:t>
            </a:r>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411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a:lnSpc>
                <a:spcPct val="90000"/>
              </a:lnSpc>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A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diagnosis</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is the conclusion that the EMT reaches, after assessing a patient, about the nature of the patient's condition.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Critical thinking</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is an analytical process that can help to solve problems in an organized and efficient manner. EMTs must use critical thinking to arrive at a diagnosis.</a:t>
            </a:r>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Diagnosis for the EMT is called "presumptive diagnosis," "field diagnosis," or "working diagnosis." It can be difficult to differentiate between all the information received; therefore the EMT must simultaneously use critical thinking to determine what information is pertinent.</a:t>
            </a:r>
          </a:p>
          <a:p>
            <a:pPr eaLnBrk="1" hangingPunct="1">
              <a:lnSpc>
                <a:spcPct val="90000"/>
              </a:lnSpc>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Hand out a patient scenario that includes signs and symptoms and assessment findings. Have students develop a diagnosis and defend their conclusions. </a:t>
            </a:r>
          </a:p>
          <a:p>
            <a:pPr eaLnBrk="1" hangingPunct="1">
              <a:lnSpc>
                <a:spcPct val="90000"/>
              </a:lnSpc>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Have a class discussion on critical thinking. Brainstorm important elements of critical thinking and discuss how they relate to making a diagnosis.</a:t>
            </a:r>
          </a:p>
          <a:p>
            <a:pPr eaLnBrk="1" hangingPunct="1">
              <a:lnSpc>
                <a:spcPct val="90000"/>
              </a:lnSpc>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Critical Thinking: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Some say EMTs cannot diagnose. Discuss why their arguments might be true or not true.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9834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first steps are to gather information, consider possibilities, and reach a conclusion. How these steps are implemented varies significantly among traditional clinicians, emergency medicine clinicians, and EMS clinicians.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18927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a:lnSpc>
                <a:spcPct val="90000"/>
              </a:lnSpc>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Describe the process by which a clinician makes a decision.</a:t>
            </a:r>
          </a:p>
          <a:p>
            <a:pPr>
              <a:lnSpc>
                <a:spcPct val="90000"/>
              </a:lnSpc>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Have students interview experienced providers about how they reach a diagnosis. Discuss students’ findings.</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412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2285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availability of resources is what often guides the approach to making a diagnosis.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Describe the process by which a clinician makes a decision.</a:t>
            </a:r>
          </a:p>
          <a:p>
            <a:pPr>
              <a:lnSpc>
                <a:spcPct val="90000"/>
              </a:lnSpc>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lnSpc>
                <a:spcPct val="90000"/>
              </a:lnSpc>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Have students interview experienced providers about how they reach a diagnosis. Discuss students’ findings.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1229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Emergency physicians and EMS providers must account for immediate life threats in their diagnostic procedures.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how experienced providers approach making a diagnosis. What specific traits do they use in their technique?</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problem solving with your medical director. What insights might this person have?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9063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availability of resources is what often guides the approach to making a diagnosis.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a:t>
            </a:r>
            <a:r>
              <a:rPr lang="en-US" altLang="en-US" dirty="0">
                <a:latin typeface="Arial" panose="020B0604020202020204" pitchFamily="34" charset="0"/>
                <a:ea typeface="ＭＳ Ｐゴシック" panose="020B0600070205080204" pitchFamily="34" charset="-128"/>
                <a:cs typeface="Arial" panose="020B0604020202020204" pitchFamily="34" charset="0"/>
              </a:rPr>
              <a:t> Contrast the traditional diagnostic method with the techniques of emergency providers. How do they differ, and why?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7913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how the EMS approach</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to diagnosis is similar to the emergency medical approach. How is it different?</a:t>
            </a:r>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to examine particular diagnostic methods (traditional, emergency physician, and EMT). Have groups present and discuss their findings.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0902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Challenge students with exceptionally difficult scenarios. The point is not necessarily to reach the correct diagnosis, but rather to develop a working strategy. Discuss.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3972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must continually look for information that will rule in/rule out your conclusions. Patients may have more than one thing wrong with them, so you cannot stop looking.</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0456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Experienced clinicians develop key traits in the diagnostic approach.</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pitfalls of diagnostic shortcuts. How might they actually limit an EMTs ability to make an accurate diagnosis?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Work in small groups. Assign each group a particular diagnostic trait of an experienced provider. Ask them to discuss that trait and present their findings to the class. Findings must include advantages, disadvantages, and applicability to EMS.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5719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14.3</a:t>
            </a: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Experienced clinicians develop key traits in the diagnostic approach.</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pitfalls of diagnostic shortcuts. How might they actually limit an EMTs ability to make an accurate diagnosis?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Work in small groups. Assign each group a particular diagnostic trait of an experienced provider. Ask them to discuss that trait and present their findings to the class. Findings must include advantages, disadvantages, and applicability to EMS.</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are the bad diagnostic</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habits of the experienced provider? How might you avoid these habits as you develop in your career?</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2942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There are critical thinking traits that EMTs can learn from experienced providers. Adopting these attitudes can improve their capability to solve problems and work through difficult issues. Ambiguity and uncertainty will always be present in medicine. This is true in the back of an ambulance as well.</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Understand the limits of your knowledge and realize you won't always have the answer you seek. When you get a vital sign or a value that doesn't seem right, don't assume it's wrong. Investigate it.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2858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14.4</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Many of the attitudes and understandings of experienced clinicians focus upon flexibility. This is an extremely important trait for a new EMT to develop. </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a:t>
            </a:r>
            <a:r>
              <a:rPr lang="en-US" altLang="en-US" dirty="0">
                <a:latin typeface="Arial" panose="020B0604020202020204" pitchFamily="34" charset="0"/>
                <a:ea typeface="ＭＳ Ｐゴシック" panose="020B0600070205080204" pitchFamily="34" charset="-128"/>
                <a:cs typeface="Arial" panose="020B0604020202020204" pitchFamily="34" charset="0"/>
              </a:rPr>
              <a:t> How do both a strong foundation of learning and continued education improve an EMT's ability to diagnose?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a:t>
            </a:r>
            <a:r>
              <a:rPr lang="en-US" altLang="en-US" dirty="0">
                <a:latin typeface="Arial" panose="020B0604020202020204" pitchFamily="34" charset="0"/>
                <a:ea typeface="ＭＳ Ｐゴシック" panose="020B0600070205080204" pitchFamily="34" charset="-128"/>
                <a:cs typeface="Arial" panose="020B0604020202020204" pitchFamily="34" charset="0"/>
              </a:rPr>
              <a:t> Discuss problem solving with an experienced EMS provider. What lessons has this person learned from experience?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Assign each group an attitude or understanding of an experienced clinician. Have the groups present ways in which those traits improve diagnostic technique.</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a:t>
            </a:r>
            <a:r>
              <a:rPr lang="en-US" altLang="en-US" dirty="0">
                <a:latin typeface="Arial" panose="020B0604020202020204" pitchFamily="34" charset="0"/>
                <a:ea typeface="ＭＳ Ｐゴシック" panose="020B0600070205080204" pitchFamily="34" charset="-128"/>
                <a:cs typeface="Arial" panose="020B0604020202020204" pitchFamily="34" charset="0"/>
              </a:rPr>
              <a:t>This section presents "learning from others" as a positive trait used to improve diagnostic technique. What actual steps might you use on the job to realize this strategy?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292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6460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14.4</a:t>
            </a: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cs typeface="Arial" panose="020B0604020202020204" pitchFamily="34" charset="0"/>
              </a:rPr>
              <a:t>Reaching a diagnosis is a process that can be learned. Critical thinking comes from study, practice, and reflection. It is a skill that takes time. Know the boundaries of your knowledge. Do not let a diagnosis attempt delay your patient care.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3075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a:solidFill>
                <a:schemeClr val="dk1"/>
              </a:solidFill>
              <a:effectLst/>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4241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4729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06274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73336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2278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7593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rPr>
              <a:t>The two types of history have different purposes but the same</a:t>
            </a:r>
            <a:r>
              <a:rPr lang="en-US" altLang="en-US" baseline="0" dirty="0">
                <a:latin typeface="Arial" panose="020B0604020202020204" pitchFamily="34" charset="0"/>
                <a:ea typeface="ＭＳ Ｐゴシック" panose="020B0600070205080204" pitchFamily="34" charset="-128"/>
              </a:rPr>
              <a:t> goal, which is to provide the best treatment for the patient’s current condition</a:t>
            </a:r>
            <a:r>
              <a:rPr lang="en-US" altLang="en-US" dirty="0">
                <a:latin typeface="Arial" panose="020B0604020202020204" pitchFamily="34" charset="0"/>
                <a:ea typeface="ＭＳ Ｐゴシック" panose="020B0600070205080204" pitchFamily="34" charset="-128"/>
              </a:rPr>
              <a:t>.</a:t>
            </a:r>
            <a:r>
              <a:rPr lang="en-US" altLang="en-US" baseline="0" dirty="0">
                <a:latin typeface="Arial" panose="020B0604020202020204" pitchFamily="34" charset="0"/>
                <a:ea typeface="ＭＳ Ｐゴシック" panose="020B0600070205080204" pitchFamily="34" charset="-128"/>
              </a:rPr>
              <a:t> The history of the present illness/injury tells you what the patient is experiencing right now, and the past medical history tells you about a patient’s previous conditions. Sometimes, a previous or ongoing/chronic condition can affect the patient’s present condition, so understanding the patient’s past medical history can give you insight into what is happening right now in the patient’s body.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4219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98789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Talking Points: </a:t>
            </a:r>
            <a:r>
              <a:rPr lang="en-US" altLang="en-US" dirty="0">
                <a:latin typeface="Arial" panose="020B0604020202020204" pitchFamily="34" charset="0"/>
                <a:ea typeface="ＭＳ Ｐゴシック" panose="020B0600070205080204" pitchFamily="34" charset="-128"/>
              </a:rPr>
              <a:t>Changes in many body systems</a:t>
            </a:r>
            <a:r>
              <a:rPr lang="en-US" altLang="en-US" baseline="0" dirty="0">
                <a:latin typeface="Arial" panose="020B0604020202020204" pitchFamily="34" charset="0"/>
                <a:ea typeface="ＭＳ Ｐゴシック" panose="020B0600070205080204" pitchFamily="34" charset="-128"/>
              </a:rPr>
              <a:t> can cause an altered mental status. For example, changes in the respiratory or cardiovascular systems can cause an altered mental status due to poor oxygen delivery to the brain, so the respiratory and cardiovascular systems should be assessed. Because mental status is an indication of brain function, the nervous system would need to be assessed. Endocrine conditions, such as diabetes, can also cause altered mental status, so the endocrine system should be assessed. Conditions such as dehydration can cause changes in mental status, so the gastrointestinal system should be assessed. Allergic reactions and asthma can affect the airway, and both of these processes involve the immune system, so it should also be assessed. Changes in mental status can cause falls and other trauma, so the musculoskeletal system should be assessed. If the only sign of a change in the patient’s condition is altered mental status and you have no other information, you will need to perform an assessment of the entire body to help you narrow down the cause of the altered mental status.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065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b="0" dirty="0">
                <a:latin typeface="Arial" panose="020B0604020202020204" pitchFamily="34" charset="0"/>
                <a:ea typeface="ＭＳ Ｐゴシック" panose="020B0600070205080204" pitchFamily="34" charset="-128"/>
                <a:cs typeface="Arial" panose="020B0604020202020204" pitchFamily="34" charset="0"/>
              </a:rPr>
              <a:t>Create an activity in which the students must obtain a piece of information from a classmate using only open-ended questions</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Describe a situation where a closed-ended question would be more appropriate than an open-ended question.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5099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List the components of the mnemonic</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OPQRST.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050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List the components of the mnemonic</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 SAMPLE.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baseline="0"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Assign a fill in the blank homework assignment asking each student to complete the SAMPLE and OPQRST mnemonics.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586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14.1</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2092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6.xml"/><Relationship Id="rId5" Type="http://schemas.openxmlformats.org/officeDocument/2006/relationships/slide" Target="slide14.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14</a:t>
            </a:r>
          </a:p>
        </p:txBody>
      </p:sp>
      <p:sp>
        <p:nvSpPr>
          <p:cNvPr id="5" name="Text Placeholder 4"/>
          <p:cNvSpPr>
            <a:spLocks noGrp="1"/>
          </p:cNvSpPr>
          <p:nvPr>
            <p:ph type="body" idx="3"/>
          </p:nvPr>
        </p:nvSpPr>
        <p:spPr>
          <a:xfrm>
            <a:off x="5029200" y="3409979"/>
            <a:ext cx="3656708" cy="950360"/>
          </a:xfrm>
        </p:spPr>
        <p:txBody>
          <a:bodyPr/>
          <a:lstStyle/>
          <a:p>
            <a:pPr algn="ctr"/>
            <a:r>
              <a:rPr lang="en-US" dirty="0">
                <a:latin typeface="+mn-lt"/>
              </a:rPr>
              <a:t>Principles of Assessment</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a:t>
            </a:r>
            <a:r>
              <a:rPr lang="en-IN" altLang="en-US" sz="1200" dirty="0" smtClean="0">
                <a:solidFill>
                  <a:schemeClr val="tx1"/>
                </a:solidFill>
                <a:latin typeface="Verdana"/>
                <a:ea typeface="Verdana" panose="020B0604030504040204" pitchFamily="34" charset="0"/>
                <a:cs typeface="Verdana" panose="020B0604030504040204" pitchFamily="34" charset="0"/>
              </a:rPr>
              <a:t>2012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Physical Examination</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76543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36F5-6A5E-4E3B-9093-D4579D499DBC}"/>
              </a:ext>
            </a:extLst>
          </p:cNvPr>
          <p:cNvSpPr>
            <a:spLocks noGrp="1"/>
          </p:cNvSpPr>
          <p:nvPr>
            <p:ph type="title"/>
          </p:nvPr>
        </p:nvSpPr>
        <p:spPr>
          <a:xfrm>
            <a:off x="457199" y="215371"/>
            <a:ext cx="8425543" cy="1097279"/>
          </a:xfrm>
        </p:spPr>
        <p:txBody>
          <a:bodyPr/>
          <a:lstStyle/>
          <a:p>
            <a:r>
              <a:rPr lang="en-US" dirty="0"/>
              <a:t>Physical Examination Techniques </a:t>
            </a:r>
            <a:r>
              <a:rPr lang="en-US" sz="2000" b="0" dirty="0"/>
              <a:t>(1 of 2)</a:t>
            </a:r>
          </a:p>
        </p:txBody>
      </p:sp>
      <p:sp>
        <p:nvSpPr>
          <p:cNvPr id="3" name="Content Placeholder 2">
            <a:extLst>
              <a:ext uri="{FF2B5EF4-FFF2-40B4-BE49-F238E27FC236}">
                <a16:creationId xmlns:a16="http://schemas.microsoft.com/office/drawing/2014/main" id="{4F2A7976-C393-4E38-9795-57196287014E}"/>
              </a:ext>
            </a:extLst>
          </p:cNvPr>
          <p:cNvSpPr>
            <a:spLocks noGrp="1"/>
          </p:cNvSpPr>
          <p:nvPr>
            <p:ph sz="quarter" idx="13"/>
          </p:nvPr>
        </p:nvSpPr>
        <p:spPr/>
        <p:txBody>
          <a:bodyPr/>
          <a:lstStyle/>
          <a:p>
            <a:r>
              <a:rPr lang="en-US" dirty="0"/>
              <a:t>Performed before, during, or after patient history</a:t>
            </a:r>
          </a:p>
          <a:p>
            <a:r>
              <a:rPr lang="en-US" dirty="0"/>
              <a:t>Three primary techniques</a:t>
            </a:r>
          </a:p>
          <a:p>
            <a:pPr lvl="1"/>
            <a:r>
              <a:rPr lang="en-US" dirty="0"/>
              <a:t>Observe – Look at the patient for an overall sense of patient condition</a:t>
            </a:r>
          </a:p>
          <a:p>
            <a:pPr lvl="1"/>
            <a:r>
              <a:rPr lang="en-US" dirty="0"/>
              <a:t>Auscultate – Listen for sounds of an abnormal condition</a:t>
            </a:r>
          </a:p>
          <a:p>
            <a:pPr lvl="1"/>
            <a:r>
              <a:rPr lang="en-US" dirty="0"/>
              <a:t>Palpate – Feel an area for deformities or other abnormal findings</a:t>
            </a:r>
          </a:p>
        </p:txBody>
      </p:sp>
    </p:spTree>
    <p:extLst>
      <p:ext uri="{BB962C8B-B14F-4D97-AF65-F5344CB8AC3E}">
        <p14:creationId xmlns:p14="http://schemas.microsoft.com/office/powerpoint/2010/main" val="2252795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439150" cy="1097279"/>
          </a:xfrm>
        </p:spPr>
        <p:txBody>
          <a:bodyPr/>
          <a:lstStyle/>
          <a:p>
            <a:r>
              <a:rPr lang="en-US" altLang="en-US" dirty="0">
                <a:sym typeface="Lucida Grande" pitchFamily="-111" charset="0"/>
              </a:rPr>
              <a:t>Physical Examination Techniques </a:t>
            </a:r>
            <a:r>
              <a:rPr lang="en-US" altLang="en-US" sz="2000" b="0" dirty="0">
                <a:sym typeface="Lucida Grande" pitchFamily="-111" charset="0"/>
              </a:rPr>
              <a:t>(2 of 2)</a:t>
            </a:r>
            <a:endParaRPr lang="en-IN" sz="2000" b="0" dirty="0"/>
          </a:p>
        </p:txBody>
      </p:sp>
      <p:pic>
        <p:nvPicPr>
          <p:cNvPr id="5" name="Picture 4" descr="An elderly patient with oxygen tubes in his nose and his hand his chest.">
            <a:extLst>
              <a:ext uri="{FF2B5EF4-FFF2-40B4-BE49-F238E27FC236}">
                <a16:creationId xmlns:a16="http://schemas.microsoft.com/office/drawing/2014/main" id="{CA05BCDD-FA53-47CA-9D2A-A22349E1371E}"/>
              </a:ext>
            </a:extLst>
          </p:cNvPr>
          <p:cNvPicPr>
            <a:picLocks noChangeAspect="1"/>
          </p:cNvPicPr>
          <p:nvPr/>
        </p:nvPicPr>
        <p:blipFill>
          <a:blip r:embed="rId3"/>
          <a:stretch>
            <a:fillRect/>
          </a:stretch>
        </p:blipFill>
        <p:spPr>
          <a:xfrm>
            <a:off x="1784850" y="1561316"/>
            <a:ext cx="5574300" cy="3762651"/>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4"/>
          </p:nvPr>
        </p:nvSpPr>
        <p:spPr>
          <a:xfrm>
            <a:off x="457200" y="5549649"/>
            <a:ext cx="8439150" cy="383203"/>
          </a:xfrm>
        </p:spPr>
        <p:txBody>
          <a:bodyPr/>
          <a:lstStyle/>
          <a:p>
            <a:pPr marL="432" indent="0">
              <a:buNone/>
            </a:pPr>
            <a:r>
              <a:rPr lang="en-US" sz="2000" dirty="0"/>
              <a:t>Observe the patient for an overall sense of the patient’s condition.</a:t>
            </a:r>
            <a:endParaRPr lang="en-US" sz="2000" b="1" dirty="0"/>
          </a:p>
        </p:txBody>
      </p:sp>
    </p:spTree>
    <p:extLst>
      <p:ext uri="{BB962C8B-B14F-4D97-AF65-F5344CB8AC3E}">
        <p14:creationId xmlns:p14="http://schemas.microsoft.com/office/powerpoint/2010/main" val="2370156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2B26-F7ED-473C-A1C0-19F7C051A8B1}"/>
              </a:ext>
            </a:extLst>
          </p:cNvPr>
          <p:cNvSpPr>
            <a:spLocks noGrp="1"/>
          </p:cNvSpPr>
          <p:nvPr>
            <p:ph type="title"/>
          </p:nvPr>
        </p:nvSpPr>
        <p:spPr/>
        <p:txBody>
          <a:bodyPr/>
          <a:lstStyle/>
          <a:p>
            <a:r>
              <a:rPr lang="en-US" dirty="0"/>
              <a:t>Pediatric Physical Exam</a:t>
            </a:r>
          </a:p>
        </p:txBody>
      </p:sp>
      <p:sp>
        <p:nvSpPr>
          <p:cNvPr id="3" name="Content Placeholder 2">
            <a:extLst>
              <a:ext uri="{FF2B5EF4-FFF2-40B4-BE49-F238E27FC236}">
                <a16:creationId xmlns:a16="http://schemas.microsoft.com/office/drawing/2014/main" id="{3B672F53-5893-47AF-A57C-EF32A8348327}"/>
              </a:ext>
            </a:extLst>
          </p:cNvPr>
          <p:cNvSpPr>
            <a:spLocks noGrp="1"/>
          </p:cNvSpPr>
          <p:nvPr>
            <p:ph sz="quarter" idx="13"/>
          </p:nvPr>
        </p:nvSpPr>
        <p:spPr/>
        <p:txBody>
          <a:bodyPr/>
          <a:lstStyle/>
          <a:p>
            <a:r>
              <a:rPr lang="en-US" dirty="0"/>
              <a:t>Approach frightened children slowly.</a:t>
            </a:r>
          </a:p>
          <a:p>
            <a:r>
              <a:rPr lang="en-US" dirty="0"/>
              <a:t>Start from the least invasive parts to the most invasive.</a:t>
            </a:r>
          </a:p>
          <a:p>
            <a:r>
              <a:rPr lang="en-US" dirty="0"/>
              <a:t>Start with the toes or trunk and work your way toward the head.</a:t>
            </a:r>
          </a:p>
          <a:p>
            <a:r>
              <a:rPr lang="en-US" dirty="0"/>
              <a:t>Explain all equipment to the child before use.</a:t>
            </a:r>
          </a:p>
          <a:p>
            <a:r>
              <a:rPr lang="en-US" dirty="0"/>
              <a:t>Never lie to a child about something that hurts.</a:t>
            </a:r>
          </a:p>
          <a:p>
            <a:r>
              <a:rPr lang="en-US" dirty="0"/>
              <a:t>Provide for the patient’s privacy.</a:t>
            </a:r>
          </a:p>
        </p:txBody>
      </p:sp>
    </p:spTree>
    <p:extLst>
      <p:ext uri="{BB962C8B-B14F-4D97-AF65-F5344CB8AC3E}">
        <p14:creationId xmlns:p14="http://schemas.microsoft.com/office/powerpoint/2010/main" val="326004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Body System Examinations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408396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D9E0-C37B-46FC-BA08-2BCF5A486B71}"/>
              </a:ext>
            </a:extLst>
          </p:cNvPr>
          <p:cNvSpPr>
            <a:spLocks noGrp="1"/>
          </p:cNvSpPr>
          <p:nvPr>
            <p:ph type="title"/>
          </p:nvPr>
        </p:nvSpPr>
        <p:spPr/>
        <p:txBody>
          <a:bodyPr/>
          <a:lstStyle/>
          <a:p>
            <a:r>
              <a:rPr lang="en-US" dirty="0"/>
              <a:t>Respiratory System</a:t>
            </a:r>
          </a:p>
        </p:txBody>
      </p:sp>
      <p:sp>
        <p:nvSpPr>
          <p:cNvPr id="3" name="Content Placeholder 2">
            <a:extLst>
              <a:ext uri="{FF2B5EF4-FFF2-40B4-BE49-F238E27FC236}">
                <a16:creationId xmlns:a16="http://schemas.microsoft.com/office/drawing/2014/main" id="{EF8D78C8-0B7F-4512-B2CD-91E4AFE2818A}"/>
              </a:ext>
            </a:extLst>
          </p:cNvPr>
          <p:cNvSpPr>
            <a:spLocks noGrp="1"/>
          </p:cNvSpPr>
          <p:nvPr>
            <p:ph sz="quarter" idx="13"/>
          </p:nvPr>
        </p:nvSpPr>
        <p:spPr/>
        <p:txBody>
          <a:bodyPr/>
          <a:lstStyle/>
          <a:p>
            <a:r>
              <a:rPr lang="en-US" dirty="0"/>
              <a:t>The most important determination when assessing </a:t>
            </a:r>
            <a:r>
              <a:rPr lang="en-US" dirty="0" smtClean="0"/>
              <a:t>the respiratory </a:t>
            </a:r>
            <a:r>
              <a:rPr lang="en-US" dirty="0"/>
              <a:t>system is whether the patient is </a:t>
            </a:r>
            <a:r>
              <a:rPr lang="en-US" dirty="0" smtClean="0"/>
              <a:t>breathing adequately</a:t>
            </a:r>
            <a:r>
              <a:rPr lang="en-US" dirty="0"/>
              <a:t>.</a:t>
            </a:r>
          </a:p>
        </p:txBody>
      </p:sp>
    </p:spTree>
    <p:extLst>
      <p:ext uri="{BB962C8B-B14F-4D97-AF65-F5344CB8AC3E}">
        <p14:creationId xmlns:p14="http://schemas.microsoft.com/office/powerpoint/2010/main" val="1149701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3B31-EAE9-49EC-9ACA-0911CEFBFF1B}"/>
              </a:ext>
            </a:extLst>
          </p:cNvPr>
          <p:cNvSpPr>
            <a:spLocks noGrp="1"/>
          </p:cNvSpPr>
          <p:nvPr>
            <p:ph type="title"/>
          </p:nvPr>
        </p:nvSpPr>
        <p:spPr/>
        <p:txBody>
          <a:bodyPr/>
          <a:lstStyle/>
          <a:p>
            <a:r>
              <a:rPr lang="en-US" dirty="0"/>
              <a:t>Respiratory Assessment—History</a:t>
            </a:r>
          </a:p>
        </p:txBody>
      </p:sp>
      <p:sp>
        <p:nvSpPr>
          <p:cNvPr id="3" name="Content Placeholder 2">
            <a:extLst>
              <a:ext uri="{FF2B5EF4-FFF2-40B4-BE49-F238E27FC236}">
                <a16:creationId xmlns:a16="http://schemas.microsoft.com/office/drawing/2014/main" id="{AAC7ED7A-74FA-48F2-A0C6-3B9FC7CF7AE9}"/>
              </a:ext>
            </a:extLst>
          </p:cNvPr>
          <p:cNvSpPr>
            <a:spLocks noGrp="1"/>
          </p:cNvSpPr>
          <p:nvPr>
            <p:ph sz="quarter" idx="13"/>
          </p:nvPr>
        </p:nvSpPr>
        <p:spPr/>
        <p:txBody>
          <a:bodyPr/>
          <a:lstStyle/>
          <a:p>
            <a:r>
              <a:rPr lang="en-US" dirty="0"/>
              <a:t>Obtain history of existing respiratory conditions and medications taken for each.</a:t>
            </a:r>
          </a:p>
          <a:p>
            <a:r>
              <a:rPr lang="en-US" dirty="0"/>
              <a:t>Determine if medications have been taken as prescribed.</a:t>
            </a:r>
          </a:p>
          <a:p>
            <a:r>
              <a:rPr lang="en-US" dirty="0"/>
              <a:t>Determine if signs and symptoms of this episode match previous episodes.</a:t>
            </a:r>
          </a:p>
        </p:txBody>
      </p:sp>
    </p:spTree>
    <p:extLst>
      <p:ext uri="{BB962C8B-B14F-4D97-AF65-F5344CB8AC3E}">
        <p14:creationId xmlns:p14="http://schemas.microsoft.com/office/powerpoint/2010/main" val="106883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142D-8235-4B58-BF9B-1B3368E75548}"/>
              </a:ext>
            </a:extLst>
          </p:cNvPr>
          <p:cNvSpPr>
            <a:spLocks noGrp="1"/>
          </p:cNvSpPr>
          <p:nvPr>
            <p:ph type="title"/>
          </p:nvPr>
        </p:nvSpPr>
        <p:spPr/>
        <p:txBody>
          <a:bodyPr/>
          <a:lstStyle/>
          <a:p>
            <a:r>
              <a:rPr lang="en-US" sz="3400" dirty="0"/>
              <a:t>Respiratory Assessment—Physical Examination</a:t>
            </a:r>
          </a:p>
        </p:txBody>
      </p:sp>
      <p:sp>
        <p:nvSpPr>
          <p:cNvPr id="3" name="Content Placeholder 2">
            <a:extLst>
              <a:ext uri="{FF2B5EF4-FFF2-40B4-BE49-F238E27FC236}">
                <a16:creationId xmlns:a16="http://schemas.microsoft.com/office/drawing/2014/main" id="{17A80C07-470D-474E-9B21-7A4B894FE930}"/>
              </a:ext>
            </a:extLst>
          </p:cNvPr>
          <p:cNvSpPr>
            <a:spLocks noGrp="1"/>
          </p:cNvSpPr>
          <p:nvPr>
            <p:ph sz="quarter" idx="13"/>
          </p:nvPr>
        </p:nvSpPr>
        <p:spPr/>
        <p:txBody>
          <a:bodyPr/>
          <a:lstStyle/>
          <a:p>
            <a:r>
              <a:rPr lang="en-US" dirty="0"/>
              <a:t>Mental status</a:t>
            </a:r>
          </a:p>
          <a:p>
            <a:r>
              <a:rPr lang="en-US" dirty="0"/>
              <a:t>Level of respiratory distress</a:t>
            </a:r>
          </a:p>
          <a:p>
            <a:r>
              <a:rPr lang="en-US" dirty="0"/>
              <a:t>Chest wall motion</a:t>
            </a:r>
          </a:p>
          <a:p>
            <a:r>
              <a:rPr lang="en-US" dirty="0"/>
              <a:t>Auscultate lung sounds</a:t>
            </a:r>
          </a:p>
          <a:p>
            <a:r>
              <a:rPr lang="en-US" dirty="0"/>
              <a:t>Use pulse oximetry</a:t>
            </a:r>
          </a:p>
          <a:p>
            <a:r>
              <a:rPr lang="en-US" dirty="0"/>
              <a:t>Observe edema</a:t>
            </a:r>
          </a:p>
          <a:p>
            <a:r>
              <a:rPr lang="en-US" dirty="0"/>
              <a:t>Fever</a:t>
            </a:r>
          </a:p>
        </p:txBody>
      </p:sp>
    </p:spTree>
    <p:extLst>
      <p:ext uri="{BB962C8B-B14F-4D97-AF65-F5344CB8AC3E}">
        <p14:creationId xmlns:p14="http://schemas.microsoft.com/office/powerpoint/2010/main" val="384496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E1BD-064A-4048-94BC-427102F73213}"/>
              </a:ext>
            </a:extLst>
          </p:cNvPr>
          <p:cNvSpPr>
            <a:spLocks noGrp="1"/>
          </p:cNvSpPr>
          <p:nvPr>
            <p:ph type="title"/>
          </p:nvPr>
        </p:nvSpPr>
        <p:spPr/>
        <p:txBody>
          <a:bodyPr/>
          <a:lstStyle/>
          <a:p>
            <a:r>
              <a:rPr lang="en-US" dirty="0"/>
              <a:t>Cardiovascular System</a:t>
            </a:r>
          </a:p>
        </p:txBody>
      </p:sp>
      <p:sp>
        <p:nvSpPr>
          <p:cNvPr id="3" name="Content Placeholder 2">
            <a:extLst>
              <a:ext uri="{FF2B5EF4-FFF2-40B4-BE49-F238E27FC236}">
                <a16:creationId xmlns:a16="http://schemas.microsoft.com/office/drawing/2014/main" id="{3C9266A8-BD3A-4CEB-BCE7-7ED925A21C73}"/>
              </a:ext>
            </a:extLst>
          </p:cNvPr>
          <p:cNvSpPr>
            <a:spLocks noGrp="1"/>
          </p:cNvSpPr>
          <p:nvPr>
            <p:ph sz="quarter" idx="13"/>
          </p:nvPr>
        </p:nvSpPr>
        <p:spPr/>
        <p:txBody>
          <a:bodyPr/>
          <a:lstStyle/>
          <a:p>
            <a:r>
              <a:rPr lang="en-US" dirty="0"/>
              <a:t>Heart</a:t>
            </a:r>
          </a:p>
          <a:p>
            <a:r>
              <a:rPr lang="en-US" dirty="0"/>
              <a:t>Blood vessels</a:t>
            </a:r>
          </a:p>
          <a:p>
            <a:r>
              <a:rPr lang="en-US" dirty="0"/>
              <a:t>Cardiac patient and patient in shock or with a vascular problem</a:t>
            </a:r>
          </a:p>
        </p:txBody>
      </p:sp>
    </p:spTree>
    <p:extLst>
      <p:ext uri="{BB962C8B-B14F-4D97-AF65-F5344CB8AC3E}">
        <p14:creationId xmlns:p14="http://schemas.microsoft.com/office/powerpoint/2010/main" val="3300809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E194-E968-40AA-8A7B-075CBB71D0FB}"/>
              </a:ext>
            </a:extLst>
          </p:cNvPr>
          <p:cNvSpPr>
            <a:spLocks noGrp="1"/>
          </p:cNvSpPr>
          <p:nvPr>
            <p:ph type="title"/>
          </p:nvPr>
        </p:nvSpPr>
        <p:spPr/>
        <p:txBody>
          <a:bodyPr/>
          <a:lstStyle/>
          <a:p>
            <a:r>
              <a:rPr lang="en-US" dirty="0"/>
              <a:t>Cardiovascular System—History</a:t>
            </a:r>
          </a:p>
        </p:txBody>
      </p:sp>
      <p:sp>
        <p:nvSpPr>
          <p:cNvPr id="3" name="Content Placeholder 2">
            <a:extLst>
              <a:ext uri="{FF2B5EF4-FFF2-40B4-BE49-F238E27FC236}">
                <a16:creationId xmlns:a16="http://schemas.microsoft.com/office/drawing/2014/main" id="{754D3580-1A75-4EC9-8688-D2B036411324}"/>
              </a:ext>
            </a:extLst>
          </p:cNvPr>
          <p:cNvSpPr>
            <a:spLocks noGrp="1"/>
          </p:cNvSpPr>
          <p:nvPr>
            <p:ph sz="quarter" idx="13"/>
          </p:nvPr>
        </p:nvSpPr>
        <p:spPr/>
        <p:txBody>
          <a:bodyPr/>
          <a:lstStyle/>
          <a:p>
            <a:r>
              <a:rPr lang="en-US" dirty="0"/>
              <a:t>Existing cardiac conditions and medications</a:t>
            </a:r>
          </a:p>
          <a:p>
            <a:r>
              <a:rPr lang="en-US" dirty="0"/>
              <a:t>Signs and symptoms of episode</a:t>
            </a:r>
          </a:p>
          <a:p>
            <a:r>
              <a:rPr lang="en-US" dirty="0"/>
              <a:t>Description of chest pain using O</a:t>
            </a:r>
            <a:r>
              <a:rPr lang="en-US" sz="100" dirty="0"/>
              <a:t> </a:t>
            </a:r>
            <a:r>
              <a:rPr lang="en-US" dirty="0"/>
              <a:t>P</a:t>
            </a:r>
            <a:r>
              <a:rPr lang="en-US" sz="100" dirty="0"/>
              <a:t> </a:t>
            </a:r>
            <a:r>
              <a:rPr lang="en-US" dirty="0"/>
              <a:t>Q</a:t>
            </a:r>
            <a:r>
              <a:rPr lang="en-US" sz="100" dirty="0"/>
              <a:t> </a:t>
            </a:r>
            <a:r>
              <a:rPr lang="en-US" dirty="0"/>
              <a:t>R</a:t>
            </a:r>
            <a:r>
              <a:rPr lang="en-US" sz="100" dirty="0"/>
              <a:t> </a:t>
            </a:r>
            <a:r>
              <a:rPr lang="en-US" dirty="0"/>
              <a:t>S</a:t>
            </a:r>
            <a:r>
              <a:rPr lang="en-US" sz="100" dirty="0"/>
              <a:t> </a:t>
            </a:r>
            <a:r>
              <a:rPr lang="en-US" dirty="0"/>
              <a:t>T</a:t>
            </a:r>
          </a:p>
          <a:p>
            <a:r>
              <a:rPr lang="en-US" dirty="0"/>
              <a:t>Determine specific characteristics of discomfort</a:t>
            </a:r>
          </a:p>
        </p:txBody>
      </p:sp>
    </p:spTree>
    <p:extLst>
      <p:ext uri="{BB962C8B-B14F-4D97-AF65-F5344CB8AC3E}">
        <p14:creationId xmlns:p14="http://schemas.microsoft.com/office/powerpoint/2010/main" val="263244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Principles of Assessment</a:t>
            </a:r>
            <a:endParaRPr lang="en-US" altLang="en-US" dirty="0"/>
          </a:p>
          <a:p>
            <a:r>
              <a:rPr lang="en-US" altLang="en-US" dirty="0">
                <a:hlinkClick r:id="rId4" action="ppaction://hlinksldjump"/>
              </a:rPr>
              <a:t>The Physical Examination</a:t>
            </a:r>
            <a:endParaRPr lang="en-US" altLang="en-US" dirty="0"/>
          </a:p>
          <a:p>
            <a:r>
              <a:rPr lang="en-US" altLang="en-US" dirty="0">
                <a:hlinkClick r:id="rId5" action="ppaction://hlinksldjump"/>
              </a:rPr>
              <a:t>Body System Examinations</a:t>
            </a:r>
            <a:endParaRPr lang="en-US" altLang="en-US" dirty="0"/>
          </a:p>
          <a:p>
            <a:r>
              <a:rPr lang="en-US" altLang="en-US" dirty="0">
                <a:hlinkClick r:id="rId6" action="ppaction://hlinksldjump"/>
              </a:rPr>
              <a:t>Critical Thinking and Decision Making</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ACB2-3C85-49E5-A247-603138733840}"/>
              </a:ext>
            </a:extLst>
          </p:cNvPr>
          <p:cNvSpPr>
            <a:spLocks noGrp="1"/>
          </p:cNvSpPr>
          <p:nvPr>
            <p:ph type="title"/>
          </p:nvPr>
        </p:nvSpPr>
        <p:spPr/>
        <p:txBody>
          <a:bodyPr/>
          <a:lstStyle/>
          <a:p>
            <a:r>
              <a:rPr lang="en-US" sz="3400" dirty="0"/>
              <a:t>Cardiovascular System—Physical Examination</a:t>
            </a:r>
          </a:p>
        </p:txBody>
      </p:sp>
      <p:sp>
        <p:nvSpPr>
          <p:cNvPr id="3" name="Content Placeholder 2">
            <a:extLst>
              <a:ext uri="{FF2B5EF4-FFF2-40B4-BE49-F238E27FC236}">
                <a16:creationId xmlns:a16="http://schemas.microsoft.com/office/drawing/2014/main" id="{2D294D97-59D1-4CFE-9291-7D762A63A0EB}"/>
              </a:ext>
            </a:extLst>
          </p:cNvPr>
          <p:cNvSpPr>
            <a:spLocks noGrp="1"/>
          </p:cNvSpPr>
          <p:nvPr>
            <p:ph sz="quarter" idx="13"/>
          </p:nvPr>
        </p:nvSpPr>
        <p:spPr/>
        <p:txBody>
          <a:bodyPr/>
          <a:lstStyle/>
          <a:p>
            <a:r>
              <a:rPr lang="en-US" dirty="0"/>
              <a:t>Look for signs condition may be severe.</a:t>
            </a:r>
          </a:p>
          <a:p>
            <a:r>
              <a:rPr lang="en-US" dirty="0"/>
              <a:t>Obtain pulse.</a:t>
            </a:r>
          </a:p>
          <a:p>
            <a:r>
              <a:rPr lang="en-US" dirty="0"/>
              <a:t>Obtain blood pressure.</a:t>
            </a:r>
          </a:p>
          <a:p>
            <a:r>
              <a:rPr lang="en-US" dirty="0"/>
              <a:t>Note pulse pressure.</a:t>
            </a:r>
          </a:p>
          <a:p>
            <a:r>
              <a:rPr lang="en-US" dirty="0"/>
              <a:t>Look for jugular vein distention (J</a:t>
            </a:r>
            <a:r>
              <a:rPr lang="en-US" sz="100" dirty="0"/>
              <a:t> </a:t>
            </a:r>
            <a:r>
              <a:rPr lang="en-US" dirty="0"/>
              <a:t>V</a:t>
            </a:r>
            <a:r>
              <a:rPr lang="en-US" sz="100" dirty="0"/>
              <a:t> </a:t>
            </a:r>
            <a:r>
              <a:rPr lang="en-US" dirty="0"/>
              <a:t>D).</a:t>
            </a:r>
          </a:p>
          <a:p>
            <a:r>
              <a:rPr lang="en-US" dirty="0"/>
              <a:t>Palpate the chest.</a:t>
            </a:r>
          </a:p>
          <a:p>
            <a:r>
              <a:rPr lang="en-US" dirty="0"/>
              <a:t>Observe posture and breathing.</a:t>
            </a:r>
          </a:p>
        </p:txBody>
      </p:sp>
    </p:spTree>
    <p:extLst>
      <p:ext uri="{BB962C8B-B14F-4D97-AF65-F5344CB8AC3E}">
        <p14:creationId xmlns:p14="http://schemas.microsoft.com/office/powerpoint/2010/main" val="1685517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6495-2FE3-471E-A730-8882AE5DB848}"/>
              </a:ext>
            </a:extLst>
          </p:cNvPr>
          <p:cNvSpPr>
            <a:spLocks noGrp="1"/>
          </p:cNvSpPr>
          <p:nvPr>
            <p:ph type="title"/>
          </p:nvPr>
        </p:nvSpPr>
        <p:spPr/>
        <p:txBody>
          <a:bodyPr/>
          <a:lstStyle/>
          <a:p>
            <a:r>
              <a:rPr lang="en-US" dirty="0"/>
              <a:t>Nervous System</a:t>
            </a:r>
          </a:p>
        </p:txBody>
      </p:sp>
      <p:sp>
        <p:nvSpPr>
          <p:cNvPr id="3" name="Content Placeholder 2">
            <a:extLst>
              <a:ext uri="{FF2B5EF4-FFF2-40B4-BE49-F238E27FC236}">
                <a16:creationId xmlns:a16="http://schemas.microsoft.com/office/drawing/2014/main" id="{14802682-B517-426A-87FC-6670EB143C49}"/>
              </a:ext>
            </a:extLst>
          </p:cNvPr>
          <p:cNvSpPr>
            <a:spLocks noGrp="1"/>
          </p:cNvSpPr>
          <p:nvPr>
            <p:ph sz="quarter" idx="13"/>
          </p:nvPr>
        </p:nvSpPr>
        <p:spPr/>
        <p:txBody>
          <a:bodyPr/>
          <a:lstStyle/>
          <a:p>
            <a:r>
              <a:rPr lang="en-US" dirty="0"/>
              <a:t>Mental status</a:t>
            </a:r>
          </a:p>
          <a:p>
            <a:r>
              <a:rPr lang="en-US" dirty="0"/>
              <a:t>Signs of dysfunction in the body</a:t>
            </a:r>
          </a:p>
        </p:txBody>
      </p:sp>
    </p:spTree>
    <p:extLst>
      <p:ext uri="{BB962C8B-B14F-4D97-AF65-F5344CB8AC3E}">
        <p14:creationId xmlns:p14="http://schemas.microsoft.com/office/powerpoint/2010/main" val="94871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53EA-8ECE-45E2-9CC9-D625EADF8D36}"/>
              </a:ext>
            </a:extLst>
          </p:cNvPr>
          <p:cNvSpPr>
            <a:spLocks noGrp="1"/>
          </p:cNvSpPr>
          <p:nvPr>
            <p:ph type="title"/>
          </p:nvPr>
        </p:nvSpPr>
        <p:spPr/>
        <p:txBody>
          <a:bodyPr/>
          <a:lstStyle/>
          <a:p>
            <a:r>
              <a:rPr lang="en-US" dirty="0"/>
              <a:t>Neurologic Assessment—History</a:t>
            </a:r>
          </a:p>
        </p:txBody>
      </p:sp>
      <p:sp>
        <p:nvSpPr>
          <p:cNvPr id="3" name="Content Placeholder 2">
            <a:extLst>
              <a:ext uri="{FF2B5EF4-FFF2-40B4-BE49-F238E27FC236}">
                <a16:creationId xmlns:a16="http://schemas.microsoft.com/office/drawing/2014/main" id="{6CD40726-E7E3-437F-8F26-C1DEA8AD7540}"/>
              </a:ext>
            </a:extLst>
          </p:cNvPr>
          <p:cNvSpPr>
            <a:spLocks noGrp="1"/>
          </p:cNvSpPr>
          <p:nvPr>
            <p:ph sz="quarter" idx="13"/>
          </p:nvPr>
        </p:nvSpPr>
        <p:spPr/>
        <p:txBody>
          <a:bodyPr/>
          <a:lstStyle/>
          <a:p>
            <a:r>
              <a:rPr lang="en-US" dirty="0"/>
              <a:t>Determine patient’s mental status.</a:t>
            </a:r>
          </a:p>
          <a:p>
            <a:r>
              <a:rPr lang="en-US" dirty="0"/>
              <a:t>Determine patient’s normal state of mental functioning.</a:t>
            </a:r>
          </a:p>
          <a:p>
            <a:r>
              <a:rPr lang="en-US" dirty="0"/>
              <a:t>Obtain history of neurologic conditions.</a:t>
            </a:r>
          </a:p>
          <a:p>
            <a:r>
              <a:rPr lang="en-US" dirty="0"/>
              <a:t>Note patient’s speech.</a:t>
            </a:r>
          </a:p>
        </p:txBody>
      </p:sp>
    </p:spTree>
    <p:extLst>
      <p:ext uri="{BB962C8B-B14F-4D97-AF65-F5344CB8AC3E}">
        <p14:creationId xmlns:p14="http://schemas.microsoft.com/office/powerpoint/2010/main" val="48519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88A0-B193-4784-94E2-A4423A5A4F13}"/>
              </a:ext>
            </a:extLst>
          </p:cNvPr>
          <p:cNvSpPr>
            <a:spLocks noGrp="1"/>
          </p:cNvSpPr>
          <p:nvPr>
            <p:ph type="title"/>
          </p:nvPr>
        </p:nvSpPr>
        <p:spPr/>
        <p:txBody>
          <a:bodyPr/>
          <a:lstStyle/>
          <a:p>
            <a:r>
              <a:rPr lang="en-US" sz="3400" dirty="0"/>
              <a:t>Neurologic Assessment—Physical Examination</a:t>
            </a:r>
          </a:p>
        </p:txBody>
      </p:sp>
      <p:sp>
        <p:nvSpPr>
          <p:cNvPr id="3" name="Content Placeholder 2">
            <a:extLst>
              <a:ext uri="{FF2B5EF4-FFF2-40B4-BE49-F238E27FC236}">
                <a16:creationId xmlns:a16="http://schemas.microsoft.com/office/drawing/2014/main" id="{6BC491E0-A6AF-4198-B1C6-53953C8035AA}"/>
              </a:ext>
            </a:extLst>
          </p:cNvPr>
          <p:cNvSpPr>
            <a:spLocks noGrp="1"/>
          </p:cNvSpPr>
          <p:nvPr>
            <p:ph sz="quarter" idx="13"/>
          </p:nvPr>
        </p:nvSpPr>
        <p:spPr/>
        <p:txBody>
          <a:bodyPr/>
          <a:lstStyle/>
          <a:p>
            <a:r>
              <a:rPr lang="en-US" dirty="0"/>
              <a:t>Perform a stroke scale.</a:t>
            </a:r>
          </a:p>
          <a:p>
            <a:r>
              <a:rPr lang="en-US" dirty="0"/>
              <a:t>Check peripheral sensation and movement.</a:t>
            </a:r>
          </a:p>
          <a:p>
            <a:r>
              <a:rPr lang="en-US" dirty="0"/>
              <a:t>Gently palpate the spine.</a:t>
            </a:r>
          </a:p>
          <a:p>
            <a:r>
              <a:rPr lang="en-US" dirty="0"/>
              <a:t>Check extremity strength.</a:t>
            </a:r>
          </a:p>
          <a:p>
            <a:r>
              <a:rPr lang="en-US" dirty="0"/>
              <a:t>Check patient’s pupils for equality and reactivity.</a:t>
            </a:r>
          </a:p>
          <a:p>
            <a:r>
              <a:rPr lang="en-US" dirty="0"/>
              <a:t>Examine the patient’s gait.</a:t>
            </a:r>
          </a:p>
        </p:txBody>
      </p:sp>
    </p:spTree>
    <p:extLst>
      <p:ext uri="{BB962C8B-B14F-4D97-AF65-F5344CB8AC3E}">
        <p14:creationId xmlns:p14="http://schemas.microsoft.com/office/powerpoint/2010/main" val="2030221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20BD-7877-41CC-9637-9AB26D28EBC8}"/>
              </a:ext>
            </a:extLst>
          </p:cNvPr>
          <p:cNvSpPr>
            <a:spLocks noGrp="1"/>
          </p:cNvSpPr>
          <p:nvPr>
            <p:ph type="title"/>
          </p:nvPr>
        </p:nvSpPr>
        <p:spPr/>
        <p:txBody>
          <a:bodyPr/>
          <a:lstStyle/>
          <a:p>
            <a:r>
              <a:rPr lang="en-US" dirty="0"/>
              <a:t>Endocrine System</a:t>
            </a:r>
          </a:p>
        </p:txBody>
      </p:sp>
      <p:sp>
        <p:nvSpPr>
          <p:cNvPr id="3" name="Content Placeholder 2">
            <a:extLst>
              <a:ext uri="{FF2B5EF4-FFF2-40B4-BE49-F238E27FC236}">
                <a16:creationId xmlns:a16="http://schemas.microsoft.com/office/drawing/2014/main" id="{E1C98100-5298-4AC5-A9F1-1707109E13D9}"/>
              </a:ext>
            </a:extLst>
          </p:cNvPr>
          <p:cNvSpPr>
            <a:spLocks noGrp="1"/>
          </p:cNvSpPr>
          <p:nvPr>
            <p:ph sz="quarter" idx="13"/>
          </p:nvPr>
        </p:nvSpPr>
        <p:spPr/>
        <p:txBody>
          <a:bodyPr/>
          <a:lstStyle/>
          <a:p>
            <a:r>
              <a:rPr lang="en-US" dirty="0"/>
              <a:t>The most common endocrine emergency is the diabetic patient.</a:t>
            </a:r>
          </a:p>
        </p:txBody>
      </p:sp>
    </p:spTree>
    <p:extLst>
      <p:ext uri="{BB962C8B-B14F-4D97-AF65-F5344CB8AC3E}">
        <p14:creationId xmlns:p14="http://schemas.microsoft.com/office/powerpoint/2010/main" val="347197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019-94B1-4887-BAB7-650F3C09A0D5}"/>
              </a:ext>
            </a:extLst>
          </p:cNvPr>
          <p:cNvSpPr>
            <a:spLocks noGrp="1"/>
          </p:cNvSpPr>
          <p:nvPr>
            <p:ph type="title"/>
          </p:nvPr>
        </p:nvSpPr>
        <p:spPr/>
        <p:txBody>
          <a:bodyPr/>
          <a:lstStyle/>
          <a:p>
            <a:r>
              <a:rPr lang="en-US" dirty="0"/>
              <a:t>Endocrine Assessment—History</a:t>
            </a:r>
          </a:p>
        </p:txBody>
      </p:sp>
      <p:sp>
        <p:nvSpPr>
          <p:cNvPr id="3" name="Content Placeholder 2">
            <a:extLst>
              <a:ext uri="{FF2B5EF4-FFF2-40B4-BE49-F238E27FC236}">
                <a16:creationId xmlns:a16="http://schemas.microsoft.com/office/drawing/2014/main" id="{D20B5B98-111F-4452-B508-BC65C42F07ED}"/>
              </a:ext>
            </a:extLst>
          </p:cNvPr>
          <p:cNvSpPr>
            <a:spLocks noGrp="1"/>
          </p:cNvSpPr>
          <p:nvPr>
            <p:ph sz="quarter" idx="13"/>
          </p:nvPr>
        </p:nvSpPr>
        <p:spPr>
          <a:xfrm>
            <a:off x="457200" y="1556326"/>
            <a:ext cx="8098971" cy="4467955"/>
          </a:xfrm>
        </p:spPr>
        <p:txBody>
          <a:bodyPr/>
          <a:lstStyle/>
          <a:p>
            <a:r>
              <a:rPr lang="en-US" dirty="0"/>
              <a:t>Diabetes mellitus or thyroid disease history</a:t>
            </a:r>
          </a:p>
          <a:p>
            <a:r>
              <a:rPr lang="en-US" dirty="0"/>
              <a:t>Current medications and whether being taken properly</a:t>
            </a:r>
          </a:p>
          <a:p>
            <a:r>
              <a:rPr lang="en-US" dirty="0"/>
              <a:t>Whether patient has eaten or exerted energy at an unusual level</a:t>
            </a:r>
          </a:p>
          <a:p>
            <a:r>
              <a:rPr lang="en-US" dirty="0"/>
              <a:t>Whether patient is sick</a:t>
            </a:r>
          </a:p>
          <a:p>
            <a:r>
              <a:rPr lang="en-US" dirty="0"/>
              <a:t>Whether patient has taken blood glucose or uses insulin pump</a:t>
            </a:r>
          </a:p>
        </p:txBody>
      </p:sp>
    </p:spTree>
    <p:extLst>
      <p:ext uri="{BB962C8B-B14F-4D97-AF65-F5344CB8AC3E}">
        <p14:creationId xmlns:p14="http://schemas.microsoft.com/office/powerpoint/2010/main" val="1206238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F203-EBC3-4AF9-8B63-03B872FE59FF}"/>
              </a:ext>
            </a:extLst>
          </p:cNvPr>
          <p:cNvSpPr>
            <a:spLocks noGrp="1"/>
          </p:cNvSpPr>
          <p:nvPr>
            <p:ph type="title"/>
          </p:nvPr>
        </p:nvSpPr>
        <p:spPr/>
        <p:txBody>
          <a:bodyPr/>
          <a:lstStyle/>
          <a:p>
            <a:r>
              <a:rPr lang="en-US" sz="3400" dirty="0"/>
              <a:t>Endocrine </a:t>
            </a:r>
            <a:r>
              <a:rPr lang="en-US" sz="3400" dirty="0" smtClean="0"/>
              <a:t>Assessment—Physical Examination</a:t>
            </a:r>
            <a:endParaRPr lang="en-US" sz="3400" dirty="0"/>
          </a:p>
        </p:txBody>
      </p:sp>
      <p:sp>
        <p:nvSpPr>
          <p:cNvPr id="3" name="Content Placeholder 2">
            <a:extLst>
              <a:ext uri="{FF2B5EF4-FFF2-40B4-BE49-F238E27FC236}">
                <a16:creationId xmlns:a16="http://schemas.microsoft.com/office/drawing/2014/main" id="{CDBE8BA9-7CA2-4849-946D-19F808246F47}"/>
              </a:ext>
            </a:extLst>
          </p:cNvPr>
          <p:cNvSpPr>
            <a:spLocks noGrp="1"/>
          </p:cNvSpPr>
          <p:nvPr>
            <p:ph sz="quarter" idx="13"/>
          </p:nvPr>
        </p:nvSpPr>
        <p:spPr/>
        <p:txBody>
          <a:bodyPr/>
          <a:lstStyle/>
          <a:p>
            <a:r>
              <a:rPr lang="en-US" altLang="en-US" dirty="0"/>
              <a:t>Evaluate patient’s mental status.</a:t>
            </a:r>
          </a:p>
          <a:p>
            <a:r>
              <a:rPr lang="en-US" altLang="en-US" dirty="0"/>
              <a:t>Observe the patient’s skin.</a:t>
            </a:r>
          </a:p>
          <a:p>
            <a:r>
              <a:rPr lang="en-US" altLang="en-US" dirty="0"/>
              <a:t>Obtain a blood glucose level.</a:t>
            </a:r>
          </a:p>
          <a:p>
            <a:r>
              <a:rPr lang="en-US" altLang="en-US" dirty="0"/>
              <a:t>Look for an insulin pump.</a:t>
            </a:r>
          </a:p>
          <a:p>
            <a:r>
              <a:rPr lang="en-US" altLang="en-US" dirty="0"/>
              <a:t>Look for medical jewelry.</a:t>
            </a:r>
            <a:endParaRPr lang="en-US" dirty="0"/>
          </a:p>
        </p:txBody>
      </p:sp>
    </p:spTree>
    <p:extLst>
      <p:ext uri="{BB962C8B-B14F-4D97-AF65-F5344CB8AC3E}">
        <p14:creationId xmlns:p14="http://schemas.microsoft.com/office/powerpoint/2010/main" val="44223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C56A-B1D2-476B-B177-E7851545552C}"/>
              </a:ext>
            </a:extLst>
          </p:cNvPr>
          <p:cNvSpPr>
            <a:spLocks noGrp="1"/>
          </p:cNvSpPr>
          <p:nvPr>
            <p:ph type="title"/>
          </p:nvPr>
        </p:nvSpPr>
        <p:spPr/>
        <p:txBody>
          <a:bodyPr/>
          <a:lstStyle/>
          <a:p>
            <a:r>
              <a:rPr lang="en-US" dirty="0"/>
              <a:t>Gastrointestinal System</a:t>
            </a:r>
          </a:p>
        </p:txBody>
      </p:sp>
      <p:sp>
        <p:nvSpPr>
          <p:cNvPr id="3" name="Content Placeholder 2">
            <a:extLst>
              <a:ext uri="{FF2B5EF4-FFF2-40B4-BE49-F238E27FC236}">
                <a16:creationId xmlns:a16="http://schemas.microsoft.com/office/drawing/2014/main" id="{61DCCD79-BB03-4832-A6EF-5A85FB5A74C8}"/>
              </a:ext>
            </a:extLst>
          </p:cNvPr>
          <p:cNvSpPr>
            <a:spLocks noGrp="1"/>
          </p:cNvSpPr>
          <p:nvPr>
            <p:ph sz="quarter" idx="13"/>
          </p:nvPr>
        </p:nvSpPr>
        <p:spPr/>
        <p:txBody>
          <a:bodyPr/>
          <a:lstStyle/>
          <a:p>
            <a:r>
              <a:rPr lang="en-US" dirty="0"/>
              <a:t>Looking for:</a:t>
            </a:r>
          </a:p>
          <a:p>
            <a:pPr lvl="1"/>
            <a:r>
              <a:rPr lang="en-US" dirty="0"/>
              <a:t>What has gone in</a:t>
            </a:r>
          </a:p>
          <a:p>
            <a:pPr lvl="1"/>
            <a:r>
              <a:rPr lang="en-US" dirty="0"/>
              <a:t>What has come out</a:t>
            </a:r>
          </a:p>
          <a:p>
            <a:pPr lvl="1"/>
            <a:r>
              <a:rPr lang="en-US" dirty="0"/>
              <a:t>What it looks like when it comes out</a:t>
            </a:r>
          </a:p>
        </p:txBody>
      </p:sp>
    </p:spTree>
    <p:extLst>
      <p:ext uri="{BB962C8B-B14F-4D97-AF65-F5344CB8AC3E}">
        <p14:creationId xmlns:p14="http://schemas.microsoft.com/office/powerpoint/2010/main" val="173546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023A-D02A-429A-99E7-A7173840E8D8}"/>
              </a:ext>
            </a:extLst>
          </p:cNvPr>
          <p:cNvSpPr>
            <a:spLocks noGrp="1"/>
          </p:cNvSpPr>
          <p:nvPr>
            <p:ph type="title"/>
          </p:nvPr>
        </p:nvSpPr>
        <p:spPr>
          <a:xfrm>
            <a:off x="457200" y="215371"/>
            <a:ext cx="8409214" cy="1097279"/>
          </a:xfrm>
        </p:spPr>
        <p:txBody>
          <a:bodyPr/>
          <a:lstStyle/>
          <a:p>
            <a:r>
              <a:rPr lang="en-US" dirty="0"/>
              <a:t>Gastrointestinal Assessment—History</a:t>
            </a:r>
          </a:p>
        </p:txBody>
      </p:sp>
      <p:sp>
        <p:nvSpPr>
          <p:cNvPr id="3" name="Content Placeholder 2">
            <a:extLst>
              <a:ext uri="{FF2B5EF4-FFF2-40B4-BE49-F238E27FC236}">
                <a16:creationId xmlns:a16="http://schemas.microsoft.com/office/drawing/2014/main" id="{50E71DB5-1144-49FE-B17A-216220BEA6F3}"/>
              </a:ext>
            </a:extLst>
          </p:cNvPr>
          <p:cNvSpPr>
            <a:spLocks noGrp="1"/>
          </p:cNvSpPr>
          <p:nvPr>
            <p:ph sz="quarter" idx="13"/>
          </p:nvPr>
        </p:nvSpPr>
        <p:spPr/>
        <p:txBody>
          <a:bodyPr/>
          <a:lstStyle/>
          <a:p>
            <a:r>
              <a:rPr lang="en-US" dirty="0"/>
              <a:t>Pain or discomfort</a:t>
            </a:r>
          </a:p>
          <a:p>
            <a:r>
              <a:rPr lang="en-US" dirty="0"/>
              <a:t>Oral intake</a:t>
            </a:r>
          </a:p>
          <a:p>
            <a:r>
              <a:rPr lang="en-US" dirty="0"/>
              <a:t>History of gastrointestinal issues</a:t>
            </a:r>
          </a:p>
          <a:p>
            <a:r>
              <a:rPr lang="en-US" dirty="0"/>
              <a:t>Vomiting</a:t>
            </a:r>
          </a:p>
          <a:p>
            <a:r>
              <a:rPr lang="en-US" dirty="0"/>
              <a:t>Bowel movements</a:t>
            </a:r>
          </a:p>
        </p:txBody>
      </p:sp>
    </p:spTree>
    <p:extLst>
      <p:ext uri="{BB962C8B-B14F-4D97-AF65-F5344CB8AC3E}">
        <p14:creationId xmlns:p14="http://schemas.microsoft.com/office/powerpoint/2010/main" val="3164395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EA31-27A9-44C3-9F4D-A35753018FE5}"/>
              </a:ext>
            </a:extLst>
          </p:cNvPr>
          <p:cNvSpPr>
            <a:spLocks noGrp="1"/>
          </p:cNvSpPr>
          <p:nvPr>
            <p:ph type="title"/>
          </p:nvPr>
        </p:nvSpPr>
        <p:spPr>
          <a:xfrm>
            <a:off x="457199" y="215371"/>
            <a:ext cx="8360229" cy="1097279"/>
          </a:xfrm>
        </p:spPr>
        <p:txBody>
          <a:bodyPr/>
          <a:lstStyle/>
          <a:p>
            <a:r>
              <a:rPr lang="en-US" sz="3400" dirty="0"/>
              <a:t>Gastrointestinal Assessment—Physical Examination</a:t>
            </a:r>
          </a:p>
        </p:txBody>
      </p:sp>
      <p:sp>
        <p:nvSpPr>
          <p:cNvPr id="3" name="Content Placeholder 2">
            <a:extLst>
              <a:ext uri="{FF2B5EF4-FFF2-40B4-BE49-F238E27FC236}">
                <a16:creationId xmlns:a16="http://schemas.microsoft.com/office/drawing/2014/main" id="{2558FCFD-8D3F-4DBE-A399-F58617D3A13E}"/>
              </a:ext>
            </a:extLst>
          </p:cNvPr>
          <p:cNvSpPr>
            <a:spLocks noGrp="1"/>
          </p:cNvSpPr>
          <p:nvPr>
            <p:ph sz="quarter" idx="13"/>
          </p:nvPr>
        </p:nvSpPr>
        <p:spPr/>
        <p:txBody>
          <a:bodyPr/>
          <a:lstStyle/>
          <a:p>
            <a:r>
              <a:rPr lang="en-US" dirty="0"/>
              <a:t>Observe patient’s position.</a:t>
            </a:r>
          </a:p>
          <a:p>
            <a:r>
              <a:rPr lang="en-US" dirty="0"/>
              <a:t>Assess the abdomen.</a:t>
            </a:r>
          </a:p>
          <a:p>
            <a:r>
              <a:rPr lang="en-US" dirty="0"/>
              <a:t>Inspect other parts of the gastrointestinal system.</a:t>
            </a:r>
          </a:p>
          <a:p>
            <a:r>
              <a:rPr lang="en-US" dirty="0"/>
              <a:t>Inspect vomitus or feces if available.</a:t>
            </a:r>
          </a:p>
        </p:txBody>
      </p:sp>
    </p:spTree>
    <p:extLst>
      <p:ext uri="{BB962C8B-B14F-4D97-AF65-F5344CB8AC3E}">
        <p14:creationId xmlns:p14="http://schemas.microsoft.com/office/powerpoint/2010/main" val="205205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Principles of Assessment</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6766-E503-4395-B197-548470F106CD}"/>
              </a:ext>
            </a:extLst>
          </p:cNvPr>
          <p:cNvSpPr>
            <a:spLocks noGrp="1"/>
          </p:cNvSpPr>
          <p:nvPr>
            <p:ph type="title"/>
          </p:nvPr>
        </p:nvSpPr>
        <p:spPr/>
        <p:txBody>
          <a:bodyPr/>
          <a:lstStyle/>
          <a:p>
            <a:r>
              <a:rPr lang="en-US" dirty="0"/>
              <a:t>Immune System</a:t>
            </a:r>
          </a:p>
        </p:txBody>
      </p:sp>
      <p:sp>
        <p:nvSpPr>
          <p:cNvPr id="3" name="Content Placeholder 2">
            <a:extLst>
              <a:ext uri="{FF2B5EF4-FFF2-40B4-BE49-F238E27FC236}">
                <a16:creationId xmlns:a16="http://schemas.microsoft.com/office/drawing/2014/main" id="{BEF29D67-1A9A-4AC6-B440-69E779DF4060}"/>
              </a:ext>
            </a:extLst>
          </p:cNvPr>
          <p:cNvSpPr>
            <a:spLocks noGrp="1"/>
          </p:cNvSpPr>
          <p:nvPr>
            <p:ph sz="quarter" idx="13"/>
          </p:nvPr>
        </p:nvSpPr>
        <p:spPr/>
        <p:txBody>
          <a:bodyPr/>
          <a:lstStyle/>
          <a:p>
            <a:r>
              <a:rPr lang="en-US" dirty="0"/>
              <a:t>Allergic reaction most relevant for E</a:t>
            </a:r>
            <a:r>
              <a:rPr lang="en-US" sz="100" dirty="0"/>
              <a:t> </a:t>
            </a:r>
            <a:r>
              <a:rPr lang="en-US" dirty="0"/>
              <a:t>M</a:t>
            </a:r>
            <a:r>
              <a:rPr lang="en-US" sz="100" dirty="0"/>
              <a:t> </a:t>
            </a:r>
            <a:r>
              <a:rPr lang="en-US" dirty="0"/>
              <a:t>S</a:t>
            </a:r>
          </a:p>
          <a:p>
            <a:pPr lvl="1"/>
            <a:r>
              <a:rPr lang="en-US" dirty="0"/>
              <a:t>Anaphylaxis</a:t>
            </a:r>
          </a:p>
        </p:txBody>
      </p:sp>
    </p:spTree>
    <p:extLst>
      <p:ext uri="{BB962C8B-B14F-4D97-AF65-F5344CB8AC3E}">
        <p14:creationId xmlns:p14="http://schemas.microsoft.com/office/powerpoint/2010/main" val="1310683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1AAA-635A-43B4-B79A-60208DA7AFB3}"/>
              </a:ext>
            </a:extLst>
          </p:cNvPr>
          <p:cNvSpPr>
            <a:spLocks noGrp="1"/>
          </p:cNvSpPr>
          <p:nvPr>
            <p:ph type="title"/>
          </p:nvPr>
        </p:nvSpPr>
        <p:spPr/>
        <p:txBody>
          <a:bodyPr/>
          <a:lstStyle/>
          <a:p>
            <a:r>
              <a:rPr lang="en-US" dirty="0"/>
              <a:t>Immune System—Patient History</a:t>
            </a:r>
          </a:p>
        </p:txBody>
      </p:sp>
      <p:sp>
        <p:nvSpPr>
          <p:cNvPr id="3" name="Content Placeholder 2">
            <a:extLst>
              <a:ext uri="{FF2B5EF4-FFF2-40B4-BE49-F238E27FC236}">
                <a16:creationId xmlns:a16="http://schemas.microsoft.com/office/drawing/2014/main" id="{9BC13862-6CD6-411B-83AF-24648F9AA329}"/>
              </a:ext>
            </a:extLst>
          </p:cNvPr>
          <p:cNvSpPr>
            <a:spLocks noGrp="1"/>
          </p:cNvSpPr>
          <p:nvPr>
            <p:ph sz="quarter" idx="13"/>
          </p:nvPr>
        </p:nvSpPr>
        <p:spPr/>
        <p:txBody>
          <a:bodyPr/>
          <a:lstStyle/>
          <a:p>
            <a:r>
              <a:rPr lang="en-US" dirty="0"/>
              <a:t>History of allergies</a:t>
            </a:r>
          </a:p>
          <a:p>
            <a:pPr lvl="1"/>
            <a:r>
              <a:rPr lang="en-US" dirty="0"/>
              <a:t>Exposure to known allergens</a:t>
            </a:r>
          </a:p>
          <a:p>
            <a:pPr lvl="1"/>
            <a:r>
              <a:rPr lang="en-US" dirty="0"/>
              <a:t>What are typical reactions like?</a:t>
            </a:r>
          </a:p>
          <a:p>
            <a:r>
              <a:rPr lang="en-US" dirty="0"/>
              <a:t>History of asthma</a:t>
            </a:r>
          </a:p>
          <a:p>
            <a:r>
              <a:rPr lang="en-US" dirty="0"/>
              <a:t>Symptoms of tightness in chest or throat</a:t>
            </a:r>
          </a:p>
          <a:p>
            <a:r>
              <a:rPr lang="en-US" dirty="0"/>
              <a:t>G</a:t>
            </a:r>
            <a:r>
              <a:rPr lang="en-US" sz="100" dirty="0"/>
              <a:t> </a:t>
            </a:r>
            <a:r>
              <a:rPr lang="en-US" dirty="0"/>
              <a:t>I distress, itchiness, or rash</a:t>
            </a:r>
          </a:p>
          <a:p>
            <a:r>
              <a:rPr lang="en-US" dirty="0"/>
              <a:t>Medications for allergic reaction</a:t>
            </a:r>
          </a:p>
        </p:txBody>
      </p:sp>
    </p:spTree>
    <p:extLst>
      <p:ext uri="{BB962C8B-B14F-4D97-AF65-F5344CB8AC3E}">
        <p14:creationId xmlns:p14="http://schemas.microsoft.com/office/powerpoint/2010/main" val="2817374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D8CA-FB70-471B-AFE0-5FC61D7F0B00}"/>
              </a:ext>
            </a:extLst>
          </p:cNvPr>
          <p:cNvSpPr>
            <a:spLocks noGrp="1"/>
          </p:cNvSpPr>
          <p:nvPr>
            <p:ph type="title"/>
          </p:nvPr>
        </p:nvSpPr>
        <p:spPr>
          <a:xfrm>
            <a:off x="457200" y="215371"/>
            <a:ext cx="8115300" cy="1097279"/>
          </a:xfrm>
        </p:spPr>
        <p:txBody>
          <a:bodyPr/>
          <a:lstStyle/>
          <a:p>
            <a:r>
              <a:rPr lang="en-US" sz="3400" dirty="0"/>
              <a:t>Immune </a:t>
            </a:r>
            <a:r>
              <a:rPr lang="en-US" sz="3400" dirty="0" smtClean="0"/>
              <a:t>System—Physical Examination</a:t>
            </a:r>
            <a:endParaRPr lang="en-US" sz="3400" dirty="0"/>
          </a:p>
        </p:txBody>
      </p:sp>
      <p:sp>
        <p:nvSpPr>
          <p:cNvPr id="3" name="Content Placeholder 2">
            <a:extLst>
              <a:ext uri="{FF2B5EF4-FFF2-40B4-BE49-F238E27FC236}">
                <a16:creationId xmlns:a16="http://schemas.microsoft.com/office/drawing/2014/main" id="{6C2D9C3B-59FB-4877-AA9A-51760BC24A9F}"/>
              </a:ext>
            </a:extLst>
          </p:cNvPr>
          <p:cNvSpPr>
            <a:spLocks noGrp="1"/>
          </p:cNvSpPr>
          <p:nvPr>
            <p:ph sz="quarter" idx="13"/>
          </p:nvPr>
        </p:nvSpPr>
        <p:spPr/>
        <p:txBody>
          <a:bodyPr/>
          <a:lstStyle/>
          <a:p>
            <a:r>
              <a:rPr lang="en-US" dirty="0"/>
              <a:t>Inspect point of contact with allergen.</a:t>
            </a:r>
          </a:p>
          <a:p>
            <a:r>
              <a:rPr lang="en-US" dirty="0"/>
              <a:t>Inspect patient’s skin for rash or hives.</a:t>
            </a:r>
          </a:p>
          <a:p>
            <a:r>
              <a:rPr lang="en-US" dirty="0"/>
              <a:t>Inspect the face, lips, and mouth for swelling.</a:t>
            </a:r>
          </a:p>
          <a:p>
            <a:r>
              <a:rPr lang="en-US" dirty="0"/>
              <a:t>Listen to the patient speak.</a:t>
            </a:r>
          </a:p>
          <a:p>
            <a:r>
              <a:rPr lang="en-US" dirty="0"/>
              <a:t>Listen to lungs to ensure adequate breathing.</a:t>
            </a:r>
          </a:p>
        </p:txBody>
      </p:sp>
    </p:spTree>
    <p:extLst>
      <p:ext uri="{BB962C8B-B14F-4D97-AF65-F5344CB8AC3E}">
        <p14:creationId xmlns:p14="http://schemas.microsoft.com/office/powerpoint/2010/main" val="2791727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7EF3-ED62-442A-84F3-CB6D889ACA7E}"/>
              </a:ext>
            </a:extLst>
          </p:cNvPr>
          <p:cNvSpPr>
            <a:spLocks noGrp="1"/>
          </p:cNvSpPr>
          <p:nvPr>
            <p:ph type="title"/>
          </p:nvPr>
        </p:nvSpPr>
        <p:spPr/>
        <p:txBody>
          <a:bodyPr/>
          <a:lstStyle/>
          <a:p>
            <a:r>
              <a:rPr lang="en-US" dirty="0"/>
              <a:t>Musculoskeletal System</a:t>
            </a:r>
          </a:p>
        </p:txBody>
      </p:sp>
      <p:sp>
        <p:nvSpPr>
          <p:cNvPr id="3" name="Content Placeholder 2">
            <a:extLst>
              <a:ext uri="{FF2B5EF4-FFF2-40B4-BE49-F238E27FC236}">
                <a16:creationId xmlns:a16="http://schemas.microsoft.com/office/drawing/2014/main" id="{EAC5FDA5-A0DB-4281-A987-DF85C3F4D074}"/>
              </a:ext>
            </a:extLst>
          </p:cNvPr>
          <p:cNvSpPr>
            <a:spLocks noGrp="1"/>
          </p:cNvSpPr>
          <p:nvPr>
            <p:ph sz="quarter" idx="13"/>
          </p:nvPr>
        </p:nvSpPr>
        <p:spPr/>
        <p:txBody>
          <a:bodyPr/>
          <a:lstStyle/>
          <a:p>
            <a:r>
              <a:rPr lang="en-US" dirty="0"/>
              <a:t>Medical diseases in this system are rare.</a:t>
            </a:r>
          </a:p>
          <a:p>
            <a:r>
              <a:rPr lang="en-US" dirty="0"/>
              <a:t>Most musculoskeletal examinations will be performed as part of a complete trauma examination.</a:t>
            </a:r>
          </a:p>
        </p:txBody>
      </p:sp>
    </p:spTree>
    <p:extLst>
      <p:ext uri="{BB962C8B-B14F-4D97-AF65-F5344CB8AC3E}">
        <p14:creationId xmlns:p14="http://schemas.microsoft.com/office/powerpoint/2010/main" val="877642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A2C6-C9F8-45BD-A04A-7BD29E86D055}"/>
              </a:ext>
            </a:extLst>
          </p:cNvPr>
          <p:cNvSpPr>
            <a:spLocks noGrp="1"/>
          </p:cNvSpPr>
          <p:nvPr>
            <p:ph type="title"/>
          </p:nvPr>
        </p:nvSpPr>
        <p:spPr>
          <a:xfrm>
            <a:off x="457199" y="215371"/>
            <a:ext cx="8582026" cy="1097279"/>
          </a:xfrm>
        </p:spPr>
        <p:txBody>
          <a:bodyPr/>
          <a:lstStyle/>
          <a:p>
            <a:r>
              <a:rPr lang="en-US" dirty="0"/>
              <a:t>Musculoskeletal Assessment—History</a:t>
            </a:r>
          </a:p>
        </p:txBody>
      </p:sp>
      <p:sp>
        <p:nvSpPr>
          <p:cNvPr id="3" name="Content Placeholder 2">
            <a:extLst>
              <a:ext uri="{FF2B5EF4-FFF2-40B4-BE49-F238E27FC236}">
                <a16:creationId xmlns:a16="http://schemas.microsoft.com/office/drawing/2014/main" id="{FAAAD2FC-68B0-411B-8514-1CB157C9EE52}"/>
              </a:ext>
            </a:extLst>
          </p:cNvPr>
          <p:cNvSpPr>
            <a:spLocks noGrp="1"/>
          </p:cNvSpPr>
          <p:nvPr>
            <p:ph sz="quarter" idx="13"/>
          </p:nvPr>
        </p:nvSpPr>
        <p:spPr/>
        <p:txBody>
          <a:bodyPr/>
          <a:lstStyle/>
          <a:p>
            <a:r>
              <a:rPr lang="en-US" dirty="0"/>
              <a:t>Prior injuries</a:t>
            </a:r>
          </a:p>
          <a:p>
            <a:r>
              <a:rPr lang="en-US" dirty="0"/>
              <a:t>Whether patient takes blood-thinning medication</a:t>
            </a:r>
          </a:p>
          <a:p>
            <a:r>
              <a:rPr lang="en-US" dirty="0"/>
              <a:t>Underlying diseases or conditions that make fractures more common</a:t>
            </a:r>
          </a:p>
          <a:p>
            <a:r>
              <a:rPr lang="en-US" dirty="0"/>
              <a:t>History to determine if a medical problem caused the traumatic injury</a:t>
            </a:r>
          </a:p>
        </p:txBody>
      </p:sp>
    </p:spTree>
    <p:extLst>
      <p:ext uri="{BB962C8B-B14F-4D97-AF65-F5344CB8AC3E}">
        <p14:creationId xmlns:p14="http://schemas.microsoft.com/office/powerpoint/2010/main" val="633740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738D-49E7-4238-AFEF-AD3993AFBCFF}"/>
              </a:ext>
            </a:extLst>
          </p:cNvPr>
          <p:cNvSpPr>
            <a:spLocks noGrp="1"/>
          </p:cNvSpPr>
          <p:nvPr>
            <p:ph type="title"/>
          </p:nvPr>
        </p:nvSpPr>
        <p:spPr>
          <a:xfrm>
            <a:off x="457200" y="215371"/>
            <a:ext cx="8343900" cy="1097279"/>
          </a:xfrm>
        </p:spPr>
        <p:txBody>
          <a:bodyPr/>
          <a:lstStyle/>
          <a:p>
            <a:r>
              <a:rPr lang="en-US" sz="3400" dirty="0"/>
              <a:t>Musculoskeletal Assessment—Physical Examination</a:t>
            </a:r>
          </a:p>
        </p:txBody>
      </p:sp>
      <p:sp>
        <p:nvSpPr>
          <p:cNvPr id="3" name="Content Placeholder 2">
            <a:extLst>
              <a:ext uri="{FF2B5EF4-FFF2-40B4-BE49-F238E27FC236}">
                <a16:creationId xmlns:a16="http://schemas.microsoft.com/office/drawing/2014/main" id="{4F3AF28F-C1DC-4F83-BD83-489C64CA41D0}"/>
              </a:ext>
            </a:extLst>
          </p:cNvPr>
          <p:cNvSpPr>
            <a:spLocks noGrp="1"/>
          </p:cNvSpPr>
          <p:nvPr>
            <p:ph sz="quarter" idx="13"/>
          </p:nvPr>
        </p:nvSpPr>
        <p:spPr>
          <a:xfrm>
            <a:off x="457200" y="1556326"/>
            <a:ext cx="8343900" cy="4467955"/>
          </a:xfrm>
        </p:spPr>
        <p:txBody>
          <a:bodyPr/>
          <a:lstStyle/>
          <a:p>
            <a:r>
              <a:rPr lang="en-US" dirty="0"/>
              <a:t>Inspect for signs of injury, such as deformity.</a:t>
            </a:r>
          </a:p>
          <a:p>
            <a:r>
              <a:rPr lang="en-US" dirty="0"/>
              <a:t>Palpate areas with suspected injury.</a:t>
            </a:r>
          </a:p>
          <a:p>
            <a:r>
              <a:rPr lang="en-US" dirty="0"/>
              <a:t>Compare sides for symmetry.</a:t>
            </a:r>
          </a:p>
          <a:p>
            <a:r>
              <a:rPr lang="en-US" dirty="0"/>
              <a:t>Be alert for crepitation.</a:t>
            </a:r>
          </a:p>
          <a:p>
            <a:r>
              <a:rPr lang="en-US" dirty="0"/>
              <a:t>Assess patient head-to-toe if there are multiple injuries or if the patient is unresponsive.</a:t>
            </a:r>
          </a:p>
        </p:txBody>
      </p:sp>
    </p:spTree>
    <p:extLst>
      <p:ext uri="{BB962C8B-B14F-4D97-AF65-F5344CB8AC3E}">
        <p14:creationId xmlns:p14="http://schemas.microsoft.com/office/powerpoint/2010/main" val="366693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Critical Thinking and </a:t>
            </a:r>
            <a:r>
              <a:rPr lang="en-US" altLang="en-US" dirty="0" smtClean="0"/>
              <a:t>Decision Making</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82045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24B3-657C-418A-ADF6-091D54C0A148}"/>
              </a:ext>
            </a:extLst>
          </p:cNvPr>
          <p:cNvSpPr>
            <a:spLocks noGrp="1"/>
          </p:cNvSpPr>
          <p:nvPr>
            <p:ph type="title"/>
          </p:nvPr>
        </p:nvSpPr>
        <p:spPr/>
        <p:txBody>
          <a:bodyPr/>
          <a:lstStyle/>
          <a:p>
            <a:r>
              <a:rPr lang="en-US" dirty="0"/>
              <a:t>E</a:t>
            </a:r>
            <a:r>
              <a:rPr lang="en-US" sz="100" dirty="0"/>
              <a:t> </a:t>
            </a:r>
            <a:r>
              <a:rPr lang="en-US" dirty="0"/>
              <a:t>M</a:t>
            </a:r>
            <a:r>
              <a:rPr lang="en-US" sz="100" dirty="0"/>
              <a:t> </a:t>
            </a:r>
            <a:r>
              <a:rPr lang="en-US" dirty="0"/>
              <a:t>T Diagnosis and Critical Thinking</a:t>
            </a:r>
          </a:p>
        </p:txBody>
      </p:sp>
      <p:sp>
        <p:nvSpPr>
          <p:cNvPr id="3" name="Content Placeholder 2">
            <a:extLst>
              <a:ext uri="{FF2B5EF4-FFF2-40B4-BE49-F238E27FC236}">
                <a16:creationId xmlns:a16="http://schemas.microsoft.com/office/drawing/2014/main" id="{5D7D5C89-A366-4BB4-8C0D-CCA1B064F74E}"/>
              </a:ext>
            </a:extLst>
          </p:cNvPr>
          <p:cNvSpPr>
            <a:spLocks noGrp="1"/>
          </p:cNvSpPr>
          <p:nvPr>
            <p:ph sz="quarter" idx="13"/>
          </p:nvPr>
        </p:nvSpPr>
        <p:spPr/>
        <p:txBody>
          <a:bodyPr/>
          <a:lstStyle/>
          <a:p>
            <a:r>
              <a:rPr lang="en-US" dirty="0"/>
              <a:t>Diagnosis is label for condition.</a:t>
            </a:r>
          </a:p>
          <a:p>
            <a:pPr lvl="1"/>
            <a:r>
              <a:rPr lang="en-US" dirty="0"/>
              <a:t>Based on history, physical examination, vital signs</a:t>
            </a:r>
          </a:p>
          <a:p>
            <a:pPr lvl="1"/>
            <a:r>
              <a:rPr lang="en-US" dirty="0"/>
              <a:t>Involves both physical and intellectual activity</a:t>
            </a:r>
          </a:p>
        </p:txBody>
      </p:sp>
    </p:spTree>
    <p:extLst>
      <p:ext uri="{BB962C8B-B14F-4D97-AF65-F5344CB8AC3E}">
        <p14:creationId xmlns:p14="http://schemas.microsoft.com/office/powerpoint/2010/main" val="197622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E25B-56BC-456E-BE12-771A1BD25B39}"/>
              </a:ext>
            </a:extLst>
          </p:cNvPr>
          <p:cNvSpPr>
            <a:spLocks noGrp="1"/>
          </p:cNvSpPr>
          <p:nvPr>
            <p:ph type="title"/>
          </p:nvPr>
        </p:nvSpPr>
        <p:spPr/>
        <p:txBody>
          <a:bodyPr/>
          <a:lstStyle/>
          <a:p>
            <a:r>
              <a:rPr lang="en-US" dirty="0"/>
              <a:t>How a Clinician Reaches a Diagnosis</a:t>
            </a:r>
          </a:p>
        </p:txBody>
      </p:sp>
      <p:sp>
        <p:nvSpPr>
          <p:cNvPr id="3" name="Content Placeholder 2">
            <a:extLst>
              <a:ext uri="{FF2B5EF4-FFF2-40B4-BE49-F238E27FC236}">
                <a16:creationId xmlns:a16="http://schemas.microsoft.com/office/drawing/2014/main" id="{9B38E2CC-0E0C-47DD-BE3C-45B738716E32}"/>
              </a:ext>
            </a:extLst>
          </p:cNvPr>
          <p:cNvSpPr>
            <a:spLocks noGrp="1"/>
          </p:cNvSpPr>
          <p:nvPr>
            <p:ph sz="quarter" idx="13"/>
          </p:nvPr>
        </p:nvSpPr>
        <p:spPr/>
        <p:txBody>
          <a:bodyPr/>
          <a:lstStyle/>
          <a:p>
            <a:r>
              <a:rPr lang="en-US" dirty="0"/>
              <a:t>Clinicians have different levels of training, experience, time, technology and other resources.</a:t>
            </a:r>
          </a:p>
          <a:p>
            <a:r>
              <a:rPr lang="en-US" dirty="0"/>
              <a:t>Techniques vary among types of clinicians.</a:t>
            </a:r>
          </a:p>
        </p:txBody>
      </p:sp>
    </p:spTree>
    <p:extLst>
      <p:ext uri="{BB962C8B-B14F-4D97-AF65-F5344CB8AC3E}">
        <p14:creationId xmlns:p14="http://schemas.microsoft.com/office/powerpoint/2010/main" val="3845544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343900" cy="1097279"/>
          </a:xfrm>
        </p:spPr>
        <p:txBody>
          <a:bodyPr/>
          <a:lstStyle/>
          <a:p>
            <a:r>
              <a:rPr lang="en-US" altLang="en-US" sz="3400" dirty="0">
                <a:sym typeface="Lucida Grande" pitchFamily="-111" charset="0"/>
              </a:rPr>
              <a:t>The Traditional Approach to </a:t>
            </a:r>
            <a:r>
              <a:rPr lang="en-US" altLang="en-US" sz="3400" dirty="0" smtClean="0">
                <a:sym typeface="Lucida Grande" pitchFamily="-111" charset="0"/>
              </a:rPr>
              <a:t>Diagnosis in </a:t>
            </a:r>
            <a:r>
              <a:rPr lang="en-US" altLang="en-US" sz="3400" dirty="0">
                <a:sym typeface="Lucida Grande" pitchFamily="-111" charset="0"/>
              </a:rPr>
              <a:t>Medicine </a:t>
            </a:r>
            <a:r>
              <a:rPr lang="en-US" altLang="en-US" sz="2000" b="0" dirty="0">
                <a:sym typeface="Lucida Grande" pitchFamily="-111" charset="0"/>
              </a:rPr>
              <a:t>(1 of 2)</a:t>
            </a:r>
            <a:endParaRPr lang="en-IN" sz="2000" b="0" dirty="0"/>
          </a:p>
        </p:txBody>
      </p:sp>
      <p:pic>
        <p:nvPicPr>
          <p:cNvPr id="4" name="Picture 3" descr="A medical worker talking to a young male patient who is seated on an examination table.">
            <a:extLst>
              <a:ext uri="{FF2B5EF4-FFF2-40B4-BE49-F238E27FC236}">
                <a16:creationId xmlns:a16="http://schemas.microsoft.com/office/drawing/2014/main" id="{290E71E7-18F8-4770-9330-785E134D6E9F}"/>
              </a:ext>
            </a:extLst>
          </p:cNvPr>
          <p:cNvPicPr>
            <a:picLocks noChangeAspect="1"/>
          </p:cNvPicPr>
          <p:nvPr/>
        </p:nvPicPr>
        <p:blipFill>
          <a:blip r:embed="rId3"/>
          <a:stretch>
            <a:fillRect/>
          </a:stretch>
        </p:blipFill>
        <p:spPr>
          <a:xfrm>
            <a:off x="1601668" y="1553191"/>
            <a:ext cx="5940664" cy="3954585"/>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683750"/>
            <a:ext cx="8507186" cy="705476"/>
          </a:xfrm>
        </p:spPr>
        <p:txBody>
          <a:bodyPr/>
          <a:lstStyle/>
          <a:p>
            <a:pPr marL="432" indent="0">
              <a:buNone/>
            </a:pPr>
            <a:r>
              <a:rPr lang="en-US" dirty="0"/>
              <a:t>The traditional approach to reaching a diagnosis includes interviewing the patient in the controlled environment of a clinic or office.</a:t>
            </a:r>
            <a:endParaRPr lang="en-US" sz="1600" b="1" dirty="0"/>
          </a:p>
        </p:txBody>
      </p:sp>
    </p:spTree>
    <p:extLst>
      <p:ext uri="{BB962C8B-B14F-4D97-AF65-F5344CB8AC3E}">
        <p14:creationId xmlns:p14="http://schemas.microsoft.com/office/powerpoint/2010/main" val="53747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CB64-21F7-46D1-A3EB-7F26C9A0AE0E}"/>
              </a:ext>
            </a:extLst>
          </p:cNvPr>
          <p:cNvSpPr>
            <a:spLocks noGrp="1"/>
          </p:cNvSpPr>
          <p:nvPr>
            <p:ph type="title"/>
          </p:nvPr>
        </p:nvSpPr>
        <p:spPr/>
        <p:txBody>
          <a:bodyPr/>
          <a:lstStyle/>
          <a:p>
            <a:r>
              <a:rPr lang="en-US" dirty="0"/>
              <a:t>The Patient History</a:t>
            </a:r>
          </a:p>
        </p:txBody>
      </p:sp>
      <p:sp>
        <p:nvSpPr>
          <p:cNvPr id="3" name="Content Placeholder 2">
            <a:extLst>
              <a:ext uri="{FF2B5EF4-FFF2-40B4-BE49-F238E27FC236}">
                <a16:creationId xmlns:a16="http://schemas.microsoft.com/office/drawing/2014/main" id="{33818A80-4DC9-42CB-87E9-F61483B4B99C}"/>
              </a:ext>
            </a:extLst>
          </p:cNvPr>
          <p:cNvSpPr>
            <a:spLocks noGrp="1"/>
          </p:cNvSpPr>
          <p:nvPr>
            <p:ph sz="quarter" idx="13"/>
          </p:nvPr>
        </p:nvSpPr>
        <p:spPr/>
        <p:txBody>
          <a:bodyPr/>
          <a:lstStyle/>
          <a:p>
            <a:r>
              <a:rPr lang="en-US" dirty="0"/>
              <a:t>Patient history has two different components:</a:t>
            </a:r>
          </a:p>
          <a:p>
            <a:pPr lvl="1"/>
            <a:r>
              <a:rPr lang="en-US" dirty="0"/>
              <a:t>History of the present illness (H</a:t>
            </a:r>
            <a:r>
              <a:rPr lang="en-US" sz="100" dirty="0"/>
              <a:t> </a:t>
            </a:r>
            <a:r>
              <a:rPr lang="en-US" dirty="0"/>
              <a:t>P</a:t>
            </a:r>
            <a:r>
              <a:rPr lang="en-US" sz="100" dirty="0"/>
              <a:t> </a:t>
            </a:r>
            <a:r>
              <a:rPr lang="en-US" dirty="0"/>
              <a:t>I)</a:t>
            </a:r>
          </a:p>
          <a:p>
            <a:pPr lvl="1"/>
            <a:r>
              <a:rPr lang="en-US" dirty="0"/>
              <a:t>Past medical history (P</a:t>
            </a:r>
            <a:r>
              <a:rPr lang="en-US" sz="100" dirty="0"/>
              <a:t> </a:t>
            </a:r>
            <a:r>
              <a:rPr lang="en-US" dirty="0"/>
              <a:t>M</a:t>
            </a:r>
            <a:r>
              <a:rPr lang="en-US" sz="100" dirty="0"/>
              <a:t> </a:t>
            </a:r>
            <a:r>
              <a:rPr lang="en-US" dirty="0"/>
              <a:t>H)</a:t>
            </a:r>
          </a:p>
        </p:txBody>
      </p:sp>
    </p:spTree>
    <p:extLst>
      <p:ext uri="{BB962C8B-B14F-4D97-AF65-F5344CB8AC3E}">
        <p14:creationId xmlns:p14="http://schemas.microsoft.com/office/powerpoint/2010/main" val="2005447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051D-FAC0-4DC5-AABC-158EF1C39585}"/>
              </a:ext>
            </a:extLst>
          </p:cNvPr>
          <p:cNvSpPr>
            <a:spLocks noGrp="1"/>
          </p:cNvSpPr>
          <p:nvPr>
            <p:ph type="title"/>
          </p:nvPr>
        </p:nvSpPr>
        <p:spPr/>
        <p:txBody>
          <a:bodyPr/>
          <a:lstStyle/>
          <a:p>
            <a:r>
              <a:rPr lang="en-US" sz="3400" dirty="0"/>
              <a:t>The Traditional Approach to Diagnosis in Medicine </a:t>
            </a:r>
            <a:r>
              <a:rPr lang="en-US" sz="2000" b="0" dirty="0"/>
              <a:t>(2 of 2)</a:t>
            </a:r>
          </a:p>
        </p:txBody>
      </p:sp>
      <p:sp>
        <p:nvSpPr>
          <p:cNvPr id="3" name="Content Placeholder 2">
            <a:extLst>
              <a:ext uri="{FF2B5EF4-FFF2-40B4-BE49-F238E27FC236}">
                <a16:creationId xmlns:a16="http://schemas.microsoft.com/office/drawing/2014/main" id="{C06A0BC0-A265-4403-A95C-7B808D9DE47B}"/>
              </a:ext>
            </a:extLst>
          </p:cNvPr>
          <p:cNvSpPr>
            <a:spLocks noGrp="1"/>
          </p:cNvSpPr>
          <p:nvPr>
            <p:ph sz="quarter" idx="13"/>
          </p:nvPr>
        </p:nvSpPr>
        <p:spPr/>
        <p:txBody>
          <a:bodyPr/>
          <a:lstStyle/>
          <a:p>
            <a:r>
              <a:rPr lang="en-US" dirty="0"/>
              <a:t>Assess patient</a:t>
            </a:r>
          </a:p>
          <a:p>
            <a:r>
              <a:rPr lang="en-US" dirty="0"/>
              <a:t>List of conditions or diagnoses</a:t>
            </a:r>
          </a:p>
          <a:p>
            <a:pPr lvl="1"/>
            <a:r>
              <a:rPr lang="en-US" dirty="0"/>
              <a:t>“Differential diagnosis” or “the differential”</a:t>
            </a:r>
          </a:p>
          <a:p>
            <a:r>
              <a:rPr lang="en-US" dirty="0"/>
              <a:t>Further evaluation</a:t>
            </a:r>
          </a:p>
          <a:p>
            <a:pPr lvl="1"/>
            <a:r>
              <a:rPr lang="en-US" dirty="0"/>
              <a:t>Exclude unlikely conditions</a:t>
            </a:r>
          </a:p>
          <a:p>
            <a:r>
              <a:rPr lang="en-US" dirty="0"/>
              <a:t>Final diagnosis</a:t>
            </a:r>
          </a:p>
        </p:txBody>
      </p:sp>
    </p:spTree>
    <p:extLst>
      <p:ext uri="{BB962C8B-B14F-4D97-AF65-F5344CB8AC3E}">
        <p14:creationId xmlns:p14="http://schemas.microsoft.com/office/powerpoint/2010/main" val="1940336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5A9C-A83B-49F1-8A3C-D226E1C671DB}"/>
              </a:ext>
            </a:extLst>
          </p:cNvPr>
          <p:cNvSpPr>
            <a:spLocks noGrp="1"/>
          </p:cNvSpPr>
          <p:nvPr>
            <p:ph type="title"/>
          </p:nvPr>
        </p:nvSpPr>
        <p:spPr/>
        <p:txBody>
          <a:bodyPr/>
          <a:lstStyle/>
          <a:p>
            <a:r>
              <a:rPr lang="en-US" sz="3400" dirty="0"/>
              <a:t>The Emergency Medicine Approach to Diagnosis </a:t>
            </a:r>
            <a:r>
              <a:rPr lang="en-US" sz="2000" b="0" dirty="0"/>
              <a:t>(1 of 2)</a:t>
            </a:r>
          </a:p>
        </p:txBody>
      </p:sp>
      <p:sp>
        <p:nvSpPr>
          <p:cNvPr id="3" name="Content Placeholder 2">
            <a:extLst>
              <a:ext uri="{FF2B5EF4-FFF2-40B4-BE49-F238E27FC236}">
                <a16:creationId xmlns:a16="http://schemas.microsoft.com/office/drawing/2014/main" id="{B0EE0599-EFD2-4958-B664-857BC504955B}"/>
              </a:ext>
            </a:extLst>
          </p:cNvPr>
          <p:cNvSpPr>
            <a:spLocks noGrp="1"/>
          </p:cNvSpPr>
          <p:nvPr>
            <p:ph sz="quarter" idx="13"/>
          </p:nvPr>
        </p:nvSpPr>
        <p:spPr/>
        <p:txBody>
          <a:bodyPr/>
          <a:lstStyle/>
          <a:p>
            <a:r>
              <a:rPr lang="en-US" dirty="0"/>
              <a:t>Quickly rule out or treat immediate life threats.</a:t>
            </a:r>
          </a:p>
          <a:p>
            <a:r>
              <a:rPr lang="en-US" dirty="0"/>
              <a:t>Gather information from patient, family, friends.</a:t>
            </a:r>
          </a:p>
          <a:p>
            <a:r>
              <a:rPr lang="en-US" dirty="0"/>
              <a:t>Perform physical exam.</a:t>
            </a:r>
          </a:p>
          <a:p>
            <a:r>
              <a:rPr lang="en-US" dirty="0"/>
              <a:t>Focus on ruling out worst-case scenario.</a:t>
            </a:r>
          </a:p>
          <a:p>
            <a:pPr lvl="1"/>
            <a:r>
              <a:rPr lang="en-US" dirty="0"/>
              <a:t>Red flags suggest serious problem.</a:t>
            </a:r>
          </a:p>
          <a:p>
            <a:r>
              <a:rPr lang="en-US" dirty="0"/>
              <a:t>May be responsible for multiple patients</a:t>
            </a:r>
          </a:p>
        </p:txBody>
      </p:sp>
    </p:spTree>
    <p:extLst>
      <p:ext uri="{BB962C8B-B14F-4D97-AF65-F5344CB8AC3E}">
        <p14:creationId xmlns:p14="http://schemas.microsoft.com/office/powerpoint/2010/main" val="1789851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DE38-0C6B-4DAB-87E1-369014015480}"/>
              </a:ext>
            </a:extLst>
          </p:cNvPr>
          <p:cNvSpPr>
            <a:spLocks noGrp="1"/>
          </p:cNvSpPr>
          <p:nvPr>
            <p:ph type="title"/>
          </p:nvPr>
        </p:nvSpPr>
        <p:spPr>
          <a:xfrm>
            <a:off x="457200" y="215371"/>
            <a:ext cx="8343900" cy="1097279"/>
          </a:xfrm>
        </p:spPr>
        <p:txBody>
          <a:bodyPr/>
          <a:lstStyle/>
          <a:p>
            <a:r>
              <a:rPr lang="en-US" altLang="en-US" sz="3400" dirty="0">
                <a:sym typeface="Lucida Grande" pitchFamily="-111" charset="0"/>
              </a:rPr>
              <a:t>The Emergency Medicine Approach </a:t>
            </a:r>
            <a:r>
              <a:rPr lang="en-US" altLang="en-US" sz="3400" dirty="0" smtClean="0">
                <a:sym typeface="Lucida Grande" pitchFamily="-111" charset="0"/>
              </a:rPr>
              <a:t>to Diagnosis </a:t>
            </a:r>
            <a:r>
              <a:rPr lang="en-US" altLang="en-US" sz="2000" b="0" dirty="0">
                <a:sym typeface="Lucida Grande" pitchFamily="-111" charset="0"/>
              </a:rPr>
              <a:t>(2 of 2)</a:t>
            </a:r>
            <a:endParaRPr lang="en-IN" sz="2000" b="0" dirty="0"/>
          </a:p>
        </p:txBody>
      </p:sp>
      <p:pic>
        <p:nvPicPr>
          <p:cNvPr id="5" name="Picture 4" descr="An emergency room physician conversing with a patient who is lying in a stretcher.">
            <a:extLst>
              <a:ext uri="{FF2B5EF4-FFF2-40B4-BE49-F238E27FC236}">
                <a16:creationId xmlns:a16="http://schemas.microsoft.com/office/drawing/2014/main" id="{16F397E1-DD39-4EDD-BA46-A92E4A64481C}"/>
              </a:ext>
            </a:extLst>
          </p:cNvPr>
          <p:cNvPicPr>
            <a:picLocks noChangeAspect="1"/>
          </p:cNvPicPr>
          <p:nvPr/>
        </p:nvPicPr>
        <p:blipFill>
          <a:blip r:embed="rId3"/>
          <a:stretch>
            <a:fillRect/>
          </a:stretch>
        </p:blipFill>
        <p:spPr>
          <a:xfrm>
            <a:off x="1625275" y="1589097"/>
            <a:ext cx="5893449" cy="3915431"/>
          </a:xfrm>
          <a:prstGeom prst="rect">
            <a:avLst/>
          </a:prstGeom>
        </p:spPr>
      </p:pic>
      <p:sp>
        <p:nvSpPr>
          <p:cNvPr id="3" name="Content Placeholder 2">
            <a:extLst>
              <a:ext uri="{FF2B5EF4-FFF2-40B4-BE49-F238E27FC236}">
                <a16:creationId xmlns:a16="http://schemas.microsoft.com/office/drawing/2014/main" id="{57E09B57-05AF-4A6E-ABF3-F1AE19384425}"/>
              </a:ext>
            </a:extLst>
          </p:cNvPr>
          <p:cNvSpPr>
            <a:spLocks noGrp="1"/>
          </p:cNvSpPr>
          <p:nvPr>
            <p:ph sz="quarter" idx="13"/>
          </p:nvPr>
        </p:nvSpPr>
        <p:spPr>
          <a:xfrm>
            <a:off x="457200" y="5688505"/>
            <a:ext cx="8248650" cy="700722"/>
          </a:xfrm>
        </p:spPr>
        <p:txBody>
          <a:bodyPr/>
          <a:lstStyle/>
          <a:p>
            <a:pPr marL="432" indent="0">
              <a:buNone/>
            </a:pPr>
            <a:r>
              <a:rPr lang="en-US" dirty="0"/>
              <a:t>The emergency physician assesses patients in the busy, hectic atmosphere of an emergency department. © Edward T. Dickinson, M</a:t>
            </a:r>
            <a:r>
              <a:rPr lang="en-US" sz="100" dirty="0"/>
              <a:t> </a:t>
            </a:r>
            <a:r>
              <a:rPr lang="en-US" dirty="0"/>
              <a:t>D</a:t>
            </a:r>
            <a:endParaRPr lang="en-US" sz="1600" dirty="0"/>
          </a:p>
        </p:txBody>
      </p:sp>
    </p:spTree>
    <p:extLst>
      <p:ext uri="{BB962C8B-B14F-4D97-AF65-F5344CB8AC3E}">
        <p14:creationId xmlns:p14="http://schemas.microsoft.com/office/powerpoint/2010/main" val="167316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E100-8D5D-424A-BAAE-9A65E2327670}"/>
              </a:ext>
            </a:extLst>
          </p:cNvPr>
          <p:cNvSpPr>
            <a:spLocks noGrp="1"/>
          </p:cNvSpPr>
          <p:nvPr>
            <p:ph type="title"/>
          </p:nvPr>
        </p:nvSpPr>
        <p:spPr/>
        <p:txBody>
          <a:bodyPr/>
          <a:lstStyle/>
          <a:p>
            <a:r>
              <a:rPr lang="en-US" dirty="0"/>
              <a:t>The E</a:t>
            </a:r>
            <a:r>
              <a:rPr lang="en-US" sz="100" dirty="0"/>
              <a:t> </a:t>
            </a:r>
            <a:r>
              <a:rPr lang="en-US" dirty="0"/>
              <a:t>M</a:t>
            </a:r>
            <a:r>
              <a:rPr lang="en-US" sz="100" dirty="0"/>
              <a:t> </a:t>
            </a:r>
            <a:r>
              <a:rPr lang="en-US" dirty="0"/>
              <a:t>S Approach to Diagnosis </a:t>
            </a:r>
            <a:r>
              <a:rPr lang="en-US" sz="2000" b="0" dirty="0"/>
              <a:t>(1 of 2)</a:t>
            </a:r>
          </a:p>
        </p:txBody>
      </p:sp>
      <p:sp>
        <p:nvSpPr>
          <p:cNvPr id="3" name="Content Placeholder 2">
            <a:extLst>
              <a:ext uri="{FF2B5EF4-FFF2-40B4-BE49-F238E27FC236}">
                <a16:creationId xmlns:a16="http://schemas.microsoft.com/office/drawing/2014/main" id="{3343E8A8-6084-433B-9FAA-CD37DAACA9AE}"/>
              </a:ext>
            </a:extLst>
          </p:cNvPr>
          <p:cNvSpPr>
            <a:spLocks noGrp="1"/>
          </p:cNvSpPr>
          <p:nvPr>
            <p:ph sz="quarter" idx="13"/>
          </p:nvPr>
        </p:nvSpPr>
        <p:spPr/>
        <p:txBody>
          <a:bodyPr/>
          <a:lstStyle/>
          <a:p>
            <a:r>
              <a:rPr lang="en-US" dirty="0"/>
              <a:t>Must be very efficient</a:t>
            </a:r>
          </a:p>
          <a:p>
            <a:pPr lvl="1"/>
            <a:r>
              <a:rPr lang="en-US" dirty="0"/>
              <a:t>Be available for another call as soon as possible.</a:t>
            </a:r>
          </a:p>
          <a:p>
            <a:r>
              <a:rPr lang="en-US" dirty="0"/>
              <a:t>Work in uncontrolled environment</a:t>
            </a:r>
          </a:p>
          <a:p>
            <a:r>
              <a:rPr lang="en-US" dirty="0"/>
              <a:t>Limited tools and skill set</a:t>
            </a:r>
          </a:p>
          <a:p>
            <a:r>
              <a:rPr lang="en-US" dirty="0"/>
              <a:t>Narrow educational focus</a:t>
            </a:r>
          </a:p>
        </p:txBody>
      </p:sp>
    </p:spTree>
    <p:extLst>
      <p:ext uri="{BB962C8B-B14F-4D97-AF65-F5344CB8AC3E}">
        <p14:creationId xmlns:p14="http://schemas.microsoft.com/office/powerpoint/2010/main" val="2808041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E100-8D5D-424A-BAAE-9A65E2327670}"/>
              </a:ext>
            </a:extLst>
          </p:cNvPr>
          <p:cNvSpPr>
            <a:spLocks noGrp="1"/>
          </p:cNvSpPr>
          <p:nvPr>
            <p:ph type="title"/>
          </p:nvPr>
        </p:nvSpPr>
        <p:spPr/>
        <p:txBody>
          <a:bodyPr/>
          <a:lstStyle/>
          <a:p>
            <a:r>
              <a:rPr lang="en-US" dirty="0"/>
              <a:t>The E</a:t>
            </a:r>
            <a:r>
              <a:rPr lang="en-US" sz="100" dirty="0"/>
              <a:t> </a:t>
            </a:r>
            <a:r>
              <a:rPr lang="en-US" dirty="0"/>
              <a:t>M</a:t>
            </a:r>
            <a:r>
              <a:rPr lang="en-US" sz="100" dirty="0"/>
              <a:t> </a:t>
            </a:r>
            <a:r>
              <a:rPr lang="en-US" dirty="0"/>
              <a:t>S Approach to Diagnosis </a:t>
            </a:r>
            <a:r>
              <a:rPr lang="en-US" sz="2000" b="0" dirty="0"/>
              <a:t>(2 of 2)</a:t>
            </a:r>
          </a:p>
        </p:txBody>
      </p:sp>
      <p:sp>
        <p:nvSpPr>
          <p:cNvPr id="3" name="Content Placeholder 2">
            <a:extLst>
              <a:ext uri="{FF2B5EF4-FFF2-40B4-BE49-F238E27FC236}">
                <a16:creationId xmlns:a16="http://schemas.microsoft.com/office/drawing/2014/main" id="{3343E8A8-6084-433B-9FAA-CD37DAACA9AE}"/>
              </a:ext>
            </a:extLst>
          </p:cNvPr>
          <p:cNvSpPr>
            <a:spLocks noGrp="1"/>
          </p:cNvSpPr>
          <p:nvPr>
            <p:ph sz="quarter" idx="13"/>
          </p:nvPr>
        </p:nvSpPr>
        <p:spPr/>
        <p:txBody>
          <a:bodyPr/>
          <a:lstStyle/>
          <a:p>
            <a:r>
              <a:rPr lang="en-US" dirty="0"/>
              <a:t>Follows same steps as emergency physician</a:t>
            </a:r>
          </a:p>
          <a:p>
            <a:pPr lvl="1"/>
            <a:r>
              <a:rPr lang="en-US" dirty="0"/>
              <a:t>Most are abbreviated or limited.</a:t>
            </a:r>
          </a:p>
          <a:p>
            <a:r>
              <a:rPr lang="en-US" dirty="0"/>
              <a:t>Considers most serious conditions associated with patient</a:t>
            </a:r>
          </a:p>
          <a:p>
            <a:pPr lvl="1"/>
            <a:r>
              <a:rPr lang="en-US" dirty="0"/>
              <a:t>Rules them in or out</a:t>
            </a:r>
          </a:p>
          <a:p>
            <a:r>
              <a:rPr lang="en-US" dirty="0"/>
              <a:t>Creates a diagnosis</a:t>
            </a:r>
          </a:p>
        </p:txBody>
      </p:sp>
    </p:spTree>
    <p:extLst>
      <p:ext uri="{BB962C8B-B14F-4D97-AF65-F5344CB8AC3E}">
        <p14:creationId xmlns:p14="http://schemas.microsoft.com/office/powerpoint/2010/main" val="3229859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B624-5028-4AC2-B9FF-3E1099675ABA}"/>
              </a:ext>
            </a:extLst>
          </p:cNvPr>
          <p:cNvSpPr>
            <a:spLocks noGrp="1"/>
          </p:cNvSpPr>
          <p:nvPr>
            <p:ph type="title"/>
          </p:nvPr>
        </p:nvSpPr>
        <p:spPr/>
        <p:txBody>
          <a:bodyPr/>
          <a:lstStyle/>
          <a:p>
            <a:r>
              <a:rPr lang="en-US" dirty="0"/>
              <a:t>Think About It 1</a:t>
            </a:r>
          </a:p>
        </p:txBody>
      </p:sp>
      <p:sp>
        <p:nvSpPr>
          <p:cNvPr id="3" name="Content Placeholder 2">
            <a:extLst>
              <a:ext uri="{FF2B5EF4-FFF2-40B4-BE49-F238E27FC236}">
                <a16:creationId xmlns:a16="http://schemas.microsoft.com/office/drawing/2014/main" id="{87E263D0-81D3-4665-8641-77A1DE26F485}"/>
              </a:ext>
            </a:extLst>
          </p:cNvPr>
          <p:cNvSpPr>
            <a:spLocks noGrp="1"/>
          </p:cNvSpPr>
          <p:nvPr>
            <p:ph sz="quarter" idx="13"/>
          </p:nvPr>
        </p:nvSpPr>
        <p:spPr/>
        <p:txBody>
          <a:bodyPr/>
          <a:lstStyle/>
          <a:p>
            <a:r>
              <a:rPr lang="en-US" dirty="0"/>
              <a:t>You can reach a diagnosis, but your work is not done. Why?</a:t>
            </a:r>
          </a:p>
        </p:txBody>
      </p:sp>
    </p:spTree>
    <p:extLst>
      <p:ext uri="{BB962C8B-B14F-4D97-AF65-F5344CB8AC3E}">
        <p14:creationId xmlns:p14="http://schemas.microsoft.com/office/powerpoint/2010/main" val="1809919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CE1D-1FB7-43E6-B64E-5422A65E8A42}"/>
              </a:ext>
            </a:extLst>
          </p:cNvPr>
          <p:cNvSpPr>
            <a:spLocks noGrp="1"/>
          </p:cNvSpPr>
          <p:nvPr>
            <p:ph type="title"/>
          </p:nvPr>
        </p:nvSpPr>
        <p:spPr/>
        <p:txBody>
          <a:bodyPr/>
          <a:lstStyle/>
          <a:p>
            <a:r>
              <a:rPr lang="en-US" sz="3400" dirty="0"/>
              <a:t>Approach to Diagnosis in Medicine—Shortcuts and Biases </a:t>
            </a:r>
            <a:r>
              <a:rPr lang="en-US" sz="2000" b="0" dirty="0"/>
              <a:t>(1 of 2)</a:t>
            </a:r>
          </a:p>
        </p:txBody>
      </p:sp>
      <p:sp>
        <p:nvSpPr>
          <p:cNvPr id="3" name="Content Placeholder 2">
            <a:extLst>
              <a:ext uri="{FF2B5EF4-FFF2-40B4-BE49-F238E27FC236}">
                <a16:creationId xmlns:a16="http://schemas.microsoft.com/office/drawing/2014/main" id="{B1B766D3-2143-4962-AA79-9169F82A6904}"/>
              </a:ext>
            </a:extLst>
          </p:cNvPr>
          <p:cNvSpPr>
            <a:spLocks noGrp="1"/>
          </p:cNvSpPr>
          <p:nvPr>
            <p:ph sz="quarter" idx="13"/>
          </p:nvPr>
        </p:nvSpPr>
        <p:spPr/>
        <p:txBody>
          <a:bodyPr/>
          <a:lstStyle/>
          <a:p>
            <a:r>
              <a:rPr lang="en-US" dirty="0"/>
              <a:t>Experienced physicians learn heuristics (shortcuts).</a:t>
            </a:r>
          </a:p>
          <a:p>
            <a:pPr lvl="1"/>
            <a:r>
              <a:rPr lang="en-US" dirty="0"/>
              <a:t>Pattern recognition</a:t>
            </a:r>
          </a:p>
          <a:p>
            <a:pPr lvl="1"/>
            <a:r>
              <a:rPr lang="en-US" dirty="0"/>
              <a:t>Features narrow possibilities</a:t>
            </a:r>
          </a:p>
          <a:p>
            <a:r>
              <a:rPr lang="en-US" dirty="0"/>
              <a:t>Reach difficult diagnoses more quickly</a:t>
            </a:r>
          </a:p>
          <a:p>
            <a:r>
              <a:rPr lang="en-US" dirty="0"/>
              <a:t>Realize limitations of shortcuts</a:t>
            </a:r>
          </a:p>
          <a:p>
            <a:pPr lvl="1"/>
            <a:r>
              <a:rPr lang="en-US" dirty="0"/>
              <a:t>Understands common biases of heuristics</a:t>
            </a:r>
          </a:p>
        </p:txBody>
      </p:sp>
    </p:spTree>
    <p:extLst>
      <p:ext uri="{BB962C8B-B14F-4D97-AF65-F5344CB8AC3E}">
        <p14:creationId xmlns:p14="http://schemas.microsoft.com/office/powerpoint/2010/main" val="1747904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CE1D-1FB7-43E6-B64E-5422A65E8A42}"/>
              </a:ext>
            </a:extLst>
          </p:cNvPr>
          <p:cNvSpPr>
            <a:spLocks noGrp="1"/>
          </p:cNvSpPr>
          <p:nvPr>
            <p:ph type="title"/>
          </p:nvPr>
        </p:nvSpPr>
        <p:spPr/>
        <p:txBody>
          <a:bodyPr/>
          <a:lstStyle/>
          <a:p>
            <a:r>
              <a:rPr lang="en-US" sz="3400" dirty="0"/>
              <a:t>Approach to Diagnosis in Medicine—Shortcuts and Biases </a:t>
            </a:r>
            <a:r>
              <a:rPr lang="en-US" sz="2000" b="0" dirty="0"/>
              <a:t>(2 of 2)</a:t>
            </a:r>
          </a:p>
        </p:txBody>
      </p:sp>
      <p:sp>
        <p:nvSpPr>
          <p:cNvPr id="3" name="Content Placeholder 2">
            <a:extLst>
              <a:ext uri="{FF2B5EF4-FFF2-40B4-BE49-F238E27FC236}">
                <a16:creationId xmlns:a16="http://schemas.microsoft.com/office/drawing/2014/main" id="{B1B766D3-2143-4962-AA79-9169F82A6904}"/>
              </a:ext>
            </a:extLst>
          </p:cNvPr>
          <p:cNvSpPr>
            <a:spLocks noGrp="1"/>
          </p:cNvSpPr>
          <p:nvPr>
            <p:ph sz="quarter" idx="13"/>
          </p:nvPr>
        </p:nvSpPr>
        <p:spPr/>
        <p:txBody>
          <a:bodyPr/>
          <a:lstStyle/>
          <a:p>
            <a:r>
              <a:rPr lang="en-US" dirty="0"/>
              <a:t>Common heuristics</a:t>
            </a:r>
          </a:p>
          <a:p>
            <a:pPr lvl="1"/>
            <a:r>
              <a:rPr lang="en-US" dirty="0"/>
              <a:t>Representativeness</a:t>
            </a:r>
          </a:p>
          <a:p>
            <a:pPr lvl="1"/>
            <a:r>
              <a:rPr lang="en-US" dirty="0"/>
              <a:t>Availability</a:t>
            </a:r>
          </a:p>
          <a:p>
            <a:pPr lvl="1"/>
            <a:r>
              <a:rPr lang="en-US" dirty="0"/>
              <a:t>Overconfidence</a:t>
            </a:r>
          </a:p>
          <a:p>
            <a:pPr lvl="1"/>
            <a:r>
              <a:rPr lang="en-US" dirty="0"/>
              <a:t>Confirmation bias</a:t>
            </a:r>
          </a:p>
          <a:p>
            <a:pPr lvl="1"/>
            <a:r>
              <a:rPr lang="en-US" dirty="0"/>
              <a:t>Illusory correlation</a:t>
            </a:r>
          </a:p>
          <a:p>
            <a:pPr lvl="1"/>
            <a:r>
              <a:rPr lang="en-US" dirty="0"/>
              <a:t>Anchoring and adjustment</a:t>
            </a:r>
          </a:p>
          <a:p>
            <a:pPr lvl="1"/>
            <a:r>
              <a:rPr lang="en-US" dirty="0"/>
              <a:t>Search satisfying</a:t>
            </a:r>
          </a:p>
        </p:txBody>
      </p:sp>
    </p:spTree>
    <p:extLst>
      <p:ext uri="{BB962C8B-B14F-4D97-AF65-F5344CB8AC3E}">
        <p14:creationId xmlns:p14="http://schemas.microsoft.com/office/powerpoint/2010/main" val="3160952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C4DA-758B-48DE-AE11-30807C5B6D99}"/>
              </a:ext>
            </a:extLst>
          </p:cNvPr>
          <p:cNvSpPr>
            <a:spLocks noGrp="1"/>
          </p:cNvSpPr>
          <p:nvPr>
            <p:ph type="title"/>
          </p:nvPr>
        </p:nvSpPr>
        <p:spPr>
          <a:xfrm>
            <a:off x="457199" y="215371"/>
            <a:ext cx="8376557" cy="1097279"/>
          </a:xfrm>
        </p:spPr>
        <p:txBody>
          <a:bodyPr/>
          <a:lstStyle/>
          <a:p>
            <a:r>
              <a:rPr lang="en-US" sz="3400" dirty="0"/>
              <a:t>How an E</a:t>
            </a:r>
            <a:r>
              <a:rPr lang="en-US" sz="100" dirty="0"/>
              <a:t> </a:t>
            </a:r>
            <a:r>
              <a:rPr lang="en-US" sz="3400" dirty="0"/>
              <a:t>M</a:t>
            </a:r>
            <a:r>
              <a:rPr lang="en-US" sz="100" dirty="0"/>
              <a:t> </a:t>
            </a:r>
            <a:r>
              <a:rPr lang="en-US" sz="3400" dirty="0"/>
              <a:t>T Can Learn to Think Like an Experienced Physician </a:t>
            </a:r>
            <a:r>
              <a:rPr lang="en-US" sz="2000" b="0" dirty="0"/>
              <a:t>(1 of 2)</a:t>
            </a:r>
          </a:p>
        </p:txBody>
      </p:sp>
      <p:sp>
        <p:nvSpPr>
          <p:cNvPr id="3" name="Content Placeholder 2">
            <a:extLst>
              <a:ext uri="{FF2B5EF4-FFF2-40B4-BE49-F238E27FC236}">
                <a16:creationId xmlns:a16="http://schemas.microsoft.com/office/drawing/2014/main" id="{D4A04332-B439-43DD-8667-C76F56CD69F7}"/>
              </a:ext>
            </a:extLst>
          </p:cNvPr>
          <p:cNvSpPr>
            <a:spLocks noGrp="1"/>
          </p:cNvSpPr>
          <p:nvPr>
            <p:ph sz="quarter" idx="13"/>
          </p:nvPr>
        </p:nvSpPr>
        <p:spPr/>
        <p:txBody>
          <a:bodyPr/>
          <a:lstStyle/>
          <a:p>
            <a:r>
              <a:rPr lang="en-US" dirty="0"/>
              <a:t>Learn to love ambiguity.</a:t>
            </a:r>
          </a:p>
          <a:p>
            <a:r>
              <a:rPr lang="en-US" dirty="0"/>
              <a:t>Understand the limitations of technology and people.</a:t>
            </a:r>
          </a:p>
          <a:p>
            <a:r>
              <a:rPr lang="en-US" dirty="0"/>
              <a:t>Realize that no one strategy works for everything.</a:t>
            </a:r>
          </a:p>
          <a:p>
            <a:r>
              <a:rPr lang="en-US" dirty="0"/>
              <a:t>Form a strong foundation of knowledge.</a:t>
            </a:r>
          </a:p>
        </p:txBody>
      </p:sp>
    </p:spTree>
    <p:extLst>
      <p:ext uri="{BB962C8B-B14F-4D97-AF65-F5344CB8AC3E}">
        <p14:creationId xmlns:p14="http://schemas.microsoft.com/office/powerpoint/2010/main" val="3400303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C4DA-758B-48DE-AE11-30807C5B6D99}"/>
              </a:ext>
            </a:extLst>
          </p:cNvPr>
          <p:cNvSpPr>
            <a:spLocks noGrp="1"/>
          </p:cNvSpPr>
          <p:nvPr>
            <p:ph type="title"/>
          </p:nvPr>
        </p:nvSpPr>
        <p:spPr>
          <a:xfrm>
            <a:off x="457199" y="215371"/>
            <a:ext cx="8376557" cy="1097279"/>
          </a:xfrm>
        </p:spPr>
        <p:txBody>
          <a:bodyPr/>
          <a:lstStyle/>
          <a:p>
            <a:r>
              <a:rPr lang="en-US" sz="3400" dirty="0"/>
              <a:t>How an E</a:t>
            </a:r>
            <a:r>
              <a:rPr lang="en-US" sz="100" dirty="0"/>
              <a:t> </a:t>
            </a:r>
            <a:r>
              <a:rPr lang="en-US" sz="3400" dirty="0"/>
              <a:t>M</a:t>
            </a:r>
            <a:r>
              <a:rPr lang="en-US" sz="100" dirty="0"/>
              <a:t> </a:t>
            </a:r>
            <a:r>
              <a:rPr lang="en-US" sz="3400" dirty="0"/>
              <a:t>T Can Learn to Think Like an Experienced Physician </a:t>
            </a:r>
            <a:r>
              <a:rPr lang="en-US" sz="2000" b="0" dirty="0"/>
              <a:t>(2 of 2)</a:t>
            </a:r>
          </a:p>
        </p:txBody>
      </p:sp>
      <p:sp>
        <p:nvSpPr>
          <p:cNvPr id="3" name="Content Placeholder 2">
            <a:extLst>
              <a:ext uri="{FF2B5EF4-FFF2-40B4-BE49-F238E27FC236}">
                <a16:creationId xmlns:a16="http://schemas.microsoft.com/office/drawing/2014/main" id="{D4A04332-B439-43DD-8667-C76F56CD69F7}"/>
              </a:ext>
            </a:extLst>
          </p:cNvPr>
          <p:cNvSpPr>
            <a:spLocks noGrp="1"/>
          </p:cNvSpPr>
          <p:nvPr>
            <p:ph sz="quarter" idx="13"/>
          </p:nvPr>
        </p:nvSpPr>
        <p:spPr/>
        <p:txBody>
          <a:bodyPr/>
          <a:lstStyle/>
          <a:p>
            <a:r>
              <a:rPr lang="en-US" dirty="0"/>
              <a:t>Organize the data in your head.</a:t>
            </a:r>
          </a:p>
          <a:p>
            <a:r>
              <a:rPr lang="en-US" dirty="0"/>
              <a:t>Change the way you think.</a:t>
            </a:r>
          </a:p>
          <a:p>
            <a:r>
              <a:rPr lang="en-US" dirty="0"/>
              <a:t>Learn from others.</a:t>
            </a:r>
          </a:p>
          <a:p>
            <a:r>
              <a:rPr lang="en-US" dirty="0"/>
              <a:t>Reflect on what you have learned.</a:t>
            </a:r>
          </a:p>
        </p:txBody>
      </p:sp>
    </p:spTree>
    <p:extLst>
      <p:ext uri="{BB962C8B-B14F-4D97-AF65-F5344CB8AC3E}">
        <p14:creationId xmlns:p14="http://schemas.microsoft.com/office/powerpoint/2010/main" val="4289423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AAB-70DD-416B-97B0-EA46B0AEB126}"/>
              </a:ext>
            </a:extLst>
          </p:cNvPr>
          <p:cNvSpPr>
            <a:spLocks noGrp="1"/>
          </p:cNvSpPr>
          <p:nvPr>
            <p:ph type="title"/>
          </p:nvPr>
        </p:nvSpPr>
        <p:spPr/>
        <p:txBody>
          <a:bodyPr/>
          <a:lstStyle/>
          <a:p>
            <a:r>
              <a:rPr lang="en-US" dirty="0"/>
              <a:t>History-Taking Techniques </a:t>
            </a:r>
            <a:r>
              <a:rPr lang="en-US" sz="2000" b="0" dirty="0"/>
              <a:t>(1 of 5)</a:t>
            </a:r>
          </a:p>
        </p:txBody>
      </p:sp>
      <p:sp>
        <p:nvSpPr>
          <p:cNvPr id="3" name="Content Placeholder 2">
            <a:extLst>
              <a:ext uri="{FF2B5EF4-FFF2-40B4-BE49-F238E27FC236}">
                <a16:creationId xmlns:a16="http://schemas.microsoft.com/office/drawing/2014/main" id="{8F0407F9-6E88-4CB2-B5AB-EBFAA53E2100}"/>
              </a:ext>
            </a:extLst>
          </p:cNvPr>
          <p:cNvSpPr>
            <a:spLocks noGrp="1"/>
          </p:cNvSpPr>
          <p:nvPr>
            <p:ph sz="quarter" idx="13"/>
          </p:nvPr>
        </p:nvSpPr>
        <p:spPr/>
        <p:txBody>
          <a:bodyPr/>
          <a:lstStyle/>
          <a:p>
            <a:r>
              <a:rPr lang="en-US" dirty="0"/>
              <a:t>History is obtained by talking to the patient.</a:t>
            </a:r>
          </a:p>
          <a:p>
            <a:r>
              <a:rPr lang="en-US" dirty="0"/>
              <a:t>If the patient is unable to respond, gather history from:</a:t>
            </a:r>
          </a:p>
          <a:p>
            <a:pPr lvl="1"/>
            <a:r>
              <a:rPr lang="en-US" dirty="0"/>
              <a:t>Family members</a:t>
            </a:r>
          </a:p>
          <a:p>
            <a:pPr lvl="1"/>
            <a:r>
              <a:rPr lang="en-US" dirty="0"/>
              <a:t>Bystanders</a:t>
            </a:r>
          </a:p>
          <a:p>
            <a:pPr lvl="1"/>
            <a:r>
              <a:rPr lang="en-US" dirty="0"/>
              <a:t>Medications present</a:t>
            </a:r>
          </a:p>
          <a:p>
            <a:pPr lvl="1"/>
            <a:r>
              <a:rPr lang="en-US" dirty="0"/>
              <a:t>Other things you observe at the scene</a:t>
            </a:r>
          </a:p>
        </p:txBody>
      </p:sp>
    </p:spTree>
    <p:extLst>
      <p:ext uri="{BB962C8B-B14F-4D97-AF65-F5344CB8AC3E}">
        <p14:creationId xmlns:p14="http://schemas.microsoft.com/office/powerpoint/2010/main" val="35664247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557F-867A-4B2B-BD39-41CB23944D90}"/>
              </a:ext>
            </a:extLst>
          </p:cNvPr>
          <p:cNvSpPr>
            <a:spLocks noGrp="1"/>
          </p:cNvSpPr>
          <p:nvPr>
            <p:ph type="title"/>
          </p:nvPr>
        </p:nvSpPr>
        <p:spPr/>
        <p:txBody>
          <a:bodyPr/>
          <a:lstStyle/>
          <a:p>
            <a:r>
              <a:rPr lang="en-US" dirty="0"/>
              <a:t>Think About It 2</a:t>
            </a:r>
          </a:p>
        </p:txBody>
      </p:sp>
      <p:sp>
        <p:nvSpPr>
          <p:cNvPr id="3" name="Content Placeholder 2">
            <a:extLst>
              <a:ext uri="{FF2B5EF4-FFF2-40B4-BE49-F238E27FC236}">
                <a16:creationId xmlns:a16="http://schemas.microsoft.com/office/drawing/2014/main" id="{56F7954C-D9C8-4927-9077-82435978A3F0}"/>
              </a:ext>
            </a:extLst>
          </p:cNvPr>
          <p:cNvSpPr>
            <a:spLocks noGrp="1"/>
          </p:cNvSpPr>
          <p:nvPr>
            <p:ph sz="quarter" idx="13"/>
          </p:nvPr>
        </p:nvSpPr>
        <p:spPr>
          <a:xfrm>
            <a:off x="457200" y="1556326"/>
            <a:ext cx="8066314" cy="4467955"/>
          </a:xfrm>
        </p:spPr>
        <p:txBody>
          <a:bodyPr/>
          <a:lstStyle/>
          <a:p>
            <a:r>
              <a:rPr lang="en-US" dirty="0"/>
              <a:t>What are some of the important things to remember as you learn how to make a diagnosis and improve your critical thinking skills in E</a:t>
            </a:r>
            <a:r>
              <a:rPr lang="en-US" sz="100" dirty="0"/>
              <a:t> </a:t>
            </a:r>
            <a:r>
              <a:rPr lang="en-US" dirty="0"/>
              <a:t>M</a:t>
            </a:r>
            <a:r>
              <a:rPr lang="en-US" sz="100" dirty="0"/>
              <a:t> </a:t>
            </a:r>
            <a:r>
              <a:rPr lang="en-US" dirty="0"/>
              <a:t>S?</a:t>
            </a:r>
          </a:p>
        </p:txBody>
      </p:sp>
    </p:spTree>
    <p:extLst>
      <p:ext uri="{BB962C8B-B14F-4D97-AF65-F5344CB8AC3E}">
        <p14:creationId xmlns:p14="http://schemas.microsoft.com/office/powerpoint/2010/main" val="4162917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3667379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77A0-76DC-4C90-A86A-FC2171798D5E}"/>
              </a:ext>
            </a:extLst>
          </p:cNvPr>
          <p:cNvSpPr>
            <a:spLocks noGrp="1"/>
          </p:cNvSpPr>
          <p:nvPr>
            <p:ph type="title"/>
          </p:nvPr>
        </p:nvSpPr>
        <p:spPr/>
        <p:txBody>
          <a:bodyPr/>
          <a:lstStyle/>
          <a:p>
            <a:r>
              <a:rPr lang="en-US" dirty="0"/>
              <a:t>Chapter Review </a:t>
            </a:r>
            <a:r>
              <a:rPr lang="en-US" sz="2000" b="0" dirty="0"/>
              <a:t>(1 of 5)</a:t>
            </a:r>
          </a:p>
        </p:txBody>
      </p:sp>
      <p:sp>
        <p:nvSpPr>
          <p:cNvPr id="3" name="Content Placeholder 2">
            <a:extLst>
              <a:ext uri="{FF2B5EF4-FFF2-40B4-BE49-F238E27FC236}">
                <a16:creationId xmlns:a16="http://schemas.microsoft.com/office/drawing/2014/main" id="{649E1123-377A-4AAE-9973-6A4669F75E23}"/>
              </a:ext>
            </a:extLst>
          </p:cNvPr>
          <p:cNvSpPr>
            <a:spLocks noGrp="1"/>
          </p:cNvSpPr>
          <p:nvPr>
            <p:ph sz="quarter" idx="13"/>
          </p:nvPr>
        </p:nvSpPr>
        <p:spPr>
          <a:xfrm>
            <a:off x="457199" y="1556326"/>
            <a:ext cx="8360229" cy="4467955"/>
          </a:xfrm>
        </p:spPr>
        <p:txBody>
          <a:bodyPr/>
          <a:lstStyle/>
          <a:p>
            <a:r>
              <a:rPr lang="en-US" dirty="0"/>
              <a:t>E</a:t>
            </a:r>
            <a:r>
              <a:rPr lang="en-US" sz="100" dirty="0"/>
              <a:t> </a:t>
            </a:r>
            <a:r>
              <a:rPr lang="en-US" dirty="0"/>
              <a:t>M</a:t>
            </a:r>
            <a:r>
              <a:rPr lang="en-US" sz="100" dirty="0"/>
              <a:t> </a:t>
            </a:r>
            <a:r>
              <a:rPr lang="en-US" dirty="0"/>
              <a:t>Ts make diagnoses in the field, although they may not be as extensive or detailed as physicians’ diagnoses.</a:t>
            </a:r>
          </a:p>
          <a:p>
            <a:r>
              <a:rPr lang="en-US" dirty="0"/>
              <a:t>The traditional approach to reaching a diagnosis is to assess the patient, draw up a list of differential diagnoses, assess further to rule in or rule out different conditions, and narrow the list until you reach a conclusion.</a:t>
            </a:r>
          </a:p>
        </p:txBody>
      </p:sp>
    </p:spTree>
    <p:extLst>
      <p:ext uri="{BB962C8B-B14F-4D97-AF65-F5344CB8AC3E}">
        <p14:creationId xmlns:p14="http://schemas.microsoft.com/office/powerpoint/2010/main" val="4137436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77A0-76DC-4C90-A86A-FC2171798D5E}"/>
              </a:ext>
            </a:extLst>
          </p:cNvPr>
          <p:cNvSpPr>
            <a:spLocks noGrp="1"/>
          </p:cNvSpPr>
          <p:nvPr>
            <p:ph type="title"/>
          </p:nvPr>
        </p:nvSpPr>
        <p:spPr/>
        <p:txBody>
          <a:bodyPr/>
          <a:lstStyle/>
          <a:p>
            <a:r>
              <a:rPr lang="en-US" dirty="0"/>
              <a:t>Chapter Review </a:t>
            </a:r>
            <a:r>
              <a:rPr lang="en-US" sz="2000" b="0" dirty="0"/>
              <a:t>(2 of 5)</a:t>
            </a:r>
          </a:p>
        </p:txBody>
      </p:sp>
      <p:sp>
        <p:nvSpPr>
          <p:cNvPr id="3" name="Content Placeholder 2">
            <a:extLst>
              <a:ext uri="{FF2B5EF4-FFF2-40B4-BE49-F238E27FC236}">
                <a16:creationId xmlns:a16="http://schemas.microsoft.com/office/drawing/2014/main" id="{649E1123-377A-4AAE-9973-6A4669F75E23}"/>
              </a:ext>
            </a:extLst>
          </p:cNvPr>
          <p:cNvSpPr>
            <a:spLocks noGrp="1"/>
          </p:cNvSpPr>
          <p:nvPr>
            <p:ph sz="quarter" idx="13"/>
          </p:nvPr>
        </p:nvSpPr>
        <p:spPr>
          <a:xfrm>
            <a:off x="457199" y="1556326"/>
            <a:ext cx="8360229" cy="4467955"/>
          </a:xfrm>
        </p:spPr>
        <p:txBody>
          <a:bodyPr/>
          <a:lstStyle/>
          <a:p>
            <a:r>
              <a:rPr lang="en-US" dirty="0"/>
              <a:t>Highly experienced physicians don’t always use the traditional approach. They use heuristics (shortcuts) in combination with their experience and training, which speeds up the process of reaching a diagnosis.</a:t>
            </a:r>
          </a:p>
        </p:txBody>
      </p:sp>
    </p:spTree>
    <p:extLst>
      <p:ext uri="{BB962C8B-B14F-4D97-AF65-F5344CB8AC3E}">
        <p14:creationId xmlns:p14="http://schemas.microsoft.com/office/powerpoint/2010/main" val="667126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77A0-76DC-4C90-A86A-FC2171798D5E}"/>
              </a:ext>
            </a:extLst>
          </p:cNvPr>
          <p:cNvSpPr>
            <a:spLocks noGrp="1"/>
          </p:cNvSpPr>
          <p:nvPr>
            <p:ph type="title"/>
          </p:nvPr>
        </p:nvSpPr>
        <p:spPr/>
        <p:txBody>
          <a:bodyPr/>
          <a:lstStyle/>
          <a:p>
            <a:r>
              <a:rPr lang="en-US" dirty="0"/>
              <a:t>Chapter Review </a:t>
            </a:r>
            <a:r>
              <a:rPr lang="en-US" sz="2000" b="0" dirty="0"/>
              <a:t>(3 of 5)</a:t>
            </a:r>
          </a:p>
        </p:txBody>
      </p:sp>
      <p:sp>
        <p:nvSpPr>
          <p:cNvPr id="3" name="Content Placeholder 2">
            <a:extLst>
              <a:ext uri="{FF2B5EF4-FFF2-40B4-BE49-F238E27FC236}">
                <a16:creationId xmlns:a16="http://schemas.microsoft.com/office/drawing/2014/main" id="{649E1123-377A-4AAE-9973-6A4669F75E23}"/>
              </a:ext>
            </a:extLst>
          </p:cNvPr>
          <p:cNvSpPr>
            <a:spLocks noGrp="1"/>
          </p:cNvSpPr>
          <p:nvPr>
            <p:ph sz="quarter" idx="13"/>
          </p:nvPr>
        </p:nvSpPr>
        <p:spPr>
          <a:xfrm>
            <a:off x="457199" y="1556326"/>
            <a:ext cx="8360229" cy="4467955"/>
          </a:xfrm>
        </p:spPr>
        <p:txBody>
          <a:bodyPr/>
          <a:lstStyle/>
          <a:p>
            <a:r>
              <a:rPr lang="en-US" dirty="0"/>
              <a:t>Potential pitfalls of heuristics include representativeness, anchoring and adjustment, overconfidence, confirmation bias, illusory correlation, and search satisfying.</a:t>
            </a:r>
          </a:p>
        </p:txBody>
      </p:sp>
    </p:spTree>
    <p:extLst>
      <p:ext uri="{BB962C8B-B14F-4D97-AF65-F5344CB8AC3E}">
        <p14:creationId xmlns:p14="http://schemas.microsoft.com/office/powerpoint/2010/main" val="2072064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77A0-76DC-4C90-A86A-FC2171798D5E}"/>
              </a:ext>
            </a:extLst>
          </p:cNvPr>
          <p:cNvSpPr>
            <a:spLocks noGrp="1"/>
          </p:cNvSpPr>
          <p:nvPr>
            <p:ph type="title"/>
          </p:nvPr>
        </p:nvSpPr>
        <p:spPr/>
        <p:txBody>
          <a:bodyPr/>
          <a:lstStyle/>
          <a:p>
            <a:r>
              <a:rPr lang="en-US" dirty="0"/>
              <a:t>Chapter Review </a:t>
            </a:r>
            <a:r>
              <a:rPr lang="en-US" sz="2000" b="0" dirty="0"/>
              <a:t>(4 of 5)</a:t>
            </a:r>
          </a:p>
        </p:txBody>
      </p:sp>
      <p:sp>
        <p:nvSpPr>
          <p:cNvPr id="3" name="Content Placeholder 2">
            <a:extLst>
              <a:ext uri="{FF2B5EF4-FFF2-40B4-BE49-F238E27FC236}">
                <a16:creationId xmlns:a16="http://schemas.microsoft.com/office/drawing/2014/main" id="{649E1123-377A-4AAE-9973-6A4669F75E23}"/>
              </a:ext>
            </a:extLst>
          </p:cNvPr>
          <p:cNvSpPr>
            <a:spLocks noGrp="1"/>
          </p:cNvSpPr>
          <p:nvPr>
            <p:ph sz="quarter" idx="13"/>
          </p:nvPr>
        </p:nvSpPr>
        <p:spPr>
          <a:xfrm>
            <a:off x="457199" y="1556326"/>
            <a:ext cx="8360229" cy="4467955"/>
          </a:xfrm>
        </p:spPr>
        <p:txBody>
          <a:bodyPr/>
          <a:lstStyle/>
          <a:p>
            <a:r>
              <a:rPr lang="en-US" dirty="0"/>
              <a:t>Learn to think more critically by accepting the ambiguity of E</a:t>
            </a:r>
            <a:r>
              <a:rPr lang="en-US" sz="100" dirty="0"/>
              <a:t> </a:t>
            </a:r>
            <a:r>
              <a:rPr lang="en-US" dirty="0"/>
              <a:t>M</a:t>
            </a:r>
            <a:r>
              <a:rPr lang="en-US" sz="100" dirty="0"/>
              <a:t> </a:t>
            </a:r>
            <a:r>
              <a:rPr lang="en-US" dirty="0"/>
              <a:t>S working conditions, understanding limitations of people and technology, forming a strong foundation of knowledge, and organizing the data in your mind.</a:t>
            </a:r>
          </a:p>
        </p:txBody>
      </p:sp>
    </p:spTree>
    <p:extLst>
      <p:ext uri="{BB962C8B-B14F-4D97-AF65-F5344CB8AC3E}">
        <p14:creationId xmlns:p14="http://schemas.microsoft.com/office/powerpoint/2010/main" val="19829002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77A0-76DC-4C90-A86A-FC2171798D5E}"/>
              </a:ext>
            </a:extLst>
          </p:cNvPr>
          <p:cNvSpPr>
            <a:spLocks noGrp="1"/>
          </p:cNvSpPr>
          <p:nvPr>
            <p:ph type="title"/>
          </p:nvPr>
        </p:nvSpPr>
        <p:spPr/>
        <p:txBody>
          <a:bodyPr/>
          <a:lstStyle/>
          <a:p>
            <a:r>
              <a:rPr lang="en-US" dirty="0"/>
              <a:t>Chapter Review </a:t>
            </a:r>
            <a:r>
              <a:rPr lang="en-US" sz="2000" b="0" dirty="0"/>
              <a:t>(5 of 5)</a:t>
            </a:r>
          </a:p>
        </p:txBody>
      </p:sp>
      <p:sp>
        <p:nvSpPr>
          <p:cNvPr id="3" name="Content Placeholder 2">
            <a:extLst>
              <a:ext uri="{FF2B5EF4-FFF2-40B4-BE49-F238E27FC236}">
                <a16:creationId xmlns:a16="http://schemas.microsoft.com/office/drawing/2014/main" id="{649E1123-377A-4AAE-9973-6A4669F75E23}"/>
              </a:ext>
            </a:extLst>
          </p:cNvPr>
          <p:cNvSpPr>
            <a:spLocks noGrp="1"/>
          </p:cNvSpPr>
          <p:nvPr>
            <p:ph sz="quarter" idx="13"/>
          </p:nvPr>
        </p:nvSpPr>
        <p:spPr>
          <a:xfrm>
            <a:off x="457199" y="1556326"/>
            <a:ext cx="8360229" cy="4467955"/>
          </a:xfrm>
        </p:spPr>
        <p:txBody>
          <a:bodyPr/>
          <a:lstStyle/>
          <a:p>
            <a:r>
              <a:rPr lang="en-US" dirty="0"/>
              <a:t>When considering the cause of a patient’s condition, don’t let your search for a cause delay your treatment of the patient.</a:t>
            </a:r>
          </a:p>
        </p:txBody>
      </p:sp>
    </p:spTree>
    <p:extLst>
      <p:ext uri="{BB962C8B-B14F-4D97-AF65-F5344CB8AC3E}">
        <p14:creationId xmlns:p14="http://schemas.microsoft.com/office/powerpoint/2010/main" val="1978855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C905-D182-4168-AF59-793744FABFD2}"/>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8AF7CE91-084C-43D9-8655-3C592149E873}"/>
              </a:ext>
            </a:extLst>
          </p:cNvPr>
          <p:cNvSpPr>
            <a:spLocks noGrp="1"/>
          </p:cNvSpPr>
          <p:nvPr>
            <p:ph sz="quarter" idx="13"/>
          </p:nvPr>
        </p:nvSpPr>
        <p:spPr/>
        <p:txBody>
          <a:bodyPr/>
          <a:lstStyle/>
          <a:p>
            <a:r>
              <a:rPr lang="en-US" dirty="0"/>
              <a:t>Use open-ended questions when taking a patient history.</a:t>
            </a:r>
          </a:p>
          <a:p>
            <a:r>
              <a:rPr lang="en-US" dirty="0"/>
              <a:t>Learn how to use three important examination techniques: Observe, auscultate, and palpate.</a:t>
            </a:r>
          </a:p>
          <a:p>
            <a:r>
              <a:rPr lang="en-US" dirty="0"/>
              <a:t>Each body system has specific examination techniques to learn.</a:t>
            </a:r>
          </a:p>
          <a:p>
            <a:r>
              <a:rPr lang="en-US" dirty="0"/>
              <a:t>Use critical thinking when making a field diagnosis.</a:t>
            </a:r>
          </a:p>
        </p:txBody>
      </p:sp>
    </p:spTree>
    <p:extLst>
      <p:ext uri="{BB962C8B-B14F-4D97-AF65-F5344CB8AC3E}">
        <p14:creationId xmlns:p14="http://schemas.microsoft.com/office/powerpoint/2010/main" val="9224458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FA85-02E7-4D74-94CA-5EAA6D0CD0F5}"/>
              </a:ext>
            </a:extLst>
          </p:cNvPr>
          <p:cNvSpPr>
            <a:spLocks noGrp="1"/>
          </p:cNvSpPr>
          <p:nvPr>
            <p:ph type="title"/>
          </p:nvPr>
        </p:nvSpPr>
        <p:spPr/>
        <p:txBody>
          <a:bodyPr/>
          <a:lstStyle/>
          <a:p>
            <a:r>
              <a:rPr lang="en-US" dirty="0"/>
              <a:t>Question to Consider</a:t>
            </a:r>
          </a:p>
        </p:txBody>
      </p:sp>
      <p:sp>
        <p:nvSpPr>
          <p:cNvPr id="3" name="Content Placeholder 2">
            <a:extLst>
              <a:ext uri="{FF2B5EF4-FFF2-40B4-BE49-F238E27FC236}">
                <a16:creationId xmlns:a16="http://schemas.microsoft.com/office/drawing/2014/main" id="{2320454F-3863-4AC2-B575-97638B9DB650}"/>
              </a:ext>
            </a:extLst>
          </p:cNvPr>
          <p:cNvSpPr>
            <a:spLocks noGrp="1"/>
          </p:cNvSpPr>
          <p:nvPr>
            <p:ph sz="quarter" idx="13"/>
          </p:nvPr>
        </p:nvSpPr>
        <p:spPr>
          <a:xfrm>
            <a:off x="457199" y="1556326"/>
            <a:ext cx="8108067" cy="4467955"/>
          </a:xfrm>
        </p:spPr>
        <p:txBody>
          <a:bodyPr/>
          <a:lstStyle/>
          <a:p>
            <a:r>
              <a:rPr lang="en-US" dirty="0"/>
              <a:t>Why is it important to obtain both the history of the present illness/injury and the past medical history when assessing a patient?</a:t>
            </a:r>
          </a:p>
        </p:txBody>
      </p:sp>
    </p:spTree>
    <p:extLst>
      <p:ext uri="{BB962C8B-B14F-4D97-AF65-F5344CB8AC3E}">
        <p14:creationId xmlns:p14="http://schemas.microsoft.com/office/powerpoint/2010/main" val="482589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05AB-AD30-44CE-ADC5-CB648D8E4F9A}"/>
              </a:ext>
            </a:extLst>
          </p:cNvPr>
          <p:cNvSpPr>
            <a:spLocks noGrp="1"/>
          </p:cNvSpPr>
          <p:nvPr>
            <p:ph type="title"/>
          </p:nvPr>
        </p:nvSpPr>
        <p:spPr/>
        <p:txBody>
          <a:bodyPr/>
          <a:lstStyle/>
          <a:p>
            <a:r>
              <a:rPr lang="en-US" dirty="0"/>
              <a:t>Critical Thinking </a:t>
            </a:r>
            <a:r>
              <a:rPr lang="en-US" sz="2000" b="0" dirty="0"/>
              <a:t>(1 of 2)</a:t>
            </a:r>
          </a:p>
        </p:txBody>
      </p:sp>
      <p:sp>
        <p:nvSpPr>
          <p:cNvPr id="3" name="Content Placeholder 2">
            <a:extLst>
              <a:ext uri="{FF2B5EF4-FFF2-40B4-BE49-F238E27FC236}">
                <a16:creationId xmlns:a16="http://schemas.microsoft.com/office/drawing/2014/main" id="{3600E119-091A-426A-8281-75E0899B0326}"/>
              </a:ext>
            </a:extLst>
          </p:cNvPr>
          <p:cNvSpPr>
            <a:spLocks noGrp="1"/>
          </p:cNvSpPr>
          <p:nvPr>
            <p:ph sz="quarter" idx="13"/>
          </p:nvPr>
        </p:nvSpPr>
        <p:spPr/>
        <p:txBody>
          <a:bodyPr/>
          <a:lstStyle/>
          <a:p>
            <a:r>
              <a:rPr lang="en-US" dirty="0"/>
              <a:t>You have been called to the scene of a patient with an altered mental status. No one appears to know what is wrong with the patient or what happened to cause the change in mental status.</a:t>
            </a:r>
          </a:p>
        </p:txBody>
      </p:sp>
    </p:spTree>
    <p:extLst>
      <p:ext uri="{BB962C8B-B14F-4D97-AF65-F5344CB8AC3E}">
        <p14:creationId xmlns:p14="http://schemas.microsoft.com/office/powerpoint/2010/main" val="292186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AAB-70DD-416B-97B0-EA46B0AEB126}"/>
              </a:ext>
            </a:extLst>
          </p:cNvPr>
          <p:cNvSpPr>
            <a:spLocks noGrp="1"/>
          </p:cNvSpPr>
          <p:nvPr>
            <p:ph type="title"/>
          </p:nvPr>
        </p:nvSpPr>
        <p:spPr/>
        <p:txBody>
          <a:bodyPr/>
          <a:lstStyle/>
          <a:p>
            <a:r>
              <a:rPr lang="en-US" dirty="0"/>
              <a:t>History-Taking Techniques </a:t>
            </a:r>
            <a:r>
              <a:rPr lang="en-US" sz="2000" b="0" dirty="0"/>
              <a:t>(2 of 5)</a:t>
            </a:r>
          </a:p>
        </p:txBody>
      </p:sp>
      <p:sp>
        <p:nvSpPr>
          <p:cNvPr id="3" name="Content Placeholder 2">
            <a:extLst>
              <a:ext uri="{FF2B5EF4-FFF2-40B4-BE49-F238E27FC236}">
                <a16:creationId xmlns:a16="http://schemas.microsoft.com/office/drawing/2014/main" id="{8F0407F9-6E88-4CB2-B5AB-EBFAA53E2100}"/>
              </a:ext>
            </a:extLst>
          </p:cNvPr>
          <p:cNvSpPr>
            <a:spLocks noGrp="1"/>
          </p:cNvSpPr>
          <p:nvPr>
            <p:ph sz="quarter" idx="13"/>
          </p:nvPr>
        </p:nvSpPr>
        <p:spPr/>
        <p:txBody>
          <a:bodyPr/>
          <a:lstStyle/>
          <a:p>
            <a:r>
              <a:rPr lang="en-US" dirty="0"/>
              <a:t>Develop a rapport with the patient.</a:t>
            </a:r>
          </a:p>
          <a:p>
            <a:r>
              <a:rPr lang="en-US" dirty="0"/>
              <a:t>Ask open-ended questions.</a:t>
            </a:r>
          </a:p>
          <a:p>
            <a:r>
              <a:rPr lang="en-US" dirty="0"/>
              <a:t>Only use closed-ended questions if you need an immediate answer.</a:t>
            </a:r>
          </a:p>
          <a:p>
            <a:r>
              <a:rPr lang="en-US" dirty="0"/>
              <a:t>History taking helps you obtain a picture of what is going on with the patient.</a:t>
            </a:r>
          </a:p>
        </p:txBody>
      </p:sp>
    </p:spTree>
    <p:extLst>
      <p:ext uri="{BB962C8B-B14F-4D97-AF65-F5344CB8AC3E}">
        <p14:creationId xmlns:p14="http://schemas.microsoft.com/office/powerpoint/2010/main" val="1529722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05AB-AD30-44CE-ADC5-CB648D8E4F9A}"/>
              </a:ext>
            </a:extLst>
          </p:cNvPr>
          <p:cNvSpPr>
            <a:spLocks noGrp="1"/>
          </p:cNvSpPr>
          <p:nvPr>
            <p:ph type="title"/>
          </p:nvPr>
        </p:nvSpPr>
        <p:spPr/>
        <p:txBody>
          <a:bodyPr/>
          <a:lstStyle/>
          <a:p>
            <a:r>
              <a:rPr lang="en-US" dirty="0"/>
              <a:t>Critical Thinking </a:t>
            </a:r>
            <a:r>
              <a:rPr lang="en-US" sz="2000" b="0" dirty="0"/>
              <a:t>(2 of 2)</a:t>
            </a:r>
          </a:p>
        </p:txBody>
      </p:sp>
      <p:sp>
        <p:nvSpPr>
          <p:cNvPr id="3" name="Content Placeholder 2">
            <a:extLst>
              <a:ext uri="{FF2B5EF4-FFF2-40B4-BE49-F238E27FC236}">
                <a16:creationId xmlns:a16="http://schemas.microsoft.com/office/drawing/2014/main" id="{3600E119-091A-426A-8281-75E0899B0326}"/>
              </a:ext>
            </a:extLst>
          </p:cNvPr>
          <p:cNvSpPr>
            <a:spLocks noGrp="1"/>
          </p:cNvSpPr>
          <p:nvPr>
            <p:ph sz="quarter" idx="13"/>
          </p:nvPr>
        </p:nvSpPr>
        <p:spPr/>
        <p:txBody>
          <a:bodyPr/>
          <a:lstStyle/>
          <a:p>
            <a:r>
              <a:rPr lang="en-US" dirty="0"/>
              <a:t>After performing your scene size-up and primary assessment, which body systems would you feel the need to examine further?</a:t>
            </a:r>
          </a:p>
        </p:txBody>
      </p:sp>
    </p:spTree>
    <p:extLst>
      <p:ext uri="{BB962C8B-B14F-4D97-AF65-F5344CB8AC3E}">
        <p14:creationId xmlns:p14="http://schemas.microsoft.com/office/powerpoint/2010/main" val="3689476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AAB-70DD-416B-97B0-EA46B0AEB126}"/>
              </a:ext>
            </a:extLst>
          </p:cNvPr>
          <p:cNvSpPr>
            <a:spLocks noGrp="1"/>
          </p:cNvSpPr>
          <p:nvPr>
            <p:ph type="title"/>
          </p:nvPr>
        </p:nvSpPr>
        <p:spPr/>
        <p:txBody>
          <a:bodyPr/>
          <a:lstStyle/>
          <a:p>
            <a:r>
              <a:rPr lang="en-US" dirty="0"/>
              <a:t>History-Taking Techniques </a:t>
            </a:r>
            <a:r>
              <a:rPr lang="en-US" sz="2000" b="0" dirty="0"/>
              <a:t>(3 of 5)</a:t>
            </a:r>
          </a:p>
        </p:txBody>
      </p:sp>
      <p:sp>
        <p:nvSpPr>
          <p:cNvPr id="3" name="Content Placeholder 2">
            <a:extLst>
              <a:ext uri="{FF2B5EF4-FFF2-40B4-BE49-F238E27FC236}">
                <a16:creationId xmlns:a16="http://schemas.microsoft.com/office/drawing/2014/main" id="{8F0407F9-6E88-4CB2-B5AB-EBFAA53E2100}"/>
              </a:ext>
            </a:extLst>
          </p:cNvPr>
          <p:cNvSpPr>
            <a:spLocks noGrp="1"/>
          </p:cNvSpPr>
          <p:nvPr>
            <p:ph sz="quarter" idx="13"/>
          </p:nvPr>
        </p:nvSpPr>
        <p:spPr/>
        <p:txBody>
          <a:bodyPr/>
          <a:lstStyle/>
          <a:p>
            <a:r>
              <a:rPr lang="en-US" dirty="0"/>
              <a:t>Use the mnemonic O</a:t>
            </a:r>
            <a:r>
              <a:rPr lang="en-US" sz="100" dirty="0"/>
              <a:t> </a:t>
            </a:r>
            <a:r>
              <a:rPr lang="en-US" dirty="0"/>
              <a:t>P</a:t>
            </a:r>
            <a:r>
              <a:rPr lang="en-US" sz="100" dirty="0"/>
              <a:t> </a:t>
            </a:r>
            <a:r>
              <a:rPr lang="en-US" dirty="0"/>
              <a:t>Q</a:t>
            </a:r>
            <a:r>
              <a:rPr lang="en-US" sz="100" dirty="0"/>
              <a:t> </a:t>
            </a:r>
            <a:r>
              <a:rPr lang="en-US" dirty="0"/>
              <a:t>R</a:t>
            </a:r>
            <a:r>
              <a:rPr lang="en-US" sz="100" dirty="0"/>
              <a:t> </a:t>
            </a:r>
            <a:r>
              <a:rPr lang="en-US" dirty="0"/>
              <a:t>S</a:t>
            </a:r>
            <a:r>
              <a:rPr lang="en-US" sz="100" dirty="0"/>
              <a:t> </a:t>
            </a:r>
            <a:r>
              <a:rPr lang="en-US" dirty="0"/>
              <a:t>T to learn about the chief complaint and history of the present illness/injury.</a:t>
            </a:r>
          </a:p>
          <a:p>
            <a:pPr lvl="1"/>
            <a:r>
              <a:rPr lang="en-US" dirty="0"/>
              <a:t>Onset</a:t>
            </a:r>
          </a:p>
          <a:p>
            <a:pPr lvl="1"/>
            <a:r>
              <a:rPr lang="en-US" dirty="0"/>
              <a:t>Provocation</a:t>
            </a:r>
          </a:p>
          <a:p>
            <a:pPr lvl="1"/>
            <a:r>
              <a:rPr lang="en-US" dirty="0"/>
              <a:t>Quality</a:t>
            </a:r>
          </a:p>
          <a:p>
            <a:pPr lvl="1"/>
            <a:r>
              <a:rPr lang="en-US" dirty="0"/>
              <a:t>Region; radiation</a:t>
            </a:r>
          </a:p>
          <a:p>
            <a:pPr lvl="1"/>
            <a:r>
              <a:rPr lang="en-US" dirty="0"/>
              <a:t>Severity</a:t>
            </a:r>
          </a:p>
          <a:p>
            <a:pPr lvl="1"/>
            <a:r>
              <a:rPr lang="en-US" dirty="0"/>
              <a:t>Time</a:t>
            </a:r>
          </a:p>
        </p:txBody>
      </p:sp>
    </p:spTree>
    <p:extLst>
      <p:ext uri="{BB962C8B-B14F-4D97-AF65-F5344CB8AC3E}">
        <p14:creationId xmlns:p14="http://schemas.microsoft.com/office/powerpoint/2010/main" val="397184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AAB-70DD-416B-97B0-EA46B0AEB126}"/>
              </a:ext>
            </a:extLst>
          </p:cNvPr>
          <p:cNvSpPr>
            <a:spLocks noGrp="1"/>
          </p:cNvSpPr>
          <p:nvPr>
            <p:ph type="title"/>
          </p:nvPr>
        </p:nvSpPr>
        <p:spPr/>
        <p:txBody>
          <a:bodyPr/>
          <a:lstStyle/>
          <a:p>
            <a:r>
              <a:rPr lang="en-US" dirty="0"/>
              <a:t>History-Taking Techniques </a:t>
            </a:r>
            <a:r>
              <a:rPr lang="en-US" sz="2000" b="0" dirty="0"/>
              <a:t>(4 of 5)</a:t>
            </a:r>
          </a:p>
        </p:txBody>
      </p:sp>
      <p:sp>
        <p:nvSpPr>
          <p:cNvPr id="3" name="Content Placeholder 2">
            <a:extLst>
              <a:ext uri="{FF2B5EF4-FFF2-40B4-BE49-F238E27FC236}">
                <a16:creationId xmlns:a16="http://schemas.microsoft.com/office/drawing/2014/main" id="{8F0407F9-6E88-4CB2-B5AB-EBFAA53E2100}"/>
              </a:ext>
            </a:extLst>
          </p:cNvPr>
          <p:cNvSpPr>
            <a:spLocks noGrp="1"/>
          </p:cNvSpPr>
          <p:nvPr>
            <p:ph sz="quarter" idx="13"/>
          </p:nvPr>
        </p:nvSpPr>
        <p:spPr/>
        <p:txBody>
          <a:bodyPr/>
          <a:lstStyle/>
          <a:p>
            <a:r>
              <a:rPr lang="en-US" dirty="0"/>
              <a:t>Use the mnemonic </a:t>
            </a:r>
            <a:r>
              <a:rPr lang="en-US" dirty="0" smtClean="0"/>
              <a:t>SAMPLE </a:t>
            </a:r>
            <a:r>
              <a:rPr lang="en-US" dirty="0"/>
              <a:t>to learn about the patient’s past medical history.</a:t>
            </a:r>
          </a:p>
          <a:p>
            <a:pPr lvl="1"/>
            <a:r>
              <a:rPr lang="en-US" dirty="0"/>
              <a:t>Signs and symptoms</a:t>
            </a:r>
          </a:p>
          <a:p>
            <a:pPr lvl="1"/>
            <a:r>
              <a:rPr lang="en-US" dirty="0"/>
              <a:t>Allergies</a:t>
            </a:r>
          </a:p>
          <a:p>
            <a:pPr lvl="1"/>
            <a:r>
              <a:rPr lang="en-US" dirty="0"/>
              <a:t>Medications</a:t>
            </a:r>
          </a:p>
          <a:p>
            <a:pPr lvl="1"/>
            <a:r>
              <a:rPr lang="en-US" dirty="0"/>
              <a:t>Pertinent past history</a:t>
            </a:r>
          </a:p>
          <a:p>
            <a:pPr lvl="1"/>
            <a:r>
              <a:rPr lang="en-US" dirty="0"/>
              <a:t>Last oral intake</a:t>
            </a:r>
          </a:p>
          <a:p>
            <a:pPr lvl="1"/>
            <a:r>
              <a:rPr lang="en-US" dirty="0"/>
              <a:t>Events leading to the injury or illness</a:t>
            </a:r>
          </a:p>
        </p:txBody>
      </p:sp>
    </p:spTree>
    <p:extLst>
      <p:ext uri="{BB962C8B-B14F-4D97-AF65-F5344CB8AC3E}">
        <p14:creationId xmlns:p14="http://schemas.microsoft.com/office/powerpoint/2010/main" val="2986400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8AAB-70DD-416B-97B0-EA46B0AEB126}"/>
              </a:ext>
            </a:extLst>
          </p:cNvPr>
          <p:cNvSpPr>
            <a:spLocks noGrp="1"/>
          </p:cNvSpPr>
          <p:nvPr>
            <p:ph type="title"/>
          </p:nvPr>
        </p:nvSpPr>
        <p:spPr/>
        <p:txBody>
          <a:bodyPr/>
          <a:lstStyle/>
          <a:p>
            <a:r>
              <a:rPr lang="en-US" dirty="0"/>
              <a:t>History-Taking Techniques </a:t>
            </a:r>
            <a:r>
              <a:rPr lang="en-US" sz="2000" b="0" dirty="0"/>
              <a:t>(5 of 5)</a:t>
            </a:r>
          </a:p>
        </p:txBody>
      </p:sp>
      <p:sp>
        <p:nvSpPr>
          <p:cNvPr id="3" name="Content Placeholder 2">
            <a:extLst>
              <a:ext uri="{FF2B5EF4-FFF2-40B4-BE49-F238E27FC236}">
                <a16:creationId xmlns:a16="http://schemas.microsoft.com/office/drawing/2014/main" id="{8F0407F9-6E88-4CB2-B5AB-EBFAA53E2100}"/>
              </a:ext>
            </a:extLst>
          </p:cNvPr>
          <p:cNvSpPr>
            <a:spLocks noGrp="1"/>
          </p:cNvSpPr>
          <p:nvPr>
            <p:ph sz="quarter" idx="13"/>
          </p:nvPr>
        </p:nvSpPr>
        <p:spPr>
          <a:xfrm>
            <a:off x="457200" y="1556326"/>
            <a:ext cx="8115300" cy="4467955"/>
          </a:xfrm>
        </p:spPr>
        <p:txBody>
          <a:bodyPr/>
          <a:lstStyle/>
          <a:p>
            <a:r>
              <a:rPr lang="en-US" dirty="0"/>
              <a:t>When assessing children:</a:t>
            </a:r>
          </a:p>
          <a:p>
            <a:pPr lvl="1"/>
            <a:r>
              <a:rPr lang="en-US" dirty="0"/>
              <a:t>Preschoolers can be interviewed with simple language.</a:t>
            </a:r>
          </a:p>
          <a:p>
            <a:pPr lvl="1"/>
            <a:r>
              <a:rPr lang="en-US" dirty="0"/>
              <a:t>School-age children will be able to describe what they feel and what happened.</a:t>
            </a:r>
          </a:p>
          <a:p>
            <a:pPr lvl="1"/>
            <a:r>
              <a:rPr lang="en-US" dirty="0"/>
              <a:t>Include parents, teachers, and/or care providers in your interview.</a:t>
            </a:r>
          </a:p>
        </p:txBody>
      </p:sp>
    </p:spTree>
    <p:extLst>
      <p:ext uri="{BB962C8B-B14F-4D97-AF65-F5344CB8AC3E}">
        <p14:creationId xmlns:p14="http://schemas.microsoft.com/office/powerpoint/2010/main" val="222428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36636</TotalTime>
  <Words>4272</Words>
  <Application>Microsoft Office PowerPoint</Application>
  <PresentationFormat>On-screen Show (4:3)</PresentationFormat>
  <Paragraphs>523</Paragraphs>
  <Slides>61</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Principles of Assessment</vt:lpstr>
      <vt:lpstr>The Patient History</vt:lpstr>
      <vt:lpstr>History-Taking Techniques (1 of 5)</vt:lpstr>
      <vt:lpstr>History-Taking Techniques (2 of 5)</vt:lpstr>
      <vt:lpstr>History-Taking Techniques (3 of 5)</vt:lpstr>
      <vt:lpstr>History-Taking Techniques (4 of 5)</vt:lpstr>
      <vt:lpstr>History-Taking Techniques (5 of 5)</vt:lpstr>
      <vt:lpstr>The Physical Examination</vt:lpstr>
      <vt:lpstr>Physical Examination Techniques (1 of 2)</vt:lpstr>
      <vt:lpstr>Physical Examination Techniques (2 of 2)</vt:lpstr>
      <vt:lpstr>Pediatric Physical Exam</vt:lpstr>
      <vt:lpstr>Body System Examinations</vt:lpstr>
      <vt:lpstr>Respiratory System</vt:lpstr>
      <vt:lpstr>Respiratory Assessment—History</vt:lpstr>
      <vt:lpstr>Respiratory Assessment—Physical Examination</vt:lpstr>
      <vt:lpstr>Cardiovascular System</vt:lpstr>
      <vt:lpstr>Cardiovascular System—History</vt:lpstr>
      <vt:lpstr>Cardiovascular System—Physical Examination</vt:lpstr>
      <vt:lpstr>Nervous System</vt:lpstr>
      <vt:lpstr>Neurologic Assessment—History</vt:lpstr>
      <vt:lpstr>Neurologic Assessment—Physical Examination</vt:lpstr>
      <vt:lpstr>Endocrine System</vt:lpstr>
      <vt:lpstr>Endocrine Assessment—History</vt:lpstr>
      <vt:lpstr>Endocrine Assessment—Physical Examination</vt:lpstr>
      <vt:lpstr>Gastrointestinal System</vt:lpstr>
      <vt:lpstr>Gastrointestinal Assessment—History</vt:lpstr>
      <vt:lpstr>Gastrointestinal Assessment—Physical Examination</vt:lpstr>
      <vt:lpstr>Immune System</vt:lpstr>
      <vt:lpstr>Immune System—Patient History</vt:lpstr>
      <vt:lpstr>Immune System—Physical Examination</vt:lpstr>
      <vt:lpstr>Musculoskeletal System</vt:lpstr>
      <vt:lpstr>Musculoskeletal Assessment—History</vt:lpstr>
      <vt:lpstr>Musculoskeletal Assessment—Physical Examination</vt:lpstr>
      <vt:lpstr>Critical Thinking and Decision Making</vt:lpstr>
      <vt:lpstr>E M T Diagnosis and Critical Thinking</vt:lpstr>
      <vt:lpstr>How a Clinician Reaches a Diagnosis</vt:lpstr>
      <vt:lpstr>The Traditional Approach to Diagnosis in Medicine (1 of 2)</vt:lpstr>
      <vt:lpstr>The Traditional Approach to Diagnosis in Medicine (2 of 2)</vt:lpstr>
      <vt:lpstr>The Emergency Medicine Approach to Diagnosis (1 of 2)</vt:lpstr>
      <vt:lpstr>The Emergency Medicine Approach to Diagnosis (2 of 2)</vt:lpstr>
      <vt:lpstr>The E M S Approach to Diagnosis (1 of 2)</vt:lpstr>
      <vt:lpstr>The E M S Approach to Diagnosis (2 of 2)</vt:lpstr>
      <vt:lpstr>Think About It 1</vt:lpstr>
      <vt:lpstr>Approach to Diagnosis in Medicine—Shortcuts and Biases (1 of 2)</vt:lpstr>
      <vt:lpstr>Approach to Diagnosis in Medicine—Shortcuts and Biases (2 of 2)</vt:lpstr>
      <vt:lpstr>How an E M T Can Learn to Think Like an Experienced Physician (1 of 2)</vt:lpstr>
      <vt:lpstr>How an E M T Can Learn to Think Like an Experienced Physician (2 of 2)</vt:lpstr>
      <vt:lpstr>Think About It 2</vt:lpstr>
      <vt:lpstr>Chapter Review</vt:lpstr>
      <vt:lpstr>Chapter Review (1 of 5)</vt:lpstr>
      <vt:lpstr>Chapter Review (2 of 5)</vt:lpstr>
      <vt:lpstr>Chapter Review (3 of 5)</vt:lpstr>
      <vt:lpstr>Chapter Review (4 of 5)</vt:lpstr>
      <vt:lpstr>Chapter Review (5 of 5)</vt:lpstr>
      <vt:lpstr>Remember</vt:lpstr>
      <vt:lpstr>Question to Consider</vt:lpstr>
      <vt:lpstr>Critical Thinking (1 of 2)</vt:lpstr>
      <vt:lpstr>Critical Thinking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14, Principles of Assessment</dc:title>
  <dc:subject>Health</dc:subject>
  <dc:creator>Limmer/O'Keefe</dc:creator>
  <cp:keywords>Emergency Care</cp:keywords>
  <dc:description/>
  <cp:lastModifiedBy>Radhakrishnan, Rajendran</cp:lastModifiedBy>
  <cp:revision>1281</cp:revision>
  <dcterms:modified xsi:type="dcterms:W3CDTF">2020-01-13T11:48:00Z</dcterms:modified>
  <cp:category/>
</cp:coreProperties>
</file>