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73"/>
  </p:notesMasterIdLst>
  <p:handoutMasterIdLst>
    <p:handoutMasterId r:id="rId74"/>
  </p:handoutMasterIdLst>
  <p:sldIdLst>
    <p:sldId id="354" r:id="rId3"/>
    <p:sldId id="355" r:id="rId4"/>
    <p:sldId id="356" r:id="rId5"/>
    <p:sldId id="756" r:id="rId6"/>
    <p:sldId id="757" r:id="rId7"/>
    <p:sldId id="608" r:id="rId8"/>
    <p:sldId id="758" r:id="rId9"/>
    <p:sldId id="759" r:id="rId10"/>
    <p:sldId id="760" r:id="rId11"/>
    <p:sldId id="761" r:id="rId12"/>
    <p:sldId id="762" r:id="rId13"/>
    <p:sldId id="763" r:id="rId14"/>
    <p:sldId id="764" r:id="rId15"/>
    <p:sldId id="765" r:id="rId16"/>
    <p:sldId id="766" r:id="rId17"/>
    <p:sldId id="767" r:id="rId18"/>
    <p:sldId id="768" r:id="rId19"/>
    <p:sldId id="769" r:id="rId20"/>
    <p:sldId id="770" r:id="rId21"/>
    <p:sldId id="771" r:id="rId22"/>
    <p:sldId id="772" r:id="rId23"/>
    <p:sldId id="773" r:id="rId24"/>
    <p:sldId id="774" r:id="rId25"/>
    <p:sldId id="775" r:id="rId26"/>
    <p:sldId id="776" r:id="rId27"/>
    <p:sldId id="777" r:id="rId28"/>
    <p:sldId id="778" r:id="rId29"/>
    <p:sldId id="779" r:id="rId30"/>
    <p:sldId id="780" r:id="rId31"/>
    <p:sldId id="781" r:id="rId32"/>
    <p:sldId id="782" r:id="rId33"/>
    <p:sldId id="783" r:id="rId34"/>
    <p:sldId id="784" r:id="rId35"/>
    <p:sldId id="785" r:id="rId36"/>
    <p:sldId id="786" r:id="rId37"/>
    <p:sldId id="787" r:id="rId38"/>
    <p:sldId id="788" r:id="rId39"/>
    <p:sldId id="789" r:id="rId40"/>
    <p:sldId id="790" r:id="rId41"/>
    <p:sldId id="791" r:id="rId42"/>
    <p:sldId id="792" r:id="rId43"/>
    <p:sldId id="793" r:id="rId44"/>
    <p:sldId id="794" r:id="rId45"/>
    <p:sldId id="795" r:id="rId46"/>
    <p:sldId id="796" r:id="rId47"/>
    <p:sldId id="797" r:id="rId48"/>
    <p:sldId id="798" r:id="rId49"/>
    <p:sldId id="799" r:id="rId50"/>
    <p:sldId id="800" r:id="rId51"/>
    <p:sldId id="801" r:id="rId52"/>
    <p:sldId id="802" r:id="rId53"/>
    <p:sldId id="803" r:id="rId54"/>
    <p:sldId id="647" r:id="rId55"/>
    <p:sldId id="804" r:id="rId56"/>
    <p:sldId id="805" r:id="rId57"/>
    <p:sldId id="806" r:id="rId58"/>
    <p:sldId id="807" r:id="rId59"/>
    <p:sldId id="808" r:id="rId60"/>
    <p:sldId id="809" r:id="rId61"/>
    <p:sldId id="810" r:id="rId62"/>
    <p:sldId id="811" r:id="rId63"/>
    <p:sldId id="812" r:id="rId64"/>
    <p:sldId id="813" r:id="rId65"/>
    <p:sldId id="814" r:id="rId66"/>
    <p:sldId id="815" r:id="rId67"/>
    <p:sldId id="816" r:id="rId68"/>
    <p:sldId id="817" r:id="rId69"/>
    <p:sldId id="818" r:id="rId70"/>
    <p:sldId id="819" r:id="rId71"/>
    <p:sldId id="298" r:id="rId7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6" autoAdjust="0"/>
    <p:restoredTop sz="88837" autoAdjust="0"/>
  </p:normalViewPr>
  <p:slideViewPr>
    <p:cSldViewPr snapToGrid="0" snapToObjects="1">
      <p:cViewPr varScale="1">
        <p:scale>
          <a:sx n="99" d="100"/>
          <a:sy n="99" d="100"/>
        </p:scale>
        <p:origin x="2148" y="72"/>
      </p:cViewPr>
      <p:guideLst>
        <p:guide orient="horz" pos="777"/>
        <p:guide pos="295"/>
        <p:guide orient="horz" pos="981"/>
      </p:guideLst>
    </p:cSldViewPr>
  </p:slideViewPr>
  <p:outlineViewPr>
    <p:cViewPr>
      <p:scale>
        <a:sx n="33" d="100"/>
        <a:sy n="33" d="100"/>
      </p:scale>
      <p:origin x="0" y="-4794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Most radio communication in EMS takes place between field personnel and dispatch. Common processes make communication more efficient.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7526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0"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process of transmitting information throughout an EMS call.</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3113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Make radio communication an ongoing lesson. Require radio communication and patient reports for any mock scenario.</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12805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medical radio report is structured to present pertinent facts about the patient without telling more detail than necessary.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a:t>
            </a:r>
            <a:r>
              <a:rPr lang="en-US" altLang="en-US" dirty="0">
                <a:latin typeface="Arial" panose="020B0604020202020204" pitchFamily="34" charset="0"/>
                <a:ea typeface="ＭＳ Ｐゴシック" panose="020B0600070205080204" pitchFamily="34" charset="-128"/>
                <a:cs typeface="Arial" panose="020B0604020202020204" pitchFamily="34" charset="0"/>
              </a:rPr>
              <a:t> Invite a local communications supervisor or dispatch to discuss the local communications system.</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5256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04847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55602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essential components of communication between provider and EMS dispatcher.</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actual radios (or toy radios) and require students to give real-time medical radio reports. Critique and discuss.</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What potential confidentiality concerns arise out of communicating patient information over the radio?</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1164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03219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15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Practice makes perfect. Use mock scenarios and practice verbal reports. Make verbal reports (and radio reports) an ongoing lesson in class. Require reports to be given after any scenario. Offer constructive criticism. Do not allow poor reports. Correct and require improved performance.</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0130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first information given to hospital personnel usually will be the verbal report. A verbal report will summarize and enhance the prior radio report.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When would an EMT utilize a verbal report?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a:t>
            </a:r>
            <a:r>
              <a:rPr lang="en-US" altLang="en-US" dirty="0">
                <a:latin typeface="Arial" panose="020B0604020202020204" pitchFamily="34" charset="0"/>
                <a:ea typeface="ＭＳ Ｐゴシック" panose="020B0600070205080204" pitchFamily="34" charset="-128"/>
                <a:cs typeface="Arial" panose="020B0604020202020204" pitchFamily="34" charset="0"/>
              </a:rPr>
              <a:t> Assign students the task of practicing five verbal reports at home. Have them make up scenarios and practice with a friend. Have them document self-critiques.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Provide each group with a scenario and have them prepare and deliver a verbal report. Critique and discuss.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568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105 to 115 minutes for this chapter.</a:t>
            </a:r>
          </a:p>
          <a:p>
            <a:pPr>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Communications Systems and Radio Communication (20 minutes)</a:t>
            </a:r>
          </a:p>
          <a:p>
            <a:pPr>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The Verbal Report (15 minutes)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Interpersonal Communication (20 minutes)</a:t>
            </a:r>
          </a:p>
          <a:p>
            <a:pPr>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Prehospital Care Report (25 minutes)</a:t>
            </a:r>
          </a:p>
          <a:p>
            <a:pPr>
              <a:buFontTx/>
              <a:buChar cha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 Special Documentation Issues (25 minutes)</a:t>
            </a:r>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Note: The total teaching time recommended is only a guideline. </a:t>
            </a:r>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Core Concepts:</a:t>
            </a:r>
          </a:p>
          <a:p>
            <a:pPr>
              <a:buFontTx/>
              <a:buChar char="•"/>
              <a:defRPr/>
            </a:pPr>
            <a:r>
              <a:rPr lang="en-US" altLang="en-US" dirty="0">
                <a:ea typeface="ＭＳ Ｐゴシック" panose="020B0600070205080204" pitchFamily="34" charset="-128"/>
              </a:rPr>
              <a:t> Radio procedures used at various stages of the EMS call</a:t>
            </a:r>
          </a:p>
          <a:p>
            <a:pPr>
              <a:buFontTx/>
              <a:buChar char="•"/>
              <a:defRPr/>
            </a:pPr>
            <a:r>
              <a:rPr lang="en-US" altLang="en-US" dirty="0">
                <a:ea typeface="ＭＳ Ｐゴシック" panose="020B0600070205080204" pitchFamily="34" charset="-128"/>
              </a:rPr>
              <a:t> Delivery and format of a radio report to the hospital</a:t>
            </a:r>
          </a:p>
          <a:p>
            <a:pPr>
              <a:buFontTx/>
              <a:buChar char="•"/>
              <a:defRPr/>
            </a:pPr>
            <a:r>
              <a:rPr lang="en-US" altLang="en-US" dirty="0">
                <a:ea typeface="ＭＳ Ｐゴシック" panose="020B0600070205080204" pitchFamily="34" charset="-128"/>
              </a:rPr>
              <a:t> Delivery and format of a verbal hand-off report to the hospital</a:t>
            </a:r>
          </a:p>
          <a:p>
            <a:pPr>
              <a:buFontTx/>
              <a:buChar char="•"/>
              <a:defRPr/>
            </a:pPr>
            <a:r>
              <a:rPr lang="en-US" altLang="en-US" dirty="0">
                <a:ea typeface="ＭＳ Ｐゴシック" panose="020B0600070205080204" pitchFamily="34" charset="-128"/>
              </a:rPr>
              <a:t> Communication skills used when interacting with other members of the health care team</a:t>
            </a:r>
          </a:p>
          <a:p>
            <a:pPr>
              <a:buFontTx/>
              <a:buChar char="•"/>
              <a:defRPr/>
            </a:pPr>
            <a:r>
              <a:rPr lang="en-US" altLang="en-US" dirty="0">
                <a:ea typeface="ＭＳ Ｐゴシック" panose="020B0600070205080204" pitchFamily="34" charset="-128"/>
              </a:rPr>
              <a:t> Communication skills used when interacting with the patient</a:t>
            </a:r>
          </a:p>
          <a:p>
            <a:pPr>
              <a:buFontTx/>
              <a:buChar char="•"/>
              <a:defRPr/>
            </a:pPr>
            <a:r>
              <a:rPr lang="en-US" altLang="en-US" dirty="0">
                <a:ea typeface="ＭＳ Ｐゴシック" panose="020B0600070205080204" pitchFamily="34" charset="-128"/>
              </a:rPr>
              <a:t> Components and procedures for the written prehospital care report</a:t>
            </a:r>
          </a:p>
          <a:p>
            <a:pPr>
              <a:buFontTx/>
              <a:buChar char="•"/>
              <a:defRPr/>
            </a:pPr>
            <a:r>
              <a:rPr lang="en-US" altLang="en-US" dirty="0">
                <a:ea typeface="ＭＳ Ｐゴシック" panose="020B0600070205080204" pitchFamily="34" charset="-128"/>
              </a:rPr>
              <a:t> Legal aspects and benefits of documentation</a:t>
            </a:r>
          </a:p>
          <a:p>
            <a:pPr>
              <a:buFontTx/>
              <a:buChar char="•"/>
              <a:defRPr/>
            </a:pPr>
            <a:r>
              <a:rPr lang="en-US" altLang="en-US" dirty="0">
                <a:ea typeface="ＭＳ Ｐゴシック" panose="020B0600070205080204" pitchFamily="34" charset="-128"/>
              </a:rPr>
              <a:t> Documentation concerns in patient refusal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17.2</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A proper verbal report will include the chief complaint, any history that was not given previously, additional treatment given, and additional vital signs taken en route.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Discuss the key components of an effective verbal report.</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Assign "written verbal reports." Provide an in-class scenario and have students write up the components of their verbal report.</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This chapter discusses limiting verbal reports and being concise. What are the potential hazards of being too brief?</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0235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20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Role play. Use scripted situations to simulate communication challenges. Discuss. Use nonverbal communication. Ask students to demonstrate nonverbal communication; discuss the results. Discuss improving communication in the context of the secondary assessment. Build on the lessons of previous chapters. Review how more information might improve the assessment. Discuss language choices. Relate this section to medical terminology. Discuss how plain language can aid therapeutic communication.</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28544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Communication is an invaluable component of teamwork.</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the role of communication in teamwork.</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93919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Communicating with patients who are in crisis can be difficult, but there are techniques to improve communication capabilities.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68020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17.2</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Discussion Topic: </a:t>
            </a:r>
            <a:r>
              <a:rPr lang="en-US" altLang="en-US" dirty="0">
                <a:latin typeface="Arial" panose="020B0604020202020204" pitchFamily="34" charset="0"/>
                <a:ea typeface="ＭＳ Ｐゴシック" panose="020B0600070205080204" pitchFamily="34" charset="-128"/>
              </a:rPr>
              <a:t>How might personal space and body language impact communication? What are some steps that an EMT might take to improve these elements?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a programmed patient and simulate assessment scenarios. Present barriers to communication (loud music, overly aggressive family, and the like). Have students develop communication strategies to overcome these problems.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59645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17.2</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Discussion Topic: </a:t>
            </a:r>
            <a:r>
              <a:rPr lang="en-US" altLang="en-US" dirty="0">
                <a:latin typeface="Arial" panose="020B0604020202020204" pitchFamily="34" charset="0"/>
                <a:ea typeface="ＭＳ Ｐゴシック" panose="020B0600070205080204" pitchFamily="34" charset="-128"/>
              </a:rPr>
              <a:t>How might personal space and body language impact communication? What are some steps that an EMT might take to improve these elements?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a programmed patient and simulate assessment scenarios. Present barriers to communication (loud music, overly aggressive family, and the like). Have students develop communication strategies to overcome these problems.</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23294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You are treating a patient who has had a stroke. As a result of the stroke, the patient cannot speak. How might you still be able to communicate with this patient?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9966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Describe five steps that improve interpersonal communication.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a:t>
            </a:r>
            <a:r>
              <a:rPr lang="en-US" altLang="en-US" dirty="0">
                <a:latin typeface="Arial" panose="020B0604020202020204" pitchFamily="34" charset="0"/>
                <a:ea typeface="ＭＳ Ｐゴシック" panose="020B0600070205080204" pitchFamily="34" charset="-128"/>
                <a:cs typeface="Arial" panose="020B0604020202020204" pitchFamily="34" charset="0"/>
              </a:rPr>
              <a:t> Have a class discussion. Develop a list of positive communication traits based on students' personal experience. Brainstorm and then prioritize the list.</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Create simulated assessments, but use students as patients. Have programmed providers use poor communication techniques; then discuss the impact on the assessment.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2009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Describe five steps that improve interpersonal communication.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a:t>
            </a:r>
            <a:r>
              <a:rPr lang="en-US" altLang="en-US" dirty="0">
                <a:latin typeface="Arial" panose="020B0604020202020204" pitchFamily="34" charset="0"/>
                <a:ea typeface="ＭＳ Ｐゴシック" panose="020B0600070205080204" pitchFamily="34" charset="-128"/>
                <a:cs typeface="Arial" panose="020B0604020202020204" pitchFamily="34" charset="0"/>
              </a:rPr>
              <a:t> Have a class discussion. Develop a list of positive communication traits based on students' personal experience. Brainstorm and then prioritize the list.</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Create simulated assessments, but use students as patients. Have programmed providers use poor communication techniques; then discuss the impact on the assessment.</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5104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Pediatric, elderly, and other special populations of patients may require the EMT to adapt communication practices.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2120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20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Take a field trip. Visit a local EMS communications center. Review components of EMS communications there. Invite an EMS dispatcher to class. Share the insights of an experienced professional communicator. Have actual radio systems on hand to demonstrate.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sz="1200" b="0" i="0" u="none" strike="noStrike" kern="1200" cap="none" dirty="0">
                <a:solidFill>
                  <a:schemeClr val="tx1"/>
                </a:solidFill>
                <a:effectLst/>
                <a:latin typeface="Arial"/>
                <a:ea typeface="ＭＳ Ｐゴシック" charset="-128"/>
                <a:cs typeface="ＭＳ Ｐゴシック" charset="-128"/>
                <a:sym typeface="Arial"/>
              </a:rPr>
              <a:t>Scan local EMS frequencies and listen to actual communications. Discuss positive and negative examples.</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Pediatric, elderly, and other special populations of patients may require the EMT to adapt communication practices.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Discussion Topic:</a:t>
            </a:r>
            <a:r>
              <a:rPr lang="en-US" altLang="en-US" dirty="0">
                <a:latin typeface="Arial" panose="020B0604020202020204" pitchFamily="34" charset="0"/>
                <a:ea typeface="ＭＳ Ｐゴシック" panose="020B0600070205080204" pitchFamily="34" charset="-128"/>
              </a:rPr>
              <a:t> Discuss how interpersonal communication with a child might be different from that with an adult.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4076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17.2</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Pediatric, elderly, and other special populations of patients may require the EMT to adapt communication practices.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Discussion Topic:</a:t>
            </a:r>
            <a:r>
              <a:rPr lang="en-US" altLang="en-US" dirty="0">
                <a:latin typeface="Arial" panose="020B0604020202020204" pitchFamily="34" charset="0"/>
                <a:ea typeface="ＭＳ Ｐゴシック" panose="020B0600070205080204" pitchFamily="34" charset="-128"/>
              </a:rPr>
              <a:t> Discuss how interpersonal communication with a child might be different from that with an adult.</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19483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25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Make documentation routine (as it is in EMS). Require documentation of all simulated calls. Consider take-home assignments to complete documentation. Discuss the path of a PCR. Detail who might review it and how it might be used beyond the level of the EMT. Discuss the role of PCRs within a quality assurance system. Present a state PCR (handwritten or electronic). Discuss its components. </a:t>
            </a:r>
            <a:r>
              <a:rPr lang="en-US" sz="1200" b="0" i="0" u="none" strike="noStrike" kern="1200" cap="none" dirty="0">
                <a:solidFill>
                  <a:schemeClr val="tx1"/>
                </a:solidFill>
                <a:effectLst/>
                <a:latin typeface="Arial"/>
                <a:ea typeface="ＭＳ Ｐゴシック" charset="-128"/>
                <a:cs typeface="ＭＳ Ｐゴシック" charset="-128"/>
                <a:sym typeface="Arial"/>
              </a:rPr>
              <a:t>Use an electronic run reporting system to review key data entry elements.</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53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prehospital care report serves as the record of the EMT's interaction with the patient. The prehospital care report can take a variety of formats, from handwritten to electronic.</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Discussion Topic:</a:t>
            </a:r>
            <a:r>
              <a:rPr lang="en-US" altLang="en-US" dirty="0">
                <a:latin typeface="Arial" panose="020B0604020202020204" pitchFamily="34" charset="0"/>
                <a:ea typeface="ＭＳ Ｐゴシック" panose="020B0600070205080204" pitchFamily="34" charset="-128"/>
              </a:rPr>
              <a:t> Describe how patient care is documented in your area. What are the required components?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5510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Besides being a record of patient interaction, the prehospital care report also serves as a legal document, provides information for administrative functions, aids education and research, and contributes to quality improvement. </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a:t>
            </a:r>
            <a:r>
              <a:rPr lang="en-US" altLang="en-US" dirty="0">
                <a:latin typeface="Arial" panose="020B0604020202020204" pitchFamily="34" charset="0"/>
                <a:ea typeface="ＭＳ Ｐゴシック" panose="020B0600070205080204" pitchFamily="34" charset="-128"/>
                <a:cs typeface="Arial" panose="020B0604020202020204" pitchFamily="34" charset="0"/>
              </a:rPr>
              <a:t> Present a scenario to the class. Discuss interactions and interventions.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27629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role of the PCR as a legal document.</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How might a properly documented PCR protect an EMT from liability? How might it defend an EMT in the event of a lawsuit?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67407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1642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5815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the role of the PCR within a QA system.</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07959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A prehospital care report consistently contains key elements, including the run data and patient information sections.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862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Discussion Topic:</a:t>
            </a:r>
            <a:r>
              <a:rPr lang="en-US" altLang="en-US" dirty="0">
                <a:latin typeface="Arial" panose="020B0604020202020204" pitchFamily="34" charset="0"/>
                <a:ea typeface="ＭＳ Ｐゴシック" panose="020B0600070205080204" pitchFamily="34" charset="-128"/>
              </a:rPr>
              <a:t> Describe the components of an EMS radio or communication system.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a:t>
            </a:r>
            <a:r>
              <a:rPr lang="en-US" altLang="en-US" dirty="0">
                <a:latin typeface="Arial" panose="020B0604020202020204" pitchFamily="34" charset="0"/>
                <a:ea typeface="ＭＳ Ｐゴシック" panose="020B0600070205080204" pitchFamily="34" charset="-128"/>
                <a:cs typeface="Arial" panose="020B0604020202020204" pitchFamily="34" charset="0"/>
              </a:rPr>
              <a:t> Tour a local EMS station. </a:t>
            </a:r>
            <a:r>
              <a:rPr lang="en-US" sz="1200" b="0" i="0" u="none" strike="noStrike" kern="1200" cap="none" dirty="0">
                <a:solidFill>
                  <a:schemeClr val="tx1"/>
                </a:solidFill>
                <a:effectLst/>
                <a:latin typeface="Arial"/>
                <a:ea typeface="ＭＳ Ｐゴシック" charset="-128"/>
                <a:cs typeface="ＭＳ Ｐゴシック" charset="-128"/>
                <a:sym typeface="Arial"/>
              </a:rPr>
              <a:t>Review the radio and other communication equipment.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32891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A prehospital care report consistently contains key elements, including the run data and patient information sections.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spcBef>
                <a:spcPts val="60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spcBef>
                <a:spcPts val="60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List and describe the essential elements of the "run data" section of a PCR.</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80696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List and describe the essential elements of the "patient information" section of a PCR.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write prehospital care reports for simulated calls. Review and grade the documentation.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69793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52430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421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Practice narratives. While completing simulated calls, have students write brief narratives of the patient's information.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494582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sz="1200" b="0" i="0" u="none" strike="noStrike" kern="1200" cap="none" dirty="0">
                <a:solidFill>
                  <a:schemeClr val="tx1"/>
                </a:solidFill>
                <a:effectLst/>
                <a:latin typeface="Arial"/>
                <a:ea typeface="ＭＳ Ｐゴシック" charset="-128"/>
                <a:cs typeface="ＭＳ Ｐゴシック" charset="-128"/>
                <a:sym typeface="Arial"/>
              </a:rPr>
              <a:t>Create class QA committees. Have students submit their routine documentation to their peers for review.</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a:t>
            </a:r>
            <a:r>
              <a:rPr lang="en-US" altLang="en-US" dirty="0">
                <a:latin typeface="Arial" panose="020B0604020202020204" pitchFamily="34" charset="0"/>
                <a:ea typeface="ＭＳ Ｐゴシック" panose="020B0600070205080204" pitchFamily="34" charset="-128"/>
                <a:cs typeface="Arial" panose="020B0604020202020204" pitchFamily="34" charset="0"/>
              </a:rPr>
              <a:t> Present a scenario to the class. Discuss interactions and interventions. Have each student complete a PCR at home and return it at the next class. Have students exchange patient care reports and correct each other's work. Discuss and critique.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991325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25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Rigorously enforce confidentiality standards. Do not accept violations, even in routine class discussions. Use a class QA committee. Have students submit their routine documentation to their peers for review; critique documentation errors. Invite an attorney to class to discuss the role of confidentiality and proper documentation with regard to medical/legal situations.</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3908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prehospital care report itself and the information that it contains are strictly confidential. A properly documented patient care report is an essential component of patient refusal.</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Describe the necessary documentation elements with regard to a patient refusal.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a:t>
            </a:r>
            <a:r>
              <a:rPr lang="en-US" altLang="en-US" dirty="0">
                <a:latin typeface="Arial" panose="020B0604020202020204" pitchFamily="34" charset="0"/>
                <a:ea typeface="ＭＳ Ｐゴシック" panose="020B0600070205080204" pitchFamily="34" charset="-128"/>
                <a:cs typeface="Arial" panose="020B0604020202020204" pitchFamily="34" charset="0"/>
              </a:rPr>
              <a:t> Have a mock trial. Choose a PCR from a simulation and accuse a student of wrongdoing. Can the student defend himself, based on the documentation?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write prehospital care reports for simulated calls. Review and grade the documentation. Use simulated PCRs during clinical experiences. Have students write simulated patient care reports for patients whom they have seen; then compare and contrast with the actual PCR.</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52538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Falsification of a patient care report can occur by either commission or omission. In either case, a serious offense has taken place. Proper procedures must be followed to correct a patient care report.</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Topics:</a:t>
            </a:r>
            <a:r>
              <a:rPr lang="en-US" altLang="en-US" dirty="0">
                <a:latin typeface="Arial" panose="020B0604020202020204" pitchFamily="34" charset="0"/>
                <a:ea typeface="ＭＳ Ｐゴシック" panose="020B0600070205080204" pitchFamily="34" charset="-128"/>
                <a:cs typeface="Arial" panose="020B0604020202020204" pitchFamily="34" charset="0"/>
              </a:rPr>
              <a:t> Explain the difference between errors of omission and errors of commission with regard to falsification of patient care reports. Describe the steps involved in correcting a patient care report.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Require students to modify a PCR. Assign specific changes and have students complete these changes as a homework assignment.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Create a student QA committee. Select random documentation from programmed patients and review the patient care report as a group. Discuss.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88752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5065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Traditional EMS radio systems take a variety of forms. Most systems have common components that are readily identifiable.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77669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A complete assessment and head-to-toe physical exam is probably not needed. The patient did not call EMS and appears to not need it. Your limited interaction can give much information for documentation: "The patient is awake and alert, and in no obvious distress; he has no complaints of pain, illness, or injury; there is no obvious trauma; patient moves all extremities well and ambulates without assistance." Your chart should </a:t>
            </a:r>
            <a:r>
              <a:rPr lang="en-US" altLang="en-US" i="1" dirty="0">
                <a:latin typeface="Arial" panose="020B0604020202020204" pitchFamily="34" charset="0"/>
                <a:ea typeface="ＭＳ Ｐゴシック" panose="020B0600070205080204" pitchFamily="34" charset="-128"/>
                <a:cs typeface="Arial" panose="020B0604020202020204" pitchFamily="34" charset="0"/>
              </a:rPr>
              <a:t>at least </a:t>
            </a:r>
            <a:r>
              <a:rPr lang="en-US" altLang="en-US" dirty="0">
                <a:latin typeface="Arial" panose="020B0604020202020204" pitchFamily="34" charset="0"/>
                <a:ea typeface="ＭＳ Ｐゴシック" panose="020B0600070205080204" pitchFamily="34" charset="-128"/>
                <a:cs typeface="Arial" panose="020B0604020202020204" pitchFamily="34" charset="0"/>
              </a:rPr>
              <a:t>include this brief assessment, along with the other details of the event. Local policy may require a refusal; if so, do not forget a witness and a patient signature.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214601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0"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Describe how documentation must be adjusted in special situations such as an MCI.</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496234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17.3</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a:t>
            </a:r>
            <a:r>
              <a:rPr lang="en-US" sz="1200" b="0" i="0" u="none" strike="noStrike" kern="1200" cap="none" dirty="0">
                <a:solidFill>
                  <a:schemeClr val="tx1"/>
                </a:solidFill>
                <a:effectLst/>
                <a:latin typeface="Arial"/>
                <a:ea typeface="ＭＳ Ｐゴシック" charset="-128"/>
                <a:cs typeface="ＭＳ Ｐゴシック" charset="-128"/>
                <a:sym typeface="Arial"/>
              </a:rPr>
              <a:t>List several examples of special situations that might require extraordinary levels of documentation.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94413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042410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Students should evaluate their own communication characteristics and follow the pointers in the chapter to improve their techniques. They might want to do this with a partner.</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Sometimes the boundary between objective and subjective may be unclear. Is a fact verifiable, or does it rest on someone's opinion? Remind students to err on the side of complete documentation.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296939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anose="020B0600070205080204" pitchFamily="34" charset="-128"/>
              </a:rPr>
              <a:t>Talking Points</a:t>
            </a:r>
            <a:r>
              <a:rPr lang="en-US" altLang="en-US" dirty="0">
                <a:ea typeface="ＭＳ Ｐゴシック" panose="020B0600070205080204" pitchFamily="34" charset="-128"/>
              </a:rPr>
              <a:t>: Discuss the different narrative reports that the students come up with. What differences and similarities are there?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0288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095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Federal Communications Commission (FCC) regulates radio usage in EMS.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b="1" dirty="0">
              <a:latin typeface="Arial" panose="020B0604020202020204" pitchFamily="34" charset="0"/>
              <a:ea typeface="ＭＳ Ｐゴシック" panose="020B0600070205080204" pitchFamily="34" charset="-128"/>
            </a:endParaRPr>
          </a:p>
          <a:p>
            <a:pPr eaLnBrk="1" hangingPunct="1"/>
            <a:r>
              <a:rPr lang="en-US" altLang="en-US" b="1" dirty="0">
                <a:latin typeface="Arial" panose="020B0604020202020204" pitchFamily="34" charset="0"/>
                <a:ea typeface="ＭＳ Ｐゴシック" panose="020B0600070205080204" pitchFamily="34" charset="-128"/>
              </a:rPr>
              <a:t>Discussion Topic:</a:t>
            </a:r>
            <a:r>
              <a:rPr lang="en-US" altLang="en-US" dirty="0">
                <a:latin typeface="Arial" panose="020B0604020202020204" pitchFamily="34" charset="0"/>
                <a:ea typeface="ＭＳ Ｐゴシック" panose="020B0600070205080204" pitchFamily="34" charset="-128"/>
              </a:rPr>
              <a:t> Describe the federal and local regulation of EMS radio communication.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28338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095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17.1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659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649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Text Placeholder 22"/>
          <p:cNvSpPr>
            <a:spLocks noGrp="1"/>
          </p:cNvSpPr>
          <p:nvPr>
            <p:ph type="body" sz="quarter" idx="28"/>
          </p:nvPr>
        </p:nvSpPr>
        <p:spPr>
          <a:xfrm>
            <a:off x="457200" y="5784850"/>
            <a:ext cx="3730625"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46.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2.xml"/><Relationship Id="rId5" Type="http://schemas.openxmlformats.org/officeDocument/2006/relationships/slide" Target="slide21.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smtClean="0"/>
              <a:t>Emergency </a:t>
            </a:r>
            <a:r>
              <a:rPr lang="en-US" dirty="0"/>
              <a:t>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17</a:t>
            </a:r>
          </a:p>
        </p:txBody>
      </p:sp>
      <p:sp>
        <p:nvSpPr>
          <p:cNvPr id="5" name="Text Placeholder 4"/>
          <p:cNvSpPr>
            <a:spLocks noGrp="1"/>
          </p:cNvSpPr>
          <p:nvPr>
            <p:ph type="body" idx="3"/>
          </p:nvPr>
        </p:nvSpPr>
        <p:spPr>
          <a:xfrm>
            <a:off x="5029200" y="3409979"/>
            <a:ext cx="3656708" cy="950360"/>
          </a:xfrm>
        </p:spPr>
        <p:txBody>
          <a:bodyPr/>
          <a:lstStyle/>
          <a:p>
            <a:pPr algn="ctr"/>
            <a:r>
              <a:rPr lang="en-US" altLang="en-US" dirty="0" smtClean="0">
                <a:latin typeface="+mn-lt"/>
              </a:rPr>
              <a:t>Communication and Documentation</a:t>
            </a:r>
            <a:endParaRPr lang="en-US" dirty="0">
              <a:latin typeface="+mn-lt"/>
            </a:endParaRP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593067"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B723-74F1-42C5-92C1-3CDC6C7ADD43}"/>
              </a:ext>
            </a:extLst>
          </p:cNvPr>
          <p:cNvSpPr>
            <a:spLocks noGrp="1"/>
          </p:cNvSpPr>
          <p:nvPr>
            <p:ph type="title"/>
          </p:nvPr>
        </p:nvSpPr>
        <p:spPr/>
        <p:txBody>
          <a:bodyPr/>
          <a:lstStyle/>
          <a:p>
            <a:r>
              <a:rPr lang="en-US" sz="3400" dirty="0"/>
              <a:t>Radio Transmissions Throughout the </a:t>
            </a:r>
            <a:r>
              <a:rPr lang="en-US" sz="3400" dirty="0" smtClean="0"/>
              <a:t>Call </a:t>
            </a:r>
            <a:r>
              <a:rPr lang="en-US" sz="2000" b="0" dirty="0" smtClean="0"/>
              <a:t>(1 </a:t>
            </a:r>
            <a:r>
              <a:rPr lang="en-US" sz="2000" b="0" dirty="0"/>
              <a:t>of 3)</a:t>
            </a:r>
          </a:p>
        </p:txBody>
      </p:sp>
      <p:sp>
        <p:nvSpPr>
          <p:cNvPr id="3" name="Content Placeholder 2">
            <a:extLst>
              <a:ext uri="{FF2B5EF4-FFF2-40B4-BE49-F238E27FC236}">
                <a16:creationId xmlns:a16="http://schemas.microsoft.com/office/drawing/2014/main" id="{537A58FA-99F8-4A41-8C01-A5B60625F9A2}"/>
              </a:ext>
            </a:extLst>
          </p:cNvPr>
          <p:cNvSpPr>
            <a:spLocks noGrp="1"/>
          </p:cNvSpPr>
          <p:nvPr>
            <p:ph sz="quarter" idx="13"/>
          </p:nvPr>
        </p:nvSpPr>
        <p:spPr>
          <a:xfrm>
            <a:off x="457200" y="1556326"/>
            <a:ext cx="8098971" cy="4467955"/>
          </a:xfrm>
        </p:spPr>
        <p:txBody>
          <a:bodyPr/>
          <a:lstStyle/>
          <a:p>
            <a:r>
              <a:rPr lang="en-US" dirty="0"/>
              <a:t>Initial call often comes via telephone but may be radioed from another agency.</a:t>
            </a:r>
          </a:p>
          <a:p>
            <a:r>
              <a:rPr lang="en-US" dirty="0"/>
              <a:t>Without prompt and efficient dispatch and receipt of information, ambulances can be sent to the wrong location.</a:t>
            </a:r>
          </a:p>
        </p:txBody>
      </p:sp>
    </p:spTree>
    <p:extLst>
      <p:ext uri="{BB962C8B-B14F-4D97-AF65-F5344CB8AC3E}">
        <p14:creationId xmlns:p14="http://schemas.microsoft.com/office/powerpoint/2010/main" val="3071680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B723-74F1-42C5-92C1-3CDC6C7ADD43}"/>
              </a:ext>
            </a:extLst>
          </p:cNvPr>
          <p:cNvSpPr>
            <a:spLocks noGrp="1"/>
          </p:cNvSpPr>
          <p:nvPr>
            <p:ph type="title"/>
          </p:nvPr>
        </p:nvSpPr>
        <p:spPr/>
        <p:txBody>
          <a:bodyPr/>
          <a:lstStyle/>
          <a:p>
            <a:r>
              <a:rPr lang="en-US" sz="3400" dirty="0"/>
              <a:t>Radio Transmissions Throughout the Call </a:t>
            </a:r>
            <a:r>
              <a:rPr lang="en-US" sz="2000" b="0" dirty="0" smtClean="0"/>
              <a:t>(2 </a:t>
            </a:r>
            <a:r>
              <a:rPr lang="en-US" sz="2000" b="0" dirty="0"/>
              <a:t>of 3)</a:t>
            </a:r>
          </a:p>
        </p:txBody>
      </p:sp>
      <p:sp>
        <p:nvSpPr>
          <p:cNvPr id="3" name="Content Placeholder 2">
            <a:extLst>
              <a:ext uri="{FF2B5EF4-FFF2-40B4-BE49-F238E27FC236}">
                <a16:creationId xmlns:a16="http://schemas.microsoft.com/office/drawing/2014/main" id="{537A58FA-99F8-4A41-8C01-A5B60625F9A2}"/>
              </a:ext>
            </a:extLst>
          </p:cNvPr>
          <p:cNvSpPr>
            <a:spLocks noGrp="1"/>
          </p:cNvSpPr>
          <p:nvPr>
            <p:ph sz="quarter" idx="13"/>
          </p:nvPr>
        </p:nvSpPr>
        <p:spPr>
          <a:xfrm>
            <a:off x="457200" y="1556326"/>
            <a:ext cx="8098971" cy="4467955"/>
          </a:xfrm>
        </p:spPr>
        <p:txBody>
          <a:bodyPr/>
          <a:lstStyle/>
          <a:p>
            <a:r>
              <a:rPr lang="en-US" dirty="0"/>
              <a:t>Dispatch records all times according to 24-hour clock.</a:t>
            </a:r>
          </a:p>
          <a:p>
            <a:pPr lvl="1"/>
            <a:r>
              <a:rPr lang="en-US" dirty="0"/>
              <a:t>Time of Original call</a:t>
            </a:r>
          </a:p>
          <a:p>
            <a:pPr lvl="1"/>
            <a:r>
              <a:rPr lang="en-US" dirty="0"/>
              <a:t>Time ambulance was dispatched</a:t>
            </a:r>
          </a:p>
          <a:p>
            <a:pPr lvl="1"/>
            <a:r>
              <a:rPr lang="en-US" dirty="0"/>
              <a:t>Time ambulance reached staging area</a:t>
            </a:r>
          </a:p>
          <a:p>
            <a:pPr lvl="1"/>
            <a:r>
              <a:rPr lang="en-US" dirty="0"/>
              <a:t>Time ambulance arrived at scene</a:t>
            </a:r>
          </a:p>
          <a:p>
            <a:r>
              <a:rPr lang="en-US" dirty="0"/>
              <a:t>Dispatcher gives times after most transmissions.</a:t>
            </a:r>
          </a:p>
        </p:txBody>
      </p:sp>
    </p:spTree>
    <p:extLst>
      <p:ext uri="{BB962C8B-B14F-4D97-AF65-F5344CB8AC3E}">
        <p14:creationId xmlns:p14="http://schemas.microsoft.com/office/powerpoint/2010/main" val="243312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B723-74F1-42C5-92C1-3CDC6C7ADD43}"/>
              </a:ext>
            </a:extLst>
          </p:cNvPr>
          <p:cNvSpPr>
            <a:spLocks noGrp="1"/>
          </p:cNvSpPr>
          <p:nvPr>
            <p:ph type="title"/>
          </p:nvPr>
        </p:nvSpPr>
        <p:spPr/>
        <p:txBody>
          <a:bodyPr/>
          <a:lstStyle/>
          <a:p>
            <a:r>
              <a:rPr lang="en-US" sz="3400" dirty="0"/>
              <a:t>Radio Transmissions Throughout the Call </a:t>
            </a:r>
            <a:r>
              <a:rPr lang="en-US" sz="2000" b="0" dirty="0" smtClean="0"/>
              <a:t>(3 </a:t>
            </a:r>
            <a:r>
              <a:rPr lang="en-US" sz="2000" b="0" dirty="0"/>
              <a:t>of 3)</a:t>
            </a:r>
          </a:p>
        </p:txBody>
      </p:sp>
      <p:sp>
        <p:nvSpPr>
          <p:cNvPr id="3" name="Content Placeholder 2">
            <a:extLst>
              <a:ext uri="{FF2B5EF4-FFF2-40B4-BE49-F238E27FC236}">
                <a16:creationId xmlns:a16="http://schemas.microsoft.com/office/drawing/2014/main" id="{537A58FA-99F8-4A41-8C01-A5B60625F9A2}"/>
              </a:ext>
            </a:extLst>
          </p:cNvPr>
          <p:cNvSpPr>
            <a:spLocks noGrp="1"/>
          </p:cNvSpPr>
          <p:nvPr>
            <p:ph sz="quarter" idx="13"/>
          </p:nvPr>
        </p:nvSpPr>
        <p:spPr>
          <a:xfrm>
            <a:off x="457200" y="1556326"/>
            <a:ext cx="8098971" cy="4467955"/>
          </a:xfrm>
        </p:spPr>
        <p:txBody>
          <a:bodyPr/>
          <a:lstStyle/>
          <a:p>
            <a:r>
              <a:rPr lang="en-US" dirty="0"/>
              <a:t>Many transmissions are between the mobile radio within the ambulance and the dispatcher at a base station.</a:t>
            </a:r>
          </a:p>
          <a:p>
            <a:r>
              <a:rPr lang="en-US" dirty="0"/>
              <a:t>In some E</a:t>
            </a:r>
            <a:r>
              <a:rPr lang="en-US" sz="100" dirty="0"/>
              <a:t> </a:t>
            </a:r>
            <a:r>
              <a:rPr lang="en-US" dirty="0"/>
              <a:t>M</a:t>
            </a:r>
            <a:r>
              <a:rPr lang="en-US" sz="100" dirty="0"/>
              <a:t> </a:t>
            </a:r>
            <a:r>
              <a:rPr lang="en-US" dirty="0"/>
              <a:t>S systems, simple standard communications are transmitted by pushing a button on a mobile data terminal (M</a:t>
            </a:r>
            <a:r>
              <a:rPr lang="en-US" sz="100" dirty="0"/>
              <a:t> </a:t>
            </a:r>
            <a:r>
              <a:rPr lang="en-US" dirty="0"/>
              <a:t>D</a:t>
            </a:r>
            <a:r>
              <a:rPr lang="en-US" sz="100" dirty="0"/>
              <a:t> </a:t>
            </a:r>
            <a:r>
              <a:rPr lang="en-US" dirty="0"/>
              <a:t>T) mounted in the ambulance.</a:t>
            </a:r>
          </a:p>
          <a:p>
            <a:r>
              <a:rPr lang="en-US" dirty="0"/>
              <a:t>Carry portable radio whenever you leave unit.</a:t>
            </a:r>
          </a:p>
        </p:txBody>
      </p:sp>
    </p:spTree>
    <p:extLst>
      <p:ext uri="{BB962C8B-B14F-4D97-AF65-F5344CB8AC3E}">
        <p14:creationId xmlns:p14="http://schemas.microsoft.com/office/powerpoint/2010/main" val="3988410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0053-D444-4606-9D3B-791D8131522A}"/>
              </a:ext>
            </a:extLst>
          </p:cNvPr>
          <p:cNvSpPr>
            <a:spLocks noGrp="1"/>
          </p:cNvSpPr>
          <p:nvPr>
            <p:ph type="title"/>
          </p:nvPr>
        </p:nvSpPr>
        <p:spPr/>
        <p:txBody>
          <a:bodyPr/>
          <a:lstStyle/>
          <a:p>
            <a:r>
              <a:rPr lang="en-US" dirty="0"/>
              <a:t>Radio Medical Reports </a:t>
            </a:r>
            <a:r>
              <a:rPr lang="en-US" sz="2000" b="0" dirty="0"/>
              <a:t>(1 of 2)</a:t>
            </a:r>
          </a:p>
        </p:txBody>
      </p:sp>
      <p:sp>
        <p:nvSpPr>
          <p:cNvPr id="3" name="Content Placeholder 2">
            <a:extLst>
              <a:ext uri="{FF2B5EF4-FFF2-40B4-BE49-F238E27FC236}">
                <a16:creationId xmlns:a16="http://schemas.microsoft.com/office/drawing/2014/main" id="{309A2711-C9F2-41EF-8C37-62ECEBDE42B8}"/>
              </a:ext>
            </a:extLst>
          </p:cNvPr>
          <p:cNvSpPr>
            <a:spLocks noGrp="1"/>
          </p:cNvSpPr>
          <p:nvPr>
            <p:ph sz="quarter" idx="13"/>
          </p:nvPr>
        </p:nvSpPr>
        <p:spPr/>
        <p:txBody>
          <a:bodyPr/>
          <a:lstStyle/>
          <a:p>
            <a:r>
              <a:rPr lang="en-US" dirty="0"/>
              <a:t>Report must be given to destination hospital so it can prepare for arrival.</a:t>
            </a:r>
          </a:p>
          <a:p>
            <a:pPr lvl="1"/>
            <a:r>
              <a:rPr lang="en-US" dirty="0"/>
              <a:t>Reports may be by radio, verbally (in person), in writing, or in all three ways</a:t>
            </a:r>
          </a:p>
          <a:p>
            <a:pPr lvl="1"/>
            <a:r>
              <a:rPr lang="en-US" dirty="0"/>
              <a:t>Radio report is specifically structured to present only most important information.</a:t>
            </a:r>
          </a:p>
          <a:p>
            <a:pPr lvl="1"/>
            <a:r>
              <a:rPr lang="en-US" dirty="0"/>
              <a:t>“Paint a picture” of the patient in words.</a:t>
            </a:r>
          </a:p>
        </p:txBody>
      </p:sp>
    </p:spTree>
    <p:extLst>
      <p:ext uri="{BB962C8B-B14F-4D97-AF65-F5344CB8AC3E}">
        <p14:creationId xmlns:p14="http://schemas.microsoft.com/office/powerpoint/2010/main" val="1221036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en-US" altLang="en-US" dirty="0">
                <a:sym typeface="Lucida Grande" pitchFamily="-111" charset="0"/>
              </a:rPr>
              <a:t>Radio Medical Reports </a:t>
            </a:r>
            <a:r>
              <a:rPr lang="en-US" altLang="en-US" sz="2000" b="0" dirty="0">
                <a:sym typeface="Lucida Grande" pitchFamily="-111" charset="0"/>
              </a:rPr>
              <a:t>(2 of 2)</a:t>
            </a:r>
            <a:endParaRPr lang="en-IN" sz="2000" b="0" dirty="0"/>
          </a:p>
        </p:txBody>
      </p:sp>
      <p:pic>
        <p:nvPicPr>
          <p:cNvPr id="8" name="Picture 7" descr="An E M T holds an electronic tablet and communicates through cell phone.">
            <a:extLst>
              <a:ext uri="{FF2B5EF4-FFF2-40B4-BE49-F238E27FC236}">
                <a16:creationId xmlns:a16="http://schemas.microsoft.com/office/drawing/2014/main" id="{C6DD5776-0EC2-4250-B3C0-C8CBDD4FE5AD}"/>
              </a:ext>
            </a:extLst>
          </p:cNvPr>
          <p:cNvPicPr>
            <a:picLocks noChangeAspect="1"/>
          </p:cNvPicPr>
          <p:nvPr/>
        </p:nvPicPr>
        <p:blipFill>
          <a:blip r:embed="rId3"/>
          <a:stretch>
            <a:fillRect/>
          </a:stretch>
        </p:blipFill>
        <p:spPr>
          <a:xfrm>
            <a:off x="1878611" y="1670859"/>
            <a:ext cx="5386779" cy="3985203"/>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914909"/>
            <a:ext cx="8507186" cy="410937"/>
          </a:xfrm>
        </p:spPr>
        <p:txBody>
          <a:bodyPr/>
          <a:lstStyle/>
          <a:p>
            <a:pPr marL="432" indent="0">
              <a:buNone/>
            </a:pPr>
            <a:r>
              <a:rPr lang="en-US" dirty="0"/>
              <a:t>Communication from the ambulance can be by radio or cell phone.</a:t>
            </a:r>
          </a:p>
        </p:txBody>
      </p:sp>
    </p:spTree>
    <p:extLst>
      <p:ext uri="{BB962C8B-B14F-4D97-AF65-F5344CB8AC3E}">
        <p14:creationId xmlns:p14="http://schemas.microsoft.com/office/powerpoint/2010/main" val="2286303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5F66-5A63-4AF2-88C4-A3C49E84E3B2}"/>
              </a:ext>
            </a:extLst>
          </p:cNvPr>
          <p:cNvSpPr>
            <a:spLocks noGrp="1"/>
          </p:cNvSpPr>
          <p:nvPr>
            <p:ph type="title"/>
          </p:nvPr>
        </p:nvSpPr>
        <p:spPr/>
        <p:txBody>
          <a:bodyPr/>
          <a:lstStyle/>
          <a:p>
            <a:r>
              <a:rPr lang="en-US" dirty="0"/>
              <a:t>Medical Radio Reports </a:t>
            </a:r>
            <a:r>
              <a:rPr lang="en-US" sz="2000" b="0" dirty="0"/>
              <a:t>(1 of 3)</a:t>
            </a:r>
          </a:p>
        </p:txBody>
      </p:sp>
      <p:sp>
        <p:nvSpPr>
          <p:cNvPr id="3" name="Content Placeholder 2">
            <a:extLst>
              <a:ext uri="{FF2B5EF4-FFF2-40B4-BE49-F238E27FC236}">
                <a16:creationId xmlns:a16="http://schemas.microsoft.com/office/drawing/2014/main" id="{FF7C4849-735F-40EA-AEB9-BC2AA42645AC}"/>
              </a:ext>
            </a:extLst>
          </p:cNvPr>
          <p:cNvSpPr>
            <a:spLocks noGrp="1"/>
          </p:cNvSpPr>
          <p:nvPr>
            <p:ph sz="quarter" idx="13"/>
          </p:nvPr>
        </p:nvSpPr>
        <p:spPr/>
        <p:txBody>
          <a:bodyPr/>
          <a:lstStyle/>
          <a:p>
            <a:pPr marL="432000" indent="-432000">
              <a:buFont typeface="+mj-lt"/>
              <a:buAutoNum type="arabicPeriod"/>
            </a:pPr>
            <a:r>
              <a:rPr lang="en-US" dirty="0"/>
              <a:t>Unit identification and level of provider</a:t>
            </a:r>
          </a:p>
          <a:p>
            <a:pPr marL="432000" indent="-432000">
              <a:buFont typeface="+mj-lt"/>
              <a:buAutoNum type="arabicPeriod"/>
            </a:pPr>
            <a:r>
              <a:rPr lang="en-US" dirty="0"/>
              <a:t>Estimated time of arrival (E</a:t>
            </a:r>
            <a:r>
              <a:rPr lang="en-US" sz="100" dirty="0"/>
              <a:t> </a:t>
            </a:r>
            <a:r>
              <a:rPr lang="en-US" dirty="0"/>
              <a:t>T</a:t>
            </a:r>
            <a:r>
              <a:rPr lang="en-US" sz="100" dirty="0"/>
              <a:t> </a:t>
            </a:r>
            <a:r>
              <a:rPr lang="en-US" dirty="0"/>
              <a:t>A)</a:t>
            </a:r>
          </a:p>
          <a:p>
            <a:pPr marL="432000" indent="-432000">
              <a:buFont typeface="+mj-lt"/>
              <a:buAutoNum type="arabicPeriod"/>
            </a:pPr>
            <a:r>
              <a:rPr lang="en-US" dirty="0"/>
              <a:t>Patient’s age and sex</a:t>
            </a:r>
          </a:p>
          <a:p>
            <a:pPr marL="432000" indent="-432000">
              <a:buFont typeface="+mj-lt"/>
              <a:buAutoNum type="arabicPeriod"/>
            </a:pPr>
            <a:r>
              <a:rPr lang="en-US" dirty="0"/>
              <a:t>Chief complaint</a:t>
            </a:r>
          </a:p>
          <a:p>
            <a:pPr marL="432000" indent="-432000">
              <a:buFont typeface="+mj-lt"/>
              <a:buAutoNum type="arabicPeriod"/>
            </a:pPr>
            <a:r>
              <a:rPr lang="en-US" dirty="0"/>
              <a:t>Brief, pertinent history of present illness/injury</a:t>
            </a:r>
          </a:p>
          <a:p>
            <a:pPr marL="432000" indent="-432000">
              <a:buFont typeface="+mj-lt"/>
              <a:buAutoNum type="arabicPeriod"/>
            </a:pPr>
            <a:r>
              <a:rPr lang="en-US" dirty="0"/>
              <a:t>Major past illnesses</a:t>
            </a:r>
          </a:p>
        </p:txBody>
      </p:sp>
    </p:spTree>
    <p:extLst>
      <p:ext uri="{BB962C8B-B14F-4D97-AF65-F5344CB8AC3E}">
        <p14:creationId xmlns:p14="http://schemas.microsoft.com/office/powerpoint/2010/main" val="650301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5F66-5A63-4AF2-88C4-A3C49E84E3B2}"/>
              </a:ext>
            </a:extLst>
          </p:cNvPr>
          <p:cNvSpPr>
            <a:spLocks noGrp="1"/>
          </p:cNvSpPr>
          <p:nvPr>
            <p:ph type="title"/>
          </p:nvPr>
        </p:nvSpPr>
        <p:spPr/>
        <p:txBody>
          <a:bodyPr/>
          <a:lstStyle/>
          <a:p>
            <a:r>
              <a:rPr lang="en-US" dirty="0"/>
              <a:t>Medical Radio Reports </a:t>
            </a:r>
            <a:r>
              <a:rPr lang="en-US" sz="2000" b="0" dirty="0"/>
              <a:t>(2 of 3)</a:t>
            </a:r>
          </a:p>
        </p:txBody>
      </p:sp>
      <p:sp>
        <p:nvSpPr>
          <p:cNvPr id="3" name="Content Placeholder 2">
            <a:extLst>
              <a:ext uri="{FF2B5EF4-FFF2-40B4-BE49-F238E27FC236}">
                <a16:creationId xmlns:a16="http://schemas.microsoft.com/office/drawing/2014/main" id="{FF7C4849-735F-40EA-AEB9-BC2AA42645AC}"/>
              </a:ext>
            </a:extLst>
          </p:cNvPr>
          <p:cNvSpPr>
            <a:spLocks noGrp="1"/>
          </p:cNvSpPr>
          <p:nvPr>
            <p:ph sz="quarter" idx="13"/>
          </p:nvPr>
        </p:nvSpPr>
        <p:spPr/>
        <p:txBody>
          <a:bodyPr/>
          <a:lstStyle/>
          <a:p>
            <a:pPr marL="432000" indent="-432000">
              <a:buFont typeface="+mj-lt"/>
              <a:buAutoNum type="arabicPeriod" startAt="7"/>
            </a:pPr>
            <a:r>
              <a:rPr lang="en-US" dirty="0"/>
              <a:t>Mental status</a:t>
            </a:r>
          </a:p>
          <a:p>
            <a:pPr marL="432000" indent="-432000">
              <a:buFont typeface="+mj-lt"/>
              <a:buAutoNum type="arabicPeriod" startAt="7"/>
            </a:pPr>
            <a:r>
              <a:rPr lang="en-US" dirty="0"/>
              <a:t>Baseline vital signs</a:t>
            </a:r>
          </a:p>
          <a:p>
            <a:pPr marL="432000" indent="-432000">
              <a:buFont typeface="+mj-lt"/>
              <a:buAutoNum type="arabicPeriod" startAt="7"/>
            </a:pPr>
            <a:r>
              <a:rPr lang="en-US" dirty="0"/>
              <a:t>Pertinent findings of physical exam</a:t>
            </a:r>
          </a:p>
          <a:p>
            <a:pPr marL="432000" indent="-432000">
              <a:buFont typeface="+mj-lt"/>
              <a:buAutoNum type="arabicPeriod" startAt="7"/>
            </a:pPr>
            <a:r>
              <a:rPr lang="en-US" dirty="0"/>
              <a:t>Emergency care given</a:t>
            </a:r>
          </a:p>
          <a:p>
            <a:pPr marL="432000" indent="-432000">
              <a:buFont typeface="+mj-lt"/>
              <a:buAutoNum type="arabicPeriod" startAt="7"/>
            </a:pPr>
            <a:r>
              <a:rPr lang="en-US" dirty="0"/>
              <a:t>Response to emergency medical care</a:t>
            </a:r>
          </a:p>
          <a:p>
            <a:pPr marL="432000" indent="-432000">
              <a:buFont typeface="+mj-lt"/>
              <a:buAutoNum type="arabicPeriod" startAt="7"/>
            </a:pPr>
            <a:r>
              <a:rPr lang="en-US" dirty="0"/>
              <a:t>Contact medical direction if required or if you have a question</a:t>
            </a:r>
          </a:p>
        </p:txBody>
      </p:sp>
    </p:spTree>
    <p:extLst>
      <p:ext uri="{BB962C8B-B14F-4D97-AF65-F5344CB8AC3E}">
        <p14:creationId xmlns:p14="http://schemas.microsoft.com/office/powerpoint/2010/main" val="3618457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0E5D-A26E-44E4-9F6E-75E55969A79E}"/>
              </a:ext>
            </a:extLst>
          </p:cNvPr>
          <p:cNvSpPr>
            <a:spLocks noGrp="1"/>
          </p:cNvSpPr>
          <p:nvPr>
            <p:ph type="title"/>
          </p:nvPr>
        </p:nvSpPr>
        <p:spPr/>
        <p:txBody>
          <a:bodyPr/>
          <a:lstStyle/>
          <a:p>
            <a:r>
              <a:rPr lang="en-US" dirty="0"/>
              <a:t>Medical Radio Reports </a:t>
            </a:r>
            <a:r>
              <a:rPr lang="en-US" sz="2000" b="0" dirty="0"/>
              <a:t>(3 of 3)</a:t>
            </a:r>
          </a:p>
        </p:txBody>
      </p:sp>
      <p:sp>
        <p:nvSpPr>
          <p:cNvPr id="3" name="Content Placeholder 2">
            <a:extLst>
              <a:ext uri="{FF2B5EF4-FFF2-40B4-BE49-F238E27FC236}">
                <a16:creationId xmlns:a16="http://schemas.microsoft.com/office/drawing/2014/main" id="{00958FB5-CBC1-4959-9773-1543E78DECE5}"/>
              </a:ext>
            </a:extLst>
          </p:cNvPr>
          <p:cNvSpPr>
            <a:spLocks noGrp="1"/>
          </p:cNvSpPr>
          <p:nvPr>
            <p:ph sz="quarter" idx="13"/>
          </p:nvPr>
        </p:nvSpPr>
        <p:spPr>
          <a:xfrm>
            <a:off x="457200" y="1556326"/>
            <a:ext cx="8343900" cy="4467955"/>
          </a:xfrm>
        </p:spPr>
        <p:txBody>
          <a:bodyPr/>
          <a:lstStyle/>
          <a:p>
            <a:r>
              <a:rPr lang="en-US" dirty="0"/>
              <a:t>Communicating with medical direction</a:t>
            </a:r>
          </a:p>
          <a:p>
            <a:pPr lvl="1"/>
            <a:r>
              <a:rPr lang="en-US" dirty="0"/>
              <a:t>Give information clearly and accurately.</a:t>
            </a:r>
          </a:p>
          <a:p>
            <a:pPr lvl="1"/>
            <a:r>
              <a:rPr lang="en-US" dirty="0"/>
              <a:t>After receiving order or denial for medication or procedure, repeat back word for word.</a:t>
            </a:r>
          </a:p>
          <a:p>
            <a:pPr lvl="1"/>
            <a:r>
              <a:rPr lang="en-US" dirty="0"/>
              <a:t>If order unclear, ask physician to repeat.</a:t>
            </a:r>
          </a:p>
          <a:p>
            <a:pPr lvl="1"/>
            <a:r>
              <a:rPr lang="en-US" dirty="0"/>
              <a:t>If order seems inappropriate, question physician.</a:t>
            </a:r>
          </a:p>
        </p:txBody>
      </p:sp>
    </p:spTree>
    <p:extLst>
      <p:ext uri="{BB962C8B-B14F-4D97-AF65-F5344CB8AC3E}">
        <p14:creationId xmlns:p14="http://schemas.microsoft.com/office/powerpoint/2010/main" val="3830407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The Verbal Report</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1229486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E4D-C8A8-4A60-9CF1-DB5C540DBB30}"/>
              </a:ext>
            </a:extLst>
          </p:cNvPr>
          <p:cNvSpPr>
            <a:spLocks noGrp="1"/>
          </p:cNvSpPr>
          <p:nvPr>
            <p:ph type="title"/>
          </p:nvPr>
        </p:nvSpPr>
        <p:spPr/>
        <p:txBody>
          <a:bodyPr/>
          <a:lstStyle/>
          <a:p>
            <a:r>
              <a:rPr lang="en-US" dirty="0"/>
              <a:t>The Verbal Report </a:t>
            </a:r>
            <a:r>
              <a:rPr lang="en-US" sz="2000" b="0" dirty="0"/>
              <a:t>(1 of 2)</a:t>
            </a:r>
          </a:p>
        </p:txBody>
      </p:sp>
      <p:sp>
        <p:nvSpPr>
          <p:cNvPr id="3" name="Content Placeholder 2">
            <a:extLst>
              <a:ext uri="{FF2B5EF4-FFF2-40B4-BE49-F238E27FC236}">
                <a16:creationId xmlns:a16="http://schemas.microsoft.com/office/drawing/2014/main" id="{1FAAB3CC-92E5-4720-B204-D6576404DB75}"/>
              </a:ext>
            </a:extLst>
          </p:cNvPr>
          <p:cNvSpPr>
            <a:spLocks noGrp="1"/>
          </p:cNvSpPr>
          <p:nvPr>
            <p:ph sz="quarter" idx="13"/>
          </p:nvPr>
        </p:nvSpPr>
        <p:spPr/>
        <p:txBody>
          <a:bodyPr/>
          <a:lstStyle/>
          <a:p>
            <a:r>
              <a:rPr lang="en-US" dirty="0"/>
              <a:t>Given upon arrival at destination</a:t>
            </a:r>
          </a:p>
          <a:p>
            <a:r>
              <a:rPr lang="en-US" dirty="0"/>
              <a:t>Introduce patient by name.</a:t>
            </a:r>
          </a:p>
          <a:p>
            <a:r>
              <a:rPr lang="en-US" dirty="0"/>
              <a:t>Give complete and detailed report.</a:t>
            </a:r>
          </a:p>
        </p:txBody>
      </p:sp>
    </p:spTree>
    <p:extLst>
      <p:ext uri="{BB962C8B-B14F-4D97-AF65-F5344CB8AC3E}">
        <p14:creationId xmlns:p14="http://schemas.microsoft.com/office/powerpoint/2010/main" val="588954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a:t>
            </a:r>
            <a:endParaRPr lang="en-IN" dirty="0"/>
          </a:p>
        </p:txBody>
      </p:sp>
      <p:sp>
        <p:nvSpPr>
          <p:cNvPr id="4" name="Text Placeholder 3"/>
          <p:cNvSpPr>
            <a:spLocks noGrp="1"/>
          </p:cNvSpPr>
          <p:nvPr>
            <p:ph type="body" sz="quarter" idx="14"/>
          </p:nvPr>
        </p:nvSpPr>
        <p:spPr/>
        <p:txBody>
          <a:bodyPr/>
          <a:lstStyle/>
          <a:p>
            <a:r>
              <a:rPr lang="en-US" altLang="en-US" dirty="0">
                <a:hlinkClick r:id="rId3" action="ppaction://hlinksldjump"/>
              </a:rPr>
              <a:t>Communication Systems and Radio Communication</a:t>
            </a:r>
            <a:endParaRPr lang="en-US" altLang="en-US" dirty="0"/>
          </a:p>
          <a:p>
            <a:r>
              <a:rPr lang="en-US" altLang="en-US" dirty="0">
                <a:hlinkClick r:id="rId4" action="ppaction://hlinksldjump"/>
              </a:rPr>
              <a:t>The Verbal Report</a:t>
            </a:r>
            <a:endParaRPr lang="en-US" altLang="en-US" dirty="0"/>
          </a:p>
          <a:p>
            <a:r>
              <a:rPr lang="en-US" altLang="en-US" dirty="0">
                <a:hlinkClick r:id="rId5" action="ppaction://hlinksldjump"/>
              </a:rPr>
              <a:t>Interpersonal Communication</a:t>
            </a:r>
            <a:endParaRPr lang="en-US" altLang="en-US" dirty="0"/>
          </a:p>
          <a:p>
            <a:r>
              <a:rPr lang="en-US" altLang="en-US" dirty="0">
                <a:hlinkClick r:id="rId6" action="ppaction://hlinksldjump"/>
              </a:rPr>
              <a:t>Prehospital Care Report</a:t>
            </a:r>
            <a:endParaRPr lang="en-US" altLang="en-US" dirty="0"/>
          </a:p>
          <a:p>
            <a:r>
              <a:rPr lang="en-US" altLang="en-US" dirty="0">
                <a:hlinkClick r:id="rId7" action="ppaction://hlinksldjump"/>
              </a:rPr>
              <a:t>Special Documentation Issues</a:t>
            </a:r>
            <a:endParaRPr lang="en-US" altLang="en-US" dirty="0"/>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E4D-C8A8-4A60-9CF1-DB5C540DBB30}"/>
              </a:ext>
            </a:extLst>
          </p:cNvPr>
          <p:cNvSpPr>
            <a:spLocks noGrp="1"/>
          </p:cNvSpPr>
          <p:nvPr>
            <p:ph type="title"/>
          </p:nvPr>
        </p:nvSpPr>
        <p:spPr/>
        <p:txBody>
          <a:bodyPr/>
          <a:lstStyle/>
          <a:p>
            <a:r>
              <a:rPr lang="en-US" dirty="0"/>
              <a:t>The Verbal Report </a:t>
            </a:r>
            <a:r>
              <a:rPr lang="en-US" sz="2000" b="0" dirty="0"/>
              <a:t>(2 of 2)</a:t>
            </a:r>
          </a:p>
        </p:txBody>
      </p:sp>
      <p:sp>
        <p:nvSpPr>
          <p:cNvPr id="3" name="Content Placeholder 2">
            <a:extLst>
              <a:ext uri="{FF2B5EF4-FFF2-40B4-BE49-F238E27FC236}">
                <a16:creationId xmlns:a16="http://schemas.microsoft.com/office/drawing/2014/main" id="{1FAAB3CC-92E5-4720-B204-D6576404DB75}"/>
              </a:ext>
            </a:extLst>
          </p:cNvPr>
          <p:cNvSpPr>
            <a:spLocks noGrp="1"/>
          </p:cNvSpPr>
          <p:nvPr>
            <p:ph sz="quarter" idx="13"/>
          </p:nvPr>
        </p:nvSpPr>
        <p:spPr/>
        <p:txBody>
          <a:bodyPr/>
          <a:lstStyle/>
          <a:p>
            <a:r>
              <a:rPr lang="en-US" dirty="0"/>
              <a:t>Elements of verbal report</a:t>
            </a:r>
          </a:p>
          <a:p>
            <a:pPr lvl="1"/>
            <a:r>
              <a:rPr lang="en-US" dirty="0"/>
              <a:t>Chief complaint</a:t>
            </a:r>
          </a:p>
          <a:p>
            <a:pPr lvl="1"/>
            <a:r>
              <a:rPr lang="en-US" dirty="0"/>
              <a:t>History that was not given previously</a:t>
            </a:r>
          </a:p>
          <a:p>
            <a:pPr lvl="1"/>
            <a:r>
              <a:rPr lang="en-US" dirty="0"/>
              <a:t>Assessment treatment given en route</a:t>
            </a:r>
          </a:p>
          <a:p>
            <a:pPr lvl="1"/>
            <a:r>
              <a:rPr lang="en-US" dirty="0"/>
              <a:t>Additional vital signs taken en route</a:t>
            </a:r>
          </a:p>
        </p:txBody>
      </p:sp>
    </p:spTree>
    <p:extLst>
      <p:ext uri="{BB962C8B-B14F-4D97-AF65-F5344CB8AC3E}">
        <p14:creationId xmlns:p14="http://schemas.microsoft.com/office/powerpoint/2010/main" val="1021441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Interpersonal Communication</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4023755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E39F-38C5-4F80-8EF3-B17BE691E34A}"/>
              </a:ext>
            </a:extLst>
          </p:cNvPr>
          <p:cNvSpPr>
            <a:spLocks noGrp="1"/>
          </p:cNvSpPr>
          <p:nvPr>
            <p:ph type="title"/>
          </p:nvPr>
        </p:nvSpPr>
        <p:spPr/>
        <p:txBody>
          <a:bodyPr/>
          <a:lstStyle/>
          <a:p>
            <a:r>
              <a:rPr lang="en-US" dirty="0"/>
              <a:t>Team Communication</a:t>
            </a:r>
          </a:p>
        </p:txBody>
      </p:sp>
      <p:sp>
        <p:nvSpPr>
          <p:cNvPr id="3" name="Content Placeholder 2">
            <a:extLst>
              <a:ext uri="{FF2B5EF4-FFF2-40B4-BE49-F238E27FC236}">
                <a16:creationId xmlns:a16="http://schemas.microsoft.com/office/drawing/2014/main" id="{A0B2BD6E-6173-48C8-8910-C8B3ABF4FD6A}"/>
              </a:ext>
            </a:extLst>
          </p:cNvPr>
          <p:cNvSpPr>
            <a:spLocks noGrp="1"/>
          </p:cNvSpPr>
          <p:nvPr>
            <p:ph sz="quarter" idx="13"/>
          </p:nvPr>
        </p:nvSpPr>
        <p:spPr/>
        <p:txBody>
          <a:bodyPr/>
          <a:lstStyle/>
          <a:p>
            <a:r>
              <a:rPr lang="en-US" dirty="0"/>
              <a:t>E</a:t>
            </a:r>
            <a:r>
              <a:rPr lang="en-US" sz="100" dirty="0"/>
              <a:t> </a:t>
            </a:r>
            <a:r>
              <a:rPr lang="en-US" dirty="0"/>
              <a:t>M</a:t>
            </a:r>
            <a:r>
              <a:rPr lang="en-US" sz="100" dirty="0"/>
              <a:t> </a:t>
            </a:r>
            <a:r>
              <a:rPr lang="en-US" dirty="0"/>
              <a:t>Ts must communicate with others involved in patient’s care.</a:t>
            </a:r>
          </a:p>
          <a:p>
            <a:pPr lvl="1"/>
            <a:r>
              <a:rPr lang="en-US" dirty="0"/>
              <a:t>First responders</a:t>
            </a:r>
          </a:p>
          <a:p>
            <a:pPr lvl="1"/>
            <a:r>
              <a:rPr lang="en-US" dirty="0"/>
              <a:t>Advanced E</a:t>
            </a:r>
            <a:r>
              <a:rPr lang="en-US" sz="100" dirty="0"/>
              <a:t> </a:t>
            </a:r>
            <a:r>
              <a:rPr lang="en-US" dirty="0"/>
              <a:t>M</a:t>
            </a:r>
            <a:r>
              <a:rPr lang="en-US" sz="100" dirty="0"/>
              <a:t> </a:t>
            </a:r>
            <a:r>
              <a:rPr lang="en-US" dirty="0"/>
              <a:t>Ts, paramedics</a:t>
            </a:r>
          </a:p>
          <a:p>
            <a:pPr lvl="1"/>
            <a:r>
              <a:rPr lang="en-US" dirty="0"/>
              <a:t>Home healthcare aides, family</a:t>
            </a:r>
          </a:p>
          <a:p>
            <a:r>
              <a:rPr lang="en-US" dirty="0"/>
              <a:t>Speak candidly and respectfully to:</a:t>
            </a:r>
          </a:p>
          <a:p>
            <a:pPr lvl="1"/>
            <a:r>
              <a:rPr lang="en-US" dirty="0"/>
              <a:t>Gather information about the patient.</a:t>
            </a:r>
          </a:p>
          <a:p>
            <a:pPr lvl="1"/>
            <a:r>
              <a:rPr lang="en-US" dirty="0"/>
              <a:t>Complete any necessary and appropriate transfer of care.</a:t>
            </a:r>
          </a:p>
        </p:txBody>
      </p:sp>
    </p:spTree>
    <p:extLst>
      <p:ext uri="{BB962C8B-B14F-4D97-AF65-F5344CB8AC3E}">
        <p14:creationId xmlns:p14="http://schemas.microsoft.com/office/powerpoint/2010/main" val="3993914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647C-8778-4C1E-B4C4-DAD171E4CDA4}"/>
              </a:ext>
            </a:extLst>
          </p:cNvPr>
          <p:cNvSpPr>
            <a:spLocks noGrp="1"/>
          </p:cNvSpPr>
          <p:nvPr>
            <p:ph type="title"/>
          </p:nvPr>
        </p:nvSpPr>
        <p:spPr/>
        <p:txBody>
          <a:bodyPr/>
          <a:lstStyle/>
          <a:p>
            <a:r>
              <a:rPr lang="en-US" dirty="0"/>
              <a:t>Therapeutic Communication </a:t>
            </a:r>
            <a:r>
              <a:rPr lang="en-US" sz="2000" b="0" dirty="0"/>
              <a:t>(1 of 5)</a:t>
            </a:r>
          </a:p>
        </p:txBody>
      </p:sp>
      <p:sp>
        <p:nvSpPr>
          <p:cNvPr id="3" name="Content Placeholder 2">
            <a:extLst>
              <a:ext uri="{FF2B5EF4-FFF2-40B4-BE49-F238E27FC236}">
                <a16:creationId xmlns:a16="http://schemas.microsoft.com/office/drawing/2014/main" id="{ED646206-950B-4F06-A20C-87EA6261ED80}"/>
              </a:ext>
            </a:extLst>
          </p:cNvPr>
          <p:cNvSpPr>
            <a:spLocks noGrp="1"/>
          </p:cNvSpPr>
          <p:nvPr>
            <p:ph sz="quarter" idx="13"/>
          </p:nvPr>
        </p:nvSpPr>
        <p:spPr/>
        <p:txBody>
          <a:bodyPr/>
          <a:lstStyle/>
          <a:p>
            <a:r>
              <a:rPr lang="en-US" dirty="0"/>
              <a:t>Communication techniques learned by experience</a:t>
            </a:r>
          </a:p>
          <a:p>
            <a:pPr lvl="1"/>
            <a:r>
              <a:rPr lang="en-US" dirty="0"/>
              <a:t>May be more difficult with those in crisis</a:t>
            </a:r>
          </a:p>
          <a:p>
            <a:r>
              <a:rPr lang="en-US" dirty="0"/>
              <a:t>Everyone can improve communication skills by learning effective communication techniques.</a:t>
            </a:r>
          </a:p>
        </p:txBody>
      </p:sp>
    </p:spTree>
    <p:extLst>
      <p:ext uri="{BB962C8B-B14F-4D97-AF65-F5344CB8AC3E}">
        <p14:creationId xmlns:p14="http://schemas.microsoft.com/office/powerpoint/2010/main" val="2949878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647C-8778-4C1E-B4C4-DAD171E4CDA4}"/>
              </a:ext>
            </a:extLst>
          </p:cNvPr>
          <p:cNvSpPr>
            <a:spLocks noGrp="1"/>
          </p:cNvSpPr>
          <p:nvPr>
            <p:ph type="title"/>
          </p:nvPr>
        </p:nvSpPr>
        <p:spPr/>
        <p:txBody>
          <a:bodyPr/>
          <a:lstStyle/>
          <a:p>
            <a:r>
              <a:rPr lang="en-US" dirty="0"/>
              <a:t>Therapeutic Communication </a:t>
            </a:r>
            <a:r>
              <a:rPr lang="en-US" sz="2000" b="0" dirty="0"/>
              <a:t>(2 of 5)</a:t>
            </a:r>
          </a:p>
        </p:txBody>
      </p:sp>
      <p:sp>
        <p:nvSpPr>
          <p:cNvPr id="3" name="Content Placeholder 2">
            <a:extLst>
              <a:ext uri="{FF2B5EF4-FFF2-40B4-BE49-F238E27FC236}">
                <a16:creationId xmlns:a16="http://schemas.microsoft.com/office/drawing/2014/main" id="{ED646206-950B-4F06-A20C-87EA6261ED80}"/>
              </a:ext>
            </a:extLst>
          </p:cNvPr>
          <p:cNvSpPr>
            <a:spLocks noGrp="1"/>
          </p:cNvSpPr>
          <p:nvPr>
            <p:ph sz="quarter" idx="13"/>
          </p:nvPr>
        </p:nvSpPr>
        <p:spPr/>
        <p:txBody>
          <a:bodyPr/>
          <a:lstStyle/>
          <a:p>
            <a:r>
              <a:rPr lang="en-US" dirty="0"/>
              <a:t>Use eye contact.</a:t>
            </a:r>
          </a:p>
          <a:p>
            <a:pPr lvl="1"/>
            <a:r>
              <a:rPr lang="en-US" dirty="0"/>
              <a:t>Shows interest, attentiveness, and comfort</a:t>
            </a:r>
          </a:p>
          <a:p>
            <a:r>
              <a:rPr lang="en-US" dirty="0"/>
              <a:t>Be aware of position and body language.</a:t>
            </a:r>
          </a:p>
          <a:p>
            <a:pPr lvl="1"/>
            <a:r>
              <a:rPr lang="en-US" dirty="0"/>
              <a:t>Face patient at eye level with arms down.</a:t>
            </a:r>
          </a:p>
        </p:txBody>
      </p:sp>
    </p:spTree>
    <p:extLst>
      <p:ext uri="{BB962C8B-B14F-4D97-AF65-F5344CB8AC3E}">
        <p14:creationId xmlns:p14="http://schemas.microsoft.com/office/powerpoint/2010/main" val="375393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fr-FR" altLang="en-US" dirty="0">
                <a:sym typeface="Lucida Grande" pitchFamily="-111" charset="0"/>
              </a:rPr>
              <a:t>Communication Techniques </a:t>
            </a:r>
            <a:r>
              <a:rPr lang="fr-FR" altLang="en-US" sz="2000" b="0" dirty="0">
                <a:sym typeface="Lucida Grande" pitchFamily="-111" charset="0"/>
              </a:rPr>
              <a:t>(1 of 3)</a:t>
            </a:r>
            <a:endParaRPr lang="en-IN" sz="2000" b="0" dirty="0"/>
          </a:p>
        </p:txBody>
      </p:sp>
      <p:pic>
        <p:nvPicPr>
          <p:cNvPr id="4" name="Picture 3" descr="An Emergency Medical Technician crouching to meet a seated elderly patient at eye level while holding her hand. A young woman crouches at the other side of the elderly patient.">
            <a:extLst>
              <a:ext uri="{FF2B5EF4-FFF2-40B4-BE49-F238E27FC236}">
                <a16:creationId xmlns:a16="http://schemas.microsoft.com/office/drawing/2014/main" id="{7C8A410F-877D-42AC-A71E-FAD5419581EA}"/>
              </a:ext>
            </a:extLst>
          </p:cNvPr>
          <p:cNvPicPr>
            <a:picLocks noChangeAspect="1"/>
          </p:cNvPicPr>
          <p:nvPr/>
        </p:nvPicPr>
        <p:blipFill>
          <a:blip r:embed="rId3"/>
          <a:stretch>
            <a:fillRect/>
          </a:stretch>
        </p:blipFill>
        <p:spPr>
          <a:xfrm>
            <a:off x="1601668" y="1604106"/>
            <a:ext cx="5940664" cy="3954585"/>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680449"/>
            <a:ext cx="8507186" cy="688530"/>
          </a:xfrm>
        </p:spPr>
        <p:txBody>
          <a:bodyPr/>
          <a:lstStyle/>
          <a:p>
            <a:pPr marL="432" indent="0">
              <a:buNone/>
            </a:pPr>
            <a:r>
              <a:rPr lang="en-US" dirty="0"/>
              <a:t>Communicating with patients and others who are in crisis requires skill and tact.</a:t>
            </a:r>
          </a:p>
        </p:txBody>
      </p:sp>
    </p:spTree>
    <p:extLst>
      <p:ext uri="{BB962C8B-B14F-4D97-AF65-F5344CB8AC3E}">
        <p14:creationId xmlns:p14="http://schemas.microsoft.com/office/powerpoint/2010/main" val="2541288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647C-8778-4C1E-B4C4-DAD171E4CDA4}"/>
              </a:ext>
            </a:extLst>
          </p:cNvPr>
          <p:cNvSpPr>
            <a:spLocks noGrp="1"/>
          </p:cNvSpPr>
          <p:nvPr>
            <p:ph type="title"/>
          </p:nvPr>
        </p:nvSpPr>
        <p:spPr/>
        <p:txBody>
          <a:bodyPr/>
          <a:lstStyle/>
          <a:p>
            <a:r>
              <a:rPr lang="en-US" dirty="0"/>
              <a:t>Therapeutic Communication </a:t>
            </a:r>
            <a:r>
              <a:rPr lang="en-US" sz="2000" b="0" dirty="0"/>
              <a:t>(3 of 5)</a:t>
            </a:r>
          </a:p>
        </p:txBody>
      </p:sp>
      <p:sp>
        <p:nvSpPr>
          <p:cNvPr id="3" name="Content Placeholder 2">
            <a:extLst>
              <a:ext uri="{FF2B5EF4-FFF2-40B4-BE49-F238E27FC236}">
                <a16:creationId xmlns:a16="http://schemas.microsoft.com/office/drawing/2014/main" id="{ED646206-950B-4F06-A20C-87EA6261ED80}"/>
              </a:ext>
            </a:extLst>
          </p:cNvPr>
          <p:cNvSpPr>
            <a:spLocks noGrp="1"/>
          </p:cNvSpPr>
          <p:nvPr>
            <p:ph sz="quarter" idx="13"/>
          </p:nvPr>
        </p:nvSpPr>
        <p:spPr/>
        <p:txBody>
          <a:bodyPr/>
          <a:lstStyle/>
          <a:p>
            <a:r>
              <a:rPr lang="en-US" dirty="0"/>
              <a:t>Use language the patient can understand.</a:t>
            </a:r>
          </a:p>
          <a:p>
            <a:pPr lvl="1"/>
            <a:r>
              <a:rPr lang="en-US" dirty="0"/>
              <a:t>Do not use medical terms.</a:t>
            </a:r>
          </a:p>
          <a:p>
            <a:pPr lvl="1"/>
            <a:r>
              <a:rPr lang="en-US" dirty="0"/>
              <a:t>Explain procedures.</a:t>
            </a:r>
          </a:p>
          <a:p>
            <a:r>
              <a:rPr lang="en-US" dirty="0"/>
              <a:t>Be honest.</a:t>
            </a:r>
          </a:p>
          <a:p>
            <a:pPr lvl="1"/>
            <a:r>
              <a:rPr lang="en-US" dirty="0"/>
              <a:t>Dishonesty ruins confidence and rapport.</a:t>
            </a:r>
          </a:p>
        </p:txBody>
      </p:sp>
    </p:spTree>
    <p:extLst>
      <p:ext uri="{BB962C8B-B14F-4D97-AF65-F5344CB8AC3E}">
        <p14:creationId xmlns:p14="http://schemas.microsoft.com/office/powerpoint/2010/main" val="4171230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647C-8778-4C1E-B4C4-DAD171E4CDA4}"/>
              </a:ext>
            </a:extLst>
          </p:cNvPr>
          <p:cNvSpPr>
            <a:spLocks noGrp="1"/>
          </p:cNvSpPr>
          <p:nvPr>
            <p:ph type="title"/>
          </p:nvPr>
        </p:nvSpPr>
        <p:spPr/>
        <p:txBody>
          <a:bodyPr/>
          <a:lstStyle/>
          <a:p>
            <a:r>
              <a:rPr lang="en-US" dirty="0"/>
              <a:t>Therapeutic Communication </a:t>
            </a:r>
            <a:r>
              <a:rPr lang="en-US" sz="2000" b="0" dirty="0"/>
              <a:t>(4 of 5)</a:t>
            </a:r>
          </a:p>
        </p:txBody>
      </p:sp>
      <p:sp>
        <p:nvSpPr>
          <p:cNvPr id="3" name="Content Placeholder 2">
            <a:extLst>
              <a:ext uri="{FF2B5EF4-FFF2-40B4-BE49-F238E27FC236}">
                <a16:creationId xmlns:a16="http://schemas.microsoft.com/office/drawing/2014/main" id="{ED646206-950B-4F06-A20C-87EA6261ED80}"/>
              </a:ext>
            </a:extLst>
          </p:cNvPr>
          <p:cNvSpPr>
            <a:spLocks noGrp="1"/>
          </p:cNvSpPr>
          <p:nvPr>
            <p:ph sz="quarter" idx="13"/>
          </p:nvPr>
        </p:nvSpPr>
        <p:spPr/>
        <p:txBody>
          <a:bodyPr/>
          <a:lstStyle/>
          <a:p>
            <a:r>
              <a:rPr lang="en-US" dirty="0"/>
              <a:t>Use patient’s proper name.</a:t>
            </a:r>
          </a:p>
          <a:p>
            <a:pPr lvl="1"/>
            <a:r>
              <a:rPr lang="en-US" dirty="0"/>
              <a:t>Sign of respect, especially with older patients</a:t>
            </a:r>
          </a:p>
          <a:p>
            <a:r>
              <a:rPr lang="en-US" dirty="0"/>
              <a:t>Listen.</a:t>
            </a:r>
          </a:p>
          <a:p>
            <a:pPr lvl="1"/>
            <a:r>
              <a:rPr lang="en-US" dirty="0"/>
              <a:t>Important to establish trust</a:t>
            </a:r>
          </a:p>
        </p:txBody>
      </p:sp>
    </p:spTree>
    <p:extLst>
      <p:ext uri="{BB962C8B-B14F-4D97-AF65-F5344CB8AC3E}">
        <p14:creationId xmlns:p14="http://schemas.microsoft.com/office/powerpoint/2010/main" val="1540443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fr-FR" altLang="en-US" dirty="0">
                <a:sym typeface="Lucida Grande" pitchFamily="-111" charset="0"/>
              </a:rPr>
              <a:t>Communication Techniques </a:t>
            </a:r>
            <a:r>
              <a:rPr lang="fr-FR" altLang="en-US" sz="2000" b="0" dirty="0">
                <a:sym typeface="Lucida Grande" pitchFamily="-111" charset="0"/>
              </a:rPr>
              <a:t>(2 of 3)</a:t>
            </a:r>
            <a:endParaRPr lang="en-IN" sz="2000" b="0" dirty="0"/>
          </a:p>
        </p:txBody>
      </p:sp>
      <p:pic>
        <p:nvPicPr>
          <p:cNvPr id="5" name="Picture 4" descr="An Emergency Medical Technician crouching to meet a seated patient at eye level as she prepares to administer an oxygen mask.">
            <a:extLst>
              <a:ext uri="{FF2B5EF4-FFF2-40B4-BE49-F238E27FC236}">
                <a16:creationId xmlns:a16="http://schemas.microsoft.com/office/drawing/2014/main" id="{31352590-2F68-44DC-BE6C-57383C7E094D}"/>
              </a:ext>
            </a:extLst>
          </p:cNvPr>
          <p:cNvPicPr>
            <a:picLocks noChangeAspect="1"/>
          </p:cNvPicPr>
          <p:nvPr/>
        </p:nvPicPr>
        <p:blipFill>
          <a:blip r:embed="rId3"/>
          <a:stretch>
            <a:fillRect/>
          </a:stretch>
        </p:blipFill>
        <p:spPr>
          <a:xfrm>
            <a:off x="1571965" y="1502272"/>
            <a:ext cx="6000071" cy="3994131"/>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703895"/>
            <a:ext cx="8507186" cy="688530"/>
          </a:xfrm>
        </p:spPr>
        <p:txBody>
          <a:bodyPr/>
          <a:lstStyle/>
          <a:p>
            <a:pPr marL="432" indent="0">
              <a:buNone/>
            </a:pPr>
            <a:r>
              <a:rPr lang="en-US" dirty="0"/>
              <a:t>Position yourself at or below the patient’s eye level to be less intimidating and to aid communication.</a:t>
            </a:r>
          </a:p>
        </p:txBody>
      </p:sp>
    </p:spTree>
    <p:extLst>
      <p:ext uri="{BB962C8B-B14F-4D97-AF65-F5344CB8AC3E}">
        <p14:creationId xmlns:p14="http://schemas.microsoft.com/office/powerpoint/2010/main" val="237264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647C-8778-4C1E-B4C4-DAD171E4CDA4}"/>
              </a:ext>
            </a:extLst>
          </p:cNvPr>
          <p:cNvSpPr>
            <a:spLocks noGrp="1"/>
          </p:cNvSpPr>
          <p:nvPr>
            <p:ph type="title"/>
          </p:nvPr>
        </p:nvSpPr>
        <p:spPr/>
        <p:txBody>
          <a:bodyPr/>
          <a:lstStyle/>
          <a:p>
            <a:r>
              <a:rPr lang="en-US" dirty="0"/>
              <a:t>Therapeutic Communication </a:t>
            </a:r>
            <a:r>
              <a:rPr lang="en-US" sz="2000" b="0" dirty="0"/>
              <a:t>(5 of 5)</a:t>
            </a:r>
          </a:p>
        </p:txBody>
      </p:sp>
      <p:sp>
        <p:nvSpPr>
          <p:cNvPr id="3" name="Content Placeholder 2">
            <a:extLst>
              <a:ext uri="{FF2B5EF4-FFF2-40B4-BE49-F238E27FC236}">
                <a16:creationId xmlns:a16="http://schemas.microsoft.com/office/drawing/2014/main" id="{ED646206-950B-4F06-A20C-87EA6261ED80}"/>
              </a:ext>
            </a:extLst>
          </p:cNvPr>
          <p:cNvSpPr>
            <a:spLocks noGrp="1"/>
          </p:cNvSpPr>
          <p:nvPr>
            <p:ph sz="quarter" idx="13"/>
          </p:nvPr>
        </p:nvSpPr>
        <p:spPr/>
        <p:txBody>
          <a:bodyPr/>
          <a:lstStyle/>
          <a:p>
            <a:r>
              <a:rPr lang="en-US" dirty="0"/>
              <a:t>Special considerations</a:t>
            </a:r>
          </a:p>
          <a:p>
            <a:pPr lvl="1"/>
            <a:r>
              <a:rPr lang="en-US" dirty="0"/>
              <a:t>Always be compassionate and respectful if the patient:</a:t>
            </a:r>
          </a:p>
          <a:p>
            <a:pPr lvl="2"/>
            <a:r>
              <a:rPr lang="en-US" dirty="0"/>
              <a:t>Has a mental disability</a:t>
            </a:r>
          </a:p>
          <a:p>
            <a:pPr lvl="2"/>
            <a:r>
              <a:rPr lang="en-US" dirty="0"/>
              <a:t>Has visual or hearing impairments</a:t>
            </a:r>
          </a:p>
          <a:p>
            <a:pPr lvl="2"/>
            <a:r>
              <a:rPr lang="en-US" dirty="0"/>
              <a:t>Has any language barriers</a:t>
            </a:r>
          </a:p>
        </p:txBody>
      </p:sp>
    </p:spTree>
    <p:extLst>
      <p:ext uri="{BB962C8B-B14F-4D97-AF65-F5344CB8AC3E}">
        <p14:creationId xmlns:p14="http://schemas.microsoft.com/office/powerpoint/2010/main" val="1187366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Communication Systems </a:t>
            </a:r>
            <a:r>
              <a:rPr lang="en-US" altLang="en-US" dirty="0" smtClean="0">
                <a:solidFill>
                  <a:schemeClr val="bg1"/>
                </a:solidFill>
              </a:rPr>
              <a:t>and Radio </a:t>
            </a:r>
            <a:r>
              <a:rPr lang="en-US" altLang="en-US" dirty="0">
                <a:solidFill>
                  <a:schemeClr val="bg1"/>
                </a:solidFill>
              </a:rPr>
              <a:t>Communication</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E65E-F458-4973-810C-479036CA7396}"/>
              </a:ext>
            </a:extLst>
          </p:cNvPr>
          <p:cNvSpPr>
            <a:spLocks noGrp="1"/>
          </p:cNvSpPr>
          <p:nvPr>
            <p:ph type="title"/>
          </p:nvPr>
        </p:nvSpPr>
        <p:spPr/>
        <p:txBody>
          <a:bodyPr/>
          <a:lstStyle/>
          <a:p>
            <a:r>
              <a:rPr lang="en-US" dirty="0"/>
              <a:t>Pediatric Note</a:t>
            </a:r>
          </a:p>
        </p:txBody>
      </p:sp>
      <p:sp>
        <p:nvSpPr>
          <p:cNvPr id="3" name="Content Placeholder 2">
            <a:extLst>
              <a:ext uri="{FF2B5EF4-FFF2-40B4-BE49-F238E27FC236}">
                <a16:creationId xmlns:a16="http://schemas.microsoft.com/office/drawing/2014/main" id="{458E9992-7AAB-40C0-9082-11955182E50C}"/>
              </a:ext>
            </a:extLst>
          </p:cNvPr>
          <p:cNvSpPr>
            <a:spLocks noGrp="1"/>
          </p:cNvSpPr>
          <p:nvPr>
            <p:ph sz="quarter" idx="13"/>
          </p:nvPr>
        </p:nvSpPr>
        <p:spPr/>
        <p:txBody>
          <a:bodyPr/>
          <a:lstStyle/>
          <a:p>
            <a:r>
              <a:rPr lang="en-US" dirty="0"/>
              <a:t>Pediatric patients</a:t>
            </a:r>
          </a:p>
          <a:p>
            <a:pPr lvl="1"/>
            <a:r>
              <a:rPr lang="en-US" dirty="0"/>
              <a:t>Come down to their level.</a:t>
            </a:r>
          </a:p>
          <a:p>
            <a:pPr lvl="1"/>
            <a:r>
              <a:rPr lang="en-US" dirty="0"/>
              <a:t>Be truthful.</a:t>
            </a:r>
          </a:p>
        </p:txBody>
      </p:sp>
    </p:spTree>
    <p:extLst>
      <p:ext uri="{BB962C8B-B14F-4D97-AF65-F5344CB8AC3E}">
        <p14:creationId xmlns:p14="http://schemas.microsoft.com/office/powerpoint/2010/main" val="2219670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fr-FR" altLang="en-US" dirty="0">
                <a:sym typeface="Lucida Grande" pitchFamily="-111" charset="0"/>
              </a:rPr>
              <a:t>Communication Techniques </a:t>
            </a:r>
            <a:r>
              <a:rPr lang="fr-FR" altLang="en-US" sz="2000" b="0" dirty="0">
                <a:sym typeface="Lucida Grande" pitchFamily="-111" charset="0"/>
              </a:rPr>
              <a:t>(3 of 3)</a:t>
            </a:r>
            <a:endParaRPr lang="en-IN" sz="2000" b="0" dirty="0"/>
          </a:p>
        </p:txBody>
      </p:sp>
      <p:pic>
        <p:nvPicPr>
          <p:cNvPr id="4" name="Picture 3" descr="An Emergency Medical Technician seated at eye level near a young girl who is lying in an ambulance. The Emergency Medical Technician administers an oxygen mask on a doll while the girl smiles.">
            <a:extLst>
              <a:ext uri="{FF2B5EF4-FFF2-40B4-BE49-F238E27FC236}">
                <a16:creationId xmlns:a16="http://schemas.microsoft.com/office/drawing/2014/main" id="{D48D99C7-0FBA-4612-8A78-AADF1C7F004C}"/>
              </a:ext>
            </a:extLst>
          </p:cNvPr>
          <p:cNvPicPr>
            <a:picLocks noChangeAspect="1"/>
          </p:cNvPicPr>
          <p:nvPr/>
        </p:nvPicPr>
        <p:blipFill>
          <a:blip r:embed="rId3"/>
          <a:stretch>
            <a:fillRect/>
          </a:stretch>
        </p:blipFill>
        <p:spPr>
          <a:xfrm>
            <a:off x="1524470" y="1669947"/>
            <a:ext cx="6095060" cy="4057363"/>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6008693"/>
            <a:ext cx="8507186" cy="345211"/>
          </a:xfrm>
        </p:spPr>
        <p:txBody>
          <a:bodyPr/>
          <a:lstStyle/>
          <a:p>
            <a:pPr marL="432" indent="0">
              <a:buNone/>
            </a:pPr>
            <a:r>
              <a:rPr lang="en-US" altLang="en-US" dirty="0">
                <a:solidFill>
                  <a:srgbClr val="000000"/>
                </a:solidFill>
                <a:cs typeface="Arial" panose="020B0604020202020204" pitchFamily="34" charset="0"/>
                <a:sym typeface="Arial" panose="020B0604020202020204" pitchFamily="34" charset="0"/>
              </a:rPr>
              <a:t>Stay at a child’s eye level or lower.</a:t>
            </a:r>
          </a:p>
        </p:txBody>
      </p:sp>
    </p:spTree>
    <p:extLst>
      <p:ext uri="{BB962C8B-B14F-4D97-AF65-F5344CB8AC3E}">
        <p14:creationId xmlns:p14="http://schemas.microsoft.com/office/powerpoint/2010/main" val="3858970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Prehospital Care Report </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595350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077EB-1866-4F95-83B8-819E2C9A8BDF}"/>
              </a:ext>
            </a:extLst>
          </p:cNvPr>
          <p:cNvSpPr>
            <a:spLocks noGrp="1"/>
          </p:cNvSpPr>
          <p:nvPr>
            <p:ph type="title"/>
          </p:nvPr>
        </p:nvSpPr>
        <p:spPr/>
        <p:txBody>
          <a:bodyPr/>
          <a:lstStyle/>
          <a:p>
            <a:r>
              <a:rPr lang="en-US" dirty="0"/>
              <a:t>Prehospital Care Report</a:t>
            </a:r>
          </a:p>
        </p:txBody>
      </p:sp>
      <p:sp>
        <p:nvSpPr>
          <p:cNvPr id="3" name="Content Placeholder 2">
            <a:extLst>
              <a:ext uri="{FF2B5EF4-FFF2-40B4-BE49-F238E27FC236}">
                <a16:creationId xmlns:a16="http://schemas.microsoft.com/office/drawing/2014/main" id="{CC97C9E0-5A10-4923-B4BC-1238E1E8C50A}"/>
              </a:ext>
            </a:extLst>
          </p:cNvPr>
          <p:cNvSpPr>
            <a:spLocks noGrp="1"/>
          </p:cNvSpPr>
          <p:nvPr>
            <p:ph sz="quarter" idx="13"/>
          </p:nvPr>
        </p:nvSpPr>
        <p:spPr/>
        <p:txBody>
          <a:bodyPr/>
          <a:lstStyle/>
          <a:p>
            <a:r>
              <a:rPr lang="en-US" dirty="0"/>
              <a:t>Written documentation of what happened during a call</a:t>
            </a:r>
          </a:p>
          <a:p>
            <a:r>
              <a:rPr lang="en-US" dirty="0"/>
              <a:t>Several forms</a:t>
            </a:r>
          </a:p>
          <a:p>
            <a:pPr lvl="1"/>
            <a:r>
              <a:rPr lang="en-US" dirty="0"/>
              <a:t>Handwritten</a:t>
            </a:r>
          </a:p>
          <a:p>
            <a:pPr lvl="1"/>
            <a:r>
              <a:rPr lang="en-US" dirty="0"/>
              <a:t>Laptop</a:t>
            </a:r>
          </a:p>
          <a:p>
            <a:pPr lvl="1"/>
            <a:r>
              <a:rPr lang="en-US" dirty="0"/>
              <a:t>Tablet</a:t>
            </a:r>
          </a:p>
          <a:p>
            <a:pPr lvl="1"/>
            <a:r>
              <a:rPr lang="en-US" dirty="0"/>
              <a:t>Pen-based computers</a:t>
            </a:r>
          </a:p>
          <a:p>
            <a:r>
              <a:rPr lang="en-US" dirty="0"/>
              <a:t>Drop (transfer) report</a:t>
            </a:r>
          </a:p>
        </p:txBody>
      </p:sp>
    </p:spTree>
    <p:extLst>
      <p:ext uri="{BB962C8B-B14F-4D97-AF65-F5344CB8AC3E}">
        <p14:creationId xmlns:p14="http://schemas.microsoft.com/office/powerpoint/2010/main" val="3048515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C8E1-E8E0-4057-AEA6-70E9DD6563D5}"/>
              </a:ext>
            </a:extLst>
          </p:cNvPr>
          <p:cNvSpPr>
            <a:spLocks noGrp="1"/>
          </p:cNvSpPr>
          <p:nvPr>
            <p:ph type="title"/>
          </p:nvPr>
        </p:nvSpPr>
        <p:spPr/>
        <p:txBody>
          <a:bodyPr/>
          <a:lstStyle/>
          <a:p>
            <a:r>
              <a:rPr lang="en-US" sz="3400" dirty="0"/>
              <a:t>Functions of the Prehospital </a:t>
            </a:r>
            <a:r>
              <a:rPr lang="en-US" sz="3400" dirty="0" smtClean="0"/>
              <a:t>Care Report </a:t>
            </a:r>
            <a:r>
              <a:rPr lang="en-US" sz="2000" b="0" dirty="0"/>
              <a:t>(1 of 5)</a:t>
            </a:r>
          </a:p>
        </p:txBody>
      </p:sp>
      <p:sp>
        <p:nvSpPr>
          <p:cNvPr id="3" name="Content Placeholder 2">
            <a:extLst>
              <a:ext uri="{FF2B5EF4-FFF2-40B4-BE49-F238E27FC236}">
                <a16:creationId xmlns:a16="http://schemas.microsoft.com/office/drawing/2014/main" id="{9C24E85D-CC41-4729-8BCF-9E435E0DE085}"/>
              </a:ext>
            </a:extLst>
          </p:cNvPr>
          <p:cNvSpPr>
            <a:spLocks noGrp="1"/>
          </p:cNvSpPr>
          <p:nvPr>
            <p:ph sz="quarter" idx="13"/>
          </p:nvPr>
        </p:nvSpPr>
        <p:spPr/>
        <p:txBody>
          <a:bodyPr/>
          <a:lstStyle/>
          <a:p>
            <a:r>
              <a:rPr lang="en-US" dirty="0"/>
              <a:t>Patient Care Record</a:t>
            </a:r>
          </a:p>
          <a:p>
            <a:pPr lvl="1"/>
            <a:r>
              <a:rPr lang="en-US" dirty="0"/>
              <a:t>Documents findings and treatment</a:t>
            </a:r>
          </a:p>
          <a:p>
            <a:pPr lvl="1"/>
            <a:r>
              <a:rPr lang="en-US" dirty="0"/>
              <a:t>Conveys picture of scene</a:t>
            </a:r>
          </a:p>
          <a:p>
            <a:pPr lvl="1"/>
            <a:r>
              <a:rPr lang="en-US" dirty="0"/>
              <a:t>Entered into patient’s permanent medical record</a:t>
            </a:r>
          </a:p>
        </p:txBody>
      </p:sp>
    </p:spTree>
    <p:extLst>
      <p:ext uri="{BB962C8B-B14F-4D97-AF65-F5344CB8AC3E}">
        <p14:creationId xmlns:p14="http://schemas.microsoft.com/office/powerpoint/2010/main" val="49383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C8E1-E8E0-4057-AEA6-70E9DD6563D5}"/>
              </a:ext>
            </a:extLst>
          </p:cNvPr>
          <p:cNvSpPr>
            <a:spLocks noGrp="1"/>
          </p:cNvSpPr>
          <p:nvPr>
            <p:ph type="title"/>
          </p:nvPr>
        </p:nvSpPr>
        <p:spPr/>
        <p:txBody>
          <a:bodyPr/>
          <a:lstStyle/>
          <a:p>
            <a:r>
              <a:rPr lang="en-US" sz="3400" dirty="0"/>
              <a:t>Functions of the Prehospital Care Report </a:t>
            </a:r>
            <a:r>
              <a:rPr lang="en-US" sz="2000" b="0" dirty="0"/>
              <a:t>(2 of 5)</a:t>
            </a:r>
          </a:p>
        </p:txBody>
      </p:sp>
      <p:sp>
        <p:nvSpPr>
          <p:cNvPr id="3" name="Content Placeholder 2">
            <a:extLst>
              <a:ext uri="{FF2B5EF4-FFF2-40B4-BE49-F238E27FC236}">
                <a16:creationId xmlns:a16="http://schemas.microsoft.com/office/drawing/2014/main" id="{9C24E85D-CC41-4729-8BCF-9E435E0DE085}"/>
              </a:ext>
            </a:extLst>
          </p:cNvPr>
          <p:cNvSpPr>
            <a:spLocks noGrp="1"/>
          </p:cNvSpPr>
          <p:nvPr>
            <p:ph sz="quarter" idx="13"/>
          </p:nvPr>
        </p:nvSpPr>
        <p:spPr/>
        <p:txBody>
          <a:bodyPr/>
          <a:lstStyle/>
          <a:p>
            <a:r>
              <a:rPr lang="en-US" dirty="0"/>
              <a:t>Legal Document</a:t>
            </a:r>
          </a:p>
          <a:p>
            <a:pPr lvl="1"/>
            <a:r>
              <a:rPr lang="en-US" dirty="0"/>
              <a:t>Can be subpoenaed and used as evidence</a:t>
            </a:r>
          </a:p>
          <a:p>
            <a:pPr lvl="1"/>
            <a:r>
              <a:rPr lang="en-US" dirty="0"/>
              <a:t>May help patient win a case</a:t>
            </a:r>
          </a:p>
          <a:p>
            <a:pPr lvl="1"/>
            <a:r>
              <a:rPr lang="en-US" dirty="0"/>
              <a:t>May be used against you in case of negligence</a:t>
            </a:r>
          </a:p>
        </p:txBody>
      </p:sp>
    </p:spTree>
    <p:extLst>
      <p:ext uri="{BB962C8B-B14F-4D97-AF65-F5344CB8AC3E}">
        <p14:creationId xmlns:p14="http://schemas.microsoft.com/office/powerpoint/2010/main" val="3987962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C8E1-E8E0-4057-AEA6-70E9DD6563D5}"/>
              </a:ext>
            </a:extLst>
          </p:cNvPr>
          <p:cNvSpPr>
            <a:spLocks noGrp="1"/>
          </p:cNvSpPr>
          <p:nvPr>
            <p:ph type="title"/>
          </p:nvPr>
        </p:nvSpPr>
        <p:spPr/>
        <p:txBody>
          <a:bodyPr/>
          <a:lstStyle/>
          <a:p>
            <a:r>
              <a:rPr lang="en-US" sz="3400" dirty="0"/>
              <a:t>Functions of the Prehospital Care Report </a:t>
            </a:r>
            <a:r>
              <a:rPr lang="en-US" sz="2000" b="0" dirty="0"/>
              <a:t>(3 of 5)</a:t>
            </a:r>
          </a:p>
        </p:txBody>
      </p:sp>
      <p:sp>
        <p:nvSpPr>
          <p:cNvPr id="3" name="Content Placeholder 2">
            <a:extLst>
              <a:ext uri="{FF2B5EF4-FFF2-40B4-BE49-F238E27FC236}">
                <a16:creationId xmlns:a16="http://schemas.microsoft.com/office/drawing/2014/main" id="{9C24E85D-CC41-4729-8BCF-9E435E0DE085}"/>
              </a:ext>
            </a:extLst>
          </p:cNvPr>
          <p:cNvSpPr>
            <a:spLocks noGrp="1"/>
          </p:cNvSpPr>
          <p:nvPr>
            <p:ph sz="quarter" idx="13"/>
          </p:nvPr>
        </p:nvSpPr>
        <p:spPr/>
        <p:txBody>
          <a:bodyPr/>
          <a:lstStyle/>
          <a:p>
            <a:r>
              <a:rPr lang="en-US" dirty="0"/>
              <a:t>Administrative Data</a:t>
            </a:r>
          </a:p>
          <a:p>
            <a:pPr lvl="1"/>
            <a:r>
              <a:rPr lang="en-US" dirty="0"/>
              <a:t>Insurance information</a:t>
            </a:r>
          </a:p>
          <a:p>
            <a:pPr lvl="1"/>
            <a:r>
              <a:rPr lang="en-US" dirty="0"/>
              <a:t>Billing address</a:t>
            </a:r>
          </a:p>
        </p:txBody>
      </p:sp>
    </p:spTree>
    <p:extLst>
      <p:ext uri="{BB962C8B-B14F-4D97-AF65-F5344CB8AC3E}">
        <p14:creationId xmlns:p14="http://schemas.microsoft.com/office/powerpoint/2010/main" val="643490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C8E1-E8E0-4057-AEA6-70E9DD6563D5}"/>
              </a:ext>
            </a:extLst>
          </p:cNvPr>
          <p:cNvSpPr>
            <a:spLocks noGrp="1"/>
          </p:cNvSpPr>
          <p:nvPr>
            <p:ph type="title"/>
          </p:nvPr>
        </p:nvSpPr>
        <p:spPr/>
        <p:txBody>
          <a:bodyPr/>
          <a:lstStyle/>
          <a:p>
            <a:r>
              <a:rPr lang="en-US" sz="3400" dirty="0"/>
              <a:t>Functions of the Prehospital Care Report </a:t>
            </a:r>
            <a:r>
              <a:rPr lang="en-US" sz="2000" b="0" dirty="0"/>
              <a:t>(4 of 5)</a:t>
            </a:r>
          </a:p>
        </p:txBody>
      </p:sp>
      <p:sp>
        <p:nvSpPr>
          <p:cNvPr id="3" name="Content Placeholder 2">
            <a:extLst>
              <a:ext uri="{FF2B5EF4-FFF2-40B4-BE49-F238E27FC236}">
                <a16:creationId xmlns:a16="http://schemas.microsoft.com/office/drawing/2014/main" id="{9C24E85D-CC41-4729-8BCF-9E435E0DE085}"/>
              </a:ext>
            </a:extLst>
          </p:cNvPr>
          <p:cNvSpPr>
            <a:spLocks noGrp="1"/>
          </p:cNvSpPr>
          <p:nvPr>
            <p:ph sz="quarter" idx="13"/>
          </p:nvPr>
        </p:nvSpPr>
        <p:spPr/>
        <p:txBody>
          <a:bodyPr/>
          <a:lstStyle/>
          <a:p>
            <a:r>
              <a:rPr lang="en-US" dirty="0"/>
              <a:t>Education and Research</a:t>
            </a:r>
          </a:p>
          <a:p>
            <a:pPr lvl="1"/>
            <a:r>
              <a:rPr lang="en-US" dirty="0"/>
              <a:t>Clinical research</a:t>
            </a:r>
          </a:p>
          <a:p>
            <a:pPr lvl="1"/>
            <a:r>
              <a:rPr lang="en-US" dirty="0"/>
              <a:t>Statistics</a:t>
            </a:r>
          </a:p>
          <a:p>
            <a:pPr lvl="1"/>
            <a:r>
              <a:rPr lang="en-US" dirty="0"/>
              <a:t>Continuing education</a:t>
            </a:r>
          </a:p>
          <a:p>
            <a:pPr lvl="1"/>
            <a:r>
              <a:rPr lang="en-US" dirty="0"/>
              <a:t>Tracking E</a:t>
            </a:r>
            <a:r>
              <a:rPr lang="en-US" sz="100" dirty="0"/>
              <a:t> </a:t>
            </a:r>
            <a:r>
              <a:rPr lang="en-US" dirty="0"/>
              <a:t>M</a:t>
            </a:r>
            <a:r>
              <a:rPr lang="en-US" sz="100" dirty="0"/>
              <a:t> </a:t>
            </a:r>
            <a:r>
              <a:rPr lang="en-US" dirty="0"/>
              <a:t>T’s personal experience</a:t>
            </a:r>
          </a:p>
        </p:txBody>
      </p:sp>
    </p:spTree>
    <p:extLst>
      <p:ext uri="{BB962C8B-B14F-4D97-AF65-F5344CB8AC3E}">
        <p14:creationId xmlns:p14="http://schemas.microsoft.com/office/powerpoint/2010/main" val="3632535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C8E1-E8E0-4057-AEA6-70E9DD6563D5}"/>
              </a:ext>
            </a:extLst>
          </p:cNvPr>
          <p:cNvSpPr>
            <a:spLocks noGrp="1"/>
          </p:cNvSpPr>
          <p:nvPr>
            <p:ph type="title"/>
          </p:nvPr>
        </p:nvSpPr>
        <p:spPr/>
        <p:txBody>
          <a:bodyPr/>
          <a:lstStyle/>
          <a:p>
            <a:r>
              <a:rPr lang="en-US" sz="3400" dirty="0"/>
              <a:t>Functions of the Prehospital Care Report </a:t>
            </a:r>
            <a:r>
              <a:rPr lang="en-US" sz="2000" b="0" dirty="0"/>
              <a:t>(5 of 5)</a:t>
            </a:r>
          </a:p>
        </p:txBody>
      </p:sp>
      <p:sp>
        <p:nvSpPr>
          <p:cNvPr id="3" name="Content Placeholder 2">
            <a:extLst>
              <a:ext uri="{FF2B5EF4-FFF2-40B4-BE49-F238E27FC236}">
                <a16:creationId xmlns:a16="http://schemas.microsoft.com/office/drawing/2014/main" id="{9C24E85D-CC41-4729-8BCF-9E435E0DE085}"/>
              </a:ext>
            </a:extLst>
          </p:cNvPr>
          <p:cNvSpPr>
            <a:spLocks noGrp="1"/>
          </p:cNvSpPr>
          <p:nvPr>
            <p:ph sz="quarter" idx="13"/>
          </p:nvPr>
        </p:nvSpPr>
        <p:spPr/>
        <p:txBody>
          <a:bodyPr/>
          <a:lstStyle/>
          <a:p>
            <a:r>
              <a:rPr lang="en-US" dirty="0"/>
              <a:t>Quality Improvement</a:t>
            </a:r>
          </a:p>
          <a:p>
            <a:pPr lvl="1"/>
            <a:r>
              <a:rPr lang="en-US" dirty="0"/>
              <a:t>Routine call review</a:t>
            </a:r>
          </a:p>
          <a:p>
            <a:pPr lvl="1"/>
            <a:r>
              <a:rPr lang="en-US" dirty="0"/>
              <a:t>Ensures compliance to standards</a:t>
            </a:r>
          </a:p>
          <a:p>
            <a:pPr lvl="1"/>
            <a:r>
              <a:rPr lang="en-US" dirty="0"/>
              <a:t>Can reveal providers deserving special recognition</a:t>
            </a:r>
          </a:p>
          <a:p>
            <a:pPr lvl="1"/>
            <a:r>
              <a:rPr lang="en-US" dirty="0"/>
              <a:t>Can reveal opportunities for improvement</a:t>
            </a:r>
          </a:p>
        </p:txBody>
      </p:sp>
    </p:spTree>
    <p:extLst>
      <p:ext uri="{BB962C8B-B14F-4D97-AF65-F5344CB8AC3E}">
        <p14:creationId xmlns:p14="http://schemas.microsoft.com/office/powerpoint/2010/main" val="1797111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11D8-59A5-492E-87B1-EE9DFCCD195A}"/>
              </a:ext>
            </a:extLst>
          </p:cNvPr>
          <p:cNvSpPr>
            <a:spLocks noGrp="1"/>
          </p:cNvSpPr>
          <p:nvPr>
            <p:ph type="title"/>
          </p:nvPr>
        </p:nvSpPr>
        <p:spPr/>
        <p:txBody>
          <a:bodyPr/>
          <a:lstStyle/>
          <a:p>
            <a:r>
              <a:rPr lang="en-US" sz="3400" dirty="0"/>
              <a:t>Elements of the Prehospital Care Report </a:t>
            </a:r>
            <a:r>
              <a:rPr lang="en-US" sz="2000" b="0" dirty="0"/>
              <a:t>(1 of 7)</a:t>
            </a:r>
          </a:p>
        </p:txBody>
      </p:sp>
      <p:sp>
        <p:nvSpPr>
          <p:cNvPr id="3" name="Content Placeholder 2">
            <a:extLst>
              <a:ext uri="{FF2B5EF4-FFF2-40B4-BE49-F238E27FC236}">
                <a16:creationId xmlns:a16="http://schemas.microsoft.com/office/drawing/2014/main" id="{75880254-1C76-4433-A307-22E31D7BEC11}"/>
              </a:ext>
            </a:extLst>
          </p:cNvPr>
          <p:cNvSpPr>
            <a:spLocks noGrp="1"/>
          </p:cNvSpPr>
          <p:nvPr>
            <p:ph sz="quarter" idx="13"/>
          </p:nvPr>
        </p:nvSpPr>
        <p:spPr/>
        <p:txBody>
          <a:bodyPr/>
          <a:lstStyle/>
          <a:p>
            <a:r>
              <a:rPr lang="en-US" dirty="0"/>
              <a:t>Data Elements</a:t>
            </a:r>
          </a:p>
          <a:p>
            <a:pPr lvl="1"/>
            <a:r>
              <a:rPr lang="en-US" dirty="0"/>
              <a:t>Developed by National Highway Traffic Safety Administration (N</a:t>
            </a:r>
            <a:r>
              <a:rPr lang="en-US" sz="100" dirty="0"/>
              <a:t> </a:t>
            </a:r>
            <a:r>
              <a:rPr lang="en-US" dirty="0"/>
              <a:t>H</a:t>
            </a:r>
            <a:r>
              <a:rPr lang="en-US" sz="100" dirty="0"/>
              <a:t> </a:t>
            </a:r>
            <a:r>
              <a:rPr lang="en-US" dirty="0"/>
              <a:t>T</a:t>
            </a:r>
            <a:r>
              <a:rPr lang="en-US" sz="100" dirty="0"/>
              <a:t> </a:t>
            </a:r>
            <a:r>
              <a:rPr lang="en-US" dirty="0"/>
              <a:t>S</a:t>
            </a:r>
            <a:r>
              <a:rPr lang="en-US" sz="100" dirty="0"/>
              <a:t> </a:t>
            </a:r>
            <a:r>
              <a:rPr lang="en-US" dirty="0"/>
              <a:t>A)</a:t>
            </a:r>
          </a:p>
          <a:p>
            <a:pPr lvl="2"/>
            <a:r>
              <a:rPr lang="en-US" dirty="0"/>
              <a:t>More than four hundred elements</a:t>
            </a:r>
          </a:p>
          <a:p>
            <a:pPr lvl="2"/>
            <a:r>
              <a:rPr lang="en-US" dirty="0"/>
              <a:t>Minimum data set available nationwide</a:t>
            </a:r>
          </a:p>
        </p:txBody>
      </p:sp>
    </p:spTree>
    <p:extLst>
      <p:ext uri="{BB962C8B-B14F-4D97-AF65-F5344CB8AC3E}">
        <p14:creationId xmlns:p14="http://schemas.microsoft.com/office/powerpoint/2010/main" val="3937146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E9A88-DF80-4E5B-A1AC-E64AE639BCEC}"/>
              </a:ext>
            </a:extLst>
          </p:cNvPr>
          <p:cNvSpPr>
            <a:spLocks noGrp="1"/>
          </p:cNvSpPr>
          <p:nvPr>
            <p:ph type="title"/>
          </p:nvPr>
        </p:nvSpPr>
        <p:spPr/>
        <p:txBody>
          <a:bodyPr/>
          <a:lstStyle/>
          <a:p>
            <a:r>
              <a:rPr lang="en-US" dirty="0"/>
              <a:t>Communication Systems </a:t>
            </a:r>
            <a:r>
              <a:rPr lang="en-US" sz="2000" b="0" dirty="0"/>
              <a:t>(1 of 2)</a:t>
            </a:r>
          </a:p>
        </p:txBody>
      </p:sp>
      <p:sp>
        <p:nvSpPr>
          <p:cNvPr id="3" name="Content Placeholder 2">
            <a:extLst>
              <a:ext uri="{FF2B5EF4-FFF2-40B4-BE49-F238E27FC236}">
                <a16:creationId xmlns:a16="http://schemas.microsoft.com/office/drawing/2014/main" id="{DA179942-2B2D-4D0F-BB7A-C3708171EA63}"/>
              </a:ext>
            </a:extLst>
          </p:cNvPr>
          <p:cNvSpPr>
            <a:spLocks noGrp="1"/>
          </p:cNvSpPr>
          <p:nvPr>
            <p:ph sz="quarter" idx="13"/>
          </p:nvPr>
        </p:nvSpPr>
        <p:spPr/>
        <p:txBody>
          <a:bodyPr/>
          <a:lstStyle/>
          <a:p>
            <a:r>
              <a:rPr lang="en-US" dirty="0"/>
              <a:t>E</a:t>
            </a:r>
            <a:r>
              <a:rPr lang="en-US" sz="100" dirty="0"/>
              <a:t> </a:t>
            </a:r>
            <a:r>
              <a:rPr lang="en-US" dirty="0"/>
              <a:t>M</a:t>
            </a:r>
            <a:r>
              <a:rPr lang="en-US" sz="100" dirty="0"/>
              <a:t> </a:t>
            </a:r>
            <a:r>
              <a:rPr lang="en-US" dirty="0"/>
              <a:t>S radio systems consist of:</a:t>
            </a:r>
          </a:p>
          <a:p>
            <a:pPr lvl="1"/>
            <a:r>
              <a:rPr lang="en-US" dirty="0"/>
              <a:t>Base stations</a:t>
            </a:r>
          </a:p>
          <a:p>
            <a:pPr lvl="1"/>
            <a:r>
              <a:rPr lang="en-US" dirty="0"/>
              <a:t>Mobile radios</a:t>
            </a:r>
          </a:p>
          <a:p>
            <a:pPr lvl="1"/>
            <a:r>
              <a:rPr lang="en-US" dirty="0"/>
              <a:t>Portable radios</a:t>
            </a:r>
          </a:p>
          <a:p>
            <a:pPr lvl="1"/>
            <a:r>
              <a:rPr lang="en-US" dirty="0"/>
              <a:t>Repeaters</a:t>
            </a:r>
          </a:p>
          <a:p>
            <a:pPr lvl="1"/>
            <a:r>
              <a:rPr lang="en-US" dirty="0"/>
              <a:t>Cell phones</a:t>
            </a:r>
          </a:p>
          <a:p>
            <a:pPr lvl="1"/>
            <a:r>
              <a:rPr lang="en-US" dirty="0"/>
              <a:t>Telemetry</a:t>
            </a:r>
          </a:p>
        </p:txBody>
      </p:sp>
    </p:spTree>
    <p:extLst>
      <p:ext uri="{BB962C8B-B14F-4D97-AF65-F5344CB8AC3E}">
        <p14:creationId xmlns:p14="http://schemas.microsoft.com/office/powerpoint/2010/main" val="340499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11D8-59A5-492E-87B1-EE9DFCCD195A}"/>
              </a:ext>
            </a:extLst>
          </p:cNvPr>
          <p:cNvSpPr>
            <a:spLocks noGrp="1"/>
          </p:cNvSpPr>
          <p:nvPr>
            <p:ph type="title"/>
          </p:nvPr>
        </p:nvSpPr>
        <p:spPr/>
        <p:txBody>
          <a:bodyPr/>
          <a:lstStyle/>
          <a:p>
            <a:r>
              <a:rPr lang="en-US" sz="3400" dirty="0"/>
              <a:t>Elements of the Prehospital Care Report </a:t>
            </a:r>
            <a:r>
              <a:rPr lang="en-US" sz="2000" b="0" dirty="0"/>
              <a:t>(2 of 7)</a:t>
            </a:r>
          </a:p>
        </p:txBody>
      </p:sp>
      <p:sp>
        <p:nvSpPr>
          <p:cNvPr id="3" name="Content Placeholder 2">
            <a:extLst>
              <a:ext uri="{FF2B5EF4-FFF2-40B4-BE49-F238E27FC236}">
                <a16:creationId xmlns:a16="http://schemas.microsoft.com/office/drawing/2014/main" id="{75880254-1C76-4433-A307-22E31D7BEC11}"/>
              </a:ext>
            </a:extLst>
          </p:cNvPr>
          <p:cNvSpPr>
            <a:spLocks noGrp="1"/>
          </p:cNvSpPr>
          <p:nvPr>
            <p:ph sz="quarter" idx="13"/>
          </p:nvPr>
        </p:nvSpPr>
        <p:spPr>
          <a:xfrm>
            <a:off x="457200" y="1556326"/>
            <a:ext cx="8409214" cy="4467955"/>
          </a:xfrm>
        </p:spPr>
        <p:txBody>
          <a:bodyPr/>
          <a:lstStyle/>
          <a:p>
            <a:r>
              <a:rPr lang="en-US" dirty="0"/>
              <a:t>Run Data</a:t>
            </a:r>
          </a:p>
          <a:p>
            <a:pPr lvl="1"/>
            <a:r>
              <a:rPr lang="en-US" dirty="0"/>
              <a:t>Agency name, date, times, call number, unit personnel and levels of certification, and other basic information mandated by service</a:t>
            </a:r>
          </a:p>
          <a:p>
            <a:pPr lvl="1"/>
            <a:r>
              <a:rPr lang="en-US" dirty="0"/>
              <a:t>Use official time given by dispatch so all times in report match.</a:t>
            </a:r>
          </a:p>
        </p:txBody>
      </p:sp>
    </p:spTree>
    <p:extLst>
      <p:ext uri="{BB962C8B-B14F-4D97-AF65-F5344CB8AC3E}">
        <p14:creationId xmlns:p14="http://schemas.microsoft.com/office/powerpoint/2010/main" val="201713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11D8-59A5-492E-87B1-EE9DFCCD195A}"/>
              </a:ext>
            </a:extLst>
          </p:cNvPr>
          <p:cNvSpPr>
            <a:spLocks noGrp="1"/>
          </p:cNvSpPr>
          <p:nvPr>
            <p:ph type="title"/>
          </p:nvPr>
        </p:nvSpPr>
        <p:spPr/>
        <p:txBody>
          <a:bodyPr/>
          <a:lstStyle/>
          <a:p>
            <a:r>
              <a:rPr lang="en-US" sz="3400" dirty="0"/>
              <a:t>Elements of the Prehospital Care Report </a:t>
            </a:r>
            <a:r>
              <a:rPr lang="en-US" sz="2000" b="0" dirty="0"/>
              <a:t>(3 of 7)</a:t>
            </a:r>
          </a:p>
        </p:txBody>
      </p:sp>
      <p:sp>
        <p:nvSpPr>
          <p:cNvPr id="3" name="Content Placeholder 2">
            <a:extLst>
              <a:ext uri="{FF2B5EF4-FFF2-40B4-BE49-F238E27FC236}">
                <a16:creationId xmlns:a16="http://schemas.microsoft.com/office/drawing/2014/main" id="{75880254-1C76-4433-A307-22E31D7BEC11}"/>
              </a:ext>
            </a:extLst>
          </p:cNvPr>
          <p:cNvSpPr>
            <a:spLocks noGrp="1"/>
          </p:cNvSpPr>
          <p:nvPr>
            <p:ph sz="quarter" idx="13"/>
          </p:nvPr>
        </p:nvSpPr>
        <p:spPr>
          <a:xfrm>
            <a:off x="457200" y="1556326"/>
            <a:ext cx="8229600" cy="4467955"/>
          </a:xfrm>
        </p:spPr>
        <p:txBody>
          <a:bodyPr/>
          <a:lstStyle/>
          <a:p>
            <a:r>
              <a:rPr lang="en-US" dirty="0"/>
              <a:t>Patient Information</a:t>
            </a:r>
          </a:p>
          <a:p>
            <a:pPr lvl="1"/>
            <a:r>
              <a:rPr lang="en-US" dirty="0"/>
              <a:t>Name, address, phone number</a:t>
            </a:r>
          </a:p>
          <a:p>
            <a:pPr lvl="1"/>
            <a:r>
              <a:rPr lang="en-US" dirty="0"/>
              <a:t>Sex, age, and date of birth</a:t>
            </a:r>
          </a:p>
          <a:p>
            <a:pPr lvl="1"/>
            <a:r>
              <a:rPr lang="en-US" dirty="0"/>
              <a:t>Weight</a:t>
            </a:r>
          </a:p>
          <a:p>
            <a:pPr lvl="1"/>
            <a:r>
              <a:rPr lang="en-US" dirty="0"/>
              <a:t>Race and/or ethnicity</a:t>
            </a:r>
          </a:p>
          <a:p>
            <a:pPr lvl="1"/>
            <a:r>
              <a:rPr lang="en-US" dirty="0"/>
              <a:t>Billing and insurance information</a:t>
            </a:r>
          </a:p>
        </p:txBody>
      </p:sp>
    </p:spTree>
    <p:extLst>
      <p:ext uri="{BB962C8B-B14F-4D97-AF65-F5344CB8AC3E}">
        <p14:creationId xmlns:p14="http://schemas.microsoft.com/office/powerpoint/2010/main" val="4125601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11D8-59A5-492E-87B1-EE9DFCCD195A}"/>
              </a:ext>
            </a:extLst>
          </p:cNvPr>
          <p:cNvSpPr>
            <a:spLocks noGrp="1"/>
          </p:cNvSpPr>
          <p:nvPr>
            <p:ph type="title"/>
          </p:nvPr>
        </p:nvSpPr>
        <p:spPr/>
        <p:txBody>
          <a:bodyPr/>
          <a:lstStyle/>
          <a:p>
            <a:r>
              <a:rPr lang="en-US" sz="3400" dirty="0"/>
              <a:t>Elements of the Prehospital Care Report </a:t>
            </a:r>
            <a:r>
              <a:rPr lang="en-US" sz="2000" b="0" dirty="0"/>
              <a:t>(4 of 7)</a:t>
            </a:r>
          </a:p>
        </p:txBody>
      </p:sp>
      <p:sp>
        <p:nvSpPr>
          <p:cNvPr id="3" name="Content Placeholder 2">
            <a:extLst>
              <a:ext uri="{FF2B5EF4-FFF2-40B4-BE49-F238E27FC236}">
                <a16:creationId xmlns:a16="http://schemas.microsoft.com/office/drawing/2014/main" id="{75880254-1C76-4433-A307-22E31D7BEC11}"/>
              </a:ext>
            </a:extLst>
          </p:cNvPr>
          <p:cNvSpPr>
            <a:spLocks noGrp="1"/>
          </p:cNvSpPr>
          <p:nvPr>
            <p:ph sz="quarter" idx="13"/>
          </p:nvPr>
        </p:nvSpPr>
        <p:spPr>
          <a:xfrm>
            <a:off x="457200" y="1556326"/>
            <a:ext cx="8229600" cy="4467955"/>
          </a:xfrm>
        </p:spPr>
        <p:txBody>
          <a:bodyPr/>
          <a:lstStyle/>
          <a:p>
            <a:r>
              <a:rPr lang="en-US" dirty="0"/>
              <a:t>Information Gathered during the Call</a:t>
            </a:r>
          </a:p>
          <a:p>
            <a:pPr lvl="1"/>
            <a:r>
              <a:rPr lang="en-US" dirty="0"/>
              <a:t>General impression of patient</a:t>
            </a:r>
          </a:p>
          <a:p>
            <a:pPr lvl="1"/>
            <a:r>
              <a:rPr lang="en-US" dirty="0"/>
              <a:t>Narrative summary of call</a:t>
            </a:r>
          </a:p>
          <a:p>
            <a:pPr lvl="1"/>
            <a:r>
              <a:rPr lang="en-US" dirty="0"/>
              <a:t>Patient’s prior aid, past medical history, physical exam results, vital signs, E</a:t>
            </a:r>
            <a:r>
              <a:rPr lang="en-US" sz="100" dirty="0"/>
              <a:t> </a:t>
            </a:r>
            <a:r>
              <a:rPr lang="en-US" dirty="0"/>
              <a:t>C</a:t>
            </a:r>
            <a:r>
              <a:rPr lang="en-US" sz="100" dirty="0"/>
              <a:t> </a:t>
            </a:r>
            <a:r>
              <a:rPr lang="en-US" dirty="0"/>
              <a:t>G results, procedures and treatments, medications administered, and other information as required by your service</a:t>
            </a:r>
          </a:p>
          <a:p>
            <a:pPr lvl="1"/>
            <a:r>
              <a:rPr lang="en-US" dirty="0"/>
              <a:t>Transport information</a:t>
            </a:r>
          </a:p>
        </p:txBody>
      </p:sp>
    </p:spTree>
    <p:extLst>
      <p:ext uri="{BB962C8B-B14F-4D97-AF65-F5344CB8AC3E}">
        <p14:creationId xmlns:p14="http://schemas.microsoft.com/office/powerpoint/2010/main" val="4292378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11D8-59A5-492E-87B1-EE9DFCCD195A}"/>
              </a:ext>
            </a:extLst>
          </p:cNvPr>
          <p:cNvSpPr>
            <a:spLocks noGrp="1"/>
          </p:cNvSpPr>
          <p:nvPr>
            <p:ph type="title"/>
          </p:nvPr>
        </p:nvSpPr>
        <p:spPr/>
        <p:txBody>
          <a:bodyPr/>
          <a:lstStyle/>
          <a:p>
            <a:r>
              <a:rPr lang="en-US" sz="3400" dirty="0"/>
              <a:t>Elements of the Prehospital Care Report </a:t>
            </a:r>
            <a:r>
              <a:rPr lang="en-US" sz="2000" b="0" dirty="0"/>
              <a:t>(5 of 7)</a:t>
            </a:r>
          </a:p>
        </p:txBody>
      </p:sp>
      <p:sp>
        <p:nvSpPr>
          <p:cNvPr id="3" name="Content Placeholder 2">
            <a:extLst>
              <a:ext uri="{FF2B5EF4-FFF2-40B4-BE49-F238E27FC236}">
                <a16:creationId xmlns:a16="http://schemas.microsoft.com/office/drawing/2014/main" id="{75880254-1C76-4433-A307-22E31D7BEC11}"/>
              </a:ext>
            </a:extLst>
          </p:cNvPr>
          <p:cNvSpPr>
            <a:spLocks noGrp="1"/>
          </p:cNvSpPr>
          <p:nvPr>
            <p:ph sz="quarter" idx="13"/>
          </p:nvPr>
        </p:nvSpPr>
        <p:spPr>
          <a:xfrm>
            <a:off x="457200" y="1556326"/>
            <a:ext cx="8229600" cy="4467955"/>
          </a:xfrm>
        </p:spPr>
        <p:txBody>
          <a:bodyPr/>
          <a:lstStyle/>
          <a:p>
            <a:r>
              <a:rPr lang="en-US" dirty="0"/>
              <a:t>Narrative Sections</a:t>
            </a:r>
          </a:p>
          <a:p>
            <a:pPr lvl="1"/>
            <a:r>
              <a:rPr lang="en-US" dirty="0"/>
              <a:t>Objective information</a:t>
            </a:r>
          </a:p>
          <a:p>
            <a:pPr lvl="2"/>
            <a:r>
              <a:rPr lang="en-US" dirty="0"/>
              <a:t>Observable, measurable, verifiable</a:t>
            </a:r>
          </a:p>
          <a:p>
            <a:pPr lvl="1"/>
            <a:r>
              <a:rPr lang="en-US" dirty="0"/>
              <a:t>Subjective information</a:t>
            </a:r>
          </a:p>
          <a:p>
            <a:pPr lvl="2"/>
            <a:r>
              <a:rPr lang="en-US" dirty="0"/>
              <a:t>Subject to interpretation or opinion (often reported by patient)</a:t>
            </a:r>
          </a:p>
        </p:txBody>
      </p:sp>
    </p:spTree>
    <p:extLst>
      <p:ext uri="{BB962C8B-B14F-4D97-AF65-F5344CB8AC3E}">
        <p14:creationId xmlns:p14="http://schemas.microsoft.com/office/powerpoint/2010/main" val="451563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11D8-59A5-492E-87B1-EE9DFCCD195A}"/>
              </a:ext>
            </a:extLst>
          </p:cNvPr>
          <p:cNvSpPr>
            <a:spLocks noGrp="1"/>
          </p:cNvSpPr>
          <p:nvPr>
            <p:ph type="title"/>
          </p:nvPr>
        </p:nvSpPr>
        <p:spPr/>
        <p:txBody>
          <a:bodyPr/>
          <a:lstStyle/>
          <a:p>
            <a:r>
              <a:rPr lang="en-US" sz="3400" dirty="0"/>
              <a:t>Elements of the Prehospital Care Report </a:t>
            </a:r>
            <a:r>
              <a:rPr lang="en-US" sz="2000" b="0" dirty="0"/>
              <a:t>(6 of 7)</a:t>
            </a:r>
          </a:p>
        </p:txBody>
      </p:sp>
      <p:sp>
        <p:nvSpPr>
          <p:cNvPr id="3" name="Content Placeholder 2">
            <a:extLst>
              <a:ext uri="{FF2B5EF4-FFF2-40B4-BE49-F238E27FC236}">
                <a16:creationId xmlns:a16="http://schemas.microsoft.com/office/drawing/2014/main" id="{75880254-1C76-4433-A307-22E31D7BEC11}"/>
              </a:ext>
            </a:extLst>
          </p:cNvPr>
          <p:cNvSpPr>
            <a:spLocks noGrp="1"/>
          </p:cNvSpPr>
          <p:nvPr>
            <p:ph sz="quarter" idx="13"/>
          </p:nvPr>
        </p:nvSpPr>
        <p:spPr>
          <a:xfrm>
            <a:off x="457200" y="1556326"/>
            <a:ext cx="8229600" cy="4467955"/>
          </a:xfrm>
        </p:spPr>
        <p:txBody>
          <a:bodyPr/>
          <a:lstStyle/>
          <a:p>
            <a:r>
              <a:rPr lang="en-US" dirty="0"/>
              <a:t>Narrative Sections</a:t>
            </a:r>
          </a:p>
          <a:p>
            <a:pPr lvl="1"/>
            <a:r>
              <a:rPr lang="en-US" dirty="0"/>
              <a:t>Chief complaint</a:t>
            </a:r>
          </a:p>
          <a:p>
            <a:pPr lvl="2"/>
            <a:r>
              <a:rPr lang="en-US" dirty="0"/>
              <a:t>Primary complaint, as stated by patient</a:t>
            </a:r>
          </a:p>
          <a:p>
            <a:pPr lvl="2"/>
            <a:r>
              <a:rPr lang="en-US" dirty="0"/>
              <a:t>Best recorded as a direct quote</a:t>
            </a:r>
          </a:p>
          <a:p>
            <a:pPr lvl="1"/>
            <a:r>
              <a:rPr lang="en-US" dirty="0"/>
              <a:t>Pertinent negatives</a:t>
            </a:r>
          </a:p>
          <a:p>
            <a:pPr lvl="2"/>
            <a:r>
              <a:rPr lang="en-US" dirty="0"/>
              <a:t>Important negative findings</a:t>
            </a:r>
          </a:p>
        </p:txBody>
      </p:sp>
    </p:spTree>
    <p:extLst>
      <p:ext uri="{BB962C8B-B14F-4D97-AF65-F5344CB8AC3E}">
        <p14:creationId xmlns:p14="http://schemas.microsoft.com/office/powerpoint/2010/main" val="2775926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11D8-59A5-492E-87B1-EE9DFCCD195A}"/>
              </a:ext>
            </a:extLst>
          </p:cNvPr>
          <p:cNvSpPr>
            <a:spLocks noGrp="1"/>
          </p:cNvSpPr>
          <p:nvPr>
            <p:ph type="title"/>
          </p:nvPr>
        </p:nvSpPr>
        <p:spPr/>
        <p:txBody>
          <a:bodyPr/>
          <a:lstStyle/>
          <a:p>
            <a:r>
              <a:rPr lang="en-US" sz="3400" dirty="0"/>
              <a:t>Elements of the Prehospital Care Report </a:t>
            </a:r>
            <a:r>
              <a:rPr lang="en-US" sz="2000" b="0" dirty="0"/>
              <a:t>(7 of 7)</a:t>
            </a:r>
          </a:p>
        </p:txBody>
      </p:sp>
      <p:sp>
        <p:nvSpPr>
          <p:cNvPr id="3" name="Content Placeholder 2">
            <a:extLst>
              <a:ext uri="{FF2B5EF4-FFF2-40B4-BE49-F238E27FC236}">
                <a16:creationId xmlns:a16="http://schemas.microsoft.com/office/drawing/2014/main" id="{75880254-1C76-4433-A307-22E31D7BEC11}"/>
              </a:ext>
            </a:extLst>
          </p:cNvPr>
          <p:cNvSpPr>
            <a:spLocks noGrp="1"/>
          </p:cNvSpPr>
          <p:nvPr>
            <p:ph sz="quarter" idx="13"/>
          </p:nvPr>
        </p:nvSpPr>
        <p:spPr>
          <a:xfrm>
            <a:off x="457200" y="1556326"/>
            <a:ext cx="8229600" cy="4467955"/>
          </a:xfrm>
        </p:spPr>
        <p:txBody>
          <a:bodyPr/>
          <a:lstStyle/>
          <a:p>
            <a:r>
              <a:rPr lang="en-US" dirty="0"/>
              <a:t>Narrative Sections</a:t>
            </a:r>
          </a:p>
          <a:p>
            <a:pPr lvl="1"/>
            <a:r>
              <a:rPr lang="en-US" dirty="0"/>
              <a:t>Avoid radio codes and nonstandard abbreviations.</a:t>
            </a:r>
          </a:p>
          <a:p>
            <a:pPr lvl="1"/>
            <a:r>
              <a:rPr lang="en-US" dirty="0"/>
              <a:t>Write legibly and use correct spelling.</a:t>
            </a:r>
          </a:p>
          <a:p>
            <a:pPr lvl="2"/>
            <a:r>
              <a:rPr lang="en-US" dirty="0"/>
              <a:t>Information must be read easily and accurately.</a:t>
            </a:r>
          </a:p>
          <a:p>
            <a:pPr lvl="2"/>
            <a:r>
              <a:rPr lang="en-US" dirty="0"/>
              <a:t>P</a:t>
            </a:r>
            <a:r>
              <a:rPr lang="en-US" sz="100" dirty="0"/>
              <a:t> </a:t>
            </a:r>
            <a:r>
              <a:rPr lang="en-US" dirty="0"/>
              <a:t>C</a:t>
            </a:r>
            <a:r>
              <a:rPr lang="en-US" sz="100" dirty="0"/>
              <a:t> </a:t>
            </a:r>
            <a:r>
              <a:rPr lang="en-US" dirty="0"/>
              <a:t>R is a reflection of your care.</a:t>
            </a:r>
          </a:p>
          <a:p>
            <a:pPr lvl="1"/>
            <a:r>
              <a:rPr lang="en-US" dirty="0"/>
              <a:t>Use appropriate medical terminology.</a:t>
            </a:r>
          </a:p>
          <a:p>
            <a:pPr lvl="1"/>
            <a:r>
              <a:rPr lang="en-US" dirty="0"/>
              <a:t>If it’s not written down, you didn’t do it.</a:t>
            </a:r>
          </a:p>
        </p:txBody>
      </p:sp>
    </p:spTree>
    <p:extLst>
      <p:ext uri="{BB962C8B-B14F-4D97-AF65-F5344CB8AC3E}">
        <p14:creationId xmlns:p14="http://schemas.microsoft.com/office/powerpoint/2010/main" val="19524104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chemeClr val="bg1"/>
                </a:solidFill>
              </a:rPr>
              <a:t>Special Documentation Issues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922939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16D7-5CBC-4F46-A2BD-59A9BC91A24A}"/>
              </a:ext>
            </a:extLst>
          </p:cNvPr>
          <p:cNvSpPr>
            <a:spLocks noGrp="1"/>
          </p:cNvSpPr>
          <p:nvPr>
            <p:ph type="title"/>
          </p:nvPr>
        </p:nvSpPr>
        <p:spPr/>
        <p:txBody>
          <a:bodyPr/>
          <a:lstStyle/>
          <a:p>
            <a:r>
              <a:rPr lang="en-US" dirty="0"/>
              <a:t>Legal Issues </a:t>
            </a:r>
            <a:r>
              <a:rPr lang="en-US" sz="2000" b="0" dirty="0"/>
              <a:t>(1 of 2)</a:t>
            </a:r>
          </a:p>
        </p:txBody>
      </p:sp>
      <p:sp>
        <p:nvSpPr>
          <p:cNvPr id="3" name="Content Placeholder 2">
            <a:extLst>
              <a:ext uri="{FF2B5EF4-FFF2-40B4-BE49-F238E27FC236}">
                <a16:creationId xmlns:a16="http://schemas.microsoft.com/office/drawing/2014/main" id="{C8993392-EE72-4029-9185-442E312AE5B8}"/>
              </a:ext>
            </a:extLst>
          </p:cNvPr>
          <p:cNvSpPr>
            <a:spLocks noGrp="1"/>
          </p:cNvSpPr>
          <p:nvPr>
            <p:ph sz="quarter" idx="13"/>
          </p:nvPr>
        </p:nvSpPr>
        <p:spPr/>
        <p:txBody>
          <a:bodyPr/>
          <a:lstStyle/>
          <a:p>
            <a:r>
              <a:rPr lang="en-US" dirty="0"/>
              <a:t>Confidentiality</a:t>
            </a:r>
          </a:p>
          <a:p>
            <a:pPr lvl="1"/>
            <a:r>
              <a:rPr lang="en-US" dirty="0"/>
              <a:t>Covered by the Health Insurance Portability and Accountability Act (H</a:t>
            </a:r>
            <a:r>
              <a:rPr lang="en-US" sz="100" dirty="0"/>
              <a:t> </a:t>
            </a:r>
            <a:r>
              <a:rPr lang="en-US" dirty="0"/>
              <a:t>I</a:t>
            </a:r>
            <a:r>
              <a:rPr lang="en-US" sz="100" dirty="0"/>
              <a:t> </a:t>
            </a:r>
            <a:r>
              <a:rPr lang="en-US" dirty="0"/>
              <a:t>P</a:t>
            </a:r>
            <a:r>
              <a:rPr lang="en-US" sz="100" dirty="0"/>
              <a:t> </a:t>
            </a:r>
            <a:r>
              <a:rPr lang="en-US" dirty="0"/>
              <a:t>A</a:t>
            </a:r>
            <a:r>
              <a:rPr lang="en-US" sz="100" dirty="0"/>
              <a:t> </a:t>
            </a:r>
            <a:r>
              <a:rPr lang="en-US" dirty="0"/>
              <a:t>A)</a:t>
            </a:r>
          </a:p>
          <a:p>
            <a:pPr lvl="1"/>
            <a:r>
              <a:rPr lang="en-US" dirty="0"/>
              <a:t>Accountability and security</a:t>
            </a:r>
          </a:p>
          <a:p>
            <a:r>
              <a:rPr lang="en-US" dirty="0"/>
              <a:t>Patient Refusals</a:t>
            </a:r>
          </a:p>
          <a:p>
            <a:pPr lvl="1"/>
            <a:r>
              <a:rPr lang="en-US" dirty="0"/>
              <a:t>High liability</a:t>
            </a:r>
          </a:p>
          <a:p>
            <a:pPr lvl="1"/>
            <a:r>
              <a:rPr lang="en-US" dirty="0"/>
              <a:t>Document all details in a “refusal of care” form.</a:t>
            </a:r>
          </a:p>
        </p:txBody>
      </p:sp>
    </p:spTree>
    <p:extLst>
      <p:ext uri="{BB962C8B-B14F-4D97-AF65-F5344CB8AC3E}">
        <p14:creationId xmlns:p14="http://schemas.microsoft.com/office/powerpoint/2010/main" val="3639102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16D7-5CBC-4F46-A2BD-59A9BC91A24A}"/>
              </a:ext>
            </a:extLst>
          </p:cNvPr>
          <p:cNvSpPr>
            <a:spLocks noGrp="1"/>
          </p:cNvSpPr>
          <p:nvPr>
            <p:ph type="title"/>
          </p:nvPr>
        </p:nvSpPr>
        <p:spPr/>
        <p:txBody>
          <a:bodyPr/>
          <a:lstStyle/>
          <a:p>
            <a:r>
              <a:rPr lang="en-US" dirty="0"/>
              <a:t>Legal Issues </a:t>
            </a:r>
            <a:r>
              <a:rPr lang="en-US" sz="2000" b="0" dirty="0"/>
              <a:t>(2 of 2)</a:t>
            </a:r>
          </a:p>
        </p:txBody>
      </p:sp>
      <p:sp>
        <p:nvSpPr>
          <p:cNvPr id="3" name="Content Placeholder 2">
            <a:extLst>
              <a:ext uri="{FF2B5EF4-FFF2-40B4-BE49-F238E27FC236}">
                <a16:creationId xmlns:a16="http://schemas.microsoft.com/office/drawing/2014/main" id="{C8993392-EE72-4029-9185-442E312AE5B8}"/>
              </a:ext>
            </a:extLst>
          </p:cNvPr>
          <p:cNvSpPr>
            <a:spLocks noGrp="1"/>
          </p:cNvSpPr>
          <p:nvPr>
            <p:ph sz="quarter" idx="13"/>
          </p:nvPr>
        </p:nvSpPr>
        <p:spPr/>
        <p:txBody>
          <a:bodyPr/>
          <a:lstStyle/>
          <a:p>
            <a:r>
              <a:rPr lang="en-US" dirty="0"/>
              <a:t>Falsification</a:t>
            </a:r>
          </a:p>
          <a:p>
            <a:pPr lvl="1"/>
            <a:r>
              <a:rPr lang="en-US" dirty="0"/>
              <a:t>Covering up errors</a:t>
            </a:r>
          </a:p>
          <a:p>
            <a:pPr lvl="1"/>
            <a:r>
              <a:rPr lang="en-US" dirty="0"/>
              <a:t>Recording something you forgot to do</a:t>
            </a:r>
          </a:p>
          <a:p>
            <a:r>
              <a:rPr lang="en-US" dirty="0"/>
              <a:t>Correction of Errors</a:t>
            </a:r>
          </a:p>
          <a:p>
            <a:pPr lvl="1"/>
            <a:r>
              <a:rPr lang="en-US" dirty="0"/>
              <a:t>Mistakes in documentation</a:t>
            </a:r>
          </a:p>
          <a:p>
            <a:pPr lvl="1"/>
            <a:r>
              <a:rPr lang="en-US" dirty="0"/>
              <a:t>Additions</a:t>
            </a:r>
          </a:p>
        </p:txBody>
      </p:sp>
    </p:spTree>
    <p:extLst>
      <p:ext uri="{BB962C8B-B14F-4D97-AF65-F5344CB8AC3E}">
        <p14:creationId xmlns:p14="http://schemas.microsoft.com/office/powerpoint/2010/main" val="2898342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7DF6-36E4-4DBE-9E3F-986A348BA76E}"/>
              </a:ext>
            </a:extLst>
          </p:cNvPr>
          <p:cNvSpPr>
            <a:spLocks noGrp="1"/>
          </p:cNvSpPr>
          <p:nvPr>
            <p:ph type="title"/>
          </p:nvPr>
        </p:nvSpPr>
        <p:spPr/>
        <p:txBody>
          <a:bodyPr/>
          <a:lstStyle/>
          <a:p>
            <a:r>
              <a:rPr lang="en-US" dirty="0"/>
              <a:t>Think About It 1</a:t>
            </a:r>
          </a:p>
        </p:txBody>
      </p:sp>
      <p:sp>
        <p:nvSpPr>
          <p:cNvPr id="3" name="Content Placeholder 2">
            <a:extLst>
              <a:ext uri="{FF2B5EF4-FFF2-40B4-BE49-F238E27FC236}">
                <a16:creationId xmlns:a16="http://schemas.microsoft.com/office/drawing/2014/main" id="{227B9615-332D-4350-A89B-476C9E1EA478}"/>
              </a:ext>
            </a:extLst>
          </p:cNvPr>
          <p:cNvSpPr>
            <a:spLocks noGrp="1"/>
          </p:cNvSpPr>
          <p:nvPr>
            <p:ph sz="quarter" idx="13"/>
          </p:nvPr>
        </p:nvSpPr>
        <p:spPr/>
        <p:txBody>
          <a:bodyPr/>
          <a:lstStyle/>
          <a:p>
            <a:r>
              <a:rPr lang="en-US" dirty="0"/>
              <a:t>You respond to a call for an unconscious male. Upon arrival the patient is awake, alert, and walking away. He states he was just sleeping, and does not need or want treatment or transport.</a:t>
            </a:r>
          </a:p>
        </p:txBody>
      </p:sp>
    </p:spTree>
    <p:extLst>
      <p:ext uri="{BB962C8B-B14F-4D97-AF65-F5344CB8AC3E}">
        <p14:creationId xmlns:p14="http://schemas.microsoft.com/office/powerpoint/2010/main" val="1569054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E9A88-DF80-4E5B-A1AC-E64AE639BCEC}"/>
              </a:ext>
            </a:extLst>
          </p:cNvPr>
          <p:cNvSpPr>
            <a:spLocks noGrp="1"/>
          </p:cNvSpPr>
          <p:nvPr>
            <p:ph type="title"/>
          </p:nvPr>
        </p:nvSpPr>
        <p:spPr/>
        <p:txBody>
          <a:bodyPr/>
          <a:lstStyle/>
          <a:p>
            <a:r>
              <a:rPr lang="en-US" dirty="0"/>
              <a:t>Communication Systems </a:t>
            </a:r>
            <a:r>
              <a:rPr lang="en-US" sz="2000" b="0" dirty="0"/>
              <a:t>(2 of 2)</a:t>
            </a:r>
          </a:p>
        </p:txBody>
      </p:sp>
      <p:sp>
        <p:nvSpPr>
          <p:cNvPr id="3" name="Content Placeholder 2">
            <a:extLst>
              <a:ext uri="{FF2B5EF4-FFF2-40B4-BE49-F238E27FC236}">
                <a16:creationId xmlns:a16="http://schemas.microsoft.com/office/drawing/2014/main" id="{DA179942-2B2D-4D0F-BB7A-C3708171EA63}"/>
              </a:ext>
            </a:extLst>
          </p:cNvPr>
          <p:cNvSpPr>
            <a:spLocks noGrp="1"/>
          </p:cNvSpPr>
          <p:nvPr>
            <p:ph sz="quarter" idx="13"/>
          </p:nvPr>
        </p:nvSpPr>
        <p:spPr>
          <a:xfrm>
            <a:off x="457199" y="1556326"/>
            <a:ext cx="8376557" cy="4467955"/>
          </a:xfrm>
        </p:spPr>
        <p:txBody>
          <a:bodyPr/>
          <a:lstStyle/>
          <a:p>
            <a:r>
              <a:rPr lang="en-US" dirty="0"/>
              <a:t>New technology developing almost constantly</a:t>
            </a:r>
          </a:p>
          <a:p>
            <a:pPr lvl="1"/>
            <a:r>
              <a:rPr lang="en-US" dirty="0"/>
              <a:t>Computers and tablets</a:t>
            </a:r>
          </a:p>
          <a:p>
            <a:r>
              <a:rPr lang="en-US" dirty="0"/>
              <a:t>Backup radios in many systems</a:t>
            </a:r>
          </a:p>
          <a:p>
            <a:r>
              <a:rPr lang="en-US" dirty="0"/>
              <a:t>Radio systems require preventive maintenance and repair.</a:t>
            </a:r>
          </a:p>
        </p:txBody>
      </p:sp>
    </p:spTree>
    <p:extLst>
      <p:ext uri="{BB962C8B-B14F-4D97-AF65-F5344CB8AC3E}">
        <p14:creationId xmlns:p14="http://schemas.microsoft.com/office/powerpoint/2010/main" val="627696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9652-86C7-4E81-9052-2C879FDF0150}"/>
              </a:ext>
            </a:extLst>
          </p:cNvPr>
          <p:cNvSpPr>
            <a:spLocks noGrp="1"/>
          </p:cNvSpPr>
          <p:nvPr>
            <p:ph type="title"/>
          </p:nvPr>
        </p:nvSpPr>
        <p:spPr/>
        <p:txBody>
          <a:bodyPr/>
          <a:lstStyle/>
          <a:p>
            <a:r>
              <a:rPr lang="en-US" dirty="0"/>
              <a:t>Think About It 2</a:t>
            </a:r>
          </a:p>
        </p:txBody>
      </p:sp>
      <p:sp>
        <p:nvSpPr>
          <p:cNvPr id="3" name="Content Placeholder 2">
            <a:extLst>
              <a:ext uri="{FF2B5EF4-FFF2-40B4-BE49-F238E27FC236}">
                <a16:creationId xmlns:a16="http://schemas.microsoft.com/office/drawing/2014/main" id="{68F19E86-5CA7-4DC0-986D-165B6E886D27}"/>
              </a:ext>
            </a:extLst>
          </p:cNvPr>
          <p:cNvSpPr>
            <a:spLocks noGrp="1"/>
          </p:cNvSpPr>
          <p:nvPr>
            <p:ph sz="quarter" idx="13"/>
          </p:nvPr>
        </p:nvSpPr>
        <p:spPr/>
        <p:txBody>
          <a:bodyPr/>
          <a:lstStyle/>
          <a:p>
            <a:r>
              <a:rPr lang="en-US" dirty="0"/>
              <a:t>Is this a patient?</a:t>
            </a:r>
          </a:p>
          <a:p>
            <a:r>
              <a:rPr lang="en-US" dirty="0"/>
              <a:t>Is a complete assessment and physical exam needed?</a:t>
            </a:r>
          </a:p>
          <a:p>
            <a:r>
              <a:rPr lang="en-US" dirty="0"/>
              <a:t>How will you document this call?</a:t>
            </a:r>
          </a:p>
          <a:p>
            <a:r>
              <a:rPr lang="en-US" dirty="0"/>
              <a:t>Should you obtain a formal patient refusal?</a:t>
            </a:r>
          </a:p>
        </p:txBody>
      </p:sp>
    </p:spTree>
    <p:extLst>
      <p:ext uri="{BB962C8B-B14F-4D97-AF65-F5344CB8AC3E}">
        <p14:creationId xmlns:p14="http://schemas.microsoft.com/office/powerpoint/2010/main" val="25177031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6300-8752-458C-8038-3E71FECE4840}"/>
              </a:ext>
            </a:extLst>
          </p:cNvPr>
          <p:cNvSpPr>
            <a:spLocks noGrp="1"/>
          </p:cNvSpPr>
          <p:nvPr>
            <p:ph type="title"/>
          </p:nvPr>
        </p:nvSpPr>
        <p:spPr/>
        <p:txBody>
          <a:bodyPr/>
          <a:lstStyle/>
          <a:p>
            <a:r>
              <a:rPr lang="en-US" dirty="0"/>
              <a:t>Special Situations </a:t>
            </a:r>
            <a:r>
              <a:rPr lang="en-US" sz="2000" b="0" dirty="0"/>
              <a:t>(1 of 2)</a:t>
            </a:r>
          </a:p>
        </p:txBody>
      </p:sp>
      <p:sp>
        <p:nvSpPr>
          <p:cNvPr id="3" name="Content Placeholder 2">
            <a:extLst>
              <a:ext uri="{FF2B5EF4-FFF2-40B4-BE49-F238E27FC236}">
                <a16:creationId xmlns:a16="http://schemas.microsoft.com/office/drawing/2014/main" id="{2B4CE2BE-73E4-47C6-A7C4-624C992F5488}"/>
              </a:ext>
            </a:extLst>
          </p:cNvPr>
          <p:cNvSpPr>
            <a:spLocks noGrp="1"/>
          </p:cNvSpPr>
          <p:nvPr>
            <p:ph sz="quarter" idx="13"/>
          </p:nvPr>
        </p:nvSpPr>
        <p:spPr>
          <a:xfrm>
            <a:off x="457200" y="1556326"/>
            <a:ext cx="8115300" cy="4467955"/>
          </a:xfrm>
        </p:spPr>
        <p:txBody>
          <a:bodyPr/>
          <a:lstStyle/>
          <a:p>
            <a:r>
              <a:rPr lang="en-US" dirty="0"/>
              <a:t>Multiple-Casualty Incidents</a:t>
            </a:r>
          </a:p>
          <a:p>
            <a:pPr lvl="1"/>
            <a:r>
              <a:rPr lang="en-US" dirty="0"/>
              <a:t>Logistical problem for E</a:t>
            </a:r>
            <a:r>
              <a:rPr lang="en-US" sz="100" dirty="0"/>
              <a:t> </a:t>
            </a:r>
            <a:r>
              <a:rPr lang="en-US" dirty="0"/>
              <a:t>M</a:t>
            </a:r>
            <a:r>
              <a:rPr lang="en-US" sz="100" dirty="0"/>
              <a:t> </a:t>
            </a:r>
            <a:r>
              <a:rPr lang="en-US" dirty="0"/>
              <a:t>S</a:t>
            </a:r>
          </a:p>
          <a:p>
            <a:pPr lvl="1"/>
            <a:r>
              <a:rPr lang="en-US" dirty="0"/>
              <a:t>Documentation of information for individual patients may be difficult.</a:t>
            </a:r>
          </a:p>
          <a:p>
            <a:pPr lvl="2"/>
            <a:r>
              <a:rPr lang="en-US" dirty="0"/>
              <a:t>Care and evaluation by several providers at different times and locations</a:t>
            </a:r>
          </a:p>
          <a:p>
            <a:pPr lvl="2"/>
            <a:r>
              <a:rPr lang="en-US" dirty="0"/>
              <a:t>Important to keep information with patients from an M</a:t>
            </a:r>
            <a:r>
              <a:rPr lang="en-US" sz="100" dirty="0"/>
              <a:t> </a:t>
            </a:r>
            <a:r>
              <a:rPr lang="en-US" dirty="0"/>
              <a:t>C</a:t>
            </a:r>
            <a:r>
              <a:rPr lang="en-US" sz="100" dirty="0"/>
              <a:t> </a:t>
            </a:r>
            <a:r>
              <a:rPr lang="en-US" dirty="0"/>
              <a:t>I scene as they move through the system</a:t>
            </a:r>
          </a:p>
        </p:txBody>
      </p:sp>
    </p:spTree>
    <p:extLst>
      <p:ext uri="{BB962C8B-B14F-4D97-AF65-F5344CB8AC3E}">
        <p14:creationId xmlns:p14="http://schemas.microsoft.com/office/powerpoint/2010/main" val="3062759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6300-8752-458C-8038-3E71FECE4840}"/>
              </a:ext>
            </a:extLst>
          </p:cNvPr>
          <p:cNvSpPr>
            <a:spLocks noGrp="1"/>
          </p:cNvSpPr>
          <p:nvPr>
            <p:ph type="title"/>
          </p:nvPr>
        </p:nvSpPr>
        <p:spPr/>
        <p:txBody>
          <a:bodyPr/>
          <a:lstStyle/>
          <a:p>
            <a:r>
              <a:rPr lang="en-US" dirty="0"/>
              <a:t>Special Situations </a:t>
            </a:r>
            <a:r>
              <a:rPr lang="en-US" sz="2000" b="0" dirty="0"/>
              <a:t>(2 of 2)</a:t>
            </a:r>
          </a:p>
        </p:txBody>
      </p:sp>
      <p:sp>
        <p:nvSpPr>
          <p:cNvPr id="3" name="Content Placeholder 2">
            <a:extLst>
              <a:ext uri="{FF2B5EF4-FFF2-40B4-BE49-F238E27FC236}">
                <a16:creationId xmlns:a16="http://schemas.microsoft.com/office/drawing/2014/main" id="{2B4CE2BE-73E4-47C6-A7C4-624C992F5488}"/>
              </a:ext>
            </a:extLst>
          </p:cNvPr>
          <p:cNvSpPr>
            <a:spLocks noGrp="1"/>
          </p:cNvSpPr>
          <p:nvPr>
            <p:ph sz="quarter" idx="13"/>
          </p:nvPr>
        </p:nvSpPr>
        <p:spPr>
          <a:xfrm>
            <a:off x="457200" y="1556326"/>
            <a:ext cx="8115300" cy="4467955"/>
          </a:xfrm>
        </p:spPr>
        <p:txBody>
          <a:bodyPr/>
          <a:lstStyle/>
          <a:p>
            <a:r>
              <a:rPr lang="en-US" dirty="0"/>
              <a:t>Special Situation Reports</a:t>
            </a:r>
          </a:p>
          <a:p>
            <a:pPr lvl="1"/>
            <a:r>
              <a:rPr lang="en-US" dirty="0"/>
              <a:t>Exposure to infectious disease</a:t>
            </a:r>
          </a:p>
          <a:p>
            <a:pPr lvl="1"/>
            <a:r>
              <a:rPr lang="en-US" dirty="0"/>
              <a:t>Injury to yourself or another E</a:t>
            </a:r>
            <a:r>
              <a:rPr lang="en-US" sz="100" dirty="0"/>
              <a:t> </a:t>
            </a:r>
            <a:r>
              <a:rPr lang="en-US" dirty="0"/>
              <a:t>M</a:t>
            </a:r>
            <a:r>
              <a:rPr lang="en-US" sz="100" dirty="0"/>
              <a:t> </a:t>
            </a:r>
            <a:r>
              <a:rPr lang="en-US" dirty="0"/>
              <a:t>T</a:t>
            </a:r>
          </a:p>
          <a:p>
            <a:pPr lvl="1"/>
            <a:r>
              <a:rPr lang="en-US" dirty="0"/>
              <a:t>Hazardous or unsafe scenes</a:t>
            </a:r>
          </a:p>
          <a:p>
            <a:pPr lvl="1"/>
            <a:r>
              <a:rPr lang="en-US" dirty="0"/>
              <a:t>Referrals to social service agencies</a:t>
            </a:r>
          </a:p>
          <a:p>
            <a:pPr lvl="1"/>
            <a:r>
              <a:rPr lang="en-US" dirty="0"/>
              <a:t>Mandatory reports for child or elderly abuse</a:t>
            </a:r>
          </a:p>
        </p:txBody>
      </p:sp>
    </p:spTree>
    <p:extLst>
      <p:ext uri="{BB962C8B-B14F-4D97-AF65-F5344CB8AC3E}">
        <p14:creationId xmlns:p14="http://schemas.microsoft.com/office/powerpoint/2010/main" val="455082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Chapter Review</a:t>
            </a:r>
            <a:endParaRPr lang="en-IN" dirty="0"/>
          </a:p>
        </p:txBody>
      </p:sp>
    </p:spTree>
    <p:extLst>
      <p:ext uri="{BB962C8B-B14F-4D97-AF65-F5344CB8AC3E}">
        <p14:creationId xmlns:p14="http://schemas.microsoft.com/office/powerpoint/2010/main" val="36673799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657B-0AE6-4AD2-A70F-B6E48BE6EF15}"/>
              </a:ext>
            </a:extLst>
          </p:cNvPr>
          <p:cNvSpPr>
            <a:spLocks noGrp="1"/>
          </p:cNvSpPr>
          <p:nvPr>
            <p:ph type="title"/>
          </p:nvPr>
        </p:nvSpPr>
        <p:spPr/>
        <p:txBody>
          <a:bodyPr/>
          <a:lstStyle/>
          <a:p>
            <a:r>
              <a:rPr lang="en-US" dirty="0"/>
              <a:t>Chapter Review </a:t>
            </a:r>
            <a:r>
              <a:rPr lang="en-US" sz="2000" b="0" dirty="0"/>
              <a:t>(1 of 7)</a:t>
            </a:r>
          </a:p>
        </p:txBody>
      </p:sp>
      <p:sp>
        <p:nvSpPr>
          <p:cNvPr id="3" name="Content Placeholder 2">
            <a:extLst>
              <a:ext uri="{FF2B5EF4-FFF2-40B4-BE49-F238E27FC236}">
                <a16:creationId xmlns:a16="http://schemas.microsoft.com/office/drawing/2014/main" id="{EAA02D81-948A-46EB-BF0D-4A20C9F6B52F}"/>
              </a:ext>
            </a:extLst>
          </p:cNvPr>
          <p:cNvSpPr>
            <a:spLocks noGrp="1"/>
          </p:cNvSpPr>
          <p:nvPr>
            <p:ph sz="quarter" idx="13"/>
          </p:nvPr>
        </p:nvSpPr>
        <p:spPr/>
        <p:txBody>
          <a:bodyPr/>
          <a:lstStyle/>
          <a:p>
            <a:r>
              <a:rPr lang="en-US" dirty="0"/>
              <a:t>When calling in patient information, include these elements:</a:t>
            </a:r>
          </a:p>
          <a:p>
            <a:pPr lvl="1"/>
            <a:r>
              <a:rPr lang="en-US" dirty="0"/>
              <a:t>Unit identification and level of provider</a:t>
            </a:r>
          </a:p>
          <a:p>
            <a:pPr lvl="1"/>
            <a:r>
              <a:rPr lang="en-US" dirty="0"/>
              <a:t>Estimated time of arrival</a:t>
            </a:r>
          </a:p>
          <a:p>
            <a:pPr lvl="1"/>
            <a:r>
              <a:rPr lang="en-US" dirty="0"/>
              <a:t>Patient’s age and sex</a:t>
            </a:r>
          </a:p>
          <a:p>
            <a:pPr lvl="1"/>
            <a:r>
              <a:rPr lang="en-US" dirty="0"/>
              <a:t>Chief complaint</a:t>
            </a:r>
          </a:p>
          <a:p>
            <a:pPr lvl="1"/>
            <a:r>
              <a:rPr lang="en-US" dirty="0"/>
              <a:t>Brief, pertinent history of the present illness</a:t>
            </a:r>
          </a:p>
        </p:txBody>
      </p:sp>
    </p:spTree>
    <p:extLst>
      <p:ext uri="{BB962C8B-B14F-4D97-AF65-F5344CB8AC3E}">
        <p14:creationId xmlns:p14="http://schemas.microsoft.com/office/powerpoint/2010/main" val="18448224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657B-0AE6-4AD2-A70F-B6E48BE6EF15}"/>
              </a:ext>
            </a:extLst>
          </p:cNvPr>
          <p:cNvSpPr>
            <a:spLocks noGrp="1"/>
          </p:cNvSpPr>
          <p:nvPr>
            <p:ph type="title"/>
          </p:nvPr>
        </p:nvSpPr>
        <p:spPr/>
        <p:txBody>
          <a:bodyPr/>
          <a:lstStyle/>
          <a:p>
            <a:r>
              <a:rPr lang="en-US" dirty="0"/>
              <a:t>Chapter Review </a:t>
            </a:r>
            <a:r>
              <a:rPr lang="en-US" sz="2000" b="0" dirty="0"/>
              <a:t>(2 of 7)</a:t>
            </a:r>
          </a:p>
        </p:txBody>
      </p:sp>
      <p:sp>
        <p:nvSpPr>
          <p:cNvPr id="3" name="Content Placeholder 2">
            <a:extLst>
              <a:ext uri="{FF2B5EF4-FFF2-40B4-BE49-F238E27FC236}">
                <a16:creationId xmlns:a16="http://schemas.microsoft.com/office/drawing/2014/main" id="{EAA02D81-948A-46EB-BF0D-4A20C9F6B52F}"/>
              </a:ext>
            </a:extLst>
          </p:cNvPr>
          <p:cNvSpPr>
            <a:spLocks noGrp="1"/>
          </p:cNvSpPr>
          <p:nvPr>
            <p:ph sz="quarter" idx="13"/>
          </p:nvPr>
        </p:nvSpPr>
        <p:spPr/>
        <p:txBody>
          <a:bodyPr/>
          <a:lstStyle/>
          <a:p>
            <a:r>
              <a:rPr lang="en-US" dirty="0"/>
              <a:t>When calling in patient information, include these elements:</a:t>
            </a:r>
          </a:p>
          <a:p>
            <a:pPr lvl="1"/>
            <a:r>
              <a:rPr lang="en-US" dirty="0"/>
              <a:t>Major past illnesses</a:t>
            </a:r>
          </a:p>
          <a:p>
            <a:pPr lvl="1"/>
            <a:r>
              <a:rPr lang="en-US" dirty="0"/>
              <a:t>Mental status</a:t>
            </a:r>
          </a:p>
          <a:p>
            <a:pPr lvl="1"/>
            <a:r>
              <a:rPr lang="en-US" dirty="0"/>
              <a:t>Baseline vital signs</a:t>
            </a:r>
          </a:p>
          <a:p>
            <a:pPr lvl="1"/>
            <a:r>
              <a:rPr lang="en-US" dirty="0"/>
              <a:t>Pertinent findings of the physical exam</a:t>
            </a:r>
          </a:p>
          <a:p>
            <a:pPr lvl="1"/>
            <a:r>
              <a:rPr lang="en-US" dirty="0"/>
              <a:t>Emergency medical care given</a:t>
            </a:r>
          </a:p>
          <a:p>
            <a:pPr lvl="1"/>
            <a:r>
              <a:rPr lang="en-US" dirty="0"/>
              <a:t>Response to emergency medical care</a:t>
            </a:r>
          </a:p>
        </p:txBody>
      </p:sp>
    </p:spTree>
    <p:extLst>
      <p:ext uri="{BB962C8B-B14F-4D97-AF65-F5344CB8AC3E}">
        <p14:creationId xmlns:p14="http://schemas.microsoft.com/office/powerpoint/2010/main" val="33214552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657B-0AE6-4AD2-A70F-B6E48BE6EF15}"/>
              </a:ext>
            </a:extLst>
          </p:cNvPr>
          <p:cNvSpPr>
            <a:spLocks noGrp="1"/>
          </p:cNvSpPr>
          <p:nvPr>
            <p:ph type="title"/>
          </p:nvPr>
        </p:nvSpPr>
        <p:spPr/>
        <p:txBody>
          <a:bodyPr/>
          <a:lstStyle/>
          <a:p>
            <a:r>
              <a:rPr lang="en-US" dirty="0"/>
              <a:t>Chapter Review </a:t>
            </a:r>
            <a:r>
              <a:rPr lang="en-US" sz="2000" b="0" dirty="0"/>
              <a:t>(3 of 7)</a:t>
            </a:r>
          </a:p>
        </p:txBody>
      </p:sp>
      <p:sp>
        <p:nvSpPr>
          <p:cNvPr id="3" name="Content Placeholder 2">
            <a:extLst>
              <a:ext uri="{FF2B5EF4-FFF2-40B4-BE49-F238E27FC236}">
                <a16:creationId xmlns:a16="http://schemas.microsoft.com/office/drawing/2014/main" id="{EAA02D81-948A-46EB-BF0D-4A20C9F6B52F}"/>
              </a:ext>
            </a:extLst>
          </p:cNvPr>
          <p:cNvSpPr>
            <a:spLocks noGrp="1"/>
          </p:cNvSpPr>
          <p:nvPr>
            <p:ph sz="quarter" idx="13"/>
          </p:nvPr>
        </p:nvSpPr>
        <p:spPr/>
        <p:txBody>
          <a:bodyPr/>
          <a:lstStyle/>
          <a:p>
            <a:r>
              <a:rPr lang="en-US" dirty="0"/>
              <a:t>When calling in patient information, include these elements:</a:t>
            </a:r>
          </a:p>
          <a:p>
            <a:pPr lvl="1"/>
            <a:r>
              <a:rPr lang="en-US" dirty="0"/>
              <a:t>Contact made with medical direction if required or if you have questions</a:t>
            </a:r>
          </a:p>
          <a:p>
            <a:r>
              <a:rPr lang="en-US" dirty="0"/>
              <a:t>When completing the prehospital care report, or P</a:t>
            </a:r>
            <a:r>
              <a:rPr lang="en-US" sz="100" dirty="0"/>
              <a:t> </a:t>
            </a:r>
            <a:r>
              <a:rPr lang="en-US" dirty="0"/>
              <a:t>C</a:t>
            </a:r>
            <a:r>
              <a:rPr lang="en-US" sz="100" dirty="0"/>
              <a:t> </a:t>
            </a:r>
            <a:r>
              <a:rPr lang="en-US" dirty="0"/>
              <a:t>R, include the following:</a:t>
            </a:r>
          </a:p>
          <a:p>
            <a:pPr lvl="1"/>
            <a:r>
              <a:rPr lang="en-US" dirty="0"/>
              <a:t>Patient’s name, address, date of birth, age, sex</a:t>
            </a:r>
          </a:p>
        </p:txBody>
      </p:sp>
    </p:spTree>
    <p:extLst>
      <p:ext uri="{BB962C8B-B14F-4D97-AF65-F5344CB8AC3E}">
        <p14:creationId xmlns:p14="http://schemas.microsoft.com/office/powerpoint/2010/main" val="23369159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657B-0AE6-4AD2-A70F-B6E48BE6EF15}"/>
              </a:ext>
            </a:extLst>
          </p:cNvPr>
          <p:cNvSpPr>
            <a:spLocks noGrp="1"/>
          </p:cNvSpPr>
          <p:nvPr>
            <p:ph type="title"/>
          </p:nvPr>
        </p:nvSpPr>
        <p:spPr/>
        <p:txBody>
          <a:bodyPr/>
          <a:lstStyle/>
          <a:p>
            <a:r>
              <a:rPr lang="en-US" dirty="0"/>
              <a:t>Chapter Review </a:t>
            </a:r>
            <a:r>
              <a:rPr lang="en-US" sz="2000" b="0" dirty="0"/>
              <a:t>(4 of 7)</a:t>
            </a:r>
          </a:p>
        </p:txBody>
      </p:sp>
      <p:sp>
        <p:nvSpPr>
          <p:cNvPr id="3" name="Content Placeholder 2">
            <a:extLst>
              <a:ext uri="{FF2B5EF4-FFF2-40B4-BE49-F238E27FC236}">
                <a16:creationId xmlns:a16="http://schemas.microsoft.com/office/drawing/2014/main" id="{EAA02D81-948A-46EB-BF0D-4A20C9F6B52F}"/>
              </a:ext>
            </a:extLst>
          </p:cNvPr>
          <p:cNvSpPr>
            <a:spLocks noGrp="1"/>
          </p:cNvSpPr>
          <p:nvPr>
            <p:ph sz="quarter" idx="13"/>
          </p:nvPr>
        </p:nvSpPr>
        <p:spPr>
          <a:xfrm>
            <a:off x="457199" y="1556326"/>
            <a:ext cx="8376557" cy="4467955"/>
          </a:xfrm>
        </p:spPr>
        <p:txBody>
          <a:bodyPr/>
          <a:lstStyle/>
          <a:p>
            <a:r>
              <a:rPr lang="en-US" dirty="0"/>
              <a:t>When completing the prehospital care report, or P</a:t>
            </a:r>
            <a:r>
              <a:rPr lang="en-US" sz="100" dirty="0"/>
              <a:t> </a:t>
            </a:r>
            <a:r>
              <a:rPr lang="en-US" dirty="0"/>
              <a:t>C</a:t>
            </a:r>
            <a:r>
              <a:rPr lang="en-US" sz="100" dirty="0"/>
              <a:t> </a:t>
            </a:r>
            <a:r>
              <a:rPr lang="en-US" dirty="0"/>
              <a:t>R, include the following:</a:t>
            </a:r>
          </a:p>
          <a:p>
            <a:pPr lvl="1"/>
            <a:r>
              <a:rPr lang="en-US" dirty="0"/>
              <a:t>Billing and insurance information (in many jurisdictions)</a:t>
            </a:r>
          </a:p>
          <a:p>
            <a:pPr lvl="1"/>
            <a:r>
              <a:rPr lang="en-US" dirty="0"/>
              <a:t>Nature of the call</a:t>
            </a:r>
          </a:p>
          <a:p>
            <a:pPr lvl="1"/>
            <a:r>
              <a:rPr lang="en-US" dirty="0"/>
              <a:t>Mechanism of injury</a:t>
            </a:r>
          </a:p>
          <a:p>
            <a:pPr lvl="1"/>
            <a:r>
              <a:rPr lang="en-US" dirty="0"/>
              <a:t>Location where the patient was found</a:t>
            </a:r>
          </a:p>
        </p:txBody>
      </p:sp>
    </p:spTree>
    <p:extLst>
      <p:ext uri="{BB962C8B-B14F-4D97-AF65-F5344CB8AC3E}">
        <p14:creationId xmlns:p14="http://schemas.microsoft.com/office/powerpoint/2010/main" val="15020489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657B-0AE6-4AD2-A70F-B6E48BE6EF15}"/>
              </a:ext>
            </a:extLst>
          </p:cNvPr>
          <p:cNvSpPr>
            <a:spLocks noGrp="1"/>
          </p:cNvSpPr>
          <p:nvPr>
            <p:ph type="title"/>
          </p:nvPr>
        </p:nvSpPr>
        <p:spPr/>
        <p:txBody>
          <a:bodyPr/>
          <a:lstStyle/>
          <a:p>
            <a:r>
              <a:rPr lang="en-US" dirty="0"/>
              <a:t>Chapter Review </a:t>
            </a:r>
            <a:r>
              <a:rPr lang="en-US" sz="2000" b="0" dirty="0"/>
              <a:t>(5 of 7)</a:t>
            </a:r>
          </a:p>
        </p:txBody>
      </p:sp>
      <p:sp>
        <p:nvSpPr>
          <p:cNvPr id="3" name="Content Placeholder 2">
            <a:extLst>
              <a:ext uri="{FF2B5EF4-FFF2-40B4-BE49-F238E27FC236}">
                <a16:creationId xmlns:a16="http://schemas.microsoft.com/office/drawing/2014/main" id="{EAA02D81-948A-46EB-BF0D-4A20C9F6B52F}"/>
              </a:ext>
            </a:extLst>
          </p:cNvPr>
          <p:cNvSpPr>
            <a:spLocks noGrp="1"/>
          </p:cNvSpPr>
          <p:nvPr>
            <p:ph sz="quarter" idx="13"/>
          </p:nvPr>
        </p:nvSpPr>
        <p:spPr>
          <a:xfrm>
            <a:off x="457199" y="1556326"/>
            <a:ext cx="8229601" cy="4467955"/>
          </a:xfrm>
        </p:spPr>
        <p:txBody>
          <a:bodyPr/>
          <a:lstStyle/>
          <a:p>
            <a:r>
              <a:rPr lang="en-US" dirty="0"/>
              <a:t>When completing the prehospital care report, or P</a:t>
            </a:r>
            <a:r>
              <a:rPr lang="en-US" sz="100" dirty="0"/>
              <a:t> </a:t>
            </a:r>
            <a:r>
              <a:rPr lang="en-US" dirty="0"/>
              <a:t>C</a:t>
            </a:r>
            <a:r>
              <a:rPr lang="en-US" sz="100" dirty="0"/>
              <a:t> </a:t>
            </a:r>
            <a:r>
              <a:rPr lang="en-US" dirty="0"/>
              <a:t>R, include the following:</a:t>
            </a:r>
          </a:p>
          <a:p>
            <a:pPr lvl="1"/>
            <a:r>
              <a:rPr lang="en-US" dirty="0"/>
              <a:t>Treatment administered before arrival of the E</a:t>
            </a:r>
            <a:r>
              <a:rPr lang="en-US" sz="100" dirty="0"/>
              <a:t> </a:t>
            </a:r>
            <a:r>
              <a:rPr lang="en-US" dirty="0"/>
              <a:t>M</a:t>
            </a:r>
            <a:r>
              <a:rPr lang="en-US" sz="100" dirty="0"/>
              <a:t> </a:t>
            </a:r>
            <a:r>
              <a:rPr lang="en-US" dirty="0"/>
              <a:t>T (by bystanders, Emergency Medical Responders, or others)</a:t>
            </a:r>
          </a:p>
          <a:p>
            <a:pPr lvl="1"/>
            <a:r>
              <a:rPr lang="en-US" dirty="0"/>
              <a:t>Signs and symptoms</a:t>
            </a:r>
          </a:p>
          <a:p>
            <a:pPr lvl="1"/>
            <a:r>
              <a:rPr lang="en-US" dirty="0"/>
              <a:t>Baseline and subsequent vital signs</a:t>
            </a:r>
          </a:p>
        </p:txBody>
      </p:sp>
    </p:spTree>
    <p:extLst>
      <p:ext uri="{BB962C8B-B14F-4D97-AF65-F5344CB8AC3E}">
        <p14:creationId xmlns:p14="http://schemas.microsoft.com/office/powerpoint/2010/main" val="7427982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657B-0AE6-4AD2-A70F-B6E48BE6EF15}"/>
              </a:ext>
            </a:extLst>
          </p:cNvPr>
          <p:cNvSpPr>
            <a:spLocks noGrp="1"/>
          </p:cNvSpPr>
          <p:nvPr>
            <p:ph type="title"/>
          </p:nvPr>
        </p:nvSpPr>
        <p:spPr/>
        <p:txBody>
          <a:bodyPr/>
          <a:lstStyle/>
          <a:p>
            <a:r>
              <a:rPr lang="en-US" dirty="0"/>
              <a:t>Chapter Review </a:t>
            </a:r>
            <a:r>
              <a:rPr lang="en-US" sz="2000" b="0" dirty="0"/>
              <a:t>(6 of 7)</a:t>
            </a:r>
          </a:p>
        </p:txBody>
      </p:sp>
      <p:sp>
        <p:nvSpPr>
          <p:cNvPr id="3" name="Content Placeholder 2">
            <a:extLst>
              <a:ext uri="{FF2B5EF4-FFF2-40B4-BE49-F238E27FC236}">
                <a16:creationId xmlns:a16="http://schemas.microsoft.com/office/drawing/2014/main" id="{EAA02D81-948A-46EB-BF0D-4A20C9F6B52F}"/>
              </a:ext>
            </a:extLst>
          </p:cNvPr>
          <p:cNvSpPr>
            <a:spLocks noGrp="1"/>
          </p:cNvSpPr>
          <p:nvPr>
            <p:ph sz="quarter" idx="13"/>
          </p:nvPr>
        </p:nvSpPr>
        <p:spPr>
          <a:xfrm>
            <a:off x="457199" y="1556326"/>
            <a:ext cx="8229601" cy="4467955"/>
          </a:xfrm>
        </p:spPr>
        <p:txBody>
          <a:bodyPr/>
          <a:lstStyle/>
          <a:p>
            <a:r>
              <a:rPr lang="en-US" dirty="0"/>
              <a:t>When completing the prehospital care report, or P</a:t>
            </a:r>
            <a:r>
              <a:rPr lang="en-US" sz="100" dirty="0"/>
              <a:t> </a:t>
            </a:r>
            <a:r>
              <a:rPr lang="en-US" dirty="0"/>
              <a:t>C</a:t>
            </a:r>
            <a:r>
              <a:rPr lang="en-US" sz="100" dirty="0"/>
              <a:t> </a:t>
            </a:r>
            <a:r>
              <a:rPr lang="en-US" dirty="0"/>
              <a:t>R, include the following:</a:t>
            </a:r>
          </a:p>
          <a:p>
            <a:pPr lvl="1"/>
            <a:r>
              <a:rPr lang="en-US" dirty="0"/>
              <a:t>Secondary assessment</a:t>
            </a:r>
          </a:p>
          <a:p>
            <a:pPr lvl="1"/>
            <a:r>
              <a:rPr lang="en-US" dirty="0"/>
              <a:t>Care administered and the effect that the care had on the patient (e.g., improved, no change)</a:t>
            </a:r>
          </a:p>
          <a:p>
            <a:pPr lvl="1"/>
            <a:r>
              <a:rPr lang="en-US" dirty="0"/>
              <a:t>Changes in condition throughout the call</a:t>
            </a:r>
          </a:p>
        </p:txBody>
      </p:sp>
    </p:spTree>
    <p:extLst>
      <p:ext uri="{BB962C8B-B14F-4D97-AF65-F5344CB8AC3E}">
        <p14:creationId xmlns:p14="http://schemas.microsoft.com/office/powerpoint/2010/main" val="344105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229600" cy="1097279"/>
          </a:xfrm>
        </p:spPr>
        <p:txBody>
          <a:bodyPr/>
          <a:lstStyle/>
          <a:p>
            <a:r>
              <a:rPr lang="en-US" altLang="en-US" dirty="0" smtClean="0">
                <a:sym typeface="Lucida Grande" pitchFamily="-111" charset="0"/>
              </a:rPr>
              <a:t>Repeaters</a:t>
            </a:r>
            <a:endParaRPr lang="en-IN" sz="2000" b="0" dirty="0"/>
          </a:p>
        </p:txBody>
      </p:sp>
      <p:pic>
        <p:nvPicPr>
          <p:cNvPr id="4" name="Picture 3" descr="Infographic of communication system. Image shows an illustration of a portable radio sending a signal to a repeater that transmits the signal to a dispatch center and a base station, which sends the signal to another repeater and on to an EMS mobile unit.">
            <a:extLst>
              <a:ext uri="{FF2B5EF4-FFF2-40B4-BE49-F238E27FC236}">
                <a16:creationId xmlns:a16="http://schemas.microsoft.com/office/drawing/2014/main" id="{D08AD1AC-3BA1-452C-BB9A-229A31A19478}"/>
              </a:ext>
            </a:extLst>
          </p:cNvPr>
          <p:cNvPicPr>
            <a:picLocks noChangeAspect="1"/>
          </p:cNvPicPr>
          <p:nvPr/>
        </p:nvPicPr>
        <p:blipFill>
          <a:blip r:embed="rId3"/>
          <a:stretch>
            <a:fillRect/>
          </a:stretch>
        </p:blipFill>
        <p:spPr>
          <a:xfrm>
            <a:off x="873407" y="1557503"/>
            <a:ext cx="7397187" cy="4282250"/>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938355"/>
            <a:ext cx="8507186" cy="410937"/>
          </a:xfrm>
        </p:spPr>
        <p:txBody>
          <a:bodyPr/>
          <a:lstStyle/>
          <a:p>
            <a:pPr marL="432" indent="0">
              <a:buNone/>
            </a:pPr>
            <a:r>
              <a:rPr lang="en-US" dirty="0"/>
              <a:t>Example of an E</a:t>
            </a:r>
            <a:r>
              <a:rPr lang="en-US" sz="100" dirty="0"/>
              <a:t> </a:t>
            </a:r>
            <a:r>
              <a:rPr lang="en-US" dirty="0"/>
              <a:t>M</a:t>
            </a:r>
            <a:r>
              <a:rPr lang="en-US" sz="100" dirty="0"/>
              <a:t> </a:t>
            </a:r>
            <a:r>
              <a:rPr lang="en-US" dirty="0"/>
              <a:t>S communication system using repeaters.</a:t>
            </a:r>
          </a:p>
        </p:txBody>
      </p:sp>
    </p:spTree>
    <p:extLst>
      <p:ext uri="{BB962C8B-B14F-4D97-AF65-F5344CB8AC3E}">
        <p14:creationId xmlns:p14="http://schemas.microsoft.com/office/powerpoint/2010/main" val="23701567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657B-0AE6-4AD2-A70F-B6E48BE6EF15}"/>
              </a:ext>
            </a:extLst>
          </p:cNvPr>
          <p:cNvSpPr>
            <a:spLocks noGrp="1"/>
          </p:cNvSpPr>
          <p:nvPr>
            <p:ph type="title"/>
          </p:nvPr>
        </p:nvSpPr>
        <p:spPr/>
        <p:txBody>
          <a:bodyPr/>
          <a:lstStyle/>
          <a:p>
            <a:r>
              <a:rPr lang="en-US" dirty="0"/>
              <a:t>Chapter Review </a:t>
            </a:r>
            <a:r>
              <a:rPr lang="en-US" sz="2000" b="0" dirty="0"/>
              <a:t>(7 of 7)</a:t>
            </a:r>
          </a:p>
        </p:txBody>
      </p:sp>
      <p:sp>
        <p:nvSpPr>
          <p:cNvPr id="3" name="Content Placeholder 2">
            <a:extLst>
              <a:ext uri="{FF2B5EF4-FFF2-40B4-BE49-F238E27FC236}">
                <a16:creationId xmlns:a16="http://schemas.microsoft.com/office/drawing/2014/main" id="{EAA02D81-948A-46EB-BF0D-4A20C9F6B52F}"/>
              </a:ext>
            </a:extLst>
          </p:cNvPr>
          <p:cNvSpPr>
            <a:spLocks noGrp="1"/>
          </p:cNvSpPr>
          <p:nvPr>
            <p:ph sz="quarter" idx="13"/>
          </p:nvPr>
        </p:nvSpPr>
        <p:spPr>
          <a:xfrm>
            <a:off x="457199" y="1556326"/>
            <a:ext cx="8229601" cy="4467955"/>
          </a:xfrm>
        </p:spPr>
        <p:txBody>
          <a:bodyPr/>
          <a:lstStyle/>
          <a:p>
            <a:r>
              <a:rPr lang="en-US" dirty="0"/>
              <a:t>A P</a:t>
            </a:r>
            <a:r>
              <a:rPr lang="en-US" sz="100" dirty="0"/>
              <a:t> </a:t>
            </a:r>
            <a:r>
              <a:rPr lang="en-US" dirty="0"/>
              <a:t>C</a:t>
            </a:r>
            <a:r>
              <a:rPr lang="en-US" sz="100" dirty="0"/>
              <a:t> </a:t>
            </a:r>
            <a:r>
              <a:rPr lang="en-US" dirty="0"/>
              <a:t>R may be a legal document in a court proceeding.</a:t>
            </a:r>
          </a:p>
          <a:p>
            <a:r>
              <a:rPr lang="en-US" dirty="0"/>
              <a:t>The P</a:t>
            </a:r>
            <a:r>
              <a:rPr lang="en-US" sz="100" dirty="0"/>
              <a:t> </a:t>
            </a:r>
            <a:r>
              <a:rPr lang="en-US" dirty="0"/>
              <a:t>C</a:t>
            </a:r>
            <a:r>
              <a:rPr lang="en-US" sz="100" dirty="0"/>
              <a:t> </a:t>
            </a:r>
            <a:r>
              <a:rPr lang="en-US" dirty="0"/>
              <a:t>R should be completed as soon as possible after the completion of the call.</a:t>
            </a:r>
          </a:p>
          <a:p>
            <a:r>
              <a:rPr lang="en-US" dirty="0"/>
              <a:t>Data from P</a:t>
            </a:r>
            <a:r>
              <a:rPr lang="en-US" sz="100" dirty="0"/>
              <a:t> </a:t>
            </a:r>
            <a:r>
              <a:rPr lang="en-US" dirty="0"/>
              <a:t>C</a:t>
            </a:r>
            <a:r>
              <a:rPr lang="en-US" sz="100" dirty="0"/>
              <a:t> </a:t>
            </a:r>
            <a:r>
              <a:rPr lang="en-US" dirty="0"/>
              <a:t>Rs may help determine future treatments, trends, research, and quality improvement</a:t>
            </a:r>
          </a:p>
          <a:p>
            <a:r>
              <a:rPr lang="en-US" dirty="0"/>
              <a:t>Your report should “paint a picture” of your patient and their condition, accurately describing your contact with the patient throughout the call.</a:t>
            </a:r>
          </a:p>
        </p:txBody>
      </p:sp>
    </p:spTree>
    <p:extLst>
      <p:ext uri="{BB962C8B-B14F-4D97-AF65-F5344CB8AC3E}">
        <p14:creationId xmlns:p14="http://schemas.microsoft.com/office/powerpoint/2010/main" val="19156761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DFD4-D37C-45BC-9428-CD9626CEF925}"/>
              </a:ext>
            </a:extLst>
          </p:cNvPr>
          <p:cNvSpPr>
            <a:spLocks noGrp="1"/>
          </p:cNvSpPr>
          <p:nvPr>
            <p:ph type="title"/>
          </p:nvPr>
        </p:nvSpPr>
        <p:spPr/>
        <p:txBody>
          <a:bodyPr/>
          <a:lstStyle/>
          <a:p>
            <a:r>
              <a:rPr lang="en-US" dirty="0"/>
              <a:t>Remember </a:t>
            </a:r>
            <a:r>
              <a:rPr lang="en-US" sz="2000" b="0" dirty="0"/>
              <a:t>(1 of 3)</a:t>
            </a:r>
          </a:p>
        </p:txBody>
      </p:sp>
      <p:sp>
        <p:nvSpPr>
          <p:cNvPr id="3" name="Content Placeholder 2">
            <a:extLst>
              <a:ext uri="{FF2B5EF4-FFF2-40B4-BE49-F238E27FC236}">
                <a16:creationId xmlns:a16="http://schemas.microsoft.com/office/drawing/2014/main" id="{420166DD-C779-4E3C-8FED-F2675E0D0FE5}"/>
              </a:ext>
            </a:extLst>
          </p:cNvPr>
          <p:cNvSpPr>
            <a:spLocks noGrp="1"/>
          </p:cNvSpPr>
          <p:nvPr>
            <p:ph sz="quarter" idx="13"/>
          </p:nvPr>
        </p:nvSpPr>
        <p:spPr/>
        <p:txBody>
          <a:bodyPr/>
          <a:lstStyle/>
          <a:p>
            <a:r>
              <a:rPr lang="en-US" dirty="0"/>
              <a:t>Emergency medical communication comes in many forms and is essential to team-based patient care.</a:t>
            </a:r>
          </a:p>
          <a:p>
            <a:r>
              <a:rPr lang="en-US" dirty="0"/>
              <a:t>The medical radio report is structured to present pertinent facts about the patient without providing more detail than necessary.</a:t>
            </a:r>
          </a:p>
        </p:txBody>
      </p:sp>
    </p:spTree>
    <p:extLst>
      <p:ext uri="{BB962C8B-B14F-4D97-AF65-F5344CB8AC3E}">
        <p14:creationId xmlns:p14="http://schemas.microsoft.com/office/powerpoint/2010/main" val="9127469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DFD4-D37C-45BC-9428-CD9626CEF925}"/>
              </a:ext>
            </a:extLst>
          </p:cNvPr>
          <p:cNvSpPr>
            <a:spLocks noGrp="1"/>
          </p:cNvSpPr>
          <p:nvPr>
            <p:ph type="title"/>
          </p:nvPr>
        </p:nvSpPr>
        <p:spPr/>
        <p:txBody>
          <a:bodyPr/>
          <a:lstStyle/>
          <a:p>
            <a:r>
              <a:rPr lang="en-US" dirty="0"/>
              <a:t>Remember </a:t>
            </a:r>
            <a:r>
              <a:rPr lang="en-US" sz="2000" b="0" dirty="0"/>
              <a:t>(2 of 3)</a:t>
            </a:r>
          </a:p>
        </p:txBody>
      </p:sp>
      <p:sp>
        <p:nvSpPr>
          <p:cNvPr id="3" name="Content Placeholder 2">
            <a:extLst>
              <a:ext uri="{FF2B5EF4-FFF2-40B4-BE49-F238E27FC236}">
                <a16:creationId xmlns:a16="http://schemas.microsoft.com/office/drawing/2014/main" id="{420166DD-C779-4E3C-8FED-F2675E0D0FE5}"/>
              </a:ext>
            </a:extLst>
          </p:cNvPr>
          <p:cNvSpPr>
            <a:spLocks noGrp="1"/>
          </p:cNvSpPr>
          <p:nvPr>
            <p:ph sz="quarter" idx="13"/>
          </p:nvPr>
        </p:nvSpPr>
        <p:spPr/>
        <p:txBody>
          <a:bodyPr/>
          <a:lstStyle/>
          <a:p>
            <a:r>
              <a:rPr lang="en-US" dirty="0"/>
              <a:t>A proper verbal report will include the chief complaint, any history that was not given previously, additional treatment given, and additional vital signs taken en route.</a:t>
            </a:r>
          </a:p>
        </p:txBody>
      </p:sp>
    </p:spTree>
    <p:extLst>
      <p:ext uri="{BB962C8B-B14F-4D97-AF65-F5344CB8AC3E}">
        <p14:creationId xmlns:p14="http://schemas.microsoft.com/office/powerpoint/2010/main" val="28318634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DFD4-D37C-45BC-9428-CD9626CEF925}"/>
              </a:ext>
            </a:extLst>
          </p:cNvPr>
          <p:cNvSpPr>
            <a:spLocks noGrp="1"/>
          </p:cNvSpPr>
          <p:nvPr>
            <p:ph type="title"/>
          </p:nvPr>
        </p:nvSpPr>
        <p:spPr/>
        <p:txBody>
          <a:bodyPr/>
          <a:lstStyle/>
          <a:p>
            <a:r>
              <a:rPr lang="en-US" dirty="0"/>
              <a:t>Remember </a:t>
            </a:r>
            <a:r>
              <a:rPr lang="en-US" sz="2000" b="0" dirty="0"/>
              <a:t>(3 of 3)</a:t>
            </a:r>
          </a:p>
        </p:txBody>
      </p:sp>
      <p:sp>
        <p:nvSpPr>
          <p:cNvPr id="3" name="Content Placeholder 2">
            <a:extLst>
              <a:ext uri="{FF2B5EF4-FFF2-40B4-BE49-F238E27FC236}">
                <a16:creationId xmlns:a16="http://schemas.microsoft.com/office/drawing/2014/main" id="{420166DD-C779-4E3C-8FED-F2675E0D0FE5}"/>
              </a:ext>
            </a:extLst>
          </p:cNvPr>
          <p:cNvSpPr>
            <a:spLocks noGrp="1"/>
          </p:cNvSpPr>
          <p:nvPr>
            <p:ph sz="quarter" idx="13"/>
          </p:nvPr>
        </p:nvSpPr>
        <p:spPr>
          <a:xfrm>
            <a:off x="457200" y="1556326"/>
            <a:ext cx="8392886" cy="4467955"/>
          </a:xfrm>
        </p:spPr>
        <p:txBody>
          <a:bodyPr/>
          <a:lstStyle/>
          <a:p>
            <a:r>
              <a:rPr lang="en-US" dirty="0"/>
              <a:t>Interpersonal communication is often challenging in E</a:t>
            </a:r>
            <a:r>
              <a:rPr lang="en-US" sz="100" dirty="0"/>
              <a:t> </a:t>
            </a:r>
            <a:r>
              <a:rPr lang="en-US" dirty="0"/>
              <a:t>M</a:t>
            </a:r>
            <a:r>
              <a:rPr lang="en-US" sz="100" dirty="0"/>
              <a:t> </a:t>
            </a:r>
            <a:r>
              <a:rPr lang="en-US" dirty="0"/>
              <a:t>S. Adopting best practices can improve communication capabilities significantly.</a:t>
            </a:r>
          </a:p>
          <a:p>
            <a:r>
              <a:rPr lang="en-US" dirty="0"/>
              <a:t>Confidentiality, patient refusals, and falsification of records are all-important legal concepts that an E</a:t>
            </a:r>
            <a:r>
              <a:rPr lang="en-US" sz="100" dirty="0"/>
              <a:t> </a:t>
            </a:r>
            <a:r>
              <a:rPr lang="en-US" dirty="0"/>
              <a:t>M</a:t>
            </a:r>
            <a:r>
              <a:rPr lang="en-US" sz="100" dirty="0"/>
              <a:t> </a:t>
            </a:r>
            <a:r>
              <a:rPr lang="en-US" dirty="0"/>
              <a:t>T must consider when documenting a call.</a:t>
            </a:r>
          </a:p>
        </p:txBody>
      </p:sp>
    </p:spTree>
    <p:extLst>
      <p:ext uri="{BB962C8B-B14F-4D97-AF65-F5344CB8AC3E}">
        <p14:creationId xmlns:p14="http://schemas.microsoft.com/office/powerpoint/2010/main" val="34543124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538B-65BC-4385-9AD8-080D3FBFB250}"/>
              </a:ext>
            </a:extLst>
          </p:cNvPr>
          <p:cNvSpPr>
            <a:spLocks noGrp="1"/>
          </p:cNvSpPr>
          <p:nvPr>
            <p:ph type="title"/>
          </p:nvPr>
        </p:nvSpPr>
        <p:spPr/>
        <p:txBody>
          <a:bodyPr/>
          <a:lstStyle/>
          <a:p>
            <a:r>
              <a:rPr lang="en-US" dirty="0"/>
              <a:t>Questions to Consider</a:t>
            </a:r>
          </a:p>
        </p:txBody>
      </p:sp>
      <p:sp>
        <p:nvSpPr>
          <p:cNvPr id="3" name="Content Placeholder 2">
            <a:extLst>
              <a:ext uri="{FF2B5EF4-FFF2-40B4-BE49-F238E27FC236}">
                <a16:creationId xmlns:a16="http://schemas.microsoft.com/office/drawing/2014/main" id="{940F3FAA-8E6C-42AD-A095-3588A8AE7B3F}"/>
              </a:ext>
            </a:extLst>
          </p:cNvPr>
          <p:cNvSpPr>
            <a:spLocks noGrp="1"/>
          </p:cNvSpPr>
          <p:nvPr>
            <p:ph sz="quarter" idx="13"/>
          </p:nvPr>
        </p:nvSpPr>
        <p:spPr/>
        <p:txBody>
          <a:bodyPr/>
          <a:lstStyle/>
          <a:p>
            <a:r>
              <a:rPr lang="en-US" dirty="0"/>
              <a:t>How can you improve your interpersonal communication with patients and team members?</a:t>
            </a:r>
          </a:p>
          <a:p>
            <a:r>
              <a:rPr lang="en-US" dirty="0"/>
              <a:t>What is “objective” and “subjective” information in the narrative portion of the P</a:t>
            </a:r>
            <a:r>
              <a:rPr lang="en-US" sz="100" dirty="0"/>
              <a:t> </a:t>
            </a:r>
            <a:r>
              <a:rPr lang="en-US" dirty="0"/>
              <a:t>C</a:t>
            </a:r>
            <a:r>
              <a:rPr lang="en-US" sz="100" dirty="0"/>
              <a:t> </a:t>
            </a:r>
            <a:r>
              <a:rPr lang="en-US" dirty="0"/>
              <a:t>R?</a:t>
            </a:r>
          </a:p>
        </p:txBody>
      </p:sp>
    </p:spTree>
    <p:extLst>
      <p:ext uri="{BB962C8B-B14F-4D97-AF65-F5344CB8AC3E}">
        <p14:creationId xmlns:p14="http://schemas.microsoft.com/office/powerpoint/2010/main" val="15306663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DE94-5783-4F41-ABE4-145F23EB6434}"/>
              </a:ext>
            </a:extLst>
          </p:cNvPr>
          <p:cNvSpPr>
            <a:spLocks noGrp="1"/>
          </p:cNvSpPr>
          <p:nvPr>
            <p:ph type="title"/>
          </p:nvPr>
        </p:nvSpPr>
        <p:spPr/>
        <p:txBody>
          <a:bodyPr/>
          <a:lstStyle/>
          <a:p>
            <a:r>
              <a:rPr lang="en-US" dirty="0"/>
              <a:t>Critical Thinking </a:t>
            </a:r>
            <a:r>
              <a:rPr lang="en-US" sz="2000" b="0" dirty="0"/>
              <a:t>(1 of 5)</a:t>
            </a:r>
          </a:p>
        </p:txBody>
      </p:sp>
      <p:sp>
        <p:nvSpPr>
          <p:cNvPr id="3" name="Content Placeholder 2">
            <a:extLst>
              <a:ext uri="{FF2B5EF4-FFF2-40B4-BE49-F238E27FC236}">
                <a16:creationId xmlns:a16="http://schemas.microsoft.com/office/drawing/2014/main" id="{C1BFC5E8-1299-4246-99BC-1A865D752814}"/>
              </a:ext>
            </a:extLst>
          </p:cNvPr>
          <p:cNvSpPr>
            <a:spLocks noGrp="1"/>
          </p:cNvSpPr>
          <p:nvPr>
            <p:ph sz="quarter" idx="13"/>
          </p:nvPr>
        </p:nvSpPr>
        <p:spPr/>
        <p:txBody>
          <a:bodyPr/>
          <a:lstStyle/>
          <a:p>
            <a:r>
              <a:rPr lang="en-US" dirty="0"/>
              <a:t>Organize this random information and present a radio report to the hospital.</a:t>
            </a:r>
          </a:p>
          <a:p>
            <a:pPr lvl="1"/>
            <a:r>
              <a:rPr lang="en-US" dirty="0"/>
              <a:t>Chest pain radiating to shoulder</a:t>
            </a:r>
          </a:p>
          <a:p>
            <a:pPr lvl="1"/>
            <a:r>
              <a:rPr lang="en-US" dirty="0"/>
              <a:t>56 years old</a:t>
            </a:r>
          </a:p>
          <a:p>
            <a:pPr lvl="1"/>
            <a:r>
              <a:rPr lang="en-US" dirty="0"/>
              <a:t>Oxygen applied at 15 L/minute via nonrebreather</a:t>
            </a:r>
          </a:p>
          <a:p>
            <a:pPr lvl="1"/>
            <a:r>
              <a:rPr lang="en-US" dirty="0"/>
              <a:t>Alert and oriented</a:t>
            </a:r>
          </a:p>
          <a:p>
            <a:pPr lvl="1"/>
            <a:r>
              <a:rPr lang="en-US" dirty="0"/>
              <a:t>Female</a:t>
            </a:r>
          </a:p>
        </p:txBody>
      </p:sp>
    </p:spTree>
    <p:extLst>
      <p:ext uri="{BB962C8B-B14F-4D97-AF65-F5344CB8AC3E}">
        <p14:creationId xmlns:p14="http://schemas.microsoft.com/office/powerpoint/2010/main" val="17290898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DE94-5783-4F41-ABE4-145F23EB6434}"/>
              </a:ext>
            </a:extLst>
          </p:cNvPr>
          <p:cNvSpPr>
            <a:spLocks noGrp="1"/>
          </p:cNvSpPr>
          <p:nvPr>
            <p:ph type="title"/>
          </p:nvPr>
        </p:nvSpPr>
        <p:spPr/>
        <p:txBody>
          <a:bodyPr/>
          <a:lstStyle/>
          <a:p>
            <a:r>
              <a:rPr lang="en-US" dirty="0"/>
              <a:t>Critical Thinking </a:t>
            </a:r>
            <a:r>
              <a:rPr lang="en-US" sz="2000" b="0" dirty="0"/>
              <a:t>(2 of 5)</a:t>
            </a:r>
          </a:p>
        </p:txBody>
      </p:sp>
      <p:sp>
        <p:nvSpPr>
          <p:cNvPr id="3" name="Content Placeholder 2">
            <a:extLst>
              <a:ext uri="{FF2B5EF4-FFF2-40B4-BE49-F238E27FC236}">
                <a16:creationId xmlns:a16="http://schemas.microsoft.com/office/drawing/2014/main" id="{C1BFC5E8-1299-4246-99BC-1A865D752814}"/>
              </a:ext>
            </a:extLst>
          </p:cNvPr>
          <p:cNvSpPr>
            <a:spLocks noGrp="1"/>
          </p:cNvSpPr>
          <p:nvPr>
            <p:ph sz="quarter" idx="13"/>
          </p:nvPr>
        </p:nvSpPr>
        <p:spPr/>
        <p:txBody>
          <a:bodyPr/>
          <a:lstStyle/>
          <a:p>
            <a:r>
              <a:rPr lang="en-US" dirty="0"/>
              <a:t>Organize this random information, and present a radio report to the hospital.</a:t>
            </a:r>
          </a:p>
          <a:p>
            <a:pPr lvl="1"/>
            <a:r>
              <a:rPr lang="en-US" dirty="0"/>
              <a:t>Came on 20 minutes ago while mowing lawn</a:t>
            </a:r>
          </a:p>
          <a:p>
            <a:pPr lvl="1"/>
            <a:r>
              <a:rPr lang="en-US" dirty="0"/>
              <a:t>History of high blood pressure and diabetes</a:t>
            </a:r>
          </a:p>
          <a:p>
            <a:pPr lvl="1"/>
            <a:r>
              <a:rPr lang="en-US" dirty="0"/>
              <a:t>Pulse 86, respirations 22, skin cool and moist, blood pressure 110/66, S</a:t>
            </a:r>
            <a:r>
              <a:rPr lang="en-US" sz="100" dirty="0"/>
              <a:t> </a:t>
            </a:r>
            <a:r>
              <a:rPr lang="en-US" dirty="0"/>
              <a:t>p</a:t>
            </a:r>
            <a:r>
              <a:rPr lang="en-US" sz="100" dirty="0"/>
              <a:t> </a:t>
            </a:r>
            <a:r>
              <a:rPr lang="en-US" dirty="0"/>
              <a:t>O</a:t>
            </a:r>
            <a:r>
              <a:rPr lang="en-US" sz="100" dirty="0"/>
              <a:t> </a:t>
            </a:r>
            <a:r>
              <a:rPr lang="en-US" dirty="0"/>
              <a:t>2 96%</a:t>
            </a:r>
          </a:p>
        </p:txBody>
      </p:sp>
    </p:spTree>
    <p:extLst>
      <p:ext uri="{BB962C8B-B14F-4D97-AF65-F5344CB8AC3E}">
        <p14:creationId xmlns:p14="http://schemas.microsoft.com/office/powerpoint/2010/main" val="35719914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DE94-5783-4F41-ABE4-145F23EB6434}"/>
              </a:ext>
            </a:extLst>
          </p:cNvPr>
          <p:cNvSpPr>
            <a:spLocks noGrp="1"/>
          </p:cNvSpPr>
          <p:nvPr>
            <p:ph type="title"/>
          </p:nvPr>
        </p:nvSpPr>
        <p:spPr/>
        <p:txBody>
          <a:bodyPr/>
          <a:lstStyle/>
          <a:p>
            <a:r>
              <a:rPr lang="en-US" dirty="0"/>
              <a:t>Critical Thinking </a:t>
            </a:r>
            <a:r>
              <a:rPr lang="en-US" sz="2000" b="0" dirty="0"/>
              <a:t>(3 of 5)</a:t>
            </a:r>
          </a:p>
        </p:txBody>
      </p:sp>
      <p:sp>
        <p:nvSpPr>
          <p:cNvPr id="3" name="Content Placeholder 2">
            <a:extLst>
              <a:ext uri="{FF2B5EF4-FFF2-40B4-BE49-F238E27FC236}">
                <a16:creationId xmlns:a16="http://schemas.microsoft.com/office/drawing/2014/main" id="{C1BFC5E8-1299-4246-99BC-1A865D752814}"/>
              </a:ext>
            </a:extLst>
          </p:cNvPr>
          <p:cNvSpPr>
            <a:spLocks noGrp="1"/>
          </p:cNvSpPr>
          <p:nvPr>
            <p:ph sz="quarter" idx="13"/>
          </p:nvPr>
        </p:nvSpPr>
        <p:spPr/>
        <p:txBody>
          <a:bodyPr/>
          <a:lstStyle/>
          <a:p>
            <a:r>
              <a:rPr lang="en-US" dirty="0"/>
              <a:t>Organize this random information, and present a radio report to the hospital.</a:t>
            </a:r>
          </a:p>
          <a:p>
            <a:pPr lvl="1"/>
            <a:r>
              <a:rPr lang="en-US" dirty="0"/>
              <a:t>Oxygen relieved pain slightly</a:t>
            </a:r>
          </a:p>
          <a:p>
            <a:pPr lvl="1"/>
            <a:r>
              <a:rPr lang="en-US" dirty="0"/>
              <a:t>Denies difficulty breathing</a:t>
            </a:r>
          </a:p>
          <a:p>
            <a:pPr lvl="1"/>
            <a:r>
              <a:rPr lang="en-US" dirty="0"/>
              <a:t>Requesting orders from medical direction</a:t>
            </a:r>
          </a:p>
          <a:p>
            <a:pPr lvl="1"/>
            <a:r>
              <a:rPr lang="en-US" dirty="0"/>
              <a:t>You are on Community B</a:t>
            </a:r>
            <a:r>
              <a:rPr lang="en-US" sz="100" dirty="0"/>
              <a:t> </a:t>
            </a:r>
            <a:r>
              <a:rPr lang="en-US" dirty="0"/>
              <a:t>L</a:t>
            </a:r>
            <a:r>
              <a:rPr lang="en-US" sz="100" dirty="0"/>
              <a:t> </a:t>
            </a:r>
            <a:r>
              <a:rPr lang="en-US" dirty="0"/>
              <a:t>S Ambulance 4</a:t>
            </a:r>
          </a:p>
        </p:txBody>
      </p:sp>
    </p:spTree>
    <p:extLst>
      <p:ext uri="{BB962C8B-B14F-4D97-AF65-F5344CB8AC3E}">
        <p14:creationId xmlns:p14="http://schemas.microsoft.com/office/powerpoint/2010/main" val="5697283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DE94-5783-4F41-ABE4-145F23EB6434}"/>
              </a:ext>
            </a:extLst>
          </p:cNvPr>
          <p:cNvSpPr>
            <a:spLocks noGrp="1"/>
          </p:cNvSpPr>
          <p:nvPr>
            <p:ph type="title"/>
          </p:nvPr>
        </p:nvSpPr>
        <p:spPr/>
        <p:txBody>
          <a:bodyPr/>
          <a:lstStyle/>
          <a:p>
            <a:r>
              <a:rPr lang="en-US" dirty="0"/>
              <a:t>Critical Thinking </a:t>
            </a:r>
            <a:r>
              <a:rPr lang="en-US" sz="2000" b="0" dirty="0"/>
              <a:t>(4 of 5)</a:t>
            </a:r>
          </a:p>
        </p:txBody>
      </p:sp>
      <p:sp>
        <p:nvSpPr>
          <p:cNvPr id="3" name="Content Placeholder 2">
            <a:extLst>
              <a:ext uri="{FF2B5EF4-FFF2-40B4-BE49-F238E27FC236}">
                <a16:creationId xmlns:a16="http://schemas.microsoft.com/office/drawing/2014/main" id="{C1BFC5E8-1299-4246-99BC-1A865D752814}"/>
              </a:ext>
            </a:extLst>
          </p:cNvPr>
          <p:cNvSpPr>
            <a:spLocks noGrp="1"/>
          </p:cNvSpPr>
          <p:nvPr>
            <p:ph sz="quarter" idx="13"/>
          </p:nvPr>
        </p:nvSpPr>
        <p:spPr/>
        <p:txBody>
          <a:bodyPr/>
          <a:lstStyle/>
          <a:p>
            <a:r>
              <a:rPr lang="en-US" dirty="0"/>
              <a:t>Organize this random information, and present a radio report to the hospital.</a:t>
            </a:r>
          </a:p>
          <a:p>
            <a:pPr lvl="1"/>
            <a:r>
              <a:rPr lang="en-US" dirty="0"/>
              <a:t>Lung sounds equal on both sides</a:t>
            </a:r>
          </a:p>
          <a:p>
            <a:pPr lvl="1"/>
            <a:r>
              <a:rPr lang="en-US" dirty="0"/>
              <a:t>Placed in a position of comfort</a:t>
            </a:r>
          </a:p>
          <a:p>
            <a:pPr lvl="1"/>
            <a:r>
              <a:rPr lang="en-US" dirty="0"/>
              <a:t>E</a:t>
            </a:r>
            <a:r>
              <a:rPr lang="en-US" sz="100" dirty="0"/>
              <a:t> </a:t>
            </a:r>
            <a:r>
              <a:rPr lang="en-US" dirty="0"/>
              <a:t>T</a:t>
            </a:r>
            <a:r>
              <a:rPr lang="en-US" sz="100" dirty="0"/>
              <a:t> </a:t>
            </a:r>
            <a:r>
              <a:rPr lang="en-US" dirty="0"/>
              <a:t>A 20 minutes</a:t>
            </a:r>
          </a:p>
        </p:txBody>
      </p:sp>
    </p:spTree>
    <p:extLst>
      <p:ext uri="{BB962C8B-B14F-4D97-AF65-F5344CB8AC3E}">
        <p14:creationId xmlns:p14="http://schemas.microsoft.com/office/powerpoint/2010/main" val="17976243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DE94-5783-4F41-ABE4-145F23EB6434}"/>
              </a:ext>
            </a:extLst>
          </p:cNvPr>
          <p:cNvSpPr>
            <a:spLocks noGrp="1"/>
          </p:cNvSpPr>
          <p:nvPr>
            <p:ph type="title"/>
          </p:nvPr>
        </p:nvSpPr>
        <p:spPr/>
        <p:txBody>
          <a:bodyPr/>
          <a:lstStyle/>
          <a:p>
            <a:r>
              <a:rPr lang="en-US" dirty="0"/>
              <a:t>Critical Thinking </a:t>
            </a:r>
            <a:r>
              <a:rPr lang="en-US" sz="2000" b="0" dirty="0"/>
              <a:t>(5 of 5)</a:t>
            </a:r>
          </a:p>
        </p:txBody>
      </p:sp>
      <p:sp>
        <p:nvSpPr>
          <p:cNvPr id="3" name="Content Placeholder 2">
            <a:extLst>
              <a:ext uri="{FF2B5EF4-FFF2-40B4-BE49-F238E27FC236}">
                <a16:creationId xmlns:a16="http://schemas.microsoft.com/office/drawing/2014/main" id="{C1BFC5E8-1299-4246-99BC-1A865D752814}"/>
              </a:ext>
            </a:extLst>
          </p:cNvPr>
          <p:cNvSpPr>
            <a:spLocks noGrp="1"/>
          </p:cNvSpPr>
          <p:nvPr>
            <p:ph sz="quarter" idx="13"/>
          </p:nvPr>
        </p:nvSpPr>
        <p:spPr/>
        <p:txBody>
          <a:bodyPr/>
          <a:lstStyle/>
          <a:p>
            <a:r>
              <a:rPr lang="en-US" dirty="0"/>
              <a:t>Write a narrative report for the same call. Will you use different information?</a:t>
            </a:r>
          </a:p>
        </p:txBody>
      </p:sp>
    </p:spTree>
    <p:extLst>
      <p:ext uri="{BB962C8B-B14F-4D97-AF65-F5344CB8AC3E}">
        <p14:creationId xmlns:p14="http://schemas.microsoft.com/office/powerpoint/2010/main" val="589251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C5C1-F697-4ECC-9198-89D38F6985A3}"/>
              </a:ext>
            </a:extLst>
          </p:cNvPr>
          <p:cNvSpPr>
            <a:spLocks noGrp="1"/>
          </p:cNvSpPr>
          <p:nvPr>
            <p:ph type="title"/>
          </p:nvPr>
        </p:nvSpPr>
        <p:spPr/>
        <p:txBody>
          <a:bodyPr/>
          <a:lstStyle/>
          <a:p>
            <a:r>
              <a:rPr lang="en-US" dirty="0"/>
              <a:t>Radio Communication</a:t>
            </a:r>
          </a:p>
        </p:txBody>
      </p:sp>
      <p:sp>
        <p:nvSpPr>
          <p:cNvPr id="3" name="Content Placeholder 2">
            <a:extLst>
              <a:ext uri="{FF2B5EF4-FFF2-40B4-BE49-F238E27FC236}">
                <a16:creationId xmlns:a16="http://schemas.microsoft.com/office/drawing/2014/main" id="{3A0711A6-500B-4CD1-9ECD-5EB388EA1D4B}"/>
              </a:ext>
            </a:extLst>
          </p:cNvPr>
          <p:cNvSpPr>
            <a:spLocks noGrp="1"/>
          </p:cNvSpPr>
          <p:nvPr>
            <p:ph sz="quarter" idx="13"/>
          </p:nvPr>
        </p:nvSpPr>
        <p:spPr>
          <a:xfrm>
            <a:off x="457200" y="1556326"/>
            <a:ext cx="8033657" cy="4467955"/>
          </a:xfrm>
        </p:spPr>
        <p:txBody>
          <a:bodyPr/>
          <a:lstStyle/>
          <a:p>
            <a:r>
              <a:rPr lang="en-US" dirty="0"/>
              <a:t>Regulated by the Federal Communications </a:t>
            </a:r>
            <a:r>
              <a:rPr lang="en-US" dirty="0" smtClean="0"/>
              <a:t>Commission (F</a:t>
            </a:r>
            <a:r>
              <a:rPr lang="en-US" sz="100" dirty="0" smtClean="0"/>
              <a:t> </a:t>
            </a:r>
            <a:r>
              <a:rPr lang="en-US" dirty="0"/>
              <a:t>C</a:t>
            </a:r>
            <a:r>
              <a:rPr lang="en-US" sz="100" dirty="0"/>
              <a:t> </a:t>
            </a:r>
            <a:r>
              <a:rPr lang="en-US" dirty="0"/>
              <a:t>C)</a:t>
            </a:r>
          </a:p>
          <a:p>
            <a:pPr lvl="1"/>
            <a:r>
              <a:rPr lang="en-US" dirty="0"/>
              <a:t>Assigns and licenses designated radio frequencies</a:t>
            </a:r>
          </a:p>
          <a:p>
            <a:pPr lvl="1"/>
            <a:r>
              <a:rPr lang="en-US" dirty="0"/>
              <a:t>Prevents interference with emergency radio traffic</a:t>
            </a:r>
          </a:p>
          <a:p>
            <a:pPr lvl="1"/>
            <a:r>
              <a:rPr lang="en-US" dirty="0"/>
              <a:t>Prohibits profanities and offensive language</a:t>
            </a:r>
          </a:p>
        </p:txBody>
      </p:sp>
    </p:spTree>
    <p:extLst>
      <p:ext uri="{BB962C8B-B14F-4D97-AF65-F5344CB8AC3E}">
        <p14:creationId xmlns:p14="http://schemas.microsoft.com/office/powerpoint/2010/main" val="233869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2AE9-E177-41E0-B890-A21320C130E6}"/>
              </a:ext>
            </a:extLst>
          </p:cNvPr>
          <p:cNvSpPr>
            <a:spLocks noGrp="1"/>
          </p:cNvSpPr>
          <p:nvPr>
            <p:ph type="title"/>
          </p:nvPr>
        </p:nvSpPr>
        <p:spPr/>
        <p:txBody>
          <a:bodyPr/>
          <a:lstStyle/>
          <a:p>
            <a:r>
              <a:rPr lang="en-US" sz="3400" dirty="0"/>
              <a:t>Box 17-1 Principles of </a:t>
            </a:r>
            <a:r>
              <a:rPr lang="en-US" sz="3400" dirty="0" smtClean="0"/>
              <a:t>Radio Communication </a:t>
            </a:r>
            <a:r>
              <a:rPr lang="en-US" sz="2000" b="0" dirty="0"/>
              <a:t>(1 of 2)</a:t>
            </a:r>
          </a:p>
        </p:txBody>
      </p:sp>
      <p:sp>
        <p:nvSpPr>
          <p:cNvPr id="3" name="Content Placeholder 2">
            <a:extLst>
              <a:ext uri="{FF2B5EF4-FFF2-40B4-BE49-F238E27FC236}">
                <a16:creationId xmlns:a16="http://schemas.microsoft.com/office/drawing/2014/main" id="{9428AA6A-3FEE-4D71-9841-79F6BFE94E32}"/>
              </a:ext>
            </a:extLst>
          </p:cNvPr>
          <p:cNvSpPr>
            <a:spLocks noGrp="1"/>
          </p:cNvSpPr>
          <p:nvPr>
            <p:ph sz="quarter" idx="13"/>
          </p:nvPr>
        </p:nvSpPr>
        <p:spPr>
          <a:xfrm>
            <a:off x="457200" y="1556326"/>
            <a:ext cx="8458200" cy="4779160"/>
          </a:xfrm>
        </p:spPr>
        <p:txBody>
          <a:bodyPr/>
          <a:lstStyle/>
          <a:p>
            <a:pPr marL="0" indent="0" fontAlgn="t">
              <a:spcBef>
                <a:spcPts val="500"/>
              </a:spcBef>
              <a:buNone/>
            </a:pPr>
            <a:r>
              <a:rPr lang="en-US" sz="1600" b="1" dirty="0">
                <a:solidFill>
                  <a:srgbClr val="000000"/>
                </a:solidFill>
              </a:rPr>
              <a:t>Follow These Principles When Using the E</a:t>
            </a:r>
            <a:r>
              <a:rPr lang="en-US" sz="100" b="1" dirty="0">
                <a:solidFill>
                  <a:srgbClr val="000000"/>
                </a:solidFill>
              </a:rPr>
              <a:t> </a:t>
            </a:r>
            <a:r>
              <a:rPr lang="en-US" sz="1600" b="1" dirty="0">
                <a:solidFill>
                  <a:srgbClr val="000000"/>
                </a:solidFill>
              </a:rPr>
              <a:t>M</a:t>
            </a:r>
            <a:r>
              <a:rPr lang="en-US" sz="100" b="1" dirty="0">
                <a:solidFill>
                  <a:srgbClr val="000000"/>
                </a:solidFill>
              </a:rPr>
              <a:t> </a:t>
            </a:r>
            <a:r>
              <a:rPr lang="en-US" sz="1600" b="1" dirty="0">
                <a:solidFill>
                  <a:srgbClr val="000000"/>
                </a:solidFill>
              </a:rPr>
              <a:t>S Radio System:</a:t>
            </a:r>
            <a:endParaRPr lang="en-US" sz="1600" b="1" dirty="0"/>
          </a:p>
          <a:p>
            <a:pPr marL="0" indent="0" fontAlgn="t">
              <a:spcBef>
                <a:spcPts val="500"/>
              </a:spcBef>
              <a:buNone/>
            </a:pPr>
            <a:r>
              <a:rPr lang="en-US" sz="1600" dirty="0">
                <a:solidFill>
                  <a:srgbClr val="000000"/>
                </a:solidFill>
              </a:rPr>
              <a:t>Make sure that your radio is on and the volume is adjusted properly.</a:t>
            </a:r>
            <a:endParaRPr lang="en-US" sz="1600" dirty="0"/>
          </a:p>
          <a:p>
            <a:pPr marL="432" indent="0" fontAlgn="t">
              <a:spcBef>
                <a:spcPts val="500"/>
              </a:spcBef>
              <a:buNone/>
            </a:pPr>
            <a:r>
              <a:rPr lang="en-US" sz="1600" dirty="0">
                <a:solidFill>
                  <a:srgbClr val="000000"/>
                </a:solidFill>
              </a:rPr>
              <a:t>Reduce background noise by closing the vehicle window when possible.</a:t>
            </a:r>
            <a:endParaRPr lang="en-US" sz="1600" dirty="0"/>
          </a:p>
          <a:p>
            <a:pPr marL="432" indent="0" fontAlgn="t">
              <a:spcBef>
                <a:spcPts val="500"/>
              </a:spcBef>
              <a:buNone/>
            </a:pPr>
            <a:r>
              <a:rPr lang="en-US" sz="1600" dirty="0">
                <a:solidFill>
                  <a:srgbClr val="000000"/>
                </a:solidFill>
              </a:rPr>
              <a:t>Listen to the frequency and ensure that it is clear before beginning a transmission.</a:t>
            </a:r>
            <a:endParaRPr lang="en-US" sz="1600" dirty="0"/>
          </a:p>
          <a:p>
            <a:pPr marL="432" indent="0" fontAlgn="t">
              <a:spcBef>
                <a:spcPts val="500"/>
              </a:spcBef>
              <a:buNone/>
            </a:pPr>
            <a:r>
              <a:rPr lang="en-US" sz="1600" dirty="0">
                <a:solidFill>
                  <a:srgbClr val="000000"/>
                </a:solidFill>
              </a:rPr>
              <a:t>Press the “press to talk” (P</a:t>
            </a:r>
            <a:r>
              <a:rPr lang="en-US" sz="100" dirty="0">
                <a:solidFill>
                  <a:srgbClr val="000000"/>
                </a:solidFill>
              </a:rPr>
              <a:t> </a:t>
            </a:r>
            <a:r>
              <a:rPr lang="en-US" sz="1600" dirty="0">
                <a:solidFill>
                  <a:srgbClr val="000000"/>
                </a:solidFill>
              </a:rPr>
              <a:t>T</a:t>
            </a:r>
            <a:r>
              <a:rPr lang="en-US" sz="100" dirty="0">
                <a:solidFill>
                  <a:srgbClr val="000000"/>
                </a:solidFill>
              </a:rPr>
              <a:t> </a:t>
            </a:r>
            <a:r>
              <a:rPr lang="en-US" sz="1600" dirty="0">
                <a:solidFill>
                  <a:srgbClr val="000000"/>
                </a:solidFill>
              </a:rPr>
              <a:t>T) button on the radio, then wait one second before speaking. This prevents cutting off the first few words of your transmission.</a:t>
            </a:r>
            <a:endParaRPr lang="en-US" sz="1600" dirty="0"/>
          </a:p>
          <a:p>
            <a:pPr marL="432" indent="0" fontAlgn="t">
              <a:spcBef>
                <a:spcPts val="500"/>
              </a:spcBef>
              <a:buNone/>
            </a:pPr>
            <a:r>
              <a:rPr lang="en-US" sz="1600" dirty="0">
                <a:solidFill>
                  <a:srgbClr val="000000"/>
                </a:solidFill>
              </a:rPr>
              <a:t>Speak with your lips about two to three inches from the microphone.</a:t>
            </a:r>
            <a:endParaRPr lang="en-US" sz="1600" dirty="0"/>
          </a:p>
          <a:p>
            <a:pPr marL="432" indent="0" fontAlgn="t">
              <a:spcBef>
                <a:spcPts val="500"/>
              </a:spcBef>
              <a:buNone/>
            </a:pPr>
            <a:r>
              <a:rPr lang="en-US" sz="1600" dirty="0">
                <a:solidFill>
                  <a:srgbClr val="000000"/>
                </a:solidFill>
              </a:rPr>
              <a:t>When calling another unit or base station, use their unit number or name, followed by yours. “Dispatcher, this is Ambulance 2.”</a:t>
            </a:r>
            <a:endParaRPr lang="en-US" sz="1600" dirty="0"/>
          </a:p>
          <a:p>
            <a:pPr marL="432" indent="0" fontAlgn="t">
              <a:spcBef>
                <a:spcPts val="500"/>
              </a:spcBef>
              <a:buNone/>
            </a:pPr>
            <a:r>
              <a:rPr lang="en-US" sz="1600" dirty="0">
                <a:solidFill>
                  <a:srgbClr val="000000"/>
                </a:solidFill>
              </a:rPr>
              <a:t>If the unit you are calling tells you to “Stand by,” wait until they tell you they are ready to take your transmission.</a:t>
            </a:r>
            <a:endParaRPr lang="en-US" sz="1600" dirty="0"/>
          </a:p>
          <a:p>
            <a:pPr marL="432" indent="0" fontAlgn="t">
              <a:spcBef>
                <a:spcPts val="500"/>
              </a:spcBef>
              <a:buNone/>
            </a:pPr>
            <a:r>
              <a:rPr lang="en-US" sz="1600" dirty="0">
                <a:solidFill>
                  <a:srgbClr val="000000"/>
                </a:solidFill>
              </a:rPr>
              <a:t>Speak slowly and clearly.</a:t>
            </a:r>
            <a:endParaRPr lang="en-US" sz="1600" dirty="0"/>
          </a:p>
          <a:p>
            <a:pPr marL="432" indent="0" fontAlgn="t">
              <a:spcBef>
                <a:spcPts val="500"/>
              </a:spcBef>
              <a:buNone/>
            </a:pPr>
            <a:r>
              <a:rPr lang="en-US" sz="1600" dirty="0">
                <a:solidFill>
                  <a:srgbClr val="000000"/>
                </a:solidFill>
              </a:rPr>
              <a:t>Keep the transmissions brief. If it takes longer than 30 seconds, stop at that point and pause for a few seconds so emergency traffic can use the frequency if necessary.</a:t>
            </a:r>
            <a:endParaRPr lang="en-US" sz="1600" dirty="0"/>
          </a:p>
          <a:p>
            <a:pPr marL="432" indent="0" fontAlgn="t">
              <a:spcBef>
                <a:spcPts val="500"/>
              </a:spcBef>
              <a:buNone/>
            </a:pPr>
            <a:r>
              <a:rPr lang="en-US" sz="1600" dirty="0">
                <a:solidFill>
                  <a:srgbClr val="000000"/>
                </a:solidFill>
              </a:rPr>
              <a:t>Use plain English. Avoid codes.</a:t>
            </a:r>
            <a:endParaRPr lang="en-US" sz="1600" dirty="0"/>
          </a:p>
        </p:txBody>
      </p:sp>
    </p:spTree>
    <p:extLst>
      <p:ext uri="{BB962C8B-B14F-4D97-AF65-F5344CB8AC3E}">
        <p14:creationId xmlns:p14="http://schemas.microsoft.com/office/powerpoint/2010/main" val="504636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2AE9-E177-41E0-B890-A21320C130E6}"/>
              </a:ext>
            </a:extLst>
          </p:cNvPr>
          <p:cNvSpPr>
            <a:spLocks noGrp="1"/>
          </p:cNvSpPr>
          <p:nvPr>
            <p:ph type="title"/>
          </p:nvPr>
        </p:nvSpPr>
        <p:spPr/>
        <p:txBody>
          <a:bodyPr/>
          <a:lstStyle/>
          <a:p>
            <a:r>
              <a:rPr lang="en-US" sz="3400" dirty="0"/>
              <a:t>Box 17-1 Principles of Radio Communication </a:t>
            </a:r>
            <a:r>
              <a:rPr lang="en-US" sz="2000" b="0" dirty="0"/>
              <a:t>(2 of 2)</a:t>
            </a:r>
          </a:p>
        </p:txBody>
      </p:sp>
      <p:sp>
        <p:nvSpPr>
          <p:cNvPr id="3" name="Content Placeholder 2">
            <a:extLst>
              <a:ext uri="{FF2B5EF4-FFF2-40B4-BE49-F238E27FC236}">
                <a16:creationId xmlns:a16="http://schemas.microsoft.com/office/drawing/2014/main" id="{9428AA6A-3FEE-4D71-9841-79F6BFE94E32}"/>
              </a:ext>
            </a:extLst>
          </p:cNvPr>
          <p:cNvSpPr>
            <a:spLocks noGrp="1"/>
          </p:cNvSpPr>
          <p:nvPr>
            <p:ph sz="quarter" idx="13"/>
          </p:nvPr>
        </p:nvSpPr>
        <p:spPr>
          <a:xfrm>
            <a:off x="457200" y="1556326"/>
            <a:ext cx="8229600" cy="4779160"/>
          </a:xfrm>
        </p:spPr>
        <p:txBody>
          <a:bodyPr/>
          <a:lstStyle/>
          <a:p>
            <a:pPr marL="0" indent="0" fontAlgn="t">
              <a:spcBef>
                <a:spcPts val="500"/>
              </a:spcBef>
              <a:buNone/>
            </a:pPr>
            <a:r>
              <a:rPr lang="en-US" sz="1600" dirty="0">
                <a:solidFill>
                  <a:srgbClr val="000000"/>
                </a:solidFill>
              </a:rPr>
              <a:t>Do not use phrases such as “be advised.” These are implied and serve no purpose.</a:t>
            </a:r>
            <a:endParaRPr lang="en-US" sz="2000" dirty="0"/>
          </a:p>
          <a:p>
            <a:pPr marL="432" indent="0" fontAlgn="t">
              <a:spcBef>
                <a:spcPts val="500"/>
              </a:spcBef>
              <a:buNone/>
            </a:pPr>
            <a:r>
              <a:rPr lang="en-US" sz="1600" dirty="0">
                <a:solidFill>
                  <a:srgbClr val="000000"/>
                </a:solidFill>
              </a:rPr>
              <a:t>Courtesy is assumed, so there is no need to say “Please,” “Thank you,” and “You’re welcome.”</a:t>
            </a:r>
            <a:endParaRPr lang="en-US" sz="2000" dirty="0"/>
          </a:p>
          <a:p>
            <a:pPr marL="432" indent="0" fontAlgn="t">
              <a:spcBef>
                <a:spcPts val="500"/>
              </a:spcBef>
              <a:buNone/>
            </a:pPr>
            <a:r>
              <a:rPr lang="en-US" sz="1600" dirty="0">
                <a:solidFill>
                  <a:srgbClr val="000000"/>
                </a:solidFill>
              </a:rPr>
              <a:t>When transmitting a number that might be unclear (15 may sound like 16 or 50), give the number and then repeat the individual digits. Say “Fifteen, one-five.”</a:t>
            </a:r>
            <a:endParaRPr lang="en-US" sz="2000" dirty="0"/>
          </a:p>
          <a:p>
            <a:pPr marL="432" indent="0" fontAlgn="t">
              <a:spcBef>
                <a:spcPts val="500"/>
              </a:spcBef>
              <a:buNone/>
            </a:pPr>
            <a:r>
              <a:rPr lang="en-US" sz="1600" dirty="0">
                <a:solidFill>
                  <a:srgbClr val="000000"/>
                </a:solidFill>
              </a:rPr>
              <a:t>Anything said over the radio can be heard by the public on a scanner. Do not use the patient’s name over the radio. For the same reason, do not use profanities or statements that tend to slander any person. Use objective, impartial statements.</a:t>
            </a:r>
            <a:endParaRPr lang="en-US" sz="2000" dirty="0"/>
          </a:p>
          <a:p>
            <a:pPr marL="432" indent="0" fontAlgn="t">
              <a:spcBef>
                <a:spcPts val="500"/>
              </a:spcBef>
              <a:buNone/>
            </a:pPr>
            <a:r>
              <a:rPr lang="en-US" sz="1600" dirty="0">
                <a:solidFill>
                  <a:srgbClr val="000000"/>
                </a:solidFill>
              </a:rPr>
              <a:t>Use “we” instead of “l.” As an E</a:t>
            </a:r>
            <a:r>
              <a:rPr lang="en-US" sz="100" dirty="0">
                <a:solidFill>
                  <a:srgbClr val="000000"/>
                </a:solidFill>
              </a:rPr>
              <a:t> </a:t>
            </a:r>
            <a:r>
              <a:rPr lang="en-US" sz="1600" dirty="0">
                <a:solidFill>
                  <a:srgbClr val="000000"/>
                </a:solidFill>
              </a:rPr>
              <a:t>M</a:t>
            </a:r>
            <a:r>
              <a:rPr lang="en-US" sz="100" dirty="0">
                <a:solidFill>
                  <a:srgbClr val="000000"/>
                </a:solidFill>
              </a:rPr>
              <a:t> </a:t>
            </a:r>
            <a:r>
              <a:rPr lang="en-US" sz="1600" dirty="0">
                <a:solidFill>
                  <a:srgbClr val="000000"/>
                </a:solidFill>
              </a:rPr>
              <a:t>T, you will rarely be acting alone.</a:t>
            </a:r>
            <a:endParaRPr lang="en-US" sz="2000" dirty="0"/>
          </a:p>
          <a:p>
            <a:pPr marL="432" indent="0" fontAlgn="t">
              <a:spcBef>
                <a:spcPts val="500"/>
              </a:spcBef>
              <a:buNone/>
            </a:pPr>
            <a:r>
              <a:rPr lang="en-US" sz="1600" dirty="0">
                <a:solidFill>
                  <a:srgbClr val="000000"/>
                </a:solidFill>
              </a:rPr>
              <a:t>“Affirmative” and “Negative” are preferred over “Yes” and “No” because the latter are difficult to hear.</a:t>
            </a:r>
            <a:endParaRPr lang="en-US" sz="2000" dirty="0"/>
          </a:p>
          <a:p>
            <a:pPr marL="432" indent="0" fontAlgn="t">
              <a:spcBef>
                <a:spcPts val="500"/>
              </a:spcBef>
              <a:buNone/>
            </a:pPr>
            <a:r>
              <a:rPr lang="en-US" sz="1600" dirty="0">
                <a:solidFill>
                  <a:srgbClr val="000000"/>
                </a:solidFill>
              </a:rPr>
              <a:t>Give assessment information about your patient, but avoid offering a field diagnosis of the patient’s problem. For example, say, “Patient complains of abdominal pain” rather than “Patient probably has appendicitis.”</a:t>
            </a:r>
            <a:endParaRPr lang="en-US" sz="2000" dirty="0"/>
          </a:p>
          <a:p>
            <a:pPr marL="432" indent="0" fontAlgn="t">
              <a:spcBef>
                <a:spcPts val="500"/>
              </a:spcBef>
              <a:buNone/>
            </a:pPr>
            <a:r>
              <a:rPr lang="en-US" sz="1600" dirty="0">
                <a:solidFill>
                  <a:srgbClr val="000000"/>
                </a:solidFill>
              </a:rPr>
              <a:t>Avoid slang or abbreviations that are not authorized.</a:t>
            </a:r>
            <a:endParaRPr lang="en-US" sz="2000" dirty="0"/>
          </a:p>
          <a:p>
            <a:pPr marL="432" indent="0" fontAlgn="t">
              <a:spcBef>
                <a:spcPts val="500"/>
              </a:spcBef>
              <a:buNone/>
            </a:pPr>
            <a:r>
              <a:rPr lang="en-US" sz="1600" dirty="0">
                <a:solidFill>
                  <a:srgbClr val="000000"/>
                </a:solidFill>
              </a:rPr>
              <a:t>Use E</a:t>
            </a:r>
            <a:r>
              <a:rPr lang="en-US" sz="100" dirty="0">
                <a:solidFill>
                  <a:srgbClr val="000000"/>
                </a:solidFill>
              </a:rPr>
              <a:t> </a:t>
            </a:r>
            <a:r>
              <a:rPr lang="en-US" sz="1600" dirty="0">
                <a:solidFill>
                  <a:srgbClr val="000000"/>
                </a:solidFill>
              </a:rPr>
              <a:t>M</a:t>
            </a:r>
            <a:r>
              <a:rPr lang="en-US" sz="100" dirty="0">
                <a:solidFill>
                  <a:srgbClr val="000000"/>
                </a:solidFill>
              </a:rPr>
              <a:t> </a:t>
            </a:r>
            <a:r>
              <a:rPr lang="en-US" sz="1600" dirty="0">
                <a:solidFill>
                  <a:srgbClr val="000000"/>
                </a:solidFill>
              </a:rPr>
              <a:t>S frequencies for only authorized </a:t>
            </a:r>
            <a:r>
              <a:rPr lang="en-US" sz="1600" dirty="0" smtClean="0">
                <a:solidFill>
                  <a:srgbClr val="000000"/>
                </a:solidFill>
              </a:rPr>
              <a:t>E</a:t>
            </a:r>
            <a:r>
              <a:rPr lang="en-US" sz="100" dirty="0" smtClean="0">
                <a:solidFill>
                  <a:srgbClr val="000000"/>
                </a:solidFill>
              </a:rPr>
              <a:t> </a:t>
            </a:r>
            <a:r>
              <a:rPr lang="en-US" sz="1600" dirty="0" smtClean="0">
                <a:solidFill>
                  <a:srgbClr val="000000"/>
                </a:solidFill>
              </a:rPr>
              <a:t>M</a:t>
            </a:r>
            <a:r>
              <a:rPr lang="en-US" sz="100" dirty="0" smtClean="0">
                <a:solidFill>
                  <a:srgbClr val="000000"/>
                </a:solidFill>
              </a:rPr>
              <a:t> </a:t>
            </a:r>
            <a:r>
              <a:rPr lang="en-US" sz="1600" dirty="0" smtClean="0">
                <a:solidFill>
                  <a:srgbClr val="000000"/>
                </a:solidFill>
              </a:rPr>
              <a:t>S </a:t>
            </a:r>
            <a:r>
              <a:rPr lang="en-US" sz="1600" dirty="0">
                <a:solidFill>
                  <a:srgbClr val="000000"/>
                </a:solidFill>
              </a:rPr>
              <a:t>communication.</a:t>
            </a:r>
            <a:endParaRPr lang="en-US" sz="2000" dirty="0"/>
          </a:p>
        </p:txBody>
      </p:sp>
    </p:spTree>
    <p:extLst>
      <p:ext uri="{BB962C8B-B14F-4D97-AF65-F5344CB8AC3E}">
        <p14:creationId xmlns:p14="http://schemas.microsoft.com/office/powerpoint/2010/main" val="4118919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36941</TotalTime>
  <Words>5446</Words>
  <Application>Microsoft Office PowerPoint</Application>
  <PresentationFormat>On-screen Show (4:3)</PresentationFormat>
  <Paragraphs>626</Paragraphs>
  <Slides>70</Slides>
  <Notes>56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70</vt:i4>
      </vt:variant>
    </vt:vector>
  </HeadingPairs>
  <TitlesOfParts>
    <vt:vector size="78" baseType="lpstr">
      <vt:lpstr>ＭＳ Ｐゴシック</vt:lpstr>
      <vt:lpstr>Arial</vt:lpstr>
      <vt:lpstr>Lucida Grande</vt:lpstr>
      <vt:lpstr>Noto Sans Symbols</vt:lpstr>
      <vt:lpstr>Times New Roman</vt:lpstr>
      <vt:lpstr>Verdana</vt:lpstr>
      <vt:lpstr>508 Lecture</vt:lpstr>
      <vt:lpstr>2_508 Lecture</vt:lpstr>
      <vt:lpstr>Emergency Care</vt:lpstr>
      <vt:lpstr>Topics</vt:lpstr>
      <vt:lpstr>Communication Systems and Radio Communication</vt:lpstr>
      <vt:lpstr>Communication Systems (1 of 2)</vt:lpstr>
      <vt:lpstr>Communication Systems (2 of 2)</vt:lpstr>
      <vt:lpstr>Repeaters</vt:lpstr>
      <vt:lpstr>Radio Communication</vt:lpstr>
      <vt:lpstr>Box 17-1 Principles of Radio Communication (1 of 2)</vt:lpstr>
      <vt:lpstr>Box 17-1 Principles of Radio Communication (2 of 2)</vt:lpstr>
      <vt:lpstr>Radio Transmissions Throughout the Call (1 of 3)</vt:lpstr>
      <vt:lpstr>Radio Transmissions Throughout the Call (2 of 3)</vt:lpstr>
      <vt:lpstr>Radio Transmissions Throughout the Call (3 of 3)</vt:lpstr>
      <vt:lpstr>Radio Medical Reports (1 of 2)</vt:lpstr>
      <vt:lpstr>Radio Medical Reports (2 of 2)</vt:lpstr>
      <vt:lpstr>Medical Radio Reports (1 of 3)</vt:lpstr>
      <vt:lpstr>Medical Radio Reports (2 of 3)</vt:lpstr>
      <vt:lpstr>Medical Radio Reports (3 of 3)</vt:lpstr>
      <vt:lpstr>The Verbal Report</vt:lpstr>
      <vt:lpstr>The Verbal Report (1 of 2)</vt:lpstr>
      <vt:lpstr>The Verbal Report (2 of 2)</vt:lpstr>
      <vt:lpstr>Interpersonal Communication</vt:lpstr>
      <vt:lpstr>Team Communication</vt:lpstr>
      <vt:lpstr>Therapeutic Communication (1 of 5)</vt:lpstr>
      <vt:lpstr>Therapeutic Communication (2 of 5)</vt:lpstr>
      <vt:lpstr>Communication Techniques (1 of 3)</vt:lpstr>
      <vt:lpstr>Therapeutic Communication (3 of 5)</vt:lpstr>
      <vt:lpstr>Therapeutic Communication (4 of 5)</vt:lpstr>
      <vt:lpstr>Communication Techniques (2 of 3)</vt:lpstr>
      <vt:lpstr>Therapeutic Communication (5 of 5)</vt:lpstr>
      <vt:lpstr>Pediatric Note</vt:lpstr>
      <vt:lpstr>Communication Techniques (3 of 3)</vt:lpstr>
      <vt:lpstr>Prehospital Care Report </vt:lpstr>
      <vt:lpstr>Prehospital Care Report</vt:lpstr>
      <vt:lpstr>Functions of the Prehospital Care Report (1 of 5)</vt:lpstr>
      <vt:lpstr>Functions of the Prehospital Care Report (2 of 5)</vt:lpstr>
      <vt:lpstr>Functions of the Prehospital Care Report (3 of 5)</vt:lpstr>
      <vt:lpstr>Functions of the Prehospital Care Report (4 of 5)</vt:lpstr>
      <vt:lpstr>Functions of the Prehospital Care Report (5 of 5)</vt:lpstr>
      <vt:lpstr>Elements of the Prehospital Care Report (1 of 7)</vt:lpstr>
      <vt:lpstr>Elements of the Prehospital Care Report (2 of 7)</vt:lpstr>
      <vt:lpstr>Elements of the Prehospital Care Report (3 of 7)</vt:lpstr>
      <vt:lpstr>Elements of the Prehospital Care Report (4 of 7)</vt:lpstr>
      <vt:lpstr>Elements of the Prehospital Care Report (5 of 7)</vt:lpstr>
      <vt:lpstr>Elements of the Prehospital Care Report (6 of 7)</vt:lpstr>
      <vt:lpstr>Elements of the Prehospital Care Report (7 of 7)</vt:lpstr>
      <vt:lpstr>Special Documentation Issues</vt:lpstr>
      <vt:lpstr>Legal Issues (1 of 2)</vt:lpstr>
      <vt:lpstr>Legal Issues (2 of 2)</vt:lpstr>
      <vt:lpstr>Think About It 1</vt:lpstr>
      <vt:lpstr>Think About It 2</vt:lpstr>
      <vt:lpstr>Special Situations (1 of 2)</vt:lpstr>
      <vt:lpstr>Special Situations (2 of 2)</vt:lpstr>
      <vt:lpstr>Chapter Review</vt:lpstr>
      <vt:lpstr>Chapter Review (1 of 7)</vt:lpstr>
      <vt:lpstr>Chapter Review (2 of 7)</vt:lpstr>
      <vt:lpstr>Chapter Review (3 of 7)</vt:lpstr>
      <vt:lpstr>Chapter Review (4 of 7)</vt:lpstr>
      <vt:lpstr>Chapter Review (5 of 7)</vt:lpstr>
      <vt:lpstr>Chapter Review (6 of 7)</vt:lpstr>
      <vt:lpstr>Chapter Review (7 of 7)</vt:lpstr>
      <vt:lpstr>Remember (1 of 3)</vt:lpstr>
      <vt:lpstr>Remember (2 of 3)</vt:lpstr>
      <vt:lpstr>Remember (3 of 3)</vt:lpstr>
      <vt:lpstr>Questions to Consider</vt:lpstr>
      <vt:lpstr>Critical Thinking (1 of 5)</vt:lpstr>
      <vt:lpstr>Critical Thinking (2 of 5)</vt:lpstr>
      <vt:lpstr>Critical Thinking (3 of 5)</vt:lpstr>
      <vt:lpstr>Critical Thinking (4 of 5)</vt:lpstr>
      <vt:lpstr>Critical Thinking (5 of 5)</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17, Communication and Documentation</dc:title>
  <dc:subject>Health</dc:subject>
  <dc:creator>Limmer/O'Keefe</dc:creator>
  <cp:keywords>Emergency Care</cp:keywords>
  <dc:description/>
  <cp:lastModifiedBy>Radhakrishnan, Rajendran</cp:lastModifiedBy>
  <cp:revision>1548</cp:revision>
  <dcterms:modified xsi:type="dcterms:W3CDTF">2020-01-13T11:49:01Z</dcterms:modified>
  <cp:category/>
</cp:coreProperties>
</file>