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88"/>
  </p:notesMasterIdLst>
  <p:handoutMasterIdLst>
    <p:handoutMasterId r:id="rId89"/>
  </p:handoutMasterIdLst>
  <p:sldIdLst>
    <p:sldId id="354" r:id="rId3"/>
    <p:sldId id="820" r:id="rId4"/>
    <p:sldId id="356" r:id="rId5"/>
    <p:sldId id="821" r:id="rId6"/>
    <p:sldId id="870" r:id="rId7"/>
    <p:sldId id="901" r:id="rId8"/>
    <p:sldId id="871" r:id="rId9"/>
    <p:sldId id="873" r:id="rId10"/>
    <p:sldId id="874" r:id="rId11"/>
    <p:sldId id="875" r:id="rId12"/>
    <p:sldId id="872" r:id="rId13"/>
    <p:sldId id="877" r:id="rId14"/>
    <p:sldId id="878" r:id="rId15"/>
    <p:sldId id="879" r:id="rId16"/>
    <p:sldId id="880" r:id="rId17"/>
    <p:sldId id="881" r:id="rId18"/>
    <p:sldId id="882" r:id="rId19"/>
    <p:sldId id="883" r:id="rId20"/>
    <p:sldId id="884" r:id="rId21"/>
    <p:sldId id="876" r:id="rId22"/>
    <p:sldId id="886" r:id="rId23"/>
    <p:sldId id="887" r:id="rId24"/>
    <p:sldId id="888" r:id="rId25"/>
    <p:sldId id="889" r:id="rId26"/>
    <p:sldId id="890" r:id="rId27"/>
    <p:sldId id="891" r:id="rId28"/>
    <p:sldId id="892" r:id="rId29"/>
    <p:sldId id="893" r:id="rId30"/>
    <p:sldId id="894" r:id="rId31"/>
    <p:sldId id="895" r:id="rId32"/>
    <p:sldId id="896" r:id="rId33"/>
    <p:sldId id="897" r:id="rId34"/>
    <p:sldId id="898" r:id="rId35"/>
    <p:sldId id="899" r:id="rId36"/>
    <p:sldId id="885" r:id="rId37"/>
    <p:sldId id="902" r:id="rId38"/>
    <p:sldId id="903" r:id="rId39"/>
    <p:sldId id="904" r:id="rId40"/>
    <p:sldId id="905" r:id="rId41"/>
    <p:sldId id="900" r:id="rId42"/>
    <p:sldId id="907" r:id="rId43"/>
    <p:sldId id="908" r:id="rId44"/>
    <p:sldId id="906" r:id="rId45"/>
    <p:sldId id="910" r:id="rId46"/>
    <p:sldId id="911" r:id="rId47"/>
    <p:sldId id="912" r:id="rId48"/>
    <p:sldId id="913" r:id="rId49"/>
    <p:sldId id="914" r:id="rId50"/>
    <p:sldId id="915" r:id="rId51"/>
    <p:sldId id="916" r:id="rId52"/>
    <p:sldId id="917" r:id="rId53"/>
    <p:sldId id="918" r:id="rId54"/>
    <p:sldId id="919" r:id="rId55"/>
    <p:sldId id="920" r:id="rId56"/>
    <p:sldId id="921" r:id="rId57"/>
    <p:sldId id="922" r:id="rId58"/>
    <p:sldId id="923" r:id="rId59"/>
    <p:sldId id="924" r:id="rId60"/>
    <p:sldId id="925" r:id="rId61"/>
    <p:sldId id="909" r:id="rId62"/>
    <p:sldId id="927" r:id="rId63"/>
    <p:sldId id="928" r:id="rId64"/>
    <p:sldId id="929" r:id="rId65"/>
    <p:sldId id="930" r:id="rId66"/>
    <p:sldId id="931" r:id="rId67"/>
    <p:sldId id="932" r:id="rId68"/>
    <p:sldId id="933" r:id="rId69"/>
    <p:sldId id="934" r:id="rId70"/>
    <p:sldId id="935" r:id="rId71"/>
    <p:sldId id="936" r:id="rId72"/>
    <p:sldId id="937" r:id="rId73"/>
    <p:sldId id="938" r:id="rId74"/>
    <p:sldId id="939" r:id="rId75"/>
    <p:sldId id="940" r:id="rId76"/>
    <p:sldId id="941" r:id="rId77"/>
    <p:sldId id="942" r:id="rId78"/>
    <p:sldId id="943" r:id="rId79"/>
    <p:sldId id="944" r:id="rId80"/>
    <p:sldId id="945" r:id="rId81"/>
    <p:sldId id="946" r:id="rId82"/>
    <p:sldId id="947" r:id="rId83"/>
    <p:sldId id="298" r:id="rId84"/>
    <p:sldId id="868" r:id="rId85"/>
    <p:sldId id="948" r:id="rId86"/>
    <p:sldId id="951" r:id="rId8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28" autoAdjust="0"/>
    <p:restoredTop sz="65930" autoAdjust="0"/>
  </p:normalViewPr>
  <p:slideViewPr>
    <p:cSldViewPr snapToGrid="0" snapToObjects="1">
      <p:cViewPr varScale="1">
        <p:scale>
          <a:sx n="111" d="100"/>
          <a:sy n="111" d="100"/>
        </p:scale>
        <p:origin x="1650" y="150"/>
      </p:cViewPr>
      <p:guideLst>
        <p:guide orient="horz" pos="777"/>
        <p:guide pos="295"/>
        <p:guide orient="horz" pos="981"/>
      </p:guideLst>
    </p:cSldViewPr>
  </p:slideViewPr>
  <p:outlineViewPr>
    <p:cViewPr>
      <p:scale>
        <a:sx n="33" d="100"/>
        <a:sy n="33" d="100"/>
      </p:scale>
      <p:origin x="0" y="-4803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Points to Emphasize: </a:t>
            </a:r>
            <a:r>
              <a:rPr lang="en-US" altLang="en-US" b="0" dirty="0">
                <a:latin typeface="Arial" panose="020B0604020202020204" pitchFamily="34" charset="0"/>
                <a:ea typeface="ＭＳ Ｐゴシック" panose="020B0600070205080204" pitchFamily="34" charset="-128"/>
                <a:sym typeface="Lucida Grande" pitchFamily="-111" charset="0"/>
              </a:rPr>
              <a:t>Many types of organs are housed within the abdominal cavity. The</a:t>
            </a:r>
            <a:r>
              <a:rPr lang="en-US" altLang="en-US" b="0" baseline="0" dirty="0">
                <a:latin typeface="Arial" panose="020B0604020202020204" pitchFamily="34" charset="0"/>
                <a:ea typeface="ＭＳ Ｐゴシック" panose="020B0600070205080204" pitchFamily="34" charset="-128"/>
                <a:sym typeface="Lucida Grande" pitchFamily="-111" charset="0"/>
              </a:rPr>
              <a:t> effects of trauma to these organs will vary.</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9134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Class Activity:</a:t>
            </a:r>
            <a:r>
              <a:rPr lang="en-US" altLang="en-US" b="1" baseline="0" dirty="0">
                <a:latin typeface="Arial" panose="020B0604020202020204" pitchFamily="34" charset="0"/>
                <a:ea typeface="ＭＳ Ｐゴシック" panose="020B0600070205080204" pitchFamily="34" charset="-128"/>
                <a:sym typeface="Lucida Grande" pitchFamily="-111" charset="0"/>
              </a:rPr>
              <a:t> </a:t>
            </a:r>
            <a:r>
              <a:rPr lang="en-US" sz="1200" b="0" i="0" u="none" strike="noStrike" kern="1200" cap="none" dirty="0">
                <a:solidFill>
                  <a:schemeClr val="dk1"/>
                </a:solidFill>
                <a:effectLst/>
                <a:latin typeface="Arial"/>
                <a:ea typeface="Arial"/>
                <a:cs typeface="Arial"/>
                <a:sym typeface="Arial"/>
              </a:rPr>
              <a:t>Refresh students’ understanding of abdominal anatomy. Hand out blank diagrams of the abdominal vault. Have students illustrate the quadrants and then label the contents of each quadrant.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03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sz="1200" b="0" i="0" u="none" strike="noStrike" kern="1200" cap="none" dirty="0">
                <a:solidFill>
                  <a:schemeClr val="dk1"/>
                </a:solidFill>
                <a:effectLst/>
                <a:latin typeface="Arial"/>
                <a:ea typeface="Arial"/>
                <a:cs typeface="Arial"/>
                <a:sym typeface="Arial"/>
              </a:rPr>
              <a:t>Discuss how an injury to the abdomen would influence how you approach the ABCs. Consider different types of injuries to different organs.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43238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61455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Class Activity: </a:t>
            </a:r>
            <a:r>
              <a:rPr lang="en-US" sz="1200" b="0" i="0" u="none" strike="noStrike" kern="1200" cap="none" dirty="0">
                <a:solidFill>
                  <a:schemeClr val="dk1"/>
                </a:solidFill>
                <a:effectLst/>
                <a:latin typeface="Arial"/>
                <a:ea typeface="Arial"/>
                <a:cs typeface="Arial"/>
                <a:sym typeface="Arial"/>
              </a:rPr>
              <a:t>Have students work in small groups. Assign each group an organ or structure in the chest or abdomen. Have groups discuss how trauma to that organ or structure relates to the four categories of pathophysiology outlined in this section. How would an EMT respond to each?</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930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60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anatomical models, x-rays, and multimedia graphics to enhance your illustration of anatomy and specific injuries. There</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are many specific chest injuries to cover here. Use homework and research projects to enhance the level of detail.</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42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Points to Emphasize: </a:t>
            </a:r>
            <a:r>
              <a:rPr lang="en-US" altLang="en-US" dirty="0">
                <a:latin typeface="Arial" panose="020B0604020202020204" pitchFamily="34" charset="0"/>
                <a:ea typeface="ＭＳ Ｐゴシック" panose="020B0600070205080204" pitchFamily="34" charset="-128"/>
              </a:rPr>
              <a:t>Blunt trauma, penetrating trauma , and compression are mechanisms that can injure the chest. Chest injuries are classified as either </a:t>
            </a:r>
            <a:r>
              <a:rPr lang="en-US" altLang="en-US" i="1" dirty="0">
                <a:latin typeface="Arial" panose="020B0604020202020204" pitchFamily="34" charset="0"/>
                <a:ea typeface="ＭＳ Ｐゴシック" panose="020B0600070205080204" pitchFamily="34" charset="-128"/>
              </a:rPr>
              <a:t>open</a:t>
            </a:r>
            <a:r>
              <a:rPr lang="en-US" altLang="en-US" dirty="0">
                <a:latin typeface="Arial" panose="020B0604020202020204" pitchFamily="34" charset="0"/>
                <a:ea typeface="ＭＳ Ｐゴシック" panose="020B0600070205080204" pitchFamily="34" charset="-128"/>
              </a:rPr>
              <a:t> or </a:t>
            </a:r>
            <a:r>
              <a:rPr lang="en-US" altLang="en-US" i="1" dirty="0">
                <a:latin typeface="Arial" panose="020B0604020202020204" pitchFamily="34" charset="0"/>
                <a:ea typeface="ＭＳ Ｐゴシック" panose="020B0600070205080204" pitchFamily="34" charset="-128"/>
              </a:rPr>
              <a:t>closed</a:t>
            </a:r>
            <a:r>
              <a:rPr lang="en-US" altLang="en-US" dirty="0">
                <a:latin typeface="Arial" panose="020B0604020202020204" pitchFamily="34" charset="0"/>
                <a:ea typeface="ＭＳ Ｐゴシック" panose="020B0600070205080204" pitchFamily="34" charset="-128"/>
              </a:rPr>
              <a:t>. In a closed chest injury, the chest wall remains intact. In an open chest injury, the chest wall has been penetrated.</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3248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b="1" dirty="0">
              <a:latin typeface="Arial" panose="020B0604020202020204" pitchFamily="34" charset="0"/>
              <a:ea typeface="ＭＳ Ｐゴシック" panose="020B0600070205080204" pitchFamily="34" charset="-128"/>
              <a:sym typeface="Lucida Grande" pitchFamily="-111"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the three ways in which the chest can be injured.</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63621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1169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the pathophysiology of a flail chest. How does this injury interfere with breathing?</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15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Planning Your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Plan 110 minutes for this chapter.</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Anatomy and Physiology</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of the Chest and Abdomen (20 minutes)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Chest Injuries (60 minutes)</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Abdominal Injuries</a:t>
            </a:r>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(30 minutes)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Note: The total teaching time recommended is only a guideline.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Core Concepts:</a:t>
            </a:r>
          </a:p>
          <a:p>
            <a:pPr>
              <a:buFontTx/>
              <a:buChar char="•"/>
            </a:pPr>
            <a:r>
              <a:rPr lang="en-US" altLang="en-US" dirty="0">
                <a:ea typeface="ＭＳ Ｐゴシック" panose="020B0600070205080204" pitchFamily="34" charset="-128"/>
              </a:rPr>
              <a:t> Anatomy,</a:t>
            </a:r>
            <a:r>
              <a:rPr lang="en-US" altLang="en-US" baseline="0" dirty="0">
                <a:ea typeface="ＭＳ Ｐゴシック" panose="020B0600070205080204" pitchFamily="34" charset="-128"/>
              </a:rPr>
              <a:t> physiology, and pathophysiology of the chest and abdomen</a:t>
            </a:r>
            <a:endParaRPr lang="en-US" altLang="en-US" dirty="0">
              <a:ea typeface="ＭＳ Ｐゴシック" panose="020B0600070205080204" pitchFamily="34" charset="-128"/>
            </a:endParaRPr>
          </a:p>
          <a:p>
            <a:pPr>
              <a:buFontTx/>
              <a:buChar char="•"/>
            </a:pPr>
            <a:r>
              <a:rPr lang="en-US" altLang="en-US" dirty="0">
                <a:ea typeface="ＭＳ Ｐゴシック" panose="020B0600070205080204" pitchFamily="34" charset="-128"/>
              </a:rPr>
              <a:t> Understanding chest injuries and emergency care for chest injuries</a:t>
            </a:r>
          </a:p>
          <a:p>
            <a:pPr>
              <a:buFontTx/>
              <a:buChar char="•"/>
            </a:pPr>
            <a:r>
              <a:rPr lang="en-US" altLang="en-US" dirty="0">
                <a:ea typeface="ＭＳ Ｐゴシック" panose="020B0600070205080204" pitchFamily="34" charset="-128"/>
              </a:rPr>
              <a:t> Understanding abdominal injuries and emergency care for abdominal injuries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46118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i="1" dirty="0">
                <a:latin typeface="Arial" panose="020B0604020202020204" pitchFamily="34" charset="0"/>
                <a:ea typeface="ＭＳ Ｐゴシック" panose="020B0600070205080204" pitchFamily="34" charset="-128"/>
              </a:rPr>
              <a:t>Flail chest</a:t>
            </a:r>
            <a:r>
              <a:rPr lang="en-US" altLang="en-US" dirty="0">
                <a:latin typeface="Arial" panose="020B0604020202020204" pitchFamily="34" charset="0"/>
                <a:ea typeface="ＭＳ Ｐゴシック" panose="020B0600070205080204" pitchFamily="34" charset="-128"/>
              </a:rPr>
              <a:t> is a fracture of two or more consecutive ribs in two or more places. This injury can create an unstable chest wall and can lead to inadequate breathing. </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rPr>
              <a:t>Class Activity: </a:t>
            </a:r>
            <a:r>
              <a:rPr lang="en-US" altLang="en-US" dirty="0">
                <a:latin typeface="Arial" panose="020B0604020202020204" pitchFamily="34" charset="0"/>
                <a:ea typeface="ＭＳ Ｐゴシック" panose="020B0600070205080204" pitchFamily="34" charset="-128"/>
              </a:rPr>
              <a:t>Obtain a rack of ribs from a butcher or supermarket. Apply blunt force trauma and discuss injury patterns.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63902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i="1" dirty="0">
                <a:latin typeface="Arial" panose="020B0604020202020204" pitchFamily="34" charset="0"/>
                <a:ea typeface="ＭＳ Ｐゴシック" panose="020B0600070205080204" pitchFamily="34" charset="-128"/>
              </a:rPr>
              <a:t>Flail chest</a:t>
            </a:r>
            <a:r>
              <a:rPr lang="en-US" altLang="en-US" dirty="0">
                <a:latin typeface="Arial" panose="020B0604020202020204" pitchFamily="34" charset="0"/>
                <a:ea typeface="ＭＳ Ｐゴシック" panose="020B0600070205080204" pitchFamily="34" charset="-128"/>
              </a:rPr>
              <a:t> is a fracture of two or more consecutive ribs in two or more places. This injury can create an unstable chest wall and can lead to inadequate breathing. </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rPr>
              <a:t>Class Activity: </a:t>
            </a:r>
            <a:r>
              <a:rPr lang="en-US" altLang="en-US" dirty="0">
                <a:latin typeface="Arial" panose="020B0604020202020204" pitchFamily="34" charset="0"/>
                <a:ea typeface="ＭＳ Ｐゴシック" panose="020B0600070205080204" pitchFamily="34" charset="-128"/>
              </a:rPr>
              <a:t>Obtain a rack of ribs from a butcher or supermarket. Apply blunt force trauma and discuss injury patterns.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32539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11281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3915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62129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25976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10716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Due to the potential for damage to underlying vital structures and disruption of normal breathing, an open chest wound is a true emergency.</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Define </a:t>
            </a:r>
            <a:r>
              <a:rPr lang="en-US" altLang="en-US" i="1" dirty="0">
                <a:latin typeface="Arial" panose="020B0604020202020204" pitchFamily="34" charset="0"/>
                <a:ea typeface="ＭＳ Ｐゴシック" panose="020B0600070205080204" pitchFamily="34" charset="-128"/>
              </a:rPr>
              <a:t>open</a:t>
            </a:r>
            <a:r>
              <a:rPr lang="en-US" altLang="en-US" dirty="0">
                <a:latin typeface="Arial" panose="020B0604020202020204" pitchFamily="34" charset="0"/>
                <a:ea typeface="ＭＳ Ｐゴシック" panose="020B0600070205080204" pitchFamily="34" charset="-128"/>
              </a:rPr>
              <a:t> and </a:t>
            </a:r>
            <a:r>
              <a:rPr lang="en-US" altLang="en-US" i="1" dirty="0">
                <a:latin typeface="Arial" panose="020B0604020202020204" pitchFamily="34" charset="0"/>
                <a:ea typeface="ＭＳ Ｐゴシック" panose="020B0600070205080204" pitchFamily="34" charset="-128"/>
              </a:rPr>
              <a:t>closed</a:t>
            </a:r>
            <a:r>
              <a:rPr lang="en-US" altLang="en-US" dirty="0">
                <a:latin typeface="Arial" panose="020B0604020202020204" pitchFamily="34" charset="0"/>
                <a:ea typeface="ＭＳ Ｐゴシック" panose="020B0600070205080204" pitchFamily="34" charset="-128"/>
              </a:rPr>
              <a:t> chest injuries. What determines whether a chest injury is open or closed?</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Class Activity: </a:t>
            </a:r>
            <a:r>
              <a:rPr lang="en-US" altLang="en-US" dirty="0">
                <a:latin typeface="Arial" panose="020B0604020202020204" pitchFamily="34" charset="0"/>
                <a:ea typeface="ＭＳ Ｐゴシック" panose="020B0600070205080204" pitchFamily="34" charset="-128"/>
              </a:rPr>
              <a:t>Use common household items to create a model of the mechanics of breathing. Discuss how the body moves air.</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52611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8629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7843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20</a:t>
            </a:r>
            <a:r>
              <a:rPr lang="en-US" altLang="en-US" dirty="0">
                <a:latin typeface="Arial" panose="020B0604020202020204" pitchFamily="34" charset="0"/>
                <a:ea typeface="ＭＳ Ｐゴシック" panose="020B0600070205080204" pitchFamily="34" charset="-128"/>
                <a:cs typeface="Arial" panose="020B0604020202020204" pitchFamily="34" charset="0"/>
              </a:rPr>
              <a:t>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 </a:t>
            </a:r>
            <a:r>
              <a:rPr lang="en-US" altLang="en-US" dirty="0">
                <a:latin typeface="Arial" panose="020B0604020202020204" pitchFamily="34" charset="0"/>
                <a:ea typeface="ＭＳ Ｐゴシック" panose="020B0600070205080204" pitchFamily="34" charset="-128"/>
                <a:cs typeface="Arial" panose="020B0604020202020204" pitchFamily="34" charset="0"/>
              </a:rPr>
              <a:t>Review the content of the chapters on Anatomy and Physiology, Principles</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of Pathophysiology, Respiratory Emergencies, Cardiac Emergencies, and Abdominal Emergencies for a more in-depth review of the anatomy and physiology of the chest and abdomen. Review the abdominal quadrants. Use landmarks to divide the abdomen and discuss organ location within the quadrants. Use multimedia graphics to illustrate abdominal anatomy.</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15161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pathophysiology of a sucking chest wound. How does this injury interfere with breathing?</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3053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Care for an open chest wound involves sealing the wound to prevent air from entering the chest cavity. Care also may include application of a dressing that will allow air to escape the chest cavity while preventing air from entering.</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53193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63755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p>
          <a:p>
            <a:endParaRPr lang="en-US" altLang="en-US" dirty="0">
              <a:ea typeface="ＭＳ Ｐゴシック" panose="020B0600070205080204" pitchFamily="34" charset="-128"/>
            </a:endParaRPr>
          </a:p>
          <a:p>
            <a:r>
              <a:rPr lang="en-US" altLang="en-US" b="1" dirty="0">
                <a:ea typeface="ＭＳ Ｐゴシック" panose="020B0600070205080204" pitchFamily="34" charset="-128"/>
              </a:rPr>
              <a:t>Discussion</a:t>
            </a:r>
            <a:r>
              <a:rPr lang="en-US" altLang="en-US" b="1" baseline="0" dirty="0">
                <a:ea typeface="ＭＳ Ｐゴシック" panose="020B0600070205080204" pitchFamily="34" charset="-128"/>
              </a:rPr>
              <a:t> Topic: </a:t>
            </a:r>
            <a:r>
              <a:rPr lang="en-US" altLang="en-US" baseline="0" dirty="0">
                <a:ea typeface="ＭＳ Ｐゴシック" panose="020B0600070205080204" pitchFamily="34" charset="-128"/>
              </a:rPr>
              <a:t>Describe the process for applying an occlusive dressing. Describe how you might improvise an occlusive dressing if a commercial variation is not available.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31479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a manikin and simulate an open chest wound. Have students demonstrate the proper application of an occlusive dressing. Use various materials to create dressings.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Critical Thinking Discussion:</a:t>
            </a:r>
            <a:r>
              <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Chest injuries are sealed to prevent air from entering the chest cavity. In what other areas of the body might it be appropriate to apply occlusive dressings to open injuries?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26181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34675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47393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b="0" dirty="0">
                <a:latin typeface="Arial" panose="020B0604020202020204" pitchFamily="34" charset="0"/>
                <a:ea typeface="ＭＳ Ｐゴシック" panose="020B0600070205080204" pitchFamily="34" charset="-128"/>
                <a:sym typeface="Lucida Grande" pitchFamily="-111" charset="0"/>
              </a:rPr>
              <a:t>Have students work in small groups. Assign each group a specific chest injury. Have the group</a:t>
            </a:r>
            <a:r>
              <a:rPr lang="en-US" altLang="en-US" b="0" baseline="0" dirty="0">
                <a:latin typeface="Arial" panose="020B0604020202020204" pitchFamily="34" charset="0"/>
                <a:ea typeface="ＭＳ Ｐゴシック" panose="020B0600070205080204" pitchFamily="34" charset="-128"/>
                <a:sym typeface="Lucida Grande" pitchFamily="-111" charset="0"/>
              </a:rPr>
              <a:t> research and present on pathophysiology, signs, symptoms, and treatment.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03098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Serious injuries can occur within the chest cavity itself, and these injuries often are not apparent on the outside. EMTs should evaluate mechanism of injury and should recognize the specific signs of these life-threatening problems.</a:t>
            </a:r>
          </a:p>
          <a:p>
            <a:pPr eaLnBrk="1" hangingPunct="1"/>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b="0" dirty="0">
                <a:latin typeface="Arial" panose="020B0604020202020204" pitchFamily="34" charset="0"/>
                <a:ea typeface="ＭＳ Ｐゴシック" panose="020B0600070205080204" pitchFamily="34" charset="-128"/>
                <a:sym typeface="Lucida Grande" pitchFamily="-111" charset="0"/>
              </a:rPr>
              <a:t>Describe the pathophysiology of pneumothorax,</a:t>
            </a:r>
            <a:r>
              <a:rPr lang="en-US" altLang="en-US" b="0" baseline="0" dirty="0">
                <a:latin typeface="Arial" panose="020B0604020202020204" pitchFamily="34" charset="0"/>
                <a:ea typeface="ＭＳ Ｐゴシック" panose="020B0600070205080204" pitchFamily="34" charset="-128"/>
                <a:sym typeface="Lucida Grande" pitchFamily="-111" charset="0"/>
              </a:rPr>
              <a:t> tension pneumothorax, and hemothorax. </a:t>
            </a:r>
          </a:p>
          <a:p>
            <a:pPr eaLnBrk="1" hangingPunct="1"/>
            <a:endParaRPr lang="en-US" altLang="en-US" b="0" baseline="0"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baseline="0" dirty="0">
                <a:latin typeface="Arial" panose="020B0604020202020204" pitchFamily="34" charset="0"/>
                <a:ea typeface="ＭＳ Ｐゴシック" panose="020B0600070205080204" pitchFamily="34" charset="-128"/>
                <a:sym typeface="Lucida Grande" pitchFamily="-111" charset="0"/>
              </a:rPr>
              <a:t>Critical Thinking Discussion: </a:t>
            </a:r>
            <a:r>
              <a:rPr lang="en-US" altLang="en-US" b="0" baseline="0" dirty="0">
                <a:latin typeface="Arial" panose="020B0604020202020204" pitchFamily="34" charset="0"/>
                <a:ea typeface="ＭＳ Ｐゴシック" panose="020B0600070205080204" pitchFamily="34" charset="-128"/>
                <a:sym typeface="Lucida Grande" pitchFamily="-111" charset="0"/>
              </a:rPr>
              <a:t>What are the key differences between a simple pneumothorax and a tension pneumothorax?</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3744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Points to Emphasize: </a:t>
            </a:r>
            <a:r>
              <a:rPr lang="en-US" altLang="en-US" b="0" dirty="0">
                <a:latin typeface="Arial" panose="020B0604020202020204" pitchFamily="34" charset="0"/>
                <a:ea typeface="ＭＳ Ｐゴシック" panose="020B0600070205080204" pitchFamily="34" charset="-128"/>
                <a:sym typeface="Lucida Grande" pitchFamily="-111" charset="0"/>
              </a:rPr>
              <a:t>The chest cavity contains many vital organs necessary for life. Injuries to the chest cavity can be immediately</a:t>
            </a:r>
            <a:r>
              <a:rPr lang="en-US" altLang="en-US" b="0" baseline="0" dirty="0">
                <a:latin typeface="Arial" panose="020B0604020202020204" pitchFamily="34" charset="0"/>
                <a:ea typeface="ＭＳ Ｐゴシック" panose="020B0600070205080204" pitchFamily="34" charset="-128"/>
                <a:sym typeface="Lucida Grande" pitchFamily="-111" charset="0"/>
              </a:rPr>
              <a:t> life-threatening.</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77675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5387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p>
          <a:p>
            <a:pPr eaLnBrk="1" hangingPunct="1"/>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Serious injuries can occur within the chest cavity itself, and these injuries often are not apparent on the outside. EMTs should evaluate mechanism of injury and should recognize the specific signs of these life-threatening problems.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127656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Serious injuries can occur within the chest cavity itself, and these injuries often are not apparent on the outside. EMTs should evaluate mechanism of injury and should recognize the specific signs of these life-threatening problems.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16300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42345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b="0" dirty="0">
                <a:latin typeface="Arial" panose="020B0604020202020204" pitchFamily="34" charset="0"/>
                <a:ea typeface="ＭＳ Ｐゴシック" panose="020B0600070205080204" pitchFamily="34" charset="-128"/>
                <a:sym typeface="Lucida Grande" pitchFamily="-111" charset="0"/>
              </a:rPr>
              <a:t>Describe the pathophysiology of traumatic asphyxia</a:t>
            </a:r>
            <a:r>
              <a:rPr lang="en-US" altLang="en-US" b="0" baseline="0" dirty="0">
                <a:latin typeface="Arial" panose="020B0604020202020204" pitchFamily="34" charset="0"/>
                <a:ea typeface="ＭＳ Ｐゴシック" panose="020B0600070205080204" pitchFamily="34" charset="-128"/>
                <a:sym typeface="Lucida Grande" pitchFamily="-111" charset="0"/>
              </a:rPr>
              <a: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440152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b="0" dirty="0">
                <a:latin typeface="Arial" panose="020B0604020202020204" pitchFamily="34" charset="0"/>
                <a:ea typeface="ＭＳ Ｐゴシック" panose="020B0600070205080204" pitchFamily="34" charset="-128"/>
                <a:sym typeface="Lucida Grande" pitchFamily="-111" charset="0"/>
              </a:rPr>
              <a:t>Describe the pathophysiology of cardiac tamponade.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005111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477634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417382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b="0" dirty="0">
                <a:latin typeface="Arial" panose="020B0604020202020204" pitchFamily="34" charset="0"/>
                <a:ea typeface="ＭＳ Ｐゴシック" panose="020B0600070205080204" pitchFamily="34" charset="-128"/>
                <a:sym typeface="Lucida Grande" pitchFamily="-111" charset="0"/>
              </a:rPr>
              <a:t>Describe the pathophysiology of aortic dissection</a:t>
            </a:r>
            <a:r>
              <a:rPr lang="en-US" altLang="en-US" b="0" baseline="0" dirty="0">
                <a:latin typeface="Arial" panose="020B0604020202020204" pitchFamily="34" charset="0"/>
                <a:ea typeface="ＭＳ Ｐゴシック" panose="020B0600070205080204" pitchFamily="34" charset="-128"/>
                <a:sym typeface="Lucida Grande" pitchFamily="-111" charset="0"/>
              </a:rPr>
              <a: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515195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2976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16943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What is </a:t>
            </a:r>
            <a:r>
              <a:rPr lang="en-US" altLang="en-US" i="1" dirty="0">
                <a:latin typeface="Arial" panose="020B0604020202020204" pitchFamily="34" charset="0"/>
                <a:ea typeface="ＭＳ Ｐゴシック" panose="020B0600070205080204" pitchFamily="34" charset="-128"/>
                <a:cs typeface="Arial" panose="020B0604020202020204" pitchFamily="34" charset="0"/>
              </a:rPr>
              <a:t>commotio cordis</a:t>
            </a:r>
            <a:r>
              <a:rPr lang="en-US" altLang="en-US" dirty="0">
                <a:latin typeface="Arial" panose="020B0604020202020204" pitchFamily="34" charset="0"/>
                <a:ea typeface="ＭＳ Ｐゴシック" panose="020B0600070205080204" pitchFamily="34" charset="-128"/>
                <a:cs typeface="Arial" panose="020B0604020202020204" pitchFamily="34" charset="0"/>
              </a:rPr>
              <a:t>? How is it different from other traumatic injuries to the chest?</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programmed patients to simulate chest injuries. Have teams of students practice assessment and treatment.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12062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b="1" dirty="0">
              <a:latin typeface="Arial" panose="020B0604020202020204" pitchFamily="34" charset="0"/>
              <a:ea typeface="ＭＳ Ｐゴシック" panose="020B0600070205080204" pitchFamily="34" charset="-128"/>
              <a:sym typeface="Lucida Grande" pitchFamily="-111"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b="0" dirty="0">
                <a:latin typeface="Arial" panose="020B0604020202020204" pitchFamily="34" charset="0"/>
                <a:ea typeface="ＭＳ Ｐゴシック" panose="020B0600070205080204" pitchFamily="34" charset="-128"/>
                <a:sym typeface="Lucida Grande" pitchFamily="-111" charset="0"/>
              </a:rPr>
              <a:t>Describe the assessment and care of a patient with a chest injury</a:t>
            </a:r>
            <a:r>
              <a:rPr lang="en-US" altLang="en-US" b="0" baseline="0" dirty="0">
                <a:latin typeface="Arial" panose="020B0604020202020204" pitchFamily="34" charset="0"/>
                <a:ea typeface="ＭＳ Ｐゴシック" panose="020B0600070205080204" pitchFamily="34" charset="-128"/>
                <a:sym typeface="Lucida Grande" pitchFamily="-111" charset="0"/>
              </a:rPr>
              <a: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790420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356738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822063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617449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598117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146204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 31.2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b="1" dirty="0">
              <a:latin typeface="Arial" panose="020B0604020202020204" pitchFamily="34" charset="0"/>
              <a:ea typeface="ＭＳ Ｐゴシック" panose="020B0600070205080204" pitchFamily="34" charset="-128"/>
              <a:sym typeface="Lucida Grande" pitchFamily="-111"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Critical Thinking Discussion: </a:t>
            </a:r>
            <a:r>
              <a:rPr lang="en-US" altLang="en-US" b="0" dirty="0">
                <a:latin typeface="Arial" panose="020B0604020202020204" pitchFamily="34" charset="0"/>
                <a:ea typeface="ＭＳ Ｐゴシック" panose="020B0600070205080204" pitchFamily="34" charset="-128"/>
                <a:sym typeface="Lucida Grande" pitchFamily="-111" charset="0"/>
              </a:rPr>
              <a:t>Review the Think Like an EMT feature with students and encourage discussion.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917573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30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 </a:t>
            </a:r>
            <a:r>
              <a:rPr lang="en-US" altLang="en-US" dirty="0">
                <a:latin typeface="Arial" panose="020B0604020202020204" pitchFamily="34" charset="0"/>
                <a:ea typeface="ＭＳ Ｐゴシック" panose="020B0600070205080204" pitchFamily="34" charset="-128"/>
                <a:cs typeface="Arial" panose="020B0604020202020204" pitchFamily="34" charset="0"/>
              </a:rPr>
              <a:t>Build on previous lessons. Review the signs of internal bleeding and shock. Teach</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that these problems frequently are linked to abdominal trauma. Use sausage casings to simulate eviscerations. Practice appropriate treatment.</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40551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31.3</a:t>
            </a:r>
          </a:p>
          <a:p>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Points to Emphasize: </a:t>
            </a:r>
            <a:r>
              <a:rPr lang="en-US" altLang="en-US" dirty="0">
                <a:latin typeface="Arial" panose="020B0604020202020204" pitchFamily="34" charset="0"/>
                <a:ea typeface="ＭＳ Ｐゴシック" panose="020B0600070205080204" pitchFamily="34" charset="-128"/>
              </a:rPr>
              <a:t>Blunt or penetrating trauma can damage the abdomen. The level of damage typically depends upon the organ system injured beneath the skin. An abdominal injury can be either open or closed. In a closed injury, the abdominal wall remains intact. Structures such as the liver, spleen, and diaphragm are particularly vulnerable to blunt abdominal trauma.</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Topics: </a:t>
            </a:r>
            <a:r>
              <a:rPr lang="en-US" altLang="en-US" dirty="0">
                <a:latin typeface="Arial" panose="020B0604020202020204" pitchFamily="34" charset="0"/>
                <a:ea typeface="ＭＳ Ｐゴシック" panose="020B0600070205080204" pitchFamily="34" charset="-128"/>
              </a:rPr>
              <a:t>Compare and contrast an open abdominal injury with a closed abdominal injury. What role does the integrity of the abdominal wall play? Discuss the major organ systems that are most vulnerable to abdominal trauma.</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8364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Points to Emphasize: </a:t>
            </a:r>
            <a:r>
              <a:rPr lang="en-US" altLang="en-US" b="0" dirty="0">
                <a:latin typeface="Arial" panose="020B0604020202020204" pitchFamily="34" charset="0"/>
                <a:ea typeface="ＭＳ Ｐゴシック" panose="020B0600070205080204" pitchFamily="34" charset="-128"/>
                <a:sym typeface="Lucida Grande" pitchFamily="-111" charset="0"/>
              </a:rPr>
              <a:t>The ABCs that EMTs assess</a:t>
            </a:r>
            <a:r>
              <a:rPr lang="en-US" altLang="en-US" b="0" baseline="0" dirty="0">
                <a:latin typeface="Arial" panose="020B0604020202020204" pitchFamily="34" charset="0"/>
                <a:ea typeface="ＭＳ Ｐゴシック" panose="020B0600070205080204" pitchFamily="34" charset="-128"/>
                <a:sym typeface="Lucida Grande" pitchFamily="-111" charset="0"/>
              </a:rPr>
              <a:t> in the primary assessment are related to the physiological functions of the organs in the chest. Without adequate functioning of these organs, the body will go into shock and die. Never underestimate the severity of a chest injury.</a:t>
            </a:r>
            <a:endParaRPr lang="en-US" altLang="en-US" b="0" dirty="0">
              <a:latin typeface="Arial" panose="020B0604020202020204" pitchFamily="34" charset="0"/>
              <a:ea typeface="ＭＳ Ｐゴシック" panose="020B0600070205080204" pitchFamily="34" charset="-128"/>
              <a:sym typeface="Lucida Grande" pitchFamily="-111" charset="0"/>
            </a:endParaRPr>
          </a:p>
          <a:p>
            <a:endParaRPr lang="en-US" altLang="en-US" b="0"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b="0" dirty="0">
                <a:latin typeface="Arial" panose="020B0604020202020204" pitchFamily="34" charset="0"/>
                <a:ea typeface="ＭＳ Ｐゴシック" panose="020B0600070205080204" pitchFamily="34" charset="-128"/>
                <a:sym typeface="Lucida Grande" pitchFamily="-111" charset="0"/>
              </a:rPr>
              <a:t>Discuss how an injury to the chest would influence how you approach the ABCs.</a:t>
            </a:r>
            <a:r>
              <a:rPr lang="en-US" altLang="en-US" b="0" baseline="0" dirty="0">
                <a:latin typeface="Arial" panose="020B0604020202020204" pitchFamily="34" charset="0"/>
                <a:ea typeface="ＭＳ Ｐゴシック" panose="020B0600070205080204" pitchFamily="34" charset="-128"/>
                <a:sym typeface="Lucida Grande" pitchFamily="-111" charset="0"/>
              </a:rPr>
              <a:t> Consider different types of injuries to different organs.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836931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31.3</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08408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31.3</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530068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31.4</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Because of the vulnerability of large vascular organs, internal bleeding should be assumed in most abdominal trauma. EMTs must watch carefully for shock and must initiate rapid transport to an appropriate facility.</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rPr>
              <a:t>Describe the signs and symptoms of a closed abdominal injury. What are the potential life threats?</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Consider the mechanism of injury of a seatbelt used in a high-speed crash. What types of abdominal injuries could you predict?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7261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31.4</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a:latin typeface="Arial" panose="020B0604020202020204" pitchFamily="34" charset="0"/>
                <a:ea typeface="ＭＳ Ｐゴシック" panose="020B0600070205080204" pitchFamily="34" charset="-128"/>
                <a:cs typeface="Arial" panose="020B0604020202020204" pitchFamily="34" charset="0"/>
              </a:rPr>
              <a:t>Feel an abdomen. Have students work in pairs and palpate their partner</a:t>
            </a:r>
            <a:r>
              <a:rPr lang="en-US" altLang="ja-JP" dirty="0">
                <a:latin typeface="Arial" panose="020B0604020202020204" pitchFamily="34" charset="0"/>
                <a:ea typeface="ＭＳ Ｐゴシック" panose="020B0600070205080204" pitchFamily="34" charset="-128"/>
                <a:cs typeface="Arial" panose="020B0604020202020204" pitchFamily="34" charset="0"/>
              </a:rPr>
              <a:t>'s abdomen. Feeling a normal abdomen will help them differentiate abnormal changes.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63513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31.4</a:t>
            </a:r>
          </a:p>
          <a:p>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Inside/Outside:</a:t>
            </a:r>
            <a:r>
              <a:rPr lang="en-US" altLang="en-US" b="1" baseline="0" dirty="0">
                <a:latin typeface="Arial" panose="020B0604020202020204" pitchFamily="34" charset="0"/>
                <a:ea typeface="ＭＳ Ｐゴシック" panose="020B0600070205080204" pitchFamily="34" charset="-128"/>
                <a:sym typeface="Lucida Grande" pitchFamily="-111" charset="0"/>
              </a:rPr>
              <a:t> The Path of the Bullet: </a:t>
            </a:r>
            <a:r>
              <a:rPr lang="en-US" altLang="en-US" baseline="0" dirty="0">
                <a:latin typeface="Arial" panose="020B0604020202020204" pitchFamily="34" charset="0"/>
                <a:ea typeface="ＭＳ Ｐゴシック" panose="020B0600070205080204" pitchFamily="34" charset="-128"/>
                <a:sym typeface="Lucida Grande" pitchFamily="-111" charset="0"/>
              </a:rPr>
              <a:t>Draw a relationship between what patients exhibit and what is occurring inside the body during a gunshot wound.</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49398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31.4</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programmed patients to simulate various abdominal injuries.</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Have teams of students practice assessment and treatment.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51675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31.4</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Topics: </a:t>
            </a:r>
            <a:r>
              <a:rPr lang="en-US" altLang="en-US" dirty="0">
                <a:latin typeface="Arial" panose="020B0604020202020204" pitchFamily="34" charset="0"/>
                <a:ea typeface="ＭＳ Ｐゴシック" panose="020B0600070205080204" pitchFamily="34" charset="-128"/>
              </a:rPr>
              <a:t>Define </a:t>
            </a:r>
            <a:r>
              <a:rPr lang="en-US" altLang="en-US" i="1" dirty="0">
                <a:latin typeface="Arial" panose="020B0604020202020204" pitchFamily="34" charset="0"/>
                <a:ea typeface="ＭＳ Ｐゴシック" panose="020B0600070205080204" pitchFamily="34" charset="-128"/>
              </a:rPr>
              <a:t>evisceration</a:t>
            </a:r>
            <a:r>
              <a:rPr lang="en-US" altLang="en-US" dirty="0">
                <a:latin typeface="Arial" panose="020B0604020202020204" pitchFamily="34" charset="0"/>
                <a:ea typeface="ＭＳ Ｐゴシック" panose="020B0600070205080204" pitchFamily="34" charset="-128"/>
              </a:rPr>
              <a:t>. Discuss the steps for appropriate treatment.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a manikin or programmed patient to simulate an evisceration. Have students practice the appropriate treatment.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007520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31.4</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a manikin or programmed patient to simulate an impaled object. Have students practice stabilization.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027121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878397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When students are discussing these questions, make sure to insert real-life details that will help them understand that the situations they find themselves in as EMTs will not necessarily follow the clear-cut order they find in their textbooks.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29492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b="0" dirty="0">
                <a:latin typeface="Arial" panose="020B0604020202020204" pitchFamily="34" charset="0"/>
                <a:ea typeface="ＭＳ Ｐゴシック" panose="020B0600070205080204" pitchFamily="34" charset="-128"/>
                <a:sym typeface="Lucida Grande" pitchFamily="-111" charset="0"/>
              </a:rPr>
              <a:t>Have students label a blank diagram of</a:t>
            </a:r>
            <a:r>
              <a:rPr lang="en-US" altLang="en-US" b="0" baseline="0" dirty="0">
                <a:latin typeface="Arial" panose="020B0604020202020204" pitchFamily="34" charset="0"/>
                <a:ea typeface="ＭＳ Ｐゴシック" panose="020B0600070205080204" pitchFamily="34" charset="-128"/>
                <a:sym typeface="Lucida Grande" pitchFamily="-111" charset="0"/>
              </a:rPr>
              <a:t> the chest, either in class or as an online assignment.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567034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256527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ea typeface="ＭＳ Ｐゴシック" panose="020B0600070205080204" pitchFamily="34" charset="-128"/>
              </a:rPr>
              <a:t>The deterioration of the patient’s condition is likely because air is accumulating inside the chest cavity and developing a pneumothorax. Your goal is to relieve the air pressure by lifting the occlusive dressing, which will allow accumulated pressure to escape. Once the pressure is relieved, you should see a nearly immediate improvement in patient condition.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167949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1627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31.1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3167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8"/>
            <a:ext cx="4443412" cy="64928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Text Placeholder 22"/>
          <p:cNvSpPr>
            <a:spLocks noGrp="1"/>
          </p:cNvSpPr>
          <p:nvPr>
            <p:ph type="body" sz="quarter" idx="28"/>
          </p:nvPr>
        </p:nvSpPr>
        <p:spPr>
          <a:xfrm>
            <a:off x="457200" y="5784850"/>
            <a:ext cx="3730625" cy="8207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slide" Target="slide8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58.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slide" Target="slide8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slide" Target="slide8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8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31</a:t>
            </a:r>
          </a:p>
        </p:txBody>
      </p:sp>
      <p:sp>
        <p:nvSpPr>
          <p:cNvPr id="5" name="Text Placeholder 4"/>
          <p:cNvSpPr>
            <a:spLocks noGrp="1"/>
          </p:cNvSpPr>
          <p:nvPr>
            <p:ph type="body" idx="3"/>
          </p:nvPr>
        </p:nvSpPr>
        <p:spPr>
          <a:xfrm>
            <a:off x="5029199" y="3409979"/>
            <a:ext cx="3657601" cy="950360"/>
          </a:xfrm>
        </p:spPr>
        <p:txBody>
          <a:bodyPr/>
          <a:lstStyle/>
          <a:p>
            <a:pPr algn="ctr"/>
            <a:r>
              <a:rPr lang="en-US" altLang="en-US" dirty="0">
                <a:latin typeface="+mn-lt"/>
              </a:rPr>
              <a:t>Chest and Abdominal Trauma</a:t>
            </a:r>
            <a:endParaRPr lang="en-US" dirty="0">
              <a:latin typeface="+mn-lt"/>
            </a:endParaRP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8" name="TextBox 7"/>
          <p:cNvSpPr txBox="1"/>
          <p:nvPr/>
        </p:nvSpPr>
        <p:spPr>
          <a:xfrm>
            <a:off x="5593067" y="4564004"/>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E7A7-587E-4605-9BAB-723839506826}"/>
              </a:ext>
            </a:extLst>
          </p:cNvPr>
          <p:cNvSpPr>
            <a:spLocks noGrp="1"/>
          </p:cNvSpPr>
          <p:nvPr>
            <p:ph type="title"/>
          </p:nvPr>
        </p:nvSpPr>
        <p:spPr/>
        <p:txBody>
          <a:bodyPr/>
          <a:lstStyle/>
          <a:p>
            <a:r>
              <a:rPr lang="en-US" sz="3400" dirty="0"/>
              <a:t>Anatomy and Physiology of the Abdomen </a:t>
            </a:r>
            <a:r>
              <a:rPr lang="en-US" sz="2000" b="0" dirty="0"/>
              <a:t>(1 of 3)</a:t>
            </a:r>
          </a:p>
        </p:txBody>
      </p:sp>
      <p:sp>
        <p:nvSpPr>
          <p:cNvPr id="3" name="Content Placeholder 2">
            <a:extLst>
              <a:ext uri="{FF2B5EF4-FFF2-40B4-BE49-F238E27FC236}">
                <a16:creationId xmlns:a16="http://schemas.microsoft.com/office/drawing/2014/main" id="{9CA1B69A-4594-44F5-8C33-C7D2CE31383A}"/>
              </a:ext>
            </a:extLst>
          </p:cNvPr>
          <p:cNvSpPr>
            <a:spLocks noGrp="1"/>
          </p:cNvSpPr>
          <p:nvPr>
            <p:ph sz="quarter" idx="13"/>
          </p:nvPr>
        </p:nvSpPr>
        <p:spPr>
          <a:xfrm>
            <a:off x="457200" y="1556326"/>
            <a:ext cx="8115300" cy="4467955"/>
          </a:xfrm>
        </p:spPr>
        <p:txBody>
          <a:bodyPr/>
          <a:lstStyle/>
          <a:p>
            <a:r>
              <a:rPr lang="en-US" dirty="0"/>
              <a:t>Superior border is diaphragm</a:t>
            </a:r>
          </a:p>
          <a:p>
            <a:r>
              <a:rPr lang="en-US" dirty="0"/>
              <a:t>Abdominal organs extend to the lower regions of the pelvis</a:t>
            </a:r>
          </a:p>
          <a:p>
            <a:pPr lvl="1"/>
            <a:r>
              <a:rPr lang="en-US" dirty="0"/>
              <a:t>Described in context of location relative to four abdominal quadrants</a:t>
            </a:r>
          </a:p>
        </p:txBody>
      </p:sp>
    </p:spTree>
    <p:extLst>
      <p:ext uri="{BB962C8B-B14F-4D97-AF65-F5344CB8AC3E}">
        <p14:creationId xmlns:p14="http://schemas.microsoft.com/office/powerpoint/2010/main" val="3296634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9264-FD9F-4488-993D-EE6860EF84A7}"/>
              </a:ext>
            </a:extLst>
          </p:cNvPr>
          <p:cNvSpPr>
            <a:spLocks noGrp="1"/>
          </p:cNvSpPr>
          <p:nvPr>
            <p:ph type="title"/>
          </p:nvPr>
        </p:nvSpPr>
        <p:spPr/>
        <p:txBody>
          <a:bodyPr/>
          <a:lstStyle/>
          <a:p>
            <a:r>
              <a:rPr lang="en-US" dirty="0"/>
              <a:t>Anatomy of the Abdomen</a:t>
            </a:r>
          </a:p>
        </p:txBody>
      </p:sp>
      <p:pic>
        <p:nvPicPr>
          <p:cNvPr id="4" name="Picture 3" descr="Two charts. For long description, see slide 83: Appendix 1">
            <a:extLst>
              <a:ext uri="{FF2B5EF4-FFF2-40B4-BE49-F238E27FC236}">
                <a16:creationId xmlns:a16="http://schemas.microsoft.com/office/drawing/2014/main" id="{69E024C5-111B-4622-953F-560C7E20FFA7}"/>
              </a:ext>
            </a:extLst>
          </p:cNvPr>
          <p:cNvPicPr>
            <a:picLocks noChangeAspect="1"/>
          </p:cNvPicPr>
          <p:nvPr/>
        </p:nvPicPr>
        <p:blipFill>
          <a:blip r:embed="rId3"/>
          <a:stretch>
            <a:fillRect/>
          </a:stretch>
        </p:blipFill>
        <p:spPr>
          <a:xfrm>
            <a:off x="698014" y="1574392"/>
            <a:ext cx="7747972" cy="3914956"/>
          </a:xfrm>
          <a:prstGeom prst="rect">
            <a:avLst/>
          </a:prstGeom>
        </p:spPr>
      </p:pic>
      <p:sp>
        <p:nvSpPr>
          <p:cNvPr id="14" name="Text Placeholder 13">
            <a:extLst>
              <a:ext uri="{FF2B5EF4-FFF2-40B4-BE49-F238E27FC236}">
                <a16:creationId xmlns:a16="http://schemas.microsoft.com/office/drawing/2014/main" id="{147BC4CB-75AC-40DE-A782-DF6053DAA2BA}"/>
              </a:ext>
            </a:extLst>
          </p:cNvPr>
          <p:cNvSpPr>
            <a:spLocks noGrp="1"/>
          </p:cNvSpPr>
          <p:nvPr>
            <p:ph type="body" sz="quarter" idx="27"/>
          </p:nvPr>
        </p:nvSpPr>
        <p:spPr>
          <a:xfrm>
            <a:off x="4452938" y="5845629"/>
            <a:ext cx="4443412" cy="391432"/>
          </a:xfrm>
        </p:spPr>
        <p:txBody>
          <a:bodyPr/>
          <a:lstStyle/>
          <a:p>
            <a:pPr marL="0" indent="0">
              <a:buNone/>
            </a:pPr>
            <a:r>
              <a:rPr lang="en-US" dirty="0">
                <a:latin typeface="+mn-lt"/>
                <a:hlinkClick r:id="rId4" action="ppaction://hlinksldjump"/>
              </a:rPr>
              <a:t>For long description, see slide 83: Appendix 1</a:t>
            </a:r>
            <a:endParaRPr lang="en-US" dirty="0">
              <a:latin typeface="+mn-lt"/>
            </a:endParaRPr>
          </a:p>
        </p:txBody>
      </p:sp>
    </p:spTree>
    <p:extLst>
      <p:ext uri="{BB962C8B-B14F-4D97-AF65-F5344CB8AC3E}">
        <p14:creationId xmlns:p14="http://schemas.microsoft.com/office/powerpoint/2010/main" val="1758404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E7A7-587E-4605-9BAB-723839506826}"/>
              </a:ext>
            </a:extLst>
          </p:cNvPr>
          <p:cNvSpPr>
            <a:spLocks noGrp="1"/>
          </p:cNvSpPr>
          <p:nvPr>
            <p:ph type="title"/>
          </p:nvPr>
        </p:nvSpPr>
        <p:spPr/>
        <p:txBody>
          <a:bodyPr/>
          <a:lstStyle/>
          <a:p>
            <a:r>
              <a:rPr lang="en-US" sz="3400" dirty="0"/>
              <a:t>Anatomy and Physiology of the Abdomen </a:t>
            </a:r>
            <a:r>
              <a:rPr lang="en-US" sz="2000" b="0" dirty="0"/>
              <a:t>(2 of 3)</a:t>
            </a:r>
          </a:p>
        </p:txBody>
      </p:sp>
      <p:sp>
        <p:nvSpPr>
          <p:cNvPr id="3" name="Content Placeholder 2">
            <a:extLst>
              <a:ext uri="{FF2B5EF4-FFF2-40B4-BE49-F238E27FC236}">
                <a16:creationId xmlns:a16="http://schemas.microsoft.com/office/drawing/2014/main" id="{9CA1B69A-4594-44F5-8C33-C7D2CE31383A}"/>
              </a:ext>
            </a:extLst>
          </p:cNvPr>
          <p:cNvSpPr>
            <a:spLocks noGrp="1"/>
          </p:cNvSpPr>
          <p:nvPr>
            <p:ph sz="quarter" idx="13"/>
          </p:nvPr>
        </p:nvSpPr>
        <p:spPr>
          <a:xfrm>
            <a:off x="457200" y="1556326"/>
            <a:ext cx="8115300" cy="4467955"/>
          </a:xfrm>
        </p:spPr>
        <p:txBody>
          <a:bodyPr/>
          <a:lstStyle/>
          <a:p>
            <a:r>
              <a:rPr lang="en-US" dirty="0"/>
              <a:t>Trauma assessment and care takes into consideration placement and function of abdominal organs.</a:t>
            </a:r>
          </a:p>
          <a:p>
            <a:r>
              <a:rPr lang="en-US" dirty="0"/>
              <a:t>Differentiate between hollow and solid organs</a:t>
            </a:r>
          </a:p>
          <a:p>
            <a:pPr lvl="1"/>
            <a:r>
              <a:rPr lang="en-US" dirty="0"/>
              <a:t>Hollow organs tolerate trauma well.</a:t>
            </a:r>
          </a:p>
          <a:p>
            <a:pPr lvl="1"/>
            <a:r>
              <a:rPr lang="en-US" dirty="0"/>
              <a:t>Solid organs do not tolerate trauma well.</a:t>
            </a:r>
          </a:p>
        </p:txBody>
      </p:sp>
    </p:spTree>
    <p:extLst>
      <p:ext uri="{BB962C8B-B14F-4D97-AF65-F5344CB8AC3E}">
        <p14:creationId xmlns:p14="http://schemas.microsoft.com/office/powerpoint/2010/main" val="3524993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E7A7-587E-4605-9BAB-723839506826}"/>
              </a:ext>
            </a:extLst>
          </p:cNvPr>
          <p:cNvSpPr>
            <a:spLocks noGrp="1"/>
          </p:cNvSpPr>
          <p:nvPr>
            <p:ph type="title"/>
          </p:nvPr>
        </p:nvSpPr>
        <p:spPr/>
        <p:txBody>
          <a:bodyPr/>
          <a:lstStyle/>
          <a:p>
            <a:r>
              <a:rPr lang="en-US" sz="3400" dirty="0"/>
              <a:t>Anatomy and Physiology of the Abdomen </a:t>
            </a:r>
            <a:r>
              <a:rPr lang="en-US" sz="2000" b="0" dirty="0"/>
              <a:t>(3 of 3)</a:t>
            </a:r>
          </a:p>
        </p:txBody>
      </p:sp>
      <p:sp>
        <p:nvSpPr>
          <p:cNvPr id="3" name="Content Placeholder 2">
            <a:extLst>
              <a:ext uri="{FF2B5EF4-FFF2-40B4-BE49-F238E27FC236}">
                <a16:creationId xmlns:a16="http://schemas.microsoft.com/office/drawing/2014/main" id="{9CA1B69A-4594-44F5-8C33-C7D2CE31383A}"/>
              </a:ext>
            </a:extLst>
          </p:cNvPr>
          <p:cNvSpPr>
            <a:spLocks noGrp="1"/>
          </p:cNvSpPr>
          <p:nvPr>
            <p:ph sz="quarter" idx="13"/>
          </p:nvPr>
        </p:nvSpPr>
        <p:spPr>
          <a:xfrm>
            <a:off x="457200" y="1556326"/>
            <a:ext cx="8115300" cy="4467955"/>
          </a:xfrm>
        </p:spPr>
        <p:txBody>
          <a:bodyPr/>
          <a:lstStyle/>
          <a:p>
            <a:r>
              <a:rPr lang="en-US" dirty="0"/>
              <a:t>Physiology of abdominal organs is dependent on individual function.</a:t>
            </a:r>
          </a:p>
          <a:p>
            <a:r>
              <a:rPr lang="en-US" dirty="0"/>
              <a:t>Abdominal cavity is dynamic depending on location of diaphragm.</a:t>
            </a:r>
          </a:p>
          <a:p>
            <a:r>
              <a:rPr lang="en-US" dirty="0"/>
              <a:t>There is always a large volume of blood in the abdomen.</a:t>
            </a:r>
          </a:p>
        </p:txBody>
      </p:sp>
    </p:spTree>
    <p:extLst>
      <p:ext uri="{BB962C8B-B14F-4D97-AF65-F5344CB8AC3E}">
        <p14:creationId xmlns:p14="http://schemas.microsoft.com/office/powerpoint/2010/main" val="1616555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2031-E09D-432A-856B-BF55ACD78E36}"/>
              </a:ext>
            </a:extLst>
          </p:cNvPr>
          <p:cNvSpPr>
            <a:spLocks noGrp="1"/>
          </p:cNvSpPr>
          <p:nvPr>
            <p:ph type="title"/>
          </p:nvPr>
        </p:nvSpPr>
        <p:spPr/>
        <p:txBody>
          <a:bodyPr/>
          <a:lstStyle/>
          <a:p>
            <a:r>
              <a:rPr lang="en-US" sz="3400" dirty="0"/>
              <a:t>Pathophysiology of the Chest and Abdomen</a:t>
            </a:r>
          </a:p>
        </p:txBody>
      </p:sp>
      <p:sp>
        <p:nvSpPr>
          <p:cNvPr id="3" name="Content Placeholder 2">
            <a:extLst>
              <a:ext uri="{FF2B5EF4-FFF2-40B4-BE49-F238E27FC236}">
                <a16:creationId xmlns:a16="http://schemas.microsoft.com/office/drawing/2014/main" id="{2E2ACDD8-9FF0-4821-9DB9-2DF8F82D9B77}"/>
              </a:ext>
            </a:extLst>
          </p:cNvPr>
          <p:cNvSpPr>
            <a:spLocks noGrp="1"/>
          </p:cNvSpPr>
          <p:nvPr>
            <p:ph sz="quarter" idx="13"/>
          </p:nvPr>
        </p:nvSpPr>
        <p:spPr/>
        <p:txBody>
          <a:bodyPr/>
          <a:lstStyle/>
          <a:p>
            <a:r>
              <a:rPr lang="en-US" dirty="0"/>
              <a:t>Disruption of breathing</a:t>
            </a:r>
          </a:p>
          <a:p>
            <a:r>
              <a:rPr lang="en-US" dirty="0"/>
              <a:t>Hemorrhage and shock</a:t>
            </a:r>
          </a:p>
          <a:p>
            <a:r>
              <a:rPr lang="en-US" dirty="0"/>
              <a:t>Disruption of organ function</a:t>
            </a:r>
          </a:p>
          <a:p>
            <a:r>
              <a:rPr lang="en-US" dirty="0"/>
              <a:t>Infection</a:t>
            </a:r>
          </a:p>
        </p:txBody>
      </p:sp>
    </p:spTree>
    <p:extLst>
      <p:ext uri="{BB962C8B-B14F-4D97-AF65-F5344CB8AC3E}">
        <p14:creationId xmlns:p14="http://schemas.microsoft.com/office/powerpoint/2010/main" val="860250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Chest Injuries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212962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2722-D91B-4648-BFB7-917583F214CB}"/>
              </a:ext>
            </a:extLst>
          </p:cNvPr>
          <p:cNvSpPr>
            <a:spLocks noGrp="1"/>
          </p:cNvSpPr>
          <p:nvPr>
            <p:ph type="title"/>
          </p:nvPr>
        </p:nvSpPr>
        <p:spPr/>
        <p:txBody>
          <a:bodyPr/>
          <a:lstStyle/>
          <a:p>
            <a:r>
              <a:rPr lang="en-US" dirty="0"/>
              <a:t>Chest Injuries </a:t>
            </a:r>
            <a:r>
              <a:rPr lang="en-US" sz="2000" b="0" dirty="0"/>
              <a:t>(1 of 2)</a:t>
            </a:r>
          </a:p>
        </p:txBody>
      </p:sp>
      <p:sp>
        <p:nvSpPr>
          <p:cNvPr id="3" name="Content Placeholder 2">
            <a:extLst>
              <a:ext uri="{FF2B5EF4-FFF2-40B4-BE49-F238E27FC236}">
                <a16:creationId xmlns:a16="http://schemas.microsoft.com/office/drawing/2014/main" id="{B6C517B5-93EB-40D2-AA66-249DB00FE0D8}"/>
              </a:ext>
            </a:extLst>
          </p:cNvPr>
          <p:cNvSpPr>
            <a:spLocks noGrp="1"/>
          </p:cNvSpPr>
          <p:nvPr>
            <p:ph sz="quarter" idx="13"/>
          </p:nvPr>
        </p:nvSpPr>
        <p:spPr/>
        <p:txBody>
          <a:bodyPr/>
          <a:lstStyle/>
          <a:p>
            <a:r>
              <a:rPr lang="en-US" dirty="0"/>
              <a:t>Blunt trauma</a:t>
            </a:r>
          </a:p>
          <a:p>
            <a:pPr lvl="1"/>
            <a:r>
              <a:rPr lang="en-US" dirty="0"/>
              <a:t>Can fracture ribs, sternum, and costal (rib) cartilages</a:t>
            </a:r>
          </a:p>
          <a:p>
            <a:r>
              <a:rPr lang="en-US" dirty="0"/>
              <a:t>Penetrating trauma</a:t>
            </a:r>
          </a:p>
          <a:p>
            <a:pPr lvl="1"/>
            <a:r>
              <a:rPr lang="en-US" dirty="0"/>
              <a:t>Bullets, knives, pieces of metal or glass, steel rods, pipes, other objects</a:t>
            </a:r>
          </a:p>
          <a:p>
            <a:pPr lvl="1"/>
            <a:r>
              <a:rPr lang="en-US" dirty="0"/>
              <a:t>Can damage internal organs and impair respiration</a:t>
            </a:r>
          </a:p>
        </p:txBody>
      </p:sp>
    </p:spTree>
    <p:extLst>
      <p:ext uri="{BB962C8B-B14F-4D97-AF65-F5344CB8AC3E}">
        <p14:creationId xmlns:p14="http://schemas.microsoft.com/office/powerpoint/2010/main" val="2872872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2722-D91B-4648-BFB7-917583F214CB}"/>
              </a:ext>
            </a:extLst>
          </p:cNvPr>
          <p:cNvSpPr>
            <a:spLocks noGrp="1"/>
          </p:cNvSpPr>
          <p:nvPr>
            <p:ph type="title"/>
          </p:nvPr>
        </p:nvSpPr>
        <p:spPr/>
        <p:txBody>
          <a:bodyPr/>
          <a:lstStyle/>
          <a:p>
            <a:r>
              <a:rPr lang="en-US" dirty="0"/>
              <a:t>Chest Injuries </a:t>
            </a:r>
            <a:r>
              <a:rPr lang="en-US" sz="2000" b="0" dirty="0"/>
              <a:t>(2 of 2)</a:t>
            </a:r>
          </a:p>
        </p:txBody>
      </p:sp>
      <p:sp>
        <p:nvSpPr>
          <p:cNvPr id="3" name="Content Placeholder 2">
            <a:extLst>
              <a:ext uri="{FF2B5EF4-FFF2-40B4-BE49-F238E27FC236}">
                <a16:creationId xmlns:a16="http://schemas.microsoft.com/office/drawing/2014/main" id="{B6C517B5-93EB-40D2-AA66-249DB00FE0D8}"/>
              </a:ext>
            </a:extLst>
          </p:cNvPr>
          <p:cNvSpPr>
            <a:spLocks noGrp="1"/>
          </p:cNvSpPr>
          <p:nvPr>
            <p:ph sz="quarter" idx="13"/>
          </p:nvPr>
        </p:nvSpPr>
        <p:spPr/>
        <p:txBody>
          <a:bodyPr/>
          <a:lstStyle/>
          <a:p>
            <a:r>
              <a:rPr lang="en-US" dirty="0"/>
              <a:t>Compression and shearing injuries</a:t>
            </a:r>
          </a:p>
          <a:p>
            <a:pPr lvl="1"/>
            <a:r>
              <a:rPr lang="en-US" dirty="0"/>
              <a:t>Occurs when severe blunt trauma causes the chest to rapidly compress</a:t>
            </a:r>
          </a:p>
          <a:p>
            <a:pPr lvl="1"/>
            <a:r>
              <a:rPr lang="en-US" dirty="0"/>
              <a:t>Shearing can damage the aorta and vena cava</a:t>
            </a:r>
          </a:p>
          <a:p>
            <a:r>
              <a:rPr lang="en-US" dirty="0"/>
              <a:t>Chest injuries are classified as either closed or open.</a:t>
            </a:r>
          </a:p>
        </p:txBody>
      </p:sp>
    </p:spTree>
    <p:extLst>
      <p:ext uri="{BB962C8B-B14F-4D97-AF65-F5344CB8AC3E}">
        <p14:creationId xmlns:p14="http://schemas.microsoft.com/office/powerpoint/2010/main" val="2166364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B291-00A3-411E-AACC-9CC6BC41B84C}"/>
              </a:ext>
            </a:extLst>
          </p:cNvPr>
          <p:cNvSpPr>
            <a:spLocks noGrp="1"/>
          </p:cNvSpPr>
          <p:nvPr>
            <p:ph type="title"/>
          </p:nvPr>
        </p:nvSpPr>
        <p:spPr/>
        <p:txBody>
          <a:bodyPr/>
          <a:lstStyle/>
          <a:p>
            <a:r>
              <a:rPr lang="en-US" dirty="0"/>
              <a:t>Blunt Chest Injuries </a:t>
            </a:r>
            <a:r>
              <a:rPr lang="en-US" sz="2000" b="0" dirty="0"/>
              <a:t>(1 of 4)</a:t>
            </a:r>
          </a:p>
        </p:txBody>
      </p:sp>
      <p:sp>
        <p:nvSpPr>
          <p:cNvPr id="3" name="Content Placeholder 2">
            <a:extLst>
              <a:ext uri="{FF2B5EF4-FFF2-40B4-BE49-F238E27FC236}">
                <a16:creationId xmlns:a16="http://schemas.microsoft.com/office/drawing/2014/main" id="{2C957221-16D4-448A-B865-D8C413FD065D}"/>
              </a:ext>
            </a:extLst>
          </p:cNvPr>
          <p:cNvSpPr>
            <a:spLocks noGrp="1"/>
          </p:cNvSpPr>
          <p:nvPr>
            <p:ph sz="quarter" idx="13"/>
          </p:nvPr>
        </p:nvSpPr>
        <p:spPr/>
        <p:txBody>
          <a:bodyPr/>
          <a:lstStyle/>
          <a:p>
            <a:r>
              <a:rPr lang="en-US" dirty="0"/>
              <a:t>Rib fractures</a:t>
            </a:r>
          </a:p>
          <a:p>
            <a:pPr lvl="1"/>
            <a:r>
              <a:rPr lang="en-US" dirty="0"/>
              <a:t>Painful but usually not life-threatening</a:t>
            </a:r>
          </a:p>
          <a:p>
            <a:pPr lvl="1"/>
            <a:r>
              <a:rPr lang="en-US" dirty="0"/>
              <a:t>Can make breathing difficult</a:t>
            </a:r>
          </a:p>
          <a:p>
            <a:pPr lvl="1"/>
            <a:r>
              <a:rPr lang="en-US" dirty="0"/>
              <a:t>Can lacerate blood vessels or lung tissue</a:t>
            </a:r>
          </a:p>
        </p:txBody>
      </p:sp>
    </p:spTree>
    <p:extLst>
      <p:ext uri="{BB962C8B-B14F-4D97-AF65-F5344CB8AC3E}">
        <p14:creationId xmlns:p14="http://schemas.microsoft.com/office/powerpoint/2010/main" val="2001636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B291-00A3-411E-AACC-9CC6BC41B84C}"/>
              </a:ext>
            </a:extLst>
          </p:cNvPr>
          <p:cNvSpPr>
            <a:spLocks noGrp="1"/>
          </p:cNvSpPr>
          <p:nvPr>
            <p:ph type="title"/>
          </p:nvPr>
        </p:nvSpPr>
        <p:spPr/>
        <p:txBody>
          <a:bodyPr/>
          <a:lstStyle/>
          <a:p>
            <a:r>
              <a:rPr lang="en-US" dirty="0"/>
              <a:t>Blunt Chest Injuries </a:t>
            </a:r>
            <a:r>
              <a:rPr lang="en-US" sz="2000" b="0" dirty="0"/>
              <a:t>(2 of 4)</a:t>
            </a:r>
          </a:p>
        </p:txBody>
      </p:sp>
      <p:sp>
        <p:nvSpPr>
          <p:cNvPr id="3" name="Content Placeholder 2">
            <a:extLst>
              <a:ext uri="{FF2B5EF4-FFF2-40B4-BE49-F238E27FC236}">
                <a16:creationId xmlns:a16="http://schemas.microsoft.com/office/drawing/2014/main" id="{2C957221-16D4-448A-B865-D8C413FD065D}"/>
              </a:ext>
            </a:extLst>
          </p:cNvPr>
          <p:cNvSpPr>
            <a:spLocks noGrp="1"/>
          </p:cNvSpPr>
          <p:nvPr>
            <p:ph sz="quarter" idx="13"/>
          </p:nvPr>
        </p:nvSpPr>
        <p:spPr>
          <a:xfrm>
            <a:off x="457199" y="1556326"/>
            <a:ext cx="8376557" cy="4467955"/>
          </a:xfrm>
        </p:spPr>
        <p:txBody>
          <a:bodyPr/>
          <a:lstStyle/>
          <a:p>
            <a:r>
              <a:rPr lang="en-US" dirty="0"/>
              <a:t>Flail chest</a:t>
            </a:r>
          </a:p>
          <a:p>
            <a:pPr lvl="1"/>
            <a:r>
              <a:rPr lang="en-US" dirty="0"/>
              <a:t>Fracture of two or more consecutive ribs in two or more places</a:t>
            </a:r>
          </a:p>
          <a:p>
            <a:pPr lvl="1"/>
            <a:r>
              <a:rPr lang="en-US" dirty="0"/>
              <a:t>Leaves a portion of the chest wall unstable</a:t>
            </a:r>
          </a:p>
          <a:p>
            <a:pPr lvl="1"/>
            <a:r>
              <a:rPr lang="en-US" dirty="0"/>
              <a:t>Leads to inadequate breathing and hypoventilation</a:t>
            </a:r>
          </a:p>
          <a:p>
            <a:r>
              <a:rPr lang="en-US" dirty="0"/>
              <a:t>Paradoxical motion</a:t>
            </a:r>
          </a:p>
          <a:p>
            <a:pPr lvl="1"/>
            <a:r>
              <a:rPr lang="en-US" dirty="0"/>
              <a:t>Movement of flail segment is opposite to movement of the remainder of the chest cavities.</a:t>
            </a:r>
          </a:p>
        </p:txBody>
      </p:sp>
    </p:spTree>
    <p:extLst>
      <p:ext uri="{BB962C8B-B14F-4D97-AF65-F5344CB8AC3E}">
        <p14:creationId xmlns:p14="http://schemas.microsoft.com/office/powerpoint/2010/main" val="1437765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1896E-CA57-42B7-A296-1837975083D3}"/>
              </a:ext>
            </a:extLst>
          </p:cNvPr>
          <p:cNvSpPr>
            <a:spLocks noGrp="1"/>
          </p:cNvSpPr>
          <p:nvPr>
            <p:ph type="title"/>
          </p:nvPr>
        </p:nvSpPr>
        <p:spPr/>
        <p:txBody>
          <a:bodyPr/>
          <a:lstStyle/>
          <a:p>
            <a:r>
              <a:rPr lang="en-US" dirty="0"/>
              <a:t>Topics</a:t>
            </a:r>
          </a:p>
        </p:txBody>
      </p:sp>
      <p:sp>
        <p:nvSpPr>
          <p:cNvPr id="4" name="Text Placeholder 3"/>
          <p:cNvSpPr>
            <a:spLocks noGrp="1"/>
          </p:cNvSpPr>
          <p:nvPr>
            <p:ph type="body" sz="quarter" idx="14"/>
          </p:nvPr>
        </p:nvSpPr>
        <p:spPr/>
        <p:txBody>
          <a:bodyPr/>
          <a:lstStyle/>
          <a:p>
            <a:r>
              <a:rPr lang="en-US" dirty="0">
                <a:hlinkClick r:id="rId3" action="ppaction://hlinksldjump"/>
              </a:rPr>
              <a:t>Anatomy and Physiology of the Chest and Abdomen</a:t>
            </a:r>
            <a:endParaRPr lang="en-US" dirty="0"/>
          </a:p>
          <a:p>
            <a:r>
              <a:rPr lang="en-US" dirty="0">
                <a:hlinkClick r:id="rId4" action="ppaction://hlinksldjump"/>
              </a:rPr>
              <a:t>Chest Injuries</a:t>
            </a:r>
            <a:endParaRPr lang="en-US" dirty="0"/>
          </a:p>
          <a:p>
            <a:r>
              <a:rPr lang="en-US" dirty="0">
                <a:hlinkClick r:id="rId5" action="ppaction://hlinksldjump"/>
              </a:rPr>
              <a:t>Abdominal </a:t>
            </a:r>
            <a:r>
              <a:rPr lang="en-US" dirty="0" smtClean="0">
                <a:hlinkClick r:id="rId5" action="ppaction://hlinksldjump"/>
              </a:rPr>
              <a:t>Injuries</a:t>
            </a:r>
            <a:endParaRPr lang="en-US" dirty="0"/>
          </a:p>
        </p:txBody>
      </p:sp>
    </p:spTree>
    <p:extLst>
      <p:ext uri="{BB962C8B-B14F-4D97-AF65-F5344CB8AC3E}">
        <p14:creationId xmlns:p14="http://schemas.microsoft.com/office/powerpoint/2010/main" val="2066695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9264-FD9F-4488-993D-EE6860EF84A7}"/>
              </a:ext>
            </a:extLst>
          </p:cNvPr>
          <p:cNvSpPr>
            <a:spLocks noGrp="1"/>
          </p:cNvSpPr>
          <p:nvPr>
            <p:ph type="title"/>
          </p:nvPr>
        </p:nvSpPr>
        <p:spPr/>
        <p:txBody>
          <a:bodyPr/>
          <a:lstStyle/>
          <a:p>
            <a:r>
              <a:rPr lang="en-US" dirty="0"/>
              <a:t>Blunt Chest Injuries </a:t>
            </a:r>
            <a:r>
              <a:rPr lang="en-US" sz="2000" b="0" dirty="0"/>
              <a:t>(3 of 4)</a:t>
            </a:r>
          </a:p>
        </p:txBody>
      </p:sp>
      <p:pic>
        <p:nvPicPr>
          <p:cNvPr id="3" name="Picture 2" descr="The front view of a rib cage. Several ribs on one side are fractured.">
            <a:extLst>
              <a:ext uri="{FF2B5EF4-FFF2-40B4-BE49-F238E27FC236}">
                <a16:creationId xmlns:a16="http://schemas.microsoft.com/office/drawing/2014/main" id="{29F5FD15-6BBA-4555-8577-62D017F9D2CA}"/>
              </a:ext>
            </a:extLst>
          </p:cNvPr>
          <p:cNvPicPr>
            <a:picLocks noChangeAspect="1"/>
          </p:cNvPicPr>
          <p:nvPr/>
        </p:nvPicPr>
        <p:blipFill>
          <a:blip r:embed="rId3"/>
          <a:stretch>
            <a:fillRect/>
          </a:stretch>
        </p:blipFill>
        <p:spPr>
          <a:xfrm>
            <a:off x="2648471" y="1554587"/>
            <a:ext cx="3847059" cy="3899046"/>
          </a:xfrm>
          <a:prstGeom prst="rect">
            <a:avLst/>
          </a:prstGeom>
        </p:spPr>
      </p:pic>
      <p:sp>
        <p:nvSpPr>
          <p:cNvPr id="5" name="Content Placeholder 4">
            <a:extLst>
              <a:ext uri="{FF2B5EF4-FFF2-40B4-BE49-F238E27FC236}">
                <a16:creationId xmlns:a16="http://schemas.microsoft.com/office/drawing/2014/main" id="{E2E113AB-68B8-4033-9046-2D4C9A392CF8}"/>
              </a:ext>
            </a:extLst>
          </p:cNvPr>
          <p:cNvSpPr>
            <a:spLocks noGrp="1"/>
          </p:cNvSpPr>
          <p:nvPr>
            <p:ph sz="quarter" idx="16"/>
          </p:nvPr>
        </p:nvSpPr>
        <p:spPr>
          <a:xfrm>
            <a:off x="457200" y="5713501"/>
            <a:ext cx="8572500" cy="649614"/>
          </a:xfrm>
        </p:spPr>
        <p:txBody>
          <a:bodyPr/>
          <a:lstStyle/>
          <a:p>
            <a:pPr marL="432" indent="0">
              <a:buNone/>
            </a:pPr>
            <a:r>
              <a:rPr lang="en-US" sz="2000" dirty="0"/>
              <a:t>Flail chest occurs when blunt trauma creates a fracture of two or more ribs in two or more places.</a:t>
            </a:r>
          </a:p>
        </p:txBody>
      </p:sp>
    </p:spTree>
    <p:extLst>
      <p:ext uri="{BB962C8B-B14F-4D97-AF65-F5344CB8AC3E}">
        <p14:creationId xmlns:p14="http://schemas.microsoft.com/office/powerpoint/2010/main" val="2609340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9264-FD9F-4488-993D-EE6860EF84A7}"/>
              </a:ext>
            </a:extLst>
          </p:cNvPr>
          <p:cNvSpPr>
            <a:spLocks noGrp="1"/>
          </p:cNvSpPr>
          <p:nvPr>
            <p:ph type="title"/>
          </p:nvPr>
        </p:nvSpPr>
        <p:spPr/>
        <p:txBody>
          <a:bodyPr/>
          <a:lstStyle/>
          <a:p>
            <a:r>
              <a:rPr lang="en-US" dirty="0"/>
              <a:t>Blunt Chest Injuries </a:t>
            </a:r>
            <a:r>
              <a:rPr lang="en-US" sz="2000" b="0" dirty="0"/>
              <a:t>(4 of 4)</a:t>
            </a:r>
          </a:p>
        </p:txBody>
      </p:sp>
      <p:pic>
        <p:nvPicPr>
          <p:cNvPr id="4" name="Picture 3" descr="Two images depict paradoxical motion in the chest. For long description, see slide 84: Appendix 2">
            <a:extLst>
              <a:ext uri="{FF2B5EF4-FFF2-40B4-BE49-F238E27FC236}">
                <a16:creationId xmlns:a16="http://schemas.microsoft.com/office/drawing/2014/main" id="{CC37CBBF-0F4B-47B5-BBE2-FDEF845C0158}"/>
              </a:ext>
            </a:extLst>
          </p:cNvPr>
          <p:cNvPicPr>
            <a:picLocks noChangeAspect="1"/>
          </p:cNvPicPr>
          <p:nvPr/>
        </p:nvPicPr>
        <p:blipFill>
          <a:blip r:embed="rId3"/>
          <a:stretch>
            <a:fillRect/>
          </a:stretch>
        </p:blipFill>
        <p:spPr>
          <a:xfrm>
            <a:off x="1067708" y="1567839"/>
            <a:ext cx="7008584" cy="3509493"/>
          </a:xfrm>
          <a:prstGeom prst="rect">
            <a:avLst/>
          </a:prstGeom>
        </p:spPr>
      </p:pic>
      <p:sp>
        <p:nvSpPr>
          <p:cNvPr id="14" name="Text Placeholder 13">
            <a:extLst>
              <a:ext uri="{FF2B5EF4-FFF2-40B4-BE49-F238E27FC236}">
                <a16:creationId xmlns:a16="http://schemas.microsoft.com/office/drawing/2014/main" id="{147BC4CB-75AC-40DE-A782-DF6053DAA2BA}"/>
              </a:ext>
            </a:extLst>
          </p:cNvPr>
          <p:cNvSpPr>
            <a:spLocks noGrp="1"/>
          </p:cNvSpPr>
          <p:nvPr>
            <p:ph type="body" sz="quarter" idx="27"/>
          </p:nvPr>
        </p:nvSpPr>
        <p:spPr>
          <a:xfrm>
            <a:off x="2350294" y="5313471"/>
            <a:ext cx="4443412" cy="391432"/>
          </a:xfrm>
        </p:spPr>
        <p:txBody>
          <a:bodyPr/>
          <a:lstStyle/>
          <a:p>
            <a:pPr marL="0" indent="0">
              <a:buNone/>
            </a:pPr>
            <a:r>
              <a:rPr lang="en-US" dirty="0">
                <a:latin typeface="+mn-lt"/>
                <a:hlinkClick r:id="rId4" action="ppaction://hlinksldjump"/>
              </a:rPr>
              <a:t>For long description, see slide 84: Appendix 2</a:t>
            </a:r>
            <a:endParaRPr lang="en-US" dirty="0">
              <a:latin typeface="+mn-lt"/>
            </a:endParaRPr>
          </a:p>
        </p:txBody>
      </p:sp>
      <p:sp>
        <p:nvSpPr>
          <p:cNvPr id="5" name="Content Placeholder 4">
            <a:extLst>
              <a:ext uri="{FF2B5EF4-FFF2-40B4-BE49-F238E27FC236}">
                <a16:creationId xmlns:a16="http://schemas.microsoft.com/office/drawing/2014/main" id="{E2E113AB-68B8-4033-9046-2D4C9A392CF8}"/>
              </a:ext>
            </a:extLst>
          </p:cNvPr>
          <p:cNvSpPr>
            <a:spLocks noGrp="1"/>
          </p:cNvSpPr>
          <p:nvPr>
            <p:ph sz="quarter" idx="16"/>
          </p:nvPr>
        </p:nvSpPr>
        <p:spPr>
          <a:xfrm>
            <a:off x="468313" y="5854723"/>
            <a:ext cx="2351314" cy="420009"/>
          </a:xfrm>
        </p:spPr>
        <p:txBody>
          <a:bodyPr/>
          <a:lstStyle/>
          <a:p>
            <a:pPr marL="432" indent="0">
              <a:buNone/>
            </a:pPr>
            <a:r>
              <a:rPr lang="en-US" sz="2000" dirty="0"/>
              <a:t>Paradoxical motion.</a:t>
            </a:r>
          </a:p>
        </p:txBody>
      </p:sp>
    </p:spTree>
    <p:extLst>
      <p:ext uri="{BB962C8B-B14F-4D97-AF65-F5344CB8AC3E}">
        <p14:creationId xmlns:p14="http://schemas.microsoft.com/office/powerpoint/2010/main" val="4142564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3418-0627-42A9-B608-A33C44216A42}"/>
              </a:ext>
            </a:extLst>
          </p:cNvPr>
          <p:cNvSpPr>
            <a:spLocks noGrp="1"/>
          </p:cNvSpPr>
          <p:nvPr>
            <p:ph type="title"/>
          </p:nvPr>
        </p:nvSpPr>
        <p:spPr/>
        <p:txBody>
          <a:bodyPr/>
          <a:lstStyle/>
          <a:p>
            <a:r>
              <a:rPr lang="en-US" dirty="0"/>
              <a:t>Patient Assessment </a:t>
            </a:r>
            <a:r>
              <a:rPr lang="en-US" sz="2000" b="0" dirty="0"/>
              <a:t>(1 of 13)</a:t>
            </a:r>
          </a:p>
        </p:txBody>
      </p:sp>
      <p:sp>
        <p:nvSpPr>
          <p:cNvPr id="3" name="Content Placeholder 2">
            <a:extLst>
              <a:ext uri="{FF2B5EF4-FFF2-40B4-BE49-F238E27FC236}">
                <a16:creationId xmlns:a16="http://schemas.microsoft.com/office/drawing/2014/main" id="{2291102C-AF09-4D73-A162-804C8BCC0ED9}"/>
              </a:ext>
            </a:extLst>
          </p:cNvPr>
          <p:cNvSpPr>
            <a:spLocks noGrp="1"/>
          </p:cNvSpPr>
          <p:nvPr>
            <p:ph sz="quarter" idx="13"/>
          </p:nvPr>
        </p:nvSpPr>
        <p:spPr/>
        <p:txBody>
          <a:bodyPr/>
          <a:lstStyle/>
          <a:p>
            <a:r>
              <a:rPr lang="en-US" dirty="0"/>
              <a:t>Rib fracture</a:t>
            </a:r>
          </a:p>
          <a:p>
            <a:pPr lvl="1"/>
            <a:r>
              <a:rPr lang="en-US" dirty="0"/>
              <a:t>Consider mechanism of injury</a:t>
            </a:r>
          </a:p>
          <a:p>
            <a:pPr lvl="1"/>
            <a:r>
              <a:rPr lang="en-US" dirty="0"/>
              <a:t>Pain at the site of injury that increases with breathing</a:t>
            </a:r>
          </a:p>
          <a:p>
            <a:pPr lvl="1"/>
            <a:r>
              <a:rPr lang="en-US" dirty="0"/>
              <a:t>Tenderness</a:t>
            </a:r>
          </a:p>
          <a:p>
            <a:pPr lvl="1"/>
            <a:r>
              <a:rPr lang="en-US" dirty="0"/>
              <a:t>Redness, swelling, or bruising of skin</a:t>
            </a:r>
          </a:p>
          <a:p>
            <a:pPr lvl="1"/>
            <a:r>
              <a:rPr lang="en-US" dirty="0"/>
              <a:t>Respiratory distress, hypoxia, or respiratory failure</a:t>
            </a:r>
          </a:p>
          <a:p>
            <a:pPr lvl="1"/>
            <a:r>
              <a:rPr lang="en-US" dirty="0"/>
              <a:t>Self-splinting</a:t>
            </a:r>
          </a:p>
        </p:txBody>
      </p:sp>
    </p:spTree>
    <p:extLst>
      <p:ext uri="{BB962C8B-B14F-4D97-AF65-F5344CB8AC3E}">
        <p14:creationId xmlns:p14="http://schemas.microsoft.com/office/powerpoint/2010/main" val="2410671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3418-0627-42A9-B608-A33C44216A42}"/>
              </a:ext>
            </a:extLst>
          </p:cNvPr>
          <p:cNvSpPr>
            <a:spLocks noGrp="1"/>
          </p:cNvSpPr>
          <p:nvPr>
            <p:ph type="title"/>
          </p:nvPr>
        </p:nvSpPr>
        <p:spPr/>
        <p:txBody>
          <a:bodyPr/>
          <a:lstStyle/>
          <a:p>
            <a:r>
              <a:rPr lang="en-US" dirty="0"/>
              <a:t>Patient Assessment </a:t>
            </a:r>
            <a:r>
              <a:rPr lang="en-US" sz="2000" b="0" dirty="0"/>
              <a:t>(2 of 13)</a:t>
            </a:r>
          </a:p>
        </p:txBody>
      </p:sp>
      <p:sp>
        <p:nvSpPr>
          <p:cNvPr id="3" name="Content Placeholder 2">
            <a:extLst>
              <a:ext uri="{FF2B5EF4-FFF2-40B4-BE49-F238E27FC236}">
                <a16:creationId xmlns:a16="http://schemas.microsoft.com/office/drawing/2014/main" id="{2291102C-AF09-4D73-A162-804C8BCC0ED9}"/>
              </a:ext>
            </a:extLst>
          </p:cNvPr>
          <p:cNvSpPr>
            <a:spLocks noGrp="1"/>
          </p:cNvSpPr>
          <p:nvPr>
            <p:ph sz="quarter" idx="13"/>
          </p:nvPr>
        </p:nvSpPr>
        <p:spPr/>
        <p:txBody>
          <a:bodyPr/>
          <a:lstStyle/>
          <a:p>
            <a:r>
              <a:rPr lang="en-US" dirty="0"/>
              <a:t>Flail chest</a:t>
            </a:r>
          </a:p>
          <a:p>
            <a:pPr lvl="1"/>
            <a:r>
              <a:rPr lang="en-US" dirty="0"/>
              <a:t>Mechanism of injury capable of causing injury</a:t>
            </a:r>
          </a:p>
          <a:p>
            <a:pPr lvl="1"/>
            <a:r>
              <a:rPr lang="en-US" dirty="0"/>
              <a:t>Difficulty breathing</a:t>
            </a:r>
          </a:p>
          <a:p>
            <a:pPr lvl="1"/>
            <a:r>
              <a:rPr lang="en-US" dirty="0"/>
              <a:t>Pain at injury site</a:t>
            </a:r>
          </a:p>
          <a:p>
            <a:pPr lvl="1"/>
            <a:r>
              <a:rPr lang="en-US" dirty="0"/>
              <a:t>Likely signs of shock and hypoxia</a:t>
            </a:r>
          </a:p>
          <a:p>
            <a:pPr lvl="1"/>
            <a:r>
              <a:rPr lang="en-US" dirty="0"/>
              <a:t>Chest wall muscle contraction</a:t>
            </a:r>
          </a:p>
        </p:txBody>
      </p:sp>
    </p:spTree>
    <p:extLst>
      <p:ext uri="{BB962C8B-B14F-4D97-AF65-F5344CB8AC3E}">
        <p14:creationId xmlns:p14="http://schemas.microsoft.com/office/powerpoint/2010/main" val="2705961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8387-8E4F-4C0A-B67F-284ACF464677}"/>
              </a:ext>
            </a:extLst>
          </p:cNvPr>
          <p:cNvSpPr>
            <a:spLocks noGrp="1"/>
          </p:cNvSpPr>
          <p:nvPr>
            <p:ph type="title"/>
          </p:nvPr>
        </p:nvSpPr>
        <p:spPr/>
        <p:txBody>
          <a:bodyPr/>
          <a:lstStyle/>
          <a:p>
            <a:r>
              <a:rPr lang="en-US" dirty="0"/>
              <a:t>Patient Care </a:t>
            </a:r>
            <a:r>
              <a:rPr lang="en-US" sz="2000" b="0" dirty="0"/>
              <a:t>(1 of 10)</a:t>
            </a:r>
          </a:p>
        </p:txBody>
      </p:sp>
      <p:sp>
        <p:nvSpPr>
          <p:cNvPr id="3" name="Content Placeholder 2">
            <a:extLst>
              <a:ext uri="{FF2B5EF4-FFF2-40B4-BE49-F238E27FC236}">
                <a16:creationId xmlns:a16="http://schemas.microsoft.com/office/drawing/2014/main" id="{BAB14DD2-84B7-436D-9C25-9E8B2F8DFA43}"/>
              </a:ext>
            </a:extLst>
          </p:cNvPr>
          <p:cNvSpPr>
            <a:spLocks noGrp="1"/>
          </p:cNvSpPr>
          <p:nvPr>
            <p:ph sz="quarter" idx="13"/>
          </p:nvPr>
        </p:nvSpPr>
        <p:spPr/>
        <p:txBody>
          <a:bodyPr/>
          <a:lstStyle/>
          <a:p>
            <a:r>
              <a:rPr lang="en-US" dirty="0"/>
              <a:t>Rib Fracture</a:t>
            </a:r>
          </a:p>
          <a:p>
            <a:pPr lvl="1"/>
            <a:r>
              <a:rPr lang="en-US" dirty="0"/>
              <a:t>Consider need for A</a:t>
            </a:r>
            <a:r>
              <a:rPr lang="en-US" sz="100" dirty="0"/>
              <a:t> </a:t>
            </a:r>
            <a:r>
              <a:rPr lang="en-US" dirty="0"/>
              <a:t>L</a:t>
            </a:r>
            <a:r>
              <a:rPr lang="en-US" sz="100" dirty="0"/>
              <a:t> </a:t>
            </a:r>
            <a:r>
              <a:rPr lang="en-US" dirty="0"/>
              <a:t>S</a:t>
            </a:r>
          </a:p>
          <a:p>
            <a:pPr lvl="1"/>
            <a:r>
              <a:rPr lang="en-US" dirty="0"/>
              <a:t>Allow patient to remain in position of comfort</a:t>
            </a:r>
          </a:p>
          <a:p>
            <a:pPr lvl="2"/>
            <a:r>
              <a:rPr lang="en-US" dirty="0"/>
              <a:t>Unless spinal precautions are needed</a:t>
            </a:r>
          </a:p>
          <a:p>
            <a:pPr lvl="1"/>
            <a:r>
              <a:rPr lang="en-US" dirty="0"/>
              <a:t>Treat hypoxia</a:t>
            </a:r>
          </a:p>
          <a:p>
            <a:pPr lvl="1"/>
            <a:r>
              <a:rPr lang="en-US" dirty="0"/>
              <a:t>Allow patient to hold pillow or cushion against chest</a:t>
            </a:r>
          </a:p>
        </p:txBody>
      </p:sp>
    </p:spTree>
    <p:extLst>
      <p:ext uri="{BB962C8B-B14F-4D97-AF65-F5344CB8AC3E}">
        <p14:creationId xmlns:p14="http://schemas.microsoft.com/office/powerpoint/2010/main" val="1356130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8387-8E4F-4C0A-B67F-284ACF464677}"/>
              </a:ext>
            </a:extLst>
          </p:cNvPr>
          <p:cNvSpPr>
            <a:spLocks noGrp="1"/>
          </p:cNvSpPr>
          <p:nvPr>
            <p:ph type="title"/>
          </p:nvPr>
        </p:nvSpPr>
        <p:spPr/>
        <p:txBody>
          <a:bodyPr/>
          <a:lstStyle/>
          <a:p>
            <a:r>
              <a:rPr lang="en-US" dirty="0"/>
              <a:t>Patient Care </a:t>
            </a:r>
            <a:r>
              <a:rPr lang="en-US" sz="2000" b="0" dirty="0"/>
              <a:t>(2 of 10)</a:t>
            </a:r>
          </a:p>
        </p:txBody>
      </p:sp>
      <p:sp>
        <p:nvSpPr>
          <p:cNvPr id="3" name="Content Placeholder 2">
            <a:extLst>
              <a:ext uri="{FF2B5EF4-FFF2-40B4-BE49-F238E27FC236}">
                <a16:creationId xmlns:a16="http://schemas.microsoft.com/office/drawing/2014/main" id="{BAB14DD2-84B7-436D-9C25-9E8B2F8DFA43}"/>
              </a:ext>
            </a:extLst>
          </p:cNvPr>
          <p:cNvSpPr>
            <a:spLocks noGrp="1"/>
          </p:cNvSpPr>
          <p:nvPr>
            <p:ph sz="quarter" idx="13"/>
          </p:nvPr>
        </p:nvSpPr>
        <p:spPr/>
        <p:txBody>
          <a:bodyPr/>
          <a:lstStyle/>
          <a:p>
            <a:r>
              <a:rPr lang="en-US" dirty="0"/>
              <a:t>Flail chest</a:t>
            </a:r>
          </a:p>
          <a:p>
            <a:pPr lvl="1"/>
            <a:r>
              <a:rPr lang="en-US" dirty="0"/>
              <a:t>Primary assessment for life threats</a:t>
            </a:r>
          </a:p>
          <a:p>
            <a:pPr lvl="1"/>
            <a:r>
              <a:rPr lang="en-US" dirty="0"/>
              <a:t>Administer oxygen.</a:t>
            </a:r>
          </a:p>
          <a:p>
            <a:pPr lvl="1"/>
            <a:r>
              <a:rPr lang="en-US" dirty="0"/>
              <a:t>If patient is breathing inadequately, assist ventilation.</a:t>
            </a:r>
          </a:p>
          <a:p>
            <a:pPr lvl="1"/>
            <a:r>
              <a:rPr lang="en-US" dirty="0"/>
              <a:t>Follow local protocols regarding using noninvasive positive pressure ventilations.</a:t>
            </a:r>
          </a:p>
        </p:txBody>
      </p:sp>
    </p:spTree>
    <p:extLst>
      <p:ext uri="{BB962C8B-B14F-4D97-AF65-F5344CB8AC3E}">
        <p14:creationId xmlns:p14="http://schemas.microsoft.com/office/powerpoint/2010/main" val="2495511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8387-8E4F-4C0A-B67F-284ACF464677}"/>
              </a:ext>
            </a:extLst>
          </p:cNvPr>
          <p:cNvSpPr>
            <a:spLocks noGrp="1"/>
          </p:cNvSpPr>
          <p:nvPr>
            <p:ph type="title"/>
          </p:nvPr>
        </p:nvSpPr>
        <p:spPr/>
        <p:txBody>
          <a:bodyPr/>
          <a:lstStyle/>
          <a:p>
            <a:r>
              <a:rPr lang="en-US" dirty="0"/>
              <a:t>Patient Care </a:t>
            </a:r>
            <a:r>
              <a:rPr lang="en-US" sz="2000" b="0" dirty="0"/>
              <a:t>(3 of 10)</a:t>
            </a:r>
          </a:p>
        </p:txBody>
      </p:sp>
      <p:sp>
        <p:nvSpPr>
          <p:cNvPr id="3" name="Content Placeholder 2">
            <a:extLst>
              <a:ext uri="{FF2B5EF4-FFF2-40B4-BE49-F238E27FC236}">
                <a16:creationId xmlns:a16="http://schemas.microsoft.com/office/drawing/2014/main" id="{BAB14DD2-84B7-436D-9C25-9E8B2F8DFA43}"/>
              </a:ext>
            </a:extLst>
          </p:cNvPr>
          <p:cNvSpPr>
            <a:spLocks noGrp="1"/>
          </p:cNvSpPr>
          <p:nvPr>
            <p:ph sz="quarter" idx="13"/>
          </p:nvPr>
        </p:nvSpPr>
        <p:spPr/>
        <p:txBody>
          <a:bodyPr/>
          <a:lstStyle/>
          <a:p>
            <a:r>
              <a:rPr lang="en-US" dirty="0"/>
              <a:t>Flail chest</a:t>
            </a:r>
          </a:p>
          <a:p>
            <a:pPr lvl="1"/>
            <a:r>
              <a:rPr lang="en-US" dirty="0"/>
              <a:t>Request A</a:t>
            </a:r>
            <a:r>
              <a:rPr lang="en-US" sz="100" dirty="0"/>
              <a:t> </a:t>
            </a:r>
            <a:r>
              <a:rPr lang="en-US" dirty="0"/>
              <a:t>L</a:t>
            </a:r>
            <a:r>
              <a:rPr lang="en-US" sz="100" dirty="0"/>
              <a:t> </a:t>
            </a:r>
            <a:r>
              <a:rPr lang="en-US" dirty="0"/>
              <a:t>S for pain management.</a:t>
            </a:r>
          </a:p>
          <a:p>
            <a:pPr lvl="1"/>
            <a:r>
              <a:rPr lang="en-US" dirty="0"/>
              <a:t>Monitor patient carefully.</a:t>
            </a:r>
          </a:p>
          <a:p>
            <a:pPr lvl="1"/>
            <a:r>
              <a:rPr lang="en-US" dirty="0"/>
              <a:t>Watch respiratory rate and depth.</a:t>
            </a:r>
          </a:p>
          <a:p>
            <a:pPr lvl="1"/>
            <a:r>
              <a:rPr lang="en-US" dirty="0"/>
              <a:t>Do not restrict chest wall movement.</a:t>
            </a:r>
          </a:p>
        </p:txBody>
      </p:sp>
    </p:spTree>
    <p:extLst>
      <p:ext uri="{BB962C8B-B14F-4D97-AF65-F5344CB8AC3E}">
        <p14:creationId xmlns:p14="http://schemas.microsoft.com/office/powerpoint/2010/main" val="1068964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2789-CCF1-42EB-AE76-CC7E815695D8}"/>
              </a:ext>
            </a:extLst>
          </p:cNvPr>
          <p:cNvSpPr>
            <a:spLocks noGrp="1"/>
          </p:cNvSpPr>
          <p:nvPr>
            <p:ph type="title"/>
          </p:nvPr>
        </p:nvSpPr>
        <p:spPr/>
        <p:txBody>
          <a:bodyPr/>
          <a:lstStyle/>
          <a:p>
            <a:r>
              <a:rPr lang="en-US" dirty="0"/>
              <a:t>Penetrating Chest Injuries</a:t>
            </a:r>
          </a:p>
        </p:txBody>
      </p:sp>
      <p:sp>
        <p:nvSpPr>
          <p:cNvPr id="3" name="Content Placeholder 2">
            <a:extLst>
              <a:ext uri="{FF2B5EF4-FFF2-40B4-BE49-F238E27FC236}">
                <a16:creationId xmlns:a16="http://schemas.microsoft.com/office/drawing/2014/main" id="{E263AE1A-B2E9-4491-BFEE-855F926FD369}"/>
              </a:ext>
            </a:extLst>
          </p:cNvPr>
          <p:cNvSpPr>
            <a:spLocks noGrp="1"/>
          </p:cNvSpPr>
          <p:nvPr>
            <p:ph sz="quarter" idx="13"/>
          </p:nvPr>
        </p:nvSpPr>
        <p:spPr/>
        <p:txBody>
          <a:bodyPr/>
          <a:lstStyle/>
          <a:p>
            <a:r>
              <a:rPr lang="en-US" dirty="0"/>
              <a:t>Difficult to tell what is injured from entrance wound</a:t>
            </a:r>
          </a:p>
          <a:p>
            <a:r>
              <a:rPr lang="en-US" dirty="0"/>
              <a:t>Assume all wounds are life-threatening.</a:t>
            </a:r>
          </a:p>
          <a:p>
            <a:r>
              <a:rPr lang="en-US" dirty="0"/>
              <a:t>Open wounds allow air into chest.</a:t>
            </a:r>
          </a:p>
          <a:p>
            <a:pPr lvl="1"/>
            <a:r>
              <a:rPr lang="en-US" dirty="0"/>
              <a:t>Sets imbalance in pressure</a:t>
            </a:r>
          </a:p>
          <a:p>
            <a:pPr lvl="1"/>
            <a:r>
              <a:rPr lang="en-US" dirty="0"/>
              <a:t>Causes lung to collapse</a:t>
            </a:r>
          </a:p>
        </p:txBody>
      </p:sp>
    </p:spTree>
    <p:extLst>
      <p:ext uri="{BB962C8B-B14F-4D97-AF65-F5344CB8AC3E}">
        <p14:creationId xmlns:p14="http://schemas.microsoft.com/office/powerpoint/2010/main" val="3222808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4051-EAD1-42F9-932C-EE3B2AFB3D28}"/>
              </a:ext>
            </a:extLst>
          </p:cNvPr>
          <p:cNvSpPr>
            <a:spLocks noGrp="1"/>
          </p:cNvSpPr>
          <p:nvPr>
            <p:ph type="title"/>
          </p:nvPr>
        </p:nvSpPr>
        <p:spPr/>
        <p:txBody>
          <a:bodyPr/>
          <a:lstStyle/>
          <a:p>
            <a:r>
              <a:rPr lang="en-US" dirty="0"/>
              <a:t>Patient Assessment </a:t>
            </a:r>
            <a:r>
              <a:rPr lang="en-US" sz="2000" b="0" dirty="0"/>
              <a:t>(3 of 13)</a:t>
            </a:r>
          </a:p>
        </p:txBody>
      </p:sp>
      <p:sp>
        <p:nvSpPr>
          <p:cNvPr id="3" name="Content Placeholder 2">
            <a:extLst>
              <a:ext uri="{FF2B5EF4-FFF2-40B4-BE49-F238E27FC236}">
                <a16:creationId xmlns:a16="http://schemas.microsoft.com/office/drawing/2014/main" id="{D935376D-085D-46E4-8ED0-22A40F1C5FE5}"/>
              </a:ext>
            </a:extLst>
          </p:cNvPr>
          <p:cNvSpPr>
            <a:spLocks noGrp="1"/>
          </p:cNvSpPr>
          <p:nvPr>
            <p:ph sz="quarter" idx="13"/>
          </p:nvPr>
        </p:nvSpPr>
        <p:spPr/>
        <p:txBody>
          <a:bodyPr/>
          <a:lstStyle/>
          <a:p>
            <a:r>
              <a:rPr lang="en-US" dirty="0"/>
              <a:t>Determine description of object that penetrated</a:t>
            </a:r>
          </a:p>
          <a:p>
            <a:r>
              <a:rPr lang="en-US" dirty="0"/>
              <a:t>If one penetrating wound is found, look for others.</a:t>
            </a:r>
          </a:p>
          <a:p>
            <a:r>
              <a:rPr lang="en-US" dirty="0"/>
              <a:t>Visualize entire chest during assessment</a:t>
            </a:r>
          </a:p>
          <a:p>
            <a:r>
              <a:rPr lang="en-US" dirty="0"/>
              <a:t>Listen to lung sounds</a:t>
            </a:r>
          </a:p>
          <a:p>
            <a:pPr lvl="1"/>
            <a:r>
              <a:rPr lang="en-US" dirty="0"/>
              <a:t>Identify pneumothorax or hemothorax</a:t>
            </a:r>
          </a:p>
        </p:txBody>
      </p:sp>
    </p:spTree>
    <p:extLst>
      <p:ext uri="{BB962C8B-B14F-4D97-AF65-F5344CB8AC3E}">
        <p14:creationId xmlns:p14="http://schemas.microsoft.com/office/powerpoint/2010/main" val="765284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4051-EAD1-42F9-932C-EE3B2AFB3D28}"/>
              </a:ext>
            </a:extLst>
          </p:cNvPr>
          <p:cNvSpPr>
            <a:spLocks noGrp="1"/>
          </p:cNvSpPr>
          <p:nvPr>
            <p:ph type="title"/>
          </p:nvPr>
        </p:nvSpPr>
        <p:spPr/>
        <p:txBody>
          <a:bodyPr/>
          <a:lstStyle/>
          <a:p>
            <a:r>
              <a:rPr lang="en-US" dirty="0"/>
              <a:t>Patient Assessment </a:t>
            </a:r>
            <a:r>
              <a:rPr lang="en-US" sz="2000" b="0" dirty="0"/>
              <a:t>(4 of 13)</a:t>
            </a:r>
          </a:p>
        </p:txBody>
      </p:sp>
      <p:sp>
        <p:nvSpPr>
          <p:cNvPr id="3" name="Content Placeholder 2">
            <a:extLst>
              <a:ext uri="{FF2B5EF4-FFF2-40B4-BE49-F238E27FC236}">
                <a16:creationId xmlns:a16="http://schemas.microsoft.com/office/drawing/2014/main" id="{D935376D-085D-46E4-8ED0-22A40F1C5FE5}"/>
              </a:ext>
            </a:extLst>
          </p:cNvPr>
          <p:cNvSpPr>
            <a:spLocks noGrp="1"/>
          </p:cNvSpPr>
          <p:nvPr>
            <p:ph sz="quarter" idx="13"/>
          </p:nvPr>
        </p:nvSpPr>
        <p:spPr/>
        <p:txBody>
          <a:bodyPr/>
          <a:lstStyle/>
          <a:p>
            <a:r>
              <a:rPr lang="en-US" dirty="0"/>
              <a:t>Lung damage signs and symptoms</a:t>
            </a:r>
          </a:p>
          <a:p>
            <a:pPr lvl="1"/>
            <a:r>
              <a:rPr lang="en-US" dirty="0"/>
              <a:t>Difficulty breathing</a:t>
            </a:r>
          </a:p>
          <a:p>
            <a:pPr lvl="1"/>
            <a:r>
              <a:rPr lang="en-US" dirty="0"/>
              <a:t>Absent or unequal lung sounds</a:t>
            </a:r>
          </a:p>
          <a:p>
            <a:pPr lvl="1"/>
            <a:r>
              <a:rPr lang="en-US" dirty="0"/>
              <a:t>Hemoptysis</a:t>
            </a:r>
          </a:p>
          <a:p>
            <a:pPr lvl="1"/>
            <a:r>
              <a:rPr lang="en-US" dirty="0"/>
              <a:t>Hypoxia</a:t>
            </a:r>
          </a:p>
        </p:txBody>
      </p:sp>
    </p:spTree>
    <p:extLst>
      <p:ext uri="{BB962C8B-B14F-4D97-AF65-F5344CB8AC3E}">
        <p14:creationId xmlns:p14="http://schemas.microsoft.com/office/powerpoint/2010/main" val="3491790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Anatomy and Physiology of the Chest and Abdomen</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4051-EAD1-42F9-932C-EE3B2AFB3D28}"/>
              </a:ext>
            </a:extLst>
          </p:cNvPr>
          <p:cNvSpPr>
            <a:spLocks noGrp="1"/>
          </p:cNvSpPr>
          <p:nvPr>
            <p:ph type="title"/>
          </p:nvPr>
        </p:nvSpPr>
        <p:spPr/>
        <p:txBody>
          <a:bodyPr/>
          <a:lstStyle/>
          <a:p>
            <a:r>
              <a:rPr lang="en-US" dirty="0"/>
              <a:t>Patient Assessment </a:t>
            </a:r>
            <a:r>
              <a:rPr lang="en-US" sz="2000" b="0" dirty="0"/>
              <a:t>(5 of 13)</a:t>
            </a:r>
          </a:p>
        </p:txBody>
      </p:sp>
      <p:sp>
        <p:nvSpPr>
          <p:cNvPr id="3" name="Content Placeholder 2">
            <a:extLst>
              <a:ext uri="{FF2B5EF4-FFF2-40B4-BE49-F238E27FC236}">
                <a16:creationId xmlns:a16="http://schemas.microsoft.com/office/drawing/2014/main" id="{D935376D-085D-46E4-8ED0-22A40F1C5FE5}"/>
              </a:ext>
            </a:extLst>
          </p:cNvPr>
          <p:cNvSpPr>
            <a:spLocks noGrp="1"/>
          </p:cNvSpPr>
          <p:nvPr>
            <p:ph sz="quarter" idx="13"/>
          </p:nvPr>
        </p:nvSpPr>
        <p:spPr/>
        <p:txBody>
          <a:bodyPr/>
          <a:lstStyle/>
          <a:p>
            <a:r>
              <a:rPr lang="en-US" dirty="0"/>
              <a:t>Other signs and symptoms</a:t>
            </a:r>
          </a:p>
          <a:p>
            <a:pPr lvl="1"/>
            <a:r>
              <a:rPr lang="en-US" dirty="0"/>
              <a:t>Shock</a:t>
            </a:r>
          </a:p>
          <a:p>
            <a:pPr lvl="1"/>
            <a:r>
              <a:rPr lang="en-US" dirty="0"/>
              <a:t>Tachycardia</a:t>
            </a:r>
          </a:p>
          <a:p>
            <a:pPr lvl="1"/>
            <a:r>
              <a:rPr lang="en-US" dirty="0"/>
              <a:t>Tachypnea</a:t>
            </a:r>
          </a:p>
          <a:p>
            <a:pPr lvl="1"/>
            <a:r>
              <a:rPr lang="en-US" dirty="0"/>
              <a:t>Pale skin</a:t>
            </a:r>
          </a:p>
          <a:p>
            <a:pPr lvl="1"/>
            <a:r>
              <a:rPr lang="en-US" dirty="0"/>
              <a:t>Low blood pressure</a:t>
            </a:r>
          </a:p>
        </p:txBody>
      </p:sp>
    </p:spTree>
    <p:extLst>
      <p:ext uri="{BB962C8B-B14F-4D97-AF65-F5344CB8AC3E}">
        <p14:creationId xmlns:p14="http://schemas.microsoft.com/office/powerpoint/2010/main" val="823063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4051-EAD1-42F9-932C-EE3B2AFB3D28}"/>
              </a:ext>
            </a:extLst>
          </p:cNvPr>
          <p:cNvSpPr>
            <a:spLocks noGrp="1"/>
          </p:cNvSpPr>
          <p:nvPr>
            <p:ph type="title"/>
          </p:nvPr>
        </p:nvSpPr>
        <p:spPr/>
        <p:txBody>
          <a:bodyPr/>
          <a:lstStyle/>
          <a:p>
            <a:r>
              <a:rPr lang="en-US" dirty="0"/>
              <a:t>Patient Assessment </a:t>
            </a:r>
            <a:r>
              <a:rPr lang="en-US" sz="2000" b="0" dirty="0"/>
              <a:t>(6 of 13)</a:t>
            </a:r>
          </a:p>
        </p:txBody>
      </p:sp>
      <p:sp>
        <p:nvSpPr>
          <p:cNvPr id="3" name="Content Placeholder 2">
            <a:extLst>
              <a:ext uri="{FF2B5EF4-FFF2-40B4-BE49-F238E27FC236}">
                <a16:creationId xmlns:a16="http://schemas.microsoft.com/office/drawing/2014/main" id="{D935376D-085D-46E4-8ED0-22A40F1C5FE5}"/>
              </a:ext>
            </a:extLst>
          </p:cNvPr>
          <p:cNvSpPr>
            <a:spLocks noGrp="1"/>
          </p:cNvSpPr>
          <p:nvPr>
            <p:ph sz="quarter" idx="13"/>
          </p:nvPr>
        </p:nvSpPr>
        <p:spPr/>
        <p:txBody>
          <a:bodyPr/>
          <a:lstStyle/>
          <a:p>
            <a:r>
              <a:rPr lang="en-US" dirty="0"/>
              <a:t>“Sucking chest wound</a:t>
            </a:r>
            <a:r>
              <a:rPr lang="en-US" dirty="0" smtClean="0"/>
              <a:t>”</a:t>
            </a:r>
            <a:endParaRPr lang="en-US" dirty="0"/>
          </a:p>
          <a:p>
            <a:pPr lvl="1"/>
            <a:r>
              <a:rPr lang="en-US" dirty="0"/>
              <a:t>Air drawn in through hole</a:t>
            </a:r>
          </a:p>
          <a:p>
            <a:pPr lvl="1"/>
            <a:r>
              <a:rPr lang="en-US" dirty="0"/>
              <a:t>Wound to the chest</a:t>
            </a:r>
          </a:p>
          <a:p>
            <a:pPr lvl="1"/>
            <a:r>
              <a:rPr lang="en-US" dirty="0"/>
              <a:t>Sucking sound</a:t>
            </a:r>
          </a:p>
          <a:p>
            <a:pPr lvl="1"/>
            <a:r>
              <a:rPr lang="en-US" dirty="0"/>
              <a:t>Small air bubbles within wound</a:t>
            </a:r>
          </a:p>
          <a:p>
            <a:pPr lvl="1"/>
            <a:r>
              <a:rPr lang="en-US" dirty="0"/>
              <a:t>Patient may gasp for air</a:t>
            </a:r>
          </a:p>
        </p:txBody>
      </p:sp>
    </p:spTree>
    <p:extLst>
      <p:ext uri="{BB962C8B-B14F-4D97-AF65-F5344CB8AC3E}">
        <p14:creationId xmlns:p14="http://schemas.microsoft.com/office/powerpoint/2010/main" val="3665256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785F-6472-47D4-9025-09DB141D2FA6}"/>
              </a:ext>
            </a:extLst>
          </p:cNvPr>
          <p:cNvSpPr>
            <a:spLocks noGrp="1"/>
          </p:cNvSpPr>
          <p:nvPr>
            <p:ph type="title"/>
          </p:nvPr>
        </p:nvSpPr>
        <p:spPr/>
        <p:txBody>
          <a:bodyPr/>
          <a:lstStyle/>
          <a:p>
            <a:r>
              <a:rPr lang="en-US" dirty="0"/>
              <a:t>Patient Care </a:t>
            </a:r>
            <a:r>
              <a:rPr lang="en-US" sz="2000" b="0" dirty="0"/>
              <a:t>(4 of 10)</a:t>
            </a:r>
          </a:p>
        </p:txBody>
      </p:sp>
      <p:sp>
        <p:nvSpPr>
          <p:cNvPr id="3" name="Content Placeholder 2">
            <a:extLst>
              <a:ext uri="{FF2B5EF4-FFF2-40B4-BE49-F238E27FC236}">
                <a16:creationId xmlns:a16="http://schemas.microsoft.com/office/drawing/2014/main" id="{336A9A31-F5B1-4174-A259-9DA6673D9660}"/>
              </a:ext>
            </a:extLst>
          </p:cNvPr>
          <p:cNvSpPr>
            <a:spLocks noGrp="1"/>
          </p:cNvSpPr>
          <p:nvPr>
            <p:ph sz="quarter" idx="13"/>
          </p:nvPr>
        </p:nvSpPr>
        <p:spPr/>
        <p:txBody>
          <a:bodyPr/>
          <a:lstStyle/>
          <a:p>
            <a:r>
              <a:rPr lang="en-US" dirty="0"/>
              <a:t>Allow law enforcement to render scene safe.</a:t>
            </a:r>
          </a:p>
          <a:p>
            <a:r>
              <a:rPr lang="en-US" dirty="0"/>
              <a:t>Consider A</a:t>
            </a:r>
            <a:r>
              <a:rPr lang="en-US" sz="100" dirty="0"/>
              <a:t> </a:t>
            </a:r>
            <a:r>
              <a:rPr lang="en-US" dirty="0"/>
              <a:t>L</a:t>
            </a:r>
            <a:r>
              <a:rPr lang="en-US" sz="100" dirty="0"/>
              <a:t> </a:t>
            </a:r>
            <a:r>
              <a:rPr lang="en-US" dirty="0"/>
              <a:t>S.</a:t>
            </a:r>
          </a:p>
          <a:p>
            <a:r>
              <a:rPr lang="en-US" dirty="0"/>
              <a:t>Maintain open airway.</a:t>
            </a:r>
          </a:p>
          <a:p>
            <a:r>
              <a:rPr lang="en-US" dirty="0"/>
              <a:t>Seal wound.</a:t>
            </a:r>
          </a:p>
          <a:p>
            <a:r>
              <a:rPr lang="en-US" dirty="0"/>
              <a:t>Apply occlusive dressing.</a:t>
            </a:r>
          </a:p>
        </p:txBody>
      </p:sp>
    </p:spTree>
    <p:extLst>
      <p:ext uri="{BB962C8B-B14F-4D97-AF65-F5344CB8AC3E}">
        <p14:creationId xmlns:p14="http://schemas.microsoft.com/office/powerpoint/2010/main" val="3807293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785F-6472-47D4-9025-09DB141D2FA6}"/>
              </a:ext>
            </a:extLst>
          </p:cNvPr>
          <p:cNvSpPr>
            <a:spLocks noGrp="1"/>
          </p:cNvSpPr>
          <p:nvPr>
            <p:ph type="title"/>
          </p:nvPr>
        </p:nvSpPr>
        <p:spPr/>
        <p:txBody>
          <a:bodyPr/>
          <a:lstStyle/>
          <a:p>
            <a:r>
              <a:rPr lang="en-US" dirty="0"/>
              <a:t>Patient Care </a:t>
            </a:r>
            <a:r>
              <a:rPr lang="en-US" sz="2000" b="0" dirty="0"/>
              <a:t>(5 of 10)</a:t>
            </a:r>
          </a:p>
        </p:txBody>
      </p:sp>
      <p:sp>
        <p:nvSpPr>
          <p:cNvPr id="3" name="Content Placeholder 2">
            <a:extLst>
              <a:ext uri="{FF2B5EF4-FFF2-40B4-BE49-F238E27FC236}">
                <a16:creationId xmlns:a16="http://schemas.microsoft.com/office/drawing/2014/main" id="{336A9A31-F5B1-4174-A259-9DA6673D9660}"/>
              </a:ext>
            </a:extLst>
          </p:cNvPr>
          <p:cNvSpPr>
            <a:spLocks noGrp="1"/>
          </p:cNvSpPr>
          <p:nvPr>
            <p:ph sz="quarter" idx="13"/>
          </p:nvPr>
        </p:nvSpPr>
        <p:spPr/>
        <p:txBody>
          <a:bodyPr/>
          <a:lstStyle/>
          <a:p>
            <a:r>
              <a:rPr lang="en-US" dirty="0"/>
              <a:t>Allow patient to remain in position of comfort if possible.</a:t>
            </a:r>
          </a:p>
          <a:p>
            <a:r>
              <a:rPr lang="en-US" dirty="0"/>
              <a:t>Administer high-concentration oxygen.</a:t>
            </a:r>
          </a:p>
          <a:p>
            <a:r>
              <a:rPr lang="en-US" dirty="0"/>
              <a:t>Treat for shock.</a:t>
            </a:r>
          </a:p>
          <a:p>
            <a:r>
              <a:rPr lang="en-US" dirty="0"/>
              <a:t>Immediate transport.</a:t>
            </a:r>
          </a:p>
        </p:txBody>
      </p:sp>
    </p:spTree>
    <p:extLst>
      <p:ext uri="{BB962C8B-B14F-4D97-AF65-F5344CB8AC3E}">
        <p14:creationId xmlns:p14="http://schemas.microsoft.com/office/powerpoint/2010/main" val="987909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0073-02A5-4354-A578-874FE582A82F}"/>
              </a:ext>
            </a:extLst>
          </p:cNvPr>
          <p:cNvSpPr>
            <a:spLocks noGrp="1"/>
          </p:cNvSpPr>
          <p:nvPr>
            <p:ph type="title"/>
          </p:nvPr>
        </p:nvSpPr>
        <p:spPr>
          <a:xfrm>
            <a:off x="457200" y="215371"/>
            <a:ext cx="7788729" cy="1097279"/>
          </a:xfrm>
        </p:spPr>
        <p:txBody>
          <a:bodyPr/>
          <a:lstStyle/>
          <a:p>
            <a:r>
              <a:rPr lang="en-US" sz="3400" dirty="0"/>
              <a:t>Occlusive and Flutter-Valve Dressings </a:t>
            </a:r>
            <a:r>
              <a:rPr lang="en-US" sz="2000" b="0" dirty="0"/>
              <a:t>(1 of 3)</a:t>
            </a:r>
          </a:p>
        </p:txBody>
      </p:sp>
      <p:sp>
        <p:nvSpPr>
          <p:cNvPr id="3" name="Content Placeholder 2">
            <a:extLst>
              <a:ext uri="{FF2B5EF4-FFF2-40B4-BE49-F238E27FC236}">
                <a16:creationId xmlns:a16="http://schemas.microsoft.com/office/drawing/2014/main" id="{14A27D3B-B500-441B-8F4C-A1A0364F1E7C}"/>
              </a:ext>
            </a:extLst>
          </p:cNvPr>
          <p:cNvSpPr>
            <a:spLocks noGrp="1"/>
          </p:cNvSpPr>
          <p:nvPr>
            <p:ph sz="quarter" idx="13"/>
          </p:nvPr>
        </p:nvSpPr>
        <p:spPr>
          <a:xfrm>
            <a:off x="457199" y="1556326"/>
            <a:ext cx="8360229" cy="4467955"/>
          </a:xfrm>
        </p:spPr>
        <p:txBody>
          <a:bodyPr/>
          <a:lstStyle/>
          <a:p>
            <a:r>
              <a:rPr lang="en-US" dirty="0"/>
              <a:t>Occlusive dressing seals wound to stop movement of air.</a:t>
            </a:r>
          </a:p>
          <a:p>
            <a:r>
              <a:rPr lang="en-US" dirty="0"/>
              <a:t>Flutter valve dressings involve taping dressing in place and leaving a side or corner of dressing unsealed</a:t>
            </a:r>
          </a:p>
          <a:p>
            <a:pPr lvl="1"/>
            <a:r>
              <a:rPr lang="en-US" dirty="0"/>
              <a:t>As patient inhales, dressing will seal wound.</a:t>
            </a:r>
          </a:p>
          <a:p>
            <a:pPr lvl="1"/>
            <a:r>
              <a:rPr lang="en-US" dirty="0"/>
              <a:t>As patient exhales, free corner or edge acts as flutter valve to release air trapped in chest cavity.</a:t>
            </a:r>
          </a:p>
        </p:txBody>
      </p:sp>
    </p:spTree>
    <p:extLst>
      <p:ext uri="{BB962C8B-B14F-4D97-AF65-F5344CB8AC3E}">
        <p14:creationId xmlns:p14="http://schemas.microsoft.com/office/powerpoint/2010/main" val="2302602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9264-FD9F-4488-993D-EE6860EF84A7}"/>
              </a:ext>
            </a:extLst>
          </p:cNvPr>
          <p:cNvSpPr>
            <a:spLocks noGrp="1"/>
          </p:cNvSpPr>
          <p:nvPr>
            <p:ph type="title"/>
          </p:nvPr>
        </p:nvSpPr>
        <p:spPr>
          <a:xfrm>
            <a:off x="457200" y="215371"/>
            <a:ext cx="7870371" cy="1097279"/>
          </a:xfrm>
        </p:spPr>
        <p:txBody>
          <a:bodyPr/>
          <a:lstStyle/>
          <a:p>
            <a:r>
              <a:rPr lang="en-US" sz="3400" dirty="0"/>
              <a:t>Occlusive and Flutter-Valve Dressings </a:t>
            </a:r>
            <a:r>
              <a:rPr lang="en-US" sz="2000" b="0" dirty="0"/>
              <a:t>(2 of 3)</a:t>
            </a:r>
          </a:p>
        </p:txBody>
      </p:sp>
      <p:pic>
        <p:nvPicPr>
          <p:cNvPr id="3" name="Picture 2" descr="A makeshift flutter valve on a patient with a chest wound and collapsed lung. A square dressing is taped over an open chest wound, with one corner left un taped. During inspiration, the dressing prevents air entry.">
            <a:extLst>
              <a:ext uri="{FF2B5EF4-FFF2-40B4-BE49-F238E27FC236}">
                <a16:creationId xmlns:a16="http://schemas.microsoft.com/office/drawing/2014/main" id="{4795C1F7-CFC8-4FBB-B6B8-D0856F5B3141}"/>
              </a:ext>
            </a:extLst>
          </p:cNvPr>
          <p:cNvPicPr>
            <a:picLocks noChangeAspect="1"/>
          </p:cNvPicPr>
          <p:nvPr/>
        </p:nvPicPr>
        <p:blipFill>
          <a:blip r:embed="rId3"/>
          <a:stretch>
            <a:fillRect/>
          </a:stretch>
        </p:blipFill>
        <p:spPr>
          <a:xfrm>
            <a:off x="2151678" y="1576342"/>
            <a:ext cx="4840644" cy="4115157"/>
          </a:xfrm>
          <a:prstGeom prst="rect">
            <a:avLst/>
          </a:prstGeom>
        </p:spPr>
      </p:pic>
      <p:sp>
        <p:nvSpPr>
          <p:cNvPr id="5" name="Content Placeholder 4">
            <a:extLst>
              <a:ext uri="{FF2B5EF4-FFF2-40B4-BE49-F238E27FC236}">
                <a16:creationId xmlns:a16="http://schemas.microsoft.com/office/drawing/2014/main" id="{E2E113AB-68B8-4033-9046-2D4C9A392CF8}"/>
              </a:ext>
            </a:extLst>
          </p:cNvPr>
          <p:cNvSpPr>
            <a:spLocks noGrp="1"/>
          </p:cNvSpPr>
          <p:nvPr>
            <p:ph sz="quarter" idx="16"/>
          </p:nvPr>
        </p:nvSpPr>
        <p:spPr>
          <a:xfrm>
            <a:off x="457200" y="5941604"/>
            <a:ext cx="8439150" cy="391432"/>
          </a:xfrm>
        </p:spPr>
        <p:txBody>
          <a:bodyPr/>
          <a:lstStyle/>
          <a:p>
            <a:pPr marL="432" indent="0">
              <a:buNone/>
            </a:pPr>
            <a:r>
              <a:rPr lang="en-US" sz="2000" dirty="0"/>
              <a:t>Creating a flutter valve to allow air to escape from the chest cavity.</a:t>
            </a:r>
          </a:p>
        </p:txBody>
      </p:sp>
    </p:spTree>
    <p:extLst>
      <p:ext uri="{BB962C8B-B14F-4D97-AF65-F5344CB8AC3E}">
        <p14:creationId xmlns:p14="http://schemas.microsoft.com/office/powerpoint/2010/main" val="1228560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9264-FD9F-4488-993D-EE6860EF84A7}"/>
              </a:ext>
            </a:extLst>
          </p:cNvPr>
          <p:cNvSpPr>
            <a:spLocks noGrp="1"/>
          </p:cNvSpPr>
          <p:nvPr>
            <p:ph type="title"/>
          </p:nvPr>
        </p:nvSpPr>
        <p:spPr>
          <a:xfrm>
            <a:off x="457200" y="215371"/>
            <a:ext cx="7870371" cy="1097279"/>
          </a:xfrm>
        </p:spPr>
        <p:txBody>
          <a:bodyPr/>
          <a:lstStyle/>
          <a:p>
            <a:r>
              <a:rPr lang="en-US" sz="3400" dirty="0"/>
              <a:t>Occlusive and Flutter-Valve Dressings </a:t>
            </a:r>
            <a:r>
              <a:rPr lang="en-US" sz="2000" b="0" dirty="0"/>
              <a:t>(3 of 3)</a:t>
            </a:r>
          </a:p>
        </p:txBody>
      </p:sp>
      <p:pic>
        <p:nvPicPr>
          <p:cNvPr id="4" name="Picture 3" descr="A makeshift flutter valve on a patient with a chest wound and collapsed lung. A square dressing is taped over an open chest wound, with one corner not taped. During expiration, air can escape through the section of the dressing that is not taped.">
            <a:extLst>
              <a:ext uri="{FF2B5EF4-FFF2-40B4-BE49-F238E27FC236}">
                <a16:creationId xmlns:a16="http://schemas.microsoft.com/office/drawing/2014/main" id="{639FA534-8512-418C-B7C3-EA6F8677674A}"/>
              </a:ext>
            </a:extLst>
          </p:cNvPr>
          <p:cNvPicPr>
            <a:picLocks noChangeAspect="1"/>
          </p:cNvPicPr>
          <p:nvPr/>
        </p:nvPicPr>
        <p:blipFill>
          <a:blip r:embed="rId3"/>
          <a:stretch>
            <a:fillRect/>
          </a:stretch>
        </p:blipFill>
        <p:spPr>
          <a:xfrm>
            <a:off x="2169753" y="1619611"/>
            <a:ext cx="4706521" cy="4115157"/>
          </a:xfrm>
          <a:prstGeom prst="rect">
            <a:avLst/>
          </a:prstGeom>
        </p:spPr>
      </p:pic>
      <p:sp>
        <p:nvSpPr>
          <p:cNvPr id="5" name="Content Placeholder 4">
            <a:extLst>
              <a:ext uri="{FF2B5EF4-FFF2-40B4-BE49-F238E27FC236}">
                <a16:creationId xmlns:a16="http://schemas.microsoft.com/office/drawing/2014/main" id="{E2E113AB-68B8-4033-9046-2D4C9A392CF8}"/>
              </a:ext>
            </a:extLst>
          </p:cNvPr>
          <p:cNvSpPr>
            <a:spLocks noGrp="1"/>
          </p:cNvSpPr>
          <p:nvPr>
            <p:ph sz="quarter" idx="16"/>
          </p:nvPr>
        </p:nvSpPr>
        <p:spPr>
          <a:xfrm>
            <a:off x="457200" y="5930174"/>
            <a:ext cx="8439150" cy="391432"/>
          </a:xfrm>
        </p:spPr>
        <p:txBody>
          <a:bodyPr/>
          <a:lstStyle/>
          <a:p>
            <a:pPr marL="432" indent="0">
              <a:buNone/>
            </a:pPr>
            <a:r>
              <a:rPr lang="en-US" sz="2000" dirty="0"/>
              <a:t>Creating a flutter valve to allow air to escape from the chest cavity.</a:t>
            </a:r>
          </a:p>
        </p:txBody>
      </p:sp>
    </p:spTree>
    <p:extLst>
      <p:ext uri="{BB962C8B-B14F-4D97-AF65-F5344CB8AC3E}">
        <p14:creationId xmlns:p14="http://schemas.microsoft.com/office/powerpoint/2010/main" val="14687368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F889-357D-4CF1-ABFF-A5DAC7DDA451}"/>
              </a:ext>
            </a:extLst>
          </p:cNvPr>
          <p:cNvSpPr>
            <a:spLocks noGrp="1"/>
          </p:cNvSpPr>
          <p:nvPr>
            <p:ph type="title"/>
          </p:nvPr>
        </p:nvSpPr>
        <p:spPr/>
        <p:txBody>
          <a:bodyPr/>
          <a:lstStyle/>
          <a:p>
            <a:r>
              <a:rPr lang="en-US" dirty="0"/>
              <a:t>Think About It</a:t>
            </a:r>
          </a:p>
        </p:txBody>
      </p:sp>
      <p:sp>
        <p:nvSpPr>
          <p:cNvPr id="3" name="Content Placeholder 2">
            <a:extLst>
              <a:ext uri="{FF2B5EF4-FFF2-40B4-BE49-F238E27FC236}">
                <a16:creationId xmlns:a16="http://schemas.microsoft.com/office/drawing/2014/main" id="{4C19D679-974B-40B7-BBBA-CB961F5D1CE3}"/>
              </a:ext>
            </a:extLst>
          </p:cNvPr>
          <p:cNvSpPr>
            <a:spLocks noGrp="1"/>
          </p:cNvSpPr>
          <p:nvPr>
            <p:ph sz="quarter" idx="13"/>
          </p:nvPr>
        </p:nvSpPr>
        <p:spPr/>
        <p:txBody>
          <a:bodyPr/>
          <a:lstStyle/>
          <a:p>
            <a:r>
              <a:rPr lang="en-US" dirty="0"/>
              <a:t>Does the patient’s chest injury need to be treated during the primary assessment?</a:t>
            </a:r>
          </a:p>
          <a:p>
            <a:r>
              <a:rPr lang="en-US" dirty="0"/>
              <a:t>Does the open chest injury require an occlusive dressing?</a:t>
            </a:r>
          </a:p>
          <a:p>
            <a:r>
              <a:rPr lang="en-US" dirty="0"/>
              <a:t>Does the patient’s injury necessitate immediate transport to a trauma center?</a:t>
            </a:r>
          </a:p>
        </p:txBody>
      </p:sp>
    </p:spTree>
    <p:extLst>
      <p:ext uri="{BB962C8B-B14F-4D97-AF65-F5344CB8AC3E}">
        <p14:creationId xmlns:p14="http://schemas.microsoft.com/office/powerpoint/2010/main" val="3457557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02CB-C99F-42F5-A46D-3155AEB5E081}"/>
              </a:ext>
            </a:extLst>
          </p:cNvPr>
          <p:cNvSpPr>
            <a:spLocks noGrp="1"/>
          </p:cNvSpPr>
          <p:nvPr>
            <p:ph type="title"/>
          </p:nvPr>
        </p:nvSpPr>
        <p:spPr/>
        <p:txBody>
          <a:bodyPr/>
          <a:lstStyle/>
          <a:p>
            <a:r>
              <a:rPr lang="en-US" dirty="0"/>
              <a:t>Injuries Within the Chest Cavity </a:t>
            </a:r>
            <a:r>
              <a:rPr lang="en-US" sz="2000" b="0" dirty="0"/>
              <a:t>(1 of 12)</a:t>
            </a:r>
          </a:p>
        </p:txBody>
      </p:sp>
      <p:sp>
        <p:nvSpPr>
          <p:cNvPr id="3" name="Content Placeholder 2">
            <a:extLst>
              <a:ext uri="{FF2B5EF4-FFF2-40B4-BE49-F238E27FC236}">
                <a16:creationId xmlns:a16="http://schemas.microsoft.com/office/drawing/2014/main" id="{04A1664D-8689-4448-9704-4A987FA04436}"/>
              </a:ext>
            </a:extLst>
          </p:cNvPr>
          <p:cNvSpPr>
            <a:spLocks noGrp="1"/>
          </p:cNvSpPr>
          <p:nvPr>
            <p:ph sz="quarter" idx="13"/>
          </p:nvPr>
        </p:nvSpPr>
        <p:spPr/>
        <p:txBody>
          <a:bodyPr/>
          <a:lstStyle/>
          <a:p>
            <a:r>
              <a:rPr lang="en-US" dirty="0"/>
              <a:t>Pneumothorax and tension pneumothorax</a:t>
            </a:r>
          </a:p>
          <a:p>
            <a:r>
              <a:rPr lang="en-US" dirty="0"/>
              <a:t>Hemothorax and hemopneumothorax</a:t>
            </a:r>
          </a:p>
          <a:p>
            <a:r>
              <a:rPr lang="en-US" dirty="0"/>
              <a:t>Traumatic asphyxia</a:t>
            </a:r>
          </a:p>
          <a:p>
            <a:r>
              <a:rPr lang="en-US" dirty="0"/>
              <a:t>Cardiac tamponade</a:t>
            </a:r>
          </a:p>
          <a:p>
            <a:r>
              <a:rPr lang="en-US" dirty="0"/>
              <a:t>Aortic injury</a:t>
            </a:r>
          </a:p>
        </p:txBody>
      </p:sp>
    </p:spTree>
    <p:extLst>
      <p:ext uri="{BB962C8B-B14F-4D97-AF65-F5344CB8AC3E}">
        <p14:creationId xmlns:p14="http://schemas.microsoft.com/office/powerpoint/2010/main" val="2265551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02CB-C99F-42F5-A46D-3155AEB5E081}"/>
              </a:ext>
            </a:extLst>
          </p:cNvPr>
          <p:cNvSpPr>
            <a:spLocks noGrp="1"/>
          </p:cNvSpPr>
          <p:nvPr>
            <p:ph type="title"/>
          </p:nvPr>
        </p:nvSpPr>
        <p:spPr/>
        <p:txBody>
          <a:bodyPr/>
          <a:lstStyle/>
          <a:p>
            <a:r>
              <a:rPr lang="en-US" dirty="0"/>
              <a:t>Injuries Within the Chest Cavity </a:t>
            </a:r>
            <a:r>
              <a:rPr lang="en-US" sz="2000" b="0" dirty="0"/>
              <a:t>(2 of 12)</a:t>
            </a:r>
          </a:p>
        </p:txBody>
      </p:sp>
      <p:sp>
        <p:nvSpPr>
          <p:cNvPr id="3" name="Content Placeholder 2">
            <a:extLst>
              <a:ext uri="{FF2B5EF4-FFF2-40B4-BE49-F238E27FC236}">
                <a16:creationId xmlns:a16="http://schemas.microsoft.com/office/drawing/2014/main" id="{04A1664D-8689-4448-9704-4A987FA04436}"/>
              </a:ext>
            </a:extLst>
          </p:cNvPr>
          <p:cNvSpPr>
            <a:spLocks noGrp="1"/>
          </p:cNvSpPr>
          <p:nvPr>
            <p:ph sz="quarter" idx="13"/>
          </p:nvPr>
        </p:nvSpPr>
        <p:spPr/>
        <p:txBody>
          <a:bodyPr/>
          <a:lstStyle/>
          <a:p>
            <a:r>
              <a:rPr lang="en-US" dirty="0"/>
              <a:t>Pneumothorax and tension pneumothorax</a:t>
            </a:r>
          </a:p>
          <a:p>
            <a:pPr lvl="1"/>
            <a:r>
              <a:rPr lang="en-US" dirty="0"/>
              <a:t>Pneumothorax</a:t>
            </a:r>
          </a:p>
          <a:p>
            <a:pPr lvl="2"/>
            <a:r>
              <a:rPr lang="en-US" dirty="0"/>
              <a:t>When air accumulates in chest cavity, possibly causing lung collapse</a:t>
            </a:r>
          </a:p>
          <a:p>
            <a:pPr lvl="1"/>
            <a:r>
              <a:rPr lang="en-US" dirty="0"/>
              <a:t>Tension pneumothorax</a:t>
            </a:r>
          </a:p>
          <a:p>
            <a:pPr lvl="2"/>
            <a:r>
              <a:rPr lang="en-US" dirty="0"/>
              <a:t>Pressure from air in chest cavity puts pressure on the heart and vena cava</a:t>
            </a:r>
          </a:p>
        </p:txBody>
      </p:sp>
    </p:spTree>
    <p:extLst>
      <p:ext uri="{BB962C8B-B14F-4D97-AF65-F5344CB8AC3E}">
        <p14:creationId xmlns:p14="http://schemas.microsoft.com/office/powerpoint/2010/main" val="1723738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9264-FD9F-4488-993D-EE6860EF84A7}"/>
              </a:ext>
            </a:extLst>
          </p:cNvPr>
          <p:cNvSpPr>
            <a:spLocks noGrp="1"/>
          </p:cNvSpPr>
          <p:nvPr>
            <p:ph type="title"/>
          </p:nvPr>
        </p:nvSpPr>
        <p:spPr>
          <a:xfrm>
            <a:off x="457200" y="215371"/>
            <a:ext cx="7723414" cy="1097279"/>
          </a:xfrm>
        </p:spPr>
        <p:txBody>
          <a:bodyPr/>
          <a:lstStyle/>
          <a:p>
            <a:r>
              <a:rPr lang="en-US" sz="3400" dirty="0"/>
              <a:t>Anatomy and Physiology of the Chest </a:t>
            </a:r>
            <a:r>
              <a:rPr lang="en-US" sz="2000" b="0" dirty="0"/>
              <a:t>(1 of 3)</a:t>
            </a:r>
          </a:p>
        </p:txBody>
      </p:sp>
      <p:sp>
        <p:nvSpPr>
          <p:cNvPr id="3" name="Content Placeholder 2">
            <a:extLst>
              <a:ext uri="{FF2B5EF4-FFF2-40B4-BE49-F238E27FC236}">
                <a16:creationId xmlns:a16="http://schemas.microsoft.com/office/drawing/2014/main" id="{90D39375-B25A-4C32-B7B8-4E6D602F6AB7}"/>
              </a:ext>
            </a:extLst>
          </p:cNvPr>
          <p:cNvSpPr>
            <a:spLocks noGrp="1"/>
          </p:cNvSpPr>
          <p:nvPr>
            <p:ph sz="quarter" idx="13"/>
          </p:nvPr>
        </p:nvSpPr>
        <p:spPr/>
        <p:txBody>
          <a:bodyPr/>
          <a:lstStyle/>
          <a:p>
            <a:r>
              <a:rPr lang="en-US" dirty="0"/>
              <a:t>Chest cavity</a:t>
            </a:r>
          </a:p>
          <a:p>
            <a:pPr lvl="1"/>
            <a:r>
              <a:rPr lang="en-US" dirty="0"/>
              <a:t>Extends from collarbones to diaphragm</a:t>
            </a:r>
          </a:p>
          <a:p>
            <a:pPr lvl="1"/>
            <a:r>
              <a:rPr lang="en-US" dirty="0"/>
              <a:t>Dynamic because it depends on respiratory cycle</a:t>
            </a:r>
          </a:p>
          <a:p>
            <a:pPr lvl="1"/>
            <a:r>
              <a:rPr lang="en-US" dirty="0"/>
              <a:t>Packed with organs, major blood vessels, and lung tissue</a:t>
            </a:r>
          </a:p>
        </p:txBody>
      </p:sp>
    </p:spTree>
    <p:extLst>
      <p:ext uri="{BB962C8B-B14F-4D97-AF65-F5344CB8AC3E}">
        <p14:creationId xmlns:p14="http://schemas.microsoft.com/office/powerpoint/2010/main" val="1173618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9264-FD9F-4488-993D-EE6860EF84A7}"/>
              </a:ext>
            </a:extLst>
          </p:cNvPr>
          <p:cNvSpPr>
            <a:spLocks noGrp="1"/>
          </p:cNvSpPr>
          <p:nvPr>
            <p:ph type="title"/>
          </p:nvPr>
        </p:nvSpPr>
        <p:spPr/>
        <p:txBody>
          <a:bodyPr/>
          <a:lstStyle/>
          <a:p>
            <a:r>
              <a:rPr lang="en-US" dirty="0"/>
              <a:t>Injuries Within the Chest Cavity </a:t>
            </a:r>
            <a:r>
              <a:rPr lang="en-US" sz="2000" b="0" dirty="0"/>
              <a:t>(3 of 12)</a:t>
            </a:r>
          </a:p>
        </p:txBody>
      </p:sp>
      <p:pic>
        <p:nvPicPr>
          <p:cNvPr id="3" name="Picture 2" descr="Lungs and chest wall with a puncture in the wall around the right lung. Air is entering the chest cavity and compressing the right lung.">
            <a:extLst>
              <a:ext uri="{FF2B5EF4-FFF2-40B4-BE49-F238E27FC236}">
                <a16:creationId xmlns:a16="http://schemas.microsoft.com/office/drawing/2014/main" id="{A9C1E206-3D3E-44E9-A5E3-1F0EC112F46A}"/>
              </a:ext>
            </a:extLst>
          </p:cNvPr>
          <p:cNvPicPr>
            <a:picLocks noChangeAspect="1"/>
          </p:cNvPicPr>
          <p:nvPr/>
        </p:nvPicPr>
        <p:blipFill>
          <a:blip r:embed="rId3"/>
          <a:stretch>
            <a:fillRect/>
          </a:stretch>
        </p:blipFill>
        <p:spPr>
          <a:xfrm>
            <a:off x="2467343" y="1604909"/>
            <a:ext cx="4209313" cy="3860442"/>
          </a:xfrm>
          <a:prstGeom prst="rect">
            <a:avLst/>
          </a:prstGeom>
        </p:spPr>
      </p:pic>
      <p:sp>
        <p:nvSpPr>
          <p:cNvPr id="5" name="Content Placeholder 4">
            <a:extLst>
              <a:ext uri="{FF2B5EF4-FFF2-40B4-BE49-F238E27FC236}">
                <a16:creationId xmlns:a16="http://schemas.microsoft.com/office/drawing/2014/main" id="{E2E113AB-68B8-4033-9046-2D4C9A392CF8}"/>
              </a:ext>
            </a:extLst>
          </p:cNvPr>
          <p:cNvSpPr>
            <a:spLocks noGrp="1"/>
          </p:cNvSpPr>
          <p:nvPr>
            <p:ph sz="quarter" idx="16"/>
          </p:nvPr>
        </p:nvSpPr>
        <p:spPr>
          <a:xfrm>
            <a:off x="457200" y="5667805"/>
            <a:ext cx="8439150" cy="675851"/>
          </a:xfrm>
        </p:spPr>
        <p:txBody>
          <a:bodyPr/>
          <a:lstStyle/>
          <a:p>
            <a:pPr marL="432" indent="0">
              <a:buNone/>
            </a:pPr>
            <a:r>
              <a:rPr lang="en-US" dirty="0"/>
              <a:t>Air can enter the chest cavity through a puncture in the chest wall. This can cause the collapse of a lung and impaired breathing.</a:t>
            </a:r>
          </a:p>
        </p:txBody>
      </p:sp>
    </p:spTree>
    <p:extLst>
      <p:ext uri="{BB962C8B-B14F-4D97-AF65-F5344CB8AC3E}">
        <p14:creationId xmlns:p14="http://schemas.microsoft.com/office/powerpoint/2010/main" val="8335253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2932-6904-4F29-BC15-9AA270EDCE25}"/>
              </a:ext>
            </a:extLst>
          </p:cNvPr>
          <p:cNvSpPr>
            <a:spLocks noGrp="1"/>
          </p:cNvSpPr>
          <p:nvPr>
            <p:ph type="title"/>
          </p:nvPr>
        </p:nvSpPr>
        <p:spPr/>
        <p:txBody>
          <a:bodyPr/>
          <a:lstStyle/>
          <a:p>
            <a:r>
              <a:rPr lang="en-US" dirty="0"/>
              <a:t>Injuries Within the Chest Cavity </a:t>
            </a:r>
            <a:r>
              <a:rPr lang="en-US" sz="2000" b="0" dirty="0"/>
              <a:t>(4 of 12)</a:t>
            </a:r>
          </a:p>
        </p:txBody>
      </p:sp>
      <p:sp>
        <p:nvSpPr>
          <p:cNvPr id="3" name="Content Placeholder 2">
            <a:extLst>
              <a:ext uri="{FF2B5EF4-FFF2-40B4-BE49-F238E27FC236}">
                <a16:creationId xmlns:a16="http://schemas.microsoft.com/office/drawing/2014/main" id="{470357C6-D3AF-4AA2-9EBD-348C444C492F}"/>
              </a:ext>
            </a:extLst>
          </p:cNvPr>
          <p:cNvSpPr>
            <a:spLocks noGrp="1"/>
          </p:cNvSpPr>
          <p:nvPr>
            <p:ph sz="quarter" idx="13"/>
          </p:nvPr>
        </p:nvSpPr>
        <p:spPr/>
        <p:txBody>
          <a:bodyPr/>
          <a:lstStyle/>
          <a:p>
            <a:r>
              <a:rPr lang="en-US" dirty="0"/>
              <a:t>Pneumothorax and tension pneumothorax</a:t>
            </a:r>
          </a:p>
          <a:p>
            <a:pPr lvl="1"/>
            <a:r>
              <a:rPr lang="en-US" dirty="0"/>
              <a:t>Patients typically have diminished or absent lung sounds on affected side.</a:t>
            </a:r>
          </a:p>
          <a:p>
            <a:pPr lvl="1"/>
            <a:r>
              <a:rPr lang="en-US" dirty="0"/>
              <a:t>Jugular veins may be distended.</a:t>
            </a:r>
          </a:p>
          <a:p>
            <a:pPr lvl="1"/>
            <a:r>
              <a:rPr lang="en-US" dirty="0"/>
              <a:t>Trachea may shift to opposite side.</a:t>
            </a:r>
          </a:p>
        </p:txBody>
      </p:sp>
    </p:spTree>
    <p:extLst>
      <p:ext uri="{BB962C8B-B14F-4D97-AF65-F5344CB8AC3E}">
        <p14:creationId xmlns:p14="http://schemas.microsoft.com/office/powerpoint/2010/main" val="8404798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2932-6904-4F29-BC15-9AA270EDCE25}"/>
              </a:ext>
            </a:extLst>
          </p:cNvPr>
          <p:cNvSpPr>
            <a:spLocks noGrp="1"/>
          </p:cNvSpPr>
          <p:nvPr>
            <p:ph type="title"/>
          </p:nvPr>
        </p:nvSpPr>
        <p:spPr/>
        <p:txBody>
          <a:bodyPr/>
          <a:lstStyle/>
          <a:p>
            <a:r>
              <a:rPr lang="en-US" dirty="0"/>
              <a:t>Injuries Within the Chest Cavity </a:t>
            </a:r>
            <a:r>
              <a:rPr lang="en-US" sz="2000" b="0" dirty="0"/>
              <a:t>(5 of 12)</a:t>
            </a:r>
          </a:p>
        </p:txBody>
      </p:sp>
      <p:sp>
        <p:nvSpPr>
          <p:cNvPr id="3" name="Content Placeholder 2">
            <a:extLst>
              <a:ext uri="{FF2B5EF4-FFF2-40B4-BE49-F238E27FC236}">
                <a16:creationId xmlns:a16="http://schemas.microsoft.com/office/drawing/2014/main" id="{470357C6-D3AF-4AA2-9EBD-348C444C492F}"/>
              </a:ext>
            </a:extLst>
          </p:cNvPr>
          <p:cNvSpPr>
            <a:spLocks noGrp="1"/>
          </p:cNvSpPr>
          <p:nvPr>
            <p:ph sz="quarter" idx="13"/>
          </p:nvPr>
        </p:nvSpPr>
        <p:spPr/>
        <p:txBody>
          <a:bodyPr/>
          <a:lstStyle/>
          <a:p>
            <a:r>
              <a:rPr lang="en-US" dirty="0"/>
              <a:t>Hemothorax and hemopneumothorax</a:t>
            </a:r>
          </a:p>
          <a:p>
            <a:pPr lvl="1"/>
            <a:r>
              <a:rPr lang="en-US" dirty="0"/>
              <a:t>Hemothorax</a:t>
            </a:r>
          </a:p>
          <a:p>
            <a:pPr lvl="2"/>
            <a:r>
              <a:rPr lang="en-US" dirty="0"/>
              <a:t>Chest cavity fills will blood.</a:t>
            </a:r>
          </a:p>
          <a:p>
            <a:pPr lvl="1"/>
            <a:r>
              <a:rPr lang="en-US" dirty="0"/>
              <a:t>Hemopneumothorax</a:t>
            </a:r>
          </a:p>
          <a:p>
            <a:pPr lvl="2"/>
            <a:r>
              <a:rPr lang="en-US" dirty="0"/>
              <a:t>Chest cavity fills with both blood and air.</a:t>
            </a:r>
          </a:p>
        </p:txBody>
      </p:sp>
    </p:spTree>
    <p:extLst>
      <p:ext uri="{BB962C8B-B14F-4D97-AF65-F5344CB8AC3E}">
        <p14:creationId xmlns:p14="http://schemas.microsoft.com/office/powerpoint/2010/main" val="34540738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9264-FD9F-4488-993D-EE6860EF84A7}"/>
              </a:ext>
            </a:extLst>
          </p:cNvPr>
          <p:cNvSpPr>
            <a:spLocks noGrp="1"/>
          </p:cNvSpPr>
          <p:nvPr>
            <p:ph type="title"/>
          </p:nvPr>
        </p:nvSpPr>
        <p:spPr>
          <a:xfrm>
            <a:off x="457200" y="215371"/>
            <a:ext cx="8439150" cy="1097279"/>
          </a:xfrm>
        </p:spPr>
        <p:txBody>
          <a:bodyPr/>
          <a:lstStyle/>
          <a:p>
            <a:r>
              <a:rPr lang="en-US" dirty="0"/>
              <a:t>Hemothorax and Hemopneumothorax</a:t>
            </a:r>
          </a:p>
        </p:txBody>
      </p:sp>
      <p:pic>
        <p:nvPicPr>
          <p:cNvPr id="3" name="Picture 2" descr="An illustration of pneumothorax, hemothorax, and hemopneumothorax. For long description, see slide 85: Appendix 3">
            <a:extLst>
              <a:ext uri="{FF2B5EF4-FFF2-40B4-BE49-F238E27FC236}">
                <a16:creationId xmlns:a16="http://schemas.microsoft.com/office/drawing/2014/main" id="{672588F8-C869-4DAC-9601-635F079FDBE3}"/>
              </a:ext>
            </a:extLst>
          </p:cNvPr>
          <p:cNvPicPr>
            <a:picLocks noChangeAspect="1"/>
          </p:cNvPicPr>
          <p:nvPr/>
        </p:nvPicPr>
        <p:blipFill>
          <a:blip r:embed="rId3"/>
          <a:stretch>
            <a:fillRect/>
          </a:stretch>
        </p:blipFill>
        <p:spPr>
          <a:xfrm>
            <a:off x="499858" y="1848616"/>
            <a:ext cx="8395742" cy="2804799"/>
          </a:xfrm>
          <a:prstGeom prst="rect">
            <a:avLst/>
          </a:prstGeom>
        </p:spPr>
      </p:pic>
      <p:sp>
        <p:nvSpPr>
          <p:cNvPr id="14" name="Text Placeholder 13">
            <a:extLst>
              <a:ext uri="{FF2B5EF4-FFF2-40B4-BE49-F238E27FC236}">
                <a16:creationId xmlns:a16="http://schemas.microsoft.com/office/drawing/2014/main" id="{147BC4CB-75AC-40DE-A782-DF6053DAA2BA}"/>
              </a:ext>
            </a:extLst>
          </p:cNvPr>
          <p:cNvSpPr>
            <a:spLocks noGrp="1"/>
          </p:cNvSpPr>
          <p:nvPr>
            <p:ph type="body" sz="quarter" idx="27"/>
          </p:nvPr>
        </p:nvSpPr>
        <p:spPr>
          <a:xfrm>
            <a:off x="2350294" y="5177674"/>
            <a:ext cx="4443412" cy="391432"/>
          </a:xfrm>
        </p:spPr>
        <p:txBody>
          <a:bodyPr/>
          <a:lstStyle/>
          <a:p>
            <a:pPr marL="0" indent="0">
              <a:buNone/>
            </a:pPr>
            <a:r>
              <a:rPr lang="en-US" dirty="0">
                <a:latin typeface="+mn-lt"/>
                <a:hlinkClick r:id="rId4" action="ppaction://hlinksldjump"/>
              </a:rPr>
              <a:t>For long description, see slide </a:t>
            </a:r>
            <a:r>
              <a:rPr lang="en-US" dirty="0" smtClean="0">
                <a:latin typeface="+mn-lt"/>
                <a:hlinkClick r:id="rId4" action="ppaction://hlinksldjump"/>
              </a:rPr>
              <a:t>85: </a:t>
            </a:r>
            <a:r>
              <a:rPr lang="en-US" dirty="0">
                <a:latin typeface="+mn-lt"/>
                <a:hlinkClick r:id="rId4" action="ppaction://hlinksldjump"/>
              </a:rPr>
              <a:t>Appendix </a:t>
            </a:r>
            <a:r>
              <a:rPr lang="en-US" dirty="0" smtClean="0">
                <a:latin typeface="+mn-lt"/>
                <a:hlinkClick r:id="rId4" action="ppaction://hlinksldjump"/>
              </a:rPr>
              <a:t>3</a:t>
            </a:r>
            <a:endParaRPr lang="en-US" dirty="0">
              <a:latin typeface="+mn-lt"/>
            </a:endParaRPr>
          </a:p>
        </p:txBody>
      </p:sp>
      <p:sp>
        <p:nvSpPr>
          <p:cNvPr id="5" name="Content Placeholder 4">
            <a:extLst>
              <a:ext uri="{FF2B5EF4-FFF2-40B4-BE49-F238E27FC236}">
                <a16:creationId xmlns:a16="http://schemas.microsoft.com/office/drawing/2014/main" id="{E2E113AB-68B8-4033-9046-2D4C9A392CF8}"/>
              </a:ext>
            </a:extLst>
          </p:cNvPr>
          <p:cNvSpPr>
            <a:spLocks noGrp="1"/>
          </p:cNvSpPr>
          <p:nvPr>
            <p:ph sz="quarter" idx="16"/>
          </p:nvPr>
        </p:nvSpPr>
        <p:spPr>
          <a:xfrm>
            <a:off x="474746" y="5845629"/>
            <a:ext cx="7052310" cy="391432"/>
          </a:xfrm>
        </p:spPr>
        <p:txBody>
          <a:bodyPr/>
          <a:lstStyle/>
          <a:p>
            <a:pPr marL="432" indent="0">
              <a:buNone/>
            </a:pPr>
            <a:r>
              <a:rPr lang="en-US" sz="2000" dirty="0"/>
              <a:t>Pneumothorax, hemothorax, and hemopneumothorax.</a:t>
            </a:r>
          </a:p>
        </p:txBody>
      </p:sp>
    </p:spTree>
    <p:extLst>
      <p:ext uri="{BB962C8B-B14F-4D97-AF65-F5344CB8AC3E}">
        <p14:creationId xmlns:p14="http://schemas.microsoft.com/office/powerpoint/2010/main" val="2850114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95BE-7DB6-4F31-84AE-BF68203FDCA5}"/>
              </a:ext>
            </a:extLst>
          </p:cNvPr>
          <p:cNvSpPr>
            <a:spLocks noGrp="1"/>
          </p:cNvSpPr>
          <p:nvPr>
            <p:ph type="title"/>
          </p:nvPr>
        </p:nvSpPr>
        <p:spPr/>
        <p:txBody>
          <a:bodyPr/>
          <a:lstStyle/>
          <a:p>
            <a:r>
              <a:rPr lang="en-US" dirty="0"/>
              <a:t>Injuries Within the Chest Cavity </a:t>
            </a:r>
            <a:r>
              <a:rPr lang="en-US" sz="2000" b="0" dirty="0"/>
              <a:t>(6 of 12)</a:t>
            </a:r>
          </a:p>
        </p:txBody>
      </p:sp>
      <p:sp>
        <p:nvSpPr>
          <p:cNvPr id="3" name="Content Placeholder 2">
            <a:extLst>
              <a:ext uri="{FF2B5EF4-FFF2-40B4-BE49-F238E27FC236}">
                <a16:creationId xmlns:a16="http://schemas.microsoft.com/office/drawing/2014/main" id="{1825D301-60C9-4B94-A7F4-A1C010324757}"/>
              </a:ext>
            </a:extLst>
          </p:cNvPr>
          <p:cNvSpPr>
            <a:spLocks noGrp="1"/>
          </p:cNvSpPr>
          <p:nvPr>
            <p:ph sz="quarter" idx="13"/>
          </p:nvPr>
        </p:nvSpPr>
        <p:spPr>
          <a:xfrm>
            <a:off x="457200" y="1556326"/>
            <a:ext cx="7909560" cy="4467955"/>
          </a:xfrm>
        </p:spPr>
        <p:txBody>
          <a:bodyPr/>
          <a:lstStyle/>
          <a:p>
            <a:r>
              <a:rPr lang="en-US" dirty="0"/>
              <a:t>Traumatic asphyxia</a:t>
            </a:r>
          </a:p>
          <a:p>
            <a:pPr lvl="1"/>
            <a:r>
              <a:rPr lang="en-US" dirty="0"/>
              <a:t>Sudden compression of chest forcing blood out of organs and rupturing blood vessels</a:t>
            </a:r>
          </a:p>
          <a:p>
            <a:pPr lvl="1"/>
            <a:r>
              <a:rPr lang="en-US" dirty="0"/>
              <a:t>Neck and face are a darker color than rest of the body</a:t>
            </a:r>
          </a:p>
          <a:p>
            <a:pPr lvl="1"/>
            <a:r>
              <a:rPr lang="en-US" dirty="0"/>
              <a:t>May cause bulging eyes, distended neck veins, broken blood vessels in face</a:t>
            </a:r>
          </a:p>
        </p:txBody>
      </p:sp>
    </p:spTree>
    <p:extLst>
      <p:ext uri="{BB962C8B-B14F-4D97-AF65-F5344CB8AC3E}">
        <p14:creationId xmlns:p14="http://schemas.microsoft.com/office/powerpoint/2010/main" val="2113404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95BE-7DB6-4F31-84AE-BF68203FDCA5}"/>
              </a:ext>
            </a:extLst>
          </p:cNvPr>
          <p:cNvSpPr>
            <a:spLocks noGrp="1"/>
          </p:cNvSpPr>
          <p:nvPr>
            <p:ph type="title"/>
          </p:nvPr>
        </p:nvSpPr>
        <p:spPr/>
        <p:txBody>
          <a:bodyPr/>
          <a:lstStyle/>
          <a:p>
            <a:r>
              <a:rPr lang="en-US" dirty="0"/>
              <a:t>Injuries Within the Chest Cavity </a:t>
            </a:r>
            <a:r>
              <a:rPr lang="en-US" sz="2000" b="0" dirty="0"/>
              <a:t>(7 of 12)</a:t>
            </a:r>
          </a:p>
        </p:txBody>
      </p:sp>
      <p:sp>
        <p:nvSpPr>
          <p:cNvPr id="3" name="Content Placeholder 2">
            <a:extLst>
              <a:ext uri="{FF2B5EF4-FFF2-40B4-BE49-F238E27FC236}">
                <a16:creationId xmlns:a16="http://schemas.microsoft.com/office/drawing/2014/main" id="{1825D301-60C9-4B94-A7F4-A1C010324757}"/>
              </a:ext>
            </a:extLst>
          </p:cNvPr>
          <p:cNvSpPr>
            <a:spLocks noGrp="1"/>
          </p:cNvSpPr>
          <p:nvPr>
            <p:ph sz="quarter" idx="13"/>
          </p:nvPr>
        </p:nvSpPr>
        <p:spPr/>
        <p:txBody>
          <a:bodyPr/>
          <a:lstStyle/>
          <a:p>
            <a:r>
              <a:rPr lang="en-US" dirty="0"/>
              <a:t>Cardiac tamponade</a:t>
            </a:r>
          </a:p>
          <a:p>
            <a:pPr lvl="1"/>
            <a:r>
              <a:rPr lang="en-US" dirty="0"/>
              <a:t>Direct injury to heart causing blood to flow into the pericardial sac around the heart</a:t>
            </a:r>
          </a:p>
          <a:p>
            <a:pPr lvl="1"/>
            <a:r>
              <a:rPr lang="en-US" dirty="0"/>
              <a:t>Pericardium is a tough sac that rarely leaks.</a:t>
            </a:r>
          </a:p>
          <a:p>
            <a:pPr lvl="1"/>
            <a:r>
              <a:rPr lang="en-US" dirty="0"/>
              <a:t>Increased pressure on heart so chambers cannot fill</a:t>
            </a:r>
          </a:p>
        </p:txBody>
      </p:sp>
    </p:spTree>
    <p:extLst>
      <p:ext uri="{BB962C8B-B14F-4D97-AF65-F5344CB8AC3E}">
        <p14:creationId xmlns:p14="http://schemas.microsoft.com/office/powerpoint/2010/main" val="3603991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95BE-7DB6-4F31-84AE-BF68203FDCA5}"/>
              </a:ext>
            </a:extLst>
          </p:cNvPr>
          <p:cNvSpPr>
            <a:spLocks noGrp="1"/>
          </p:cNvSpPr>
          <p:nvPr>
            <p:ph type="title"/>
          </p:nvPr>
        </p:nvSpPr>
        <p:spPr/>
        <p:txBody>
          <a:bodyPr/>
          <a:lstStyle/>
          <a:p>
            <a:r>
              <a:rPr lang="en-US" dirty="0"/>
              <a:t>Injuries Within the Chest Cavity </a:t>
            </a:r>
            <a:r>
              <a:rPr lang="en-US" sz="2000" b="0" dirty="0"/>
              <a:t>(8 of 12)</a:t>
            </a:r>
          </a:p>
        </p:txBody>
      </p:sp>
      <p:sp>
        <p:nvSpPr>
          <p:cNvPr id="3" name="Content Placeholder 2">
            <a:extLst>
              <a:ext uri="{FF2B5EF4-FFF2-40B4-BE49-F238E27FC236}">
                <a16:creationId xmlns:a16="http://schemas.microsoft.com/office/drawing/2014/main" id="{1825D301-60C9-4B94-A7F4-A1C010324757}"/>
              </a:ext>
            </a:extLst>
          </p:cNvPr>
          <p:cNvSpPr>
            <a:spLocks noGrp="1"/>
          </p:cNvSpPr>
          <p:nvPr>
            <p:ph sz="quarter" idx="13"/>
          </p:nvPr>
        </p:nvSpPr>
        <p:spPr/>
        <p:txBody>
          <a:bodyPr/>
          <a:lstStyle/>
          <a:p>
            <a:r>
              <a:rPr lang="en-US" dirty="0"/>
              <a:t>Cardiac tamponade</a:t>
            </a:r>
          </a:p>
          <a:p>
            <a:pPr lvl="1"/>
            <a:r>
              <a:rPr lang="en-US" dirty="0"/>
              <a:t>Blood backs up into veins.</a:t>
            </a:r>
          </a:p>
          <a:p>
            <a:pPr lvl="1"/>
            <a:r>
              <a:rPr lang="en-US" dirty="0"/>
              <a:t>Usually a result of penetrating trauma</a:t>
            </a:r>
          </a:p>
          <a:p>
            <a:pPr lvl="1"/>
            <a:r>
              <a:rPr lang="en-US" dirty="0"/>
              <a:t>Distended neck veins</a:t>
            </a:r>
          </a:p>
          <a:p>
            <a:pPr lvl="1"/>
            <a:r>
              <a:rPr lang="en-US" dirty="0"/>
              <a:t>Shock and narrowed pulse pressure</a:t>
            </a:r>
          </a:p>
        </p:txBody>
      </p:sp>
    </p:spTree>
    <p:extLst>
      <p:ext uri="{BB962C8B-B14F-4D97-AF65-F5344CB8AC3E}">
        <p14:creationId xmlns:p14="http://schemas.microsoft.com/office/powerpoint/2010/main" val="23995520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95BE-7DB6-4F31-84AE-BF68203FDCA5}"/>
              </a:ext>
            </a:extLst>
          </p:cNvPr>
          <p:cNvSpPr>
            <a:spLocks noGrp="1"/>
          </p:cNvSpPr>
          <p:nvPr>
            <p:ph type="title"/>
          </p:nvPr>
        </p:nvSpPr>
        <p:spPr/>
        <p:txBody>
          <a:bodyPr/>
          <a:lstStyle/>
          <a:p>
            <a:r>
              <a:rPr lang="en-US" dirty="0"/>
              <a:t>Injuries Within the Chest Cavity </a:t>
            </a:r>
            <a:r>
              <a:rPr lang="en-US" sz="2000" b="0" dirty="0"/>
              <a:t>(9 of 12)</a:t>
            </a:r>
          </a:p>
        </p:txBody>
      </p:sp>
      <p:sp>
        <p:nvSpPr>
          <p:cNvPr id="3" name="Content Placeholder 2">
            <a:extLst>
              <a:ext uri="{FF2B5EF4-FFF2-40B4-BE49-F238E27FC236}">
                <a16:creationId xmlns:a16="http://schemas.microsoft.com/office/drawing/2014/main" id="{1825D301-60C9-4B94-A7F4-A1C010324757}"/>
              </a:ext>
            </a:extLst>
          </p:cNvPr>
          <p:cNvSpPr>
            <a:spLocks noGrp="1"/>
          </p:cNvSpPr>
          <p:nvPr>
            <p:ph sz="quarter" idx="13"/>
          </p:nvPr>
        </p:nvSpPr>
        <p:spPr/>
        <p:txBody>
          <a:bodyPr/>
          <a:lstStyle/>
          <a:p>
            <a:r>
              <a:rPr lang="en-US" dirty="0"/>
              <a:t>Aortic injury</a:t>
            </a:r>
          </a:p>
          <a:p>
            <a:pPr lvl="1"/>
            <a:r>
              <a:rPr lang="en-US" dirty="0"/>
              <a:t>Aorta is the largest artery in the body.</a:t>
            </a:r>
          </a:p>
          <a:p>
            <a:pPr lvl="1"/>
            <a:r>
              <a:rPr lang="en-US" dirty="0"/>
              <a:t>Penetrating trauma can cause direct damage.</a:t>
            </a:r>
          </a:p>
          <a:p>
            <a:pPr lvl="1"/>
            <a:r>
              <a:rPr lang="en-US" dirty="0"/>
              <a:t>Blunt trauma can sever or tear the aorta.</a:t>
            </a:r>
          </a:p>
        </p:txBody>
      </p:sp>
    </p:spTree>
    <p:extLst>
      <p:ext uri="{BB962C8B-B14F-4D97-AF65-F5344CB8AC3E}">
        <p14:creationId xmlns:p14="http://schemas.microsoft.com/office/powerpoint/2010/main" val="1360421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95BE-7DB6-4F31-84AE-BF68203FDCA5}"/>
              </a:ext>
            </a:extLst>
          </p:cNvPr>
          <p:cNvSpPr>
            <a:spLocks noGrp="1"/>
          </p:cNvSpPr>
          <p:nvPr>
            <p:ph type="title"/>
          </p:nvPr>
        </p:nvSpPr>
        <p:spPr/>
        <p:txBody>
          <a:bodyPr/>
          <a:lstStyle/>
          <a:p>
            <a:r>
              <a:rPr lang="en-US" dirty="0"/>
              <a:t>Injuries Within the Chest Cavity </a:t>
            </a:r>
            <a:r>
              <a:rPr lang="en-US" sz="2000" b="0" dirty="0"/>
              <a:t>(10 of 12)</a:t>
            </a:r>
          </a:p>
        </p:txBody>
      </p:sp>
      <p:sp>
        <p:nvSpPr>
          <p:cNvPr id="3" name="Content Placeholder 2">
            <a:extLst>
              <a:ext uri="{FF2B5EF4-FFF2-40B4-BE49-F238E27FC236}">
                <a16:creationId xmlns:a16="http://schemas.microsoft.com/office/drawing/2014/main" id="{1825D301-60C9-4B94-A7F4-A1C010324757}"/>
              </a:ext>
            </a:extLst>
          </p:cNvPr>
          <p:cNvSpPr>
            <a:spLocks noGrp="1"/>
          </p:cNvSpPr>
          <p:nvPr>
            <p:ph sz="quarter" idx="13"/>
          </p:nvPr>
        </p:nvSpPr>
        <p:spPr/>
        <p:txBody>
          <a:bodyPr/>
          <a:lstStyle/>
          <a:p>
            <a:r>
              <a:rPr lang="en-US" dirty="0"/>
              <a:t>Aortic injury</a:t>
            </a:r>
          </a:p>
          <a:p>
            <a:pPr lvl="1"/>
            <a:r>
              <a:rPr lang="en-US" dirty="0"/>
              <a:t>Aortic dissection</a:t>
            </a:r>
          </a:p>
          <a:p>
            <a:pPr lvl="2"/>
            <a:r>
              <a:rPr lang="en-US" dirty="0"/>
              <a:t>Inner layer of aorta begins to tear</a:t>
            </a:r>
          </a:p>
          <a:p>
            <a:pPr lvl="2"/>
            <a:r>
              <a:rPr lang="en-US" dirty="0"/>
              <a:t>Blood flows between layers of aorta’s wall</a:t>
            </a:r>
          </a:p>
          <a:p>
            <a:pPr lvl="2"/>
            <a:r>
              <a:rPr lang="en-US" dirty="0"/>
              <a:t>Often rapidly fatal</a:t>
            </a:r>
          </a:p>
          <a:p>
            <a:pPr lvl="1"/>
            <a:r>
              <a:rPr lang="en-US" dirty="0"/>
              <a:t>Aneurysm</a:t>
            </a:r>
          </a:p>
          <a:p>
            <a:pPr lvl="2"/>
            <a:r>
              <a:rPr lang="en-US" dirty="0"/>
              <a:t>Balloon-like protrusion of aorta</a:t>
            </a:r>
          </a:p>
          <a:p>
            <a:pPr lvl="2"/>
            <a:r>
              <a:rPr lang="en-US" dirty="0"/>
              <a:t>Rupture leads to patient death</a:t>
            </a:r>
          </a:p>
        </p:txBody>
      </p:sp>
    </p:spTree>
    <p:extLst>
      <p:ext uri="{BB962C8B-B14F-4D97-AF65-F5344CB8AC3E}">
        <p14:creationId xmlns:p14="http://schemas.microsoft.com/office/powerpoint/2010/main" val="11161362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95BE-7DB6-4F31-84AE-BF68203FDCA5}"/>
              </a:ext>
            </a:extLst>
          </p:cNvPr>
          <p:cNvSpPr>
            <a:spLocks noGrp="1"/>
          </p:cNvSpPr>
          <p:nvPr>
            <p:ph type="title"/>
          </p:nvPr>
        </p:nvSpPr>
        <p:spPr/>
        <p:txBody>
          <a:bodyPr/>
          <a:lstStyle/>
          <a:p>
            <a:r>
              <a:rPr lang="en-US" dirty="0"/>
              <a:t>Injuries Within the Chest Cavity </a:t>
            </a:r>
            <a:r>
              <a:rPr lang="en-US" sz="2000" b="0" dirty="0"/>
              <a:t>(11 of 12)</a:t>
            </a:r>
          </a:p>
        </p:txBody>
      </p:sp>
      <p:sp>
        <p:nvSpPr>
          <p:cNvPr id="3" name="Content Placeholder 2">
            <a:extLst>
              <a:ext uri="{FF2B5EF4-FFF2-40B4-BE49-F238E27FC236}">
                <a16:creationId xmlns:a16="http://schemas.microsoft.com/office/drawing/2014/main" id="{1825D301-60C9-4B94-A7F4-A1C010324757}"/>
              </a:ext>
            </a:extLst>
          </p:cNvPr>
          <p:cNvSpPr>
            <a:spLocks noGrp="1"/>
          </p:cNvSpPr>
          <p:nvPr>
            <p:ph sz="quarter" idx="13"/>
          </p:nvPr>
        </p:nvSpPr>
        <p:spPr/>
        <p:txBody>
          <a:bodyPr/>
          <a:lstStyle/>
          <a:p>
            <a:r>
              <a:rPr lang="en-US" dirty="0"/>
              <a:t>Aortic injury</a:t>
            </a:r>
          </a:p>
          <a:p>
            <a:pPr lvl="1"/>
            <a:r>
              <a:rPr lang="en-US" dirty="0"/>
              <a:t>Patient complains of pain in chest, abdomen, or back.</a:t>
            </a:r>
          </a:p>
          <a:p>
            <a:pPr lvl="1"/>
            <a:r>
              <a:rPr lang="en-US" dirty="0"/>
              <a:t>Signs of shock</a:t>
            </a:r>
          </a:p>
          <a:p>
            <a:pPr lvl="1"/>
            <a:r>
              <a:rPr lang="en-US" dirty="0"/>
              <a:t>Differences in pulse or blood pressure between right and left arms or differences in pulses between arms and legs or the legs themselves</a:t>
            </a:r>
          </a:p>
        </p:txBody>
      </p:sp>
    </p:spTree>
    <p:extLst>
      <p:ext uri="{BB962C8B-B14F-4D97-AF65-F5344CB8AC3E}">
        <p14:creationId xmlns:p14="http://schemas.microsoft.com/office/powerpoint/2010/main" val="28088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9264-FD9F-4488-993D-EE6860EF84A7}"/>
              </a:ext>
            </a:extLst>
          </p:cNvPr>
          <p:cNvSpPr>
            <a:spLocks noGrp="1"/>
          </p:cNvSpPr>
          <p:nvPr>
            <p:ph type="title"/>
          </p:nvPr>
        </p:nvSpPr>
        <p:spPr>
          <a:xfrm>
            <a:off x="457200" y="215371"/>
            <a:ext cx="7723414" cy="1097279"/>
          </a:xfrm>
        </p:spPr>
        <p:txBody>
          <a:bodyPr/>
          <a:lstStyle/>
          <a:p>
            <a:r>
              <a:rPr lang="en-US" sz="3400" dirty="0"/>
              <a:t>Anatomy and Physiology of the Chest </a:t>
            </a:r>
            <a:r>
              <a:rPr lang="en-US" sz="2000" b="0" dirty="0"/>
              <a:t>(2 of 3)</a:t>
            </a:r>
          </a:p>
        </p:txBody>
      </p:sp>
      <p:sp>
        <p:nvSpPr>
          <p:cNvPr id="3" name="Content Placeholder 2">
            <a:extLst>
              <a:ext uri="{FF2B5EF4-FFF2-40B4-BE49-F238E27FC236}">
                <a16:creationId xmlns:a16="http://schemas.microsoft.com/office/drawing/2014/main" id="{90D39375-B25A-4C32-B7B8-4E6D602F6AB7}"/>
              </a:ext>
            </a:extLst>
          </p:cNvPr>
          <p:cNvSpPr>
            <a:spLocks noGrp="1"/>
          </p:cNvSpPr>
          <p:nvPr>
            <p:ph sz="quarter" idx="13"/>
          </p:nvPr>
        </p:nvSpPr>
        <p:spPr/>
        <p:txBody>
          <a:bodyPr/>
          <a:lstStyle/>
          <a:p>
            <a:r>
              <a:rPr lang="en-US" dirty="0"/>
              <a:t>Organs of the chest are well protected</a:t>
            </a:r>
          </a:p>
          <a:p>
            <a:pPr lvl="1"/>
            <a:r>
              <a:rPr lang="en-US" dirty="0"/>
              <a:t>12 sets of ribs</a:t>
            </a:r>
          </a:p>
          <a:p>
            <a:pPr lvl="1"/>
            <a:r>
              <a:rPr lang="en-US" dirty="0"/>
              <a:t>Sternum</a:t>
            </a:r>
          </a:p>
          <a:p>
            <a:pPr lvl="1"/>
            <a:r>
              <a:rPr lang="en-US" dirty="0"/>
              <a:t>Thoracic spine vertebrae</a:t>
            </a:r>
          </a:p>
          <a:p>
            <a:pPr lvl="1"/>
            <a:r>
              <a:rPr lang="en-US" dirty="0"/>
              <a:t>Scapula</a:t>
            </a:r>
          </a:p>
        </p:txBody>
      </p:sp>
    </p:spTree>
    <p:extLst>
      <p:ext uri="{BB962C8B-B14F-4D97-AF65-F5344CB8AC3E}">
        <p14:creationId xmlns:p14="http://schemas.microsoft.com/office/powerpoint/2010/main" val="10670728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95BE-7DB6-4F31-84AE-BF68203FDCA5}"/>
              </a:ext>
            </a:extLst>
          </p:cNvPr>
          <p:cNvSpPr>
            <a:spLocks noGrp="1"/>
          </p:cNvSpPr>
          <p:nvPr>
            <p:ph type="title"/>
          </p:nvPr>
        </p:nvSpPr>
        <p:spPr/>
        <p:txBody>
          <a:bodyPr/>
          <a:lstStyle/>
          <a:p>
            <a:r>
              <a:rPr lang="en-US" dirty="0"/>
              <a:t>Injuries Within the Chest Cavity </a:t>
            </a:r>
            <a:r>
              <a:rPr lang="en-US" sz="2000" b="0" dirty="0"/>
              <a:t>(12 of 12)</a:t>
            </a:r>
          </a:p>
        </p:txBody>
      </p:sp>
      <p:sp>
        <p:nvSpPr>
          <p:cNvPr id="3" name="Content Placeholder 2">
            <a:extLst>
              <a:ext uri="{FF2B5EF4-FFF2-40B4-BE49-F238E27FC236}">
                <a16:creationId xmlns:a16="http://schemas.microsoft.com/office/drawing/2014/main" id="{1825D301-60C9-4B94-A7F4-A1C010324757}"/>
              </a:ext>
            </a:extLst>
          </p:cNvPr>
          <p:cNvSpPr>
            <a:spLocks noGrp="1"/>
          </p:cNvSpPr>
          <p:nvPr>
            <p:ph sz="quarter" idx="13"/>
          </p:nvPr>
        </p:nvSpPr>
        <p:spPr>
          <a:xfrm>
            <a:off x="457200" y="1556326"/>
            <a:ext cx="7919357" cy="4467955"/>
          </a:xfrm>
        </p:spPr>
        <p:txBody>
          <a:bodyPr/>
          <a:lstStyle/>
          <a:p>
            <a:r>
              <a:rPr lang="en-US" dirty="0"/>
              <a:t>Commotio cordis</a:t>
            </a:r>
          </a:p>
          <a:p>
            <a:pPr lvl="1"/>
            <a:r>
              <a:rPr lang="en-US" dirty="0"/>
              <a:t>Uncommon condition</a:t>
            </a:r>
          </a:p>
          <a:p>
            <a:pPr lvl="1"/>
            <a:r>
              <a:rPr lang="en-US" dirty="0"/>
              <a:t>Trauma to chest when heart is vulnerable</a:t>
            </a:r>
          </a:p>
          <a:p>
            <a:pPr lvl="1"/>
            <a:r>
              <a:rPr lang="en-US" dirty="0"/>
              <a:t>If untreated, patient will go into ventricular fibrillation (V</a:t>
            </a:r>
            <a:r>
              <a:rPr lang="en-US" sz="100" dirty="0"/>
              <a:t> </a:t>
            </a:r>
            <a:r>
              <a:rPr lang="en-US" dirty="0"/>
              <a:t>F).</a:t>
            </a:r>
          </a:p>
          <a:p>
            <a:pPr lvl="1"/>
            <a:r>
              <a:rPr lang="en-US" dirty="0"/>
              <a:t>Treat like a V</a:t>
            </a:r>
            <a:r>
              <a:rPr lang="en-US" sz="100" dirty="0"/>
              <a:t> </a:t>
            </a:r>
            <a:r>
              <a:rPr lang="en-US" dirty="0"/>
              <a:t>F patient.</a:t>
            </a:r>
          </a:p>
          <a:p>
            <a:pPr lvl="2"/>
            <a:r>
              <a:rPr lang="en-US" dirty="0"/>
              <a:t>C</a:t>
            </a:r>
            <a:r>
              <a:rPr lang="en-US" sz="100" dirty="0"/>
              <a:t> </a:t>
            </a:r>
            <a:r>
              <a:rPr lang="en-US" dirty="0"/>
              <a:t>P</a:t>
            </a:r>
            <a:r>
              <a:rPr lang="en-US" sz="100" dirty="0"/>
              <a:t> </a:t>
            </a:r>
            <a:r>
              <a:rPr lang="en-US" dirty="0"/>
              <a:t>R, defibrillation</a:t>
            </a:r>
          </a:p>
        </p:txBody>
      </p:sp>
    </p:spTree>
    <p:extLst>
      <p:ext uri="{BB962C8B-B14F-4D97-AF65-F5344CB8AC3E}">
        <p14:creationId xmlns:p14="http://schemas.microsoft.com/office/powerpoint/2010/main" val="27188260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BC12-A802-49D6-9BCD-A813952B485A}"/>
              </a:ext>
            </a:extLst>
          </p:cNvPr>
          <p:cNvSpPr>
            <a:spLocks noGrp="1"/>
          </p:cNvSpPr>
          <p:nvPr>
            <p:ph type="title"/>
          </p:nvPr>
        </p:nvSpPr>
        <p:spPr/>
        <p:txBody>
          <a:bodyPr/>
          <a:lstStyle/>
          <a:p>
            <a:r>
              <a:rPr lang="en-US" dirty="0"/>
              <a:t>Patient Assessment </a:t>
            </a:r>
            <a:r>
              <a:rPr lang="en-US" sz="2000" b="0" dirty="0"/>
              <a:t>(7 of 13)</a:t>
            </a:r>
          </a:p>
        </p:txBody>
      </p:sp>
      <p:sp>
        <p:nvSpPr>
          <p:cNvPr id="3" name="Content Placeholder 2">
            <a:extLst>
              <a:ext uri="{FF2B5EF4-FFF2-40B4-BE49-F238E27FC236}">
                <a16:creationId xmlns:a16="http://schemas.microsoft.com/office/drawing/2014/main" id="{47CEFD2A-1160-4231-8334-95B37470A4A8}"/>
              </a:ext>
            </a:extLst>
          </p:cNvPr>
          <p:cNvSpPr>
            <a:spLocks noGrp="1"/>
          </p:cNvSpPr>
          <p:nvPr>
            <p:ph sz="quarter" idx="13"/>
          </p:nvPr>
        </p:nvSpPr>
        <p:spPr/>
        <p:txBody>
          <a:bodyPr/>
          <a:lstStyle/>
          <a:p>
            <a:r>
              <a:rPr lang="en-US" dirty="0"/>
              <a:t>Pneumothorax</a:t>
            </a:r>
          </a:p>
          <a:p>
            <a:pPr lvl="1"/>
            <a:r>
              <a:rPr lang="en-US" dirty="0"/>
              <a:t>Respiratory difficulty</a:t>
            </a:r>
          </a:p>
          <a:p>
            <a:pPr lvl="1"/>
            <a:r>
              <a:rPr lang="en-US" dirty="0"/>
              <a:t>Uneven chest wall movement</a:t>
            </a:r>
          </a:p>
          <a:p>
            <a:pPr lvl="1"/>
            <a:r>
              <a:rPr lang="en-US" dirty="0"/>
              <a:t>Reduction or absence of breath sounds on affected side</a:t>
            </a:r>
          </a:p>
        </p:txBody>
      </p:sp>
    </p:spTree>
    <p:extLst>
      <p:ext uri="{BB962C8B-B14F-4D97-AF65-F5344CB8AC3E}">
        <p14:creationId xmlns:p14="http://schemas.microsoft.com/office/powerpoint/2010/main" val="29986355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BC12-A802-49D6-9BCD-A813952B485A}"/>
              </a:ext>
            </a:extLst>
          </p:cNvPr>
          <p:cNvSpPr>
            <a:spLocks noGrp="1"/>
          </p:cNvSpPr>
          <p:nvPr>
            <p:ph type="title"/>
          </p:nvPr>
        </p:nvSpPr>
        <p:spPr/>
        <p:txBody>
          <a:bodyPr/>
          <a:lstStyle/>
          <a:p>
            <a:r>
              <a:rPr lang="en-US" dirty="0"/>
              <a:t>Patient Assessment </a:t>
            </a:r>
            <a:r>
              <a:rPr lang="en-US" sz="2000" b="0" dirty="0"/>
              <a:t>(8 of 13)</a:t>
            </a:r>
          </a:p>
        </p:txBody>
      </p:sp>
      <p:sp>
        <p:nvSpPr>
          <p:cNvPr id="3" name="Content Placeholder 2">
            <a:extLst>
              <a:ext uri="{FF2B5EF4-FFF2-40B4-BE49-F238E27FC236}">
                <a16:creationId xmlns:a16="http://schemas.microsoft.com/office/drawing/2014/main" id="{47CEFD2A-1160-4231-8334-95B37470A4A8}"/>
              </a:ext>
            </a:extLst>
          </p:cNvPr>
          <p:cNvSpPr>
            <a:spLocks noGrp="1"/>
          </p:cNvSpPr>
          <p:nvPr>
            <p:ph sz="quarter" idx="13"/>
          </p:nvPr>
        </p:nvSpPr>
        <p:spPr/>
        <p:txBody>
          <a:bodyPr/>
          <a:lstStyle/>
          <a:p>
            <a:r>
              <a:rPr lang="en-US" dirty="0"/>
              <a:t>Tension pneumothorax</a:t>
            </a:r>
          </a:p>
          <a:p>
            <a:pPr lvl="1"/>
            <a:r>
              <a:rPr lang="en-US" dirty="0"/>
              <a:t>Increased respiratory difficulty and signs of hypoxia</a:t>
            </a:r>
          </a:p>
          <a:p>
            <a:pPr lvl="1"/>
            <a:r>
              <a:rPr lang="en-US" dirty="0"/>
              <a:t>Shock</a:t>
            </a:r>
          </a:p>
          <a:p>
            <a:pPr lvl="1"/>
            <a:r>
              <a:rPr lang="en-US" dirty="0"/>
              <a:t>Distended neck veins</a:t>
            </a:r>
          </a:p>
          <a:p>
            <a:pPr lvl="1"/>
            <a:r>
              <a:rPr lang="en-US" dirty="0"/>
              <a:t>Tracheal deviation</a:t>
            </a:r>
          </a:p>
          <a:p>
            <a:r>
              <a:rPr lang="en-US" dirty="0"/>
              <a:t>Hemothorax</a:t>
            </a:r>
          </a:p>
          <a:p>
            <a:pPr lvl="1"/>
            <a:r>
              <a:rPr lang="en-US" dirty="0"/>
              <a:t>Signs of pneumothorax</a:t>
            </a:r>
          </a:p>
          <a:p>
            <a:pPr lvl="1"/>
            <a:r>
              <a:rPr lang="en-US" dirty="0"/>
              <a:t>Coughing up frothy-red blood</a:t>
            </a:r>
          </a:p>
        </p:txBody>
      </p:sp>
    </p:spTree>
    <p:extLst>
      <p:ext uri="{BB962C8B-B14F-4D97-AF65-F5344CB8AC3E}">
        <p14:creationId xmlns:p14="http://schemas.microsoft.com/office/powerpoint/2010/main" val="18662450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BC12-A802-49D6-9BCD-A813952B485A}"/>
              </a:ext>
            </a:extLst>
          </p:cNvPr>
          <p:cNvSpPr>
            <a:spLocks noGrp="1"/>
          </p:cNvSpPr>
          <p:nvPr>
            <p:ph type="title"/>
          </p:nvPr>
        </p:nvSpPr>
        <p:spPr/>
        <p:txBody>
          <a:bodyPr/>
          <a:lstStyle/>
          <a:p>
            <a:r>
              <a:rPr lang="en-US" dirty="0"/>
              <a:t>Patient Assessment </a:t>
            </a:r>
            <a:r>
              <a:rPr lang="en-US" sz="2000" b="0" dirty="0"/>
              <a:t>(9 of 13)</a:t>
            </a:r>
          </a:p>
        </p:txBody>
      </p:sp>
      <p:sp>
        <p:nvSpPr>
          <p:cNvPr id="3" name="Content Placeholder 2">
            <a:extLst>
              <a:ext uri="{FF2B5EF4-FFF2-40B4-BE49-F238E27FC236}">
                <a16:creationId xmlns:a16="http://schemas.microsoft.com/office/drawing/2014/main" id="{47CEFD2A-1160-4231-8334-95B37470A4A8}"/>
              </a:ext>
            </a:extLst>
          </p:cNvPr>
          <p:cNvSpPr>
            <a:spLocks noGrp="1"/>
          </p:cNvSpPr>
          <p:nvPr>
            <p:ph sz="quarter" idx="13"/>
          </p:nvPr>
        </p:nvSpPr>
        <p:spPr/>
        <p:txBody>
          <a:bodyPr/>
          <a:lstStyle/>
          <a:p>
            <a:r>
              <a:rPr lang="en-US" dirty="0"/>
              <a:t>Traumatic asphyxia</a:t>
            </a:r>
          </a:p>
          <a:p>
            <a:pPr lvl="1"/>
            <a:r>
              <a:rPr lang="en-US" dirty="0"/>
              <a:t>Distended neck veins</a:t>
            </a:r>
          </a:p>
          <a:p>
            <a:pPr lvl="1"/>
            <a:r>
              <a:rPr lang="en-US" dirty="0"/>
              <a:t>Head, neck, and shoulders appear dark blue of purple</a:t>
            </a:r>
          </a:p>
          <a:p>
            <a:pPr lvl="1"/>
            <a:r>
              <a:rPr lang="en-US" dirty="0"/>
              <a:t>Bloodshot and bulging eyes</a:t>
            </a:r>
          </a:p>
          <a:p>
            <a:pPr lvl="1"/>
            <a:r>
              <a:rPr lang="en-US" dirty="0"/>
              <a:t>Swollen and blue tongue and lips</a:t>
            </a:r>
          </a:p>
          <a:p>
            <a:pPr lvl="1"/>
            <a:r>
              <a:rPr lang="en-US" dirty="0"/>
              <a:t>Chest deformity or tenderness</a:t>
            </a:r>
          </a:p>
        </p:txBody>
      </p:sp>
    </p:spTree>
    <p:extLst>
      <p:ext uri="{BB962C8B-B14F-4D97-AF65-F5344CB8AC3E}">
        <p14:creationId xmlns:p14="http://schemas.microsoft.com/office/powerpoint/2010/main" val="9102381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BC12-A802-49D6-9BCD-A813952B485A}"/>
              </a:ext>
            </a:extLst>
          </p:cNvPr>
          <p:cNvSpPr>
            <a:spLocks noGrp="1"/>
          </p:cNvSpPr>
          <p:nvPr>
            <p:ph type="title"/>
          </p:nvPr>
        </p:nvSpPr>
        <p:spPr/>
        <p:txBody>
          <a:bodyPr/>
          <a:lstStyle/>
          <a:p>
            <a:r>
              <a:rPr lang="en-US" dirty="0"/>
              <a:t>Patient Assessment </a:t>
            </a:r>
            <a:r>
              <a:rPr lang="en-US" sz="2000" b="0" dirty="0"/>
              <a:t>(10 of 13)</a:t>
            </a:r>
          </a:p>
        </p:txBody>
      </p:sp>
      <p:sp>
        <p:nvSpPr>
          <p:cNvPr id="3" name="Content Placeholder 2">
            <a:extLst>
              <a:ext uri="{FF2B5EF4-FFF2-40B4-BE49-F238E27FC236}">
                <a16:creationId xmlns:a16="http://schemas.microsoft.com/office/drawing/2014/main" id="{47CEFD2A-1160-4231-8334-95B37470A4A8}"/>
              </a:ext>
            </a:extLst>
          </p:cNvPr>
          <p:cNvSpPr>
            <a:spLocks noGrp="1"/>
          </p:cNvSpPr>
          <p:nvPr>
            <p:ph sz="quarter" idx="13"/>
          </p:nvPr>
        </p:nvSpPr>
        <p:spPr/>
        <p:txBody>
          <a:bodyPr/>
          <a:lstStyle/>
          <a:p>
            <a:r>
              <a:rPr lang="en-US" dirty="0"/>
              <a:t>Cardiac tamponade</a:t>
            </a:r>
          </a:p>
          <a:p>
            <a:pPr lvl="1"/>
            <a:r>
              <a:rPr lang="en-US" dirty="0"/>
              <a:t>Distended neck veins</a:t>
            </a:r>
          </a:p>
          <a:p>
            <a:pPr lvl="1"/>
            <a:r>
              <a:rPr lang="en-US" dirty="0"/>
              <a:t>Very weak pulse</a:t>
            </a:r>
          </a:p>
          <a:p>
            <a:pPr lvl="1"/>
            <a:r>
              <a:rPr lang="en-US" dirty="0"/>
              <a:t>Low blood pressure</a:t>
            </a:r>
          </a:p>
          <a:p>
            <a:pPr lvl="1"/>
            <a:r>
              <a:rPr lang="en-US" dirty="0"/>
              <a:t>Steadily decreasing pulse pressure</a:t>
            </a:r>
          </a:p>
        </p:txBody>
      </p:sp>
    </p:spTree>
    <p:extLst>
      <p:ext uri="{BB962C8B-B14F-4D97-AF65-F5344CB8AC3E}">
        <p14:creationId xmlns:p14="http://schemas.microsoft.com/office/powerpoint/2010/main" val="7204827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BC12-A802-49D6-9BCD-A813952B485A}"/>
              </a:ext>
            </a:extLst>
          </p:cNvPr>
          <p:cNvSpPr>
            <a:spLocks noGrp="1"/>
          </p:cNvSpPr>
          <p:nvPr>
            <p:ph type="title"/>
          </p:nvPr>
        </p:nvSpPr>
        <p:spPr/>
        <p:txBody>
          <a:bodyPr/>
          <a:lstStyle/>
          <a:p>
            <a:r>
              <a:rPr lang="en-US" dirty="0"/>
              <a:t>Patient Assessment </a:t>
            </a:r>
            <a:r>
              <a:rPr lang="en-US" sz="2000" b="0" dirty="0"/>
              <a:t>(11 of 13)</a:t>
            </a:r>
          </a:p>
        </p:txBody>
      </p:sp>
      <p:sp>
        <p:nvSpPr>
          <p:cNvPr id="3" name="Content Placeholder 2">
            <a:extLst>
              <a:ext uri="{FF2B5EF4-FFF2-40B4-BE49-F238E27FC236}">
                <a16:creationId xmlns:a16="http://schemas.microsoft.com/office/drawing/2014/main" id="{47CEFD2A-1160-4231-8334-95B37470A4A8}"/>
              </a:ext>
            </a:extLst>
          </p:cNvPr>
          <p:cNvSpPr>
            <a:spLocks noGrp="1"/>
          </p:cNvSpPr>
          <p:nvPr>
            <p:ph sz="quarter" idx="13"/>
          </p:nvPr>
        </p:nvSpPr>
        <p:spPr/>
        <p:txBody>
          <a:bodyPr/>
          <a:lstStyle/>
          <a:p>
            <a:r>
              <a:rPr lang="en-US" dirty="0"/>
              <a:t>Aortic injury or dissection</a:t>
            </a:r>
          </a:p>
          <a:p>
            <a:pPr lvl="1"/>
            <a:r>
              <a:rPr lang="en-US" dirty="0"/>
              <a:t>Tearing chest pain radiating to the back</a:t>
            </a:r>
          </a:p>
          <a:p>
            <a:pPr lvl="1"/>
            <a:r>
              <a:rPr lang="en-US" dirty="0"/>
              <a:t>Differences in pulse or blood pressure between right and left extremities or between arms and legs</a:t>
            </a:r>
          </a:p>
          <a:p>
            <a:pPr lvl="1"/>
            <a:r>
              <a:rPr lang="en-US" dirty="0"/>
              <a:t>Palpable pulsating mass</a:t>
            </a:r>
          </a:p>
          <a:p>
            <a:pPr lvl="1"/>
            <a:r>
              <a:rPr lang="en-US" dirty="0"/>
              <a:t>Cardiac arrest</a:t>
            </a:r>
          </a:p>
        </p:txBody>
      </p:sp>
    </p:spTree>
    <p:extLst>
      <p:ext uri="{BB962C8B-B14F-4D97-AF65-F5344CB8AC3E}">
        <p14:creationId xmlns:p14="http://schemas.microsoft.com/office/powerpoint/2010/main" val="6544914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B301-2278-4C8C-B4D8-F89EEE3E8C8F}"/>
              </a:ext>
            </a:extLst>
          </p:cNvPr>
          <p:cNvSpPr>
            <a:spLocks noGrp="1"/>
          </p:cNvSpPr>
          <p:nvPr>
            <p:ph type="title"/>
          </p:nvPr>
        </p:nvSpPr>
        <p:spPr/>
        <p:txBody>
          <a:bodyPr/>
          <a:lstStyle/>
          <a:p>
            <a:r>
              <a:rPr lang="en-US" dirty="0"/>
              <a:t>Patient Care </a:t>
            </a:r>
            <a:r>
              <a:rPr lang="en-US" sz="2000" b="0" dirty="0"/>
              <a:t>(6 of 10)</a:t>
            </a:r>
          </a:p>
        </p:txBody>
      </p:sp>
      <p:sp>
        <p:nvSpPr>
          <p:cNvPr id="3" name="Content Placeholder 2">
            <a:extLst>
              <a:ext uri="{FF2B5EF4-FFF2-40B4-BE49-F238E27FC236}">
                <a16:creationId xmlns:a16="http://schemas.microsoft.com/office/drawing/2014/main" id="{B0CDC033-C654-40F5-8710-337EA44FC878}"/>
              </a:ext>
            </a:extLst>
          </p:cNvPr>
          <p:cNvSpPr>
            <a:spLocks noGrp="1"/>
          </p:cNvSpPr>
          <p:nvPr>
            <p:ph sz="quarter" idx="13"/>
          </p:nvPr>
        </p:nvSpPr>
        <p:spPr/>
        <p:txBody>
          <a:bodyPr/>
          <a:lstStyle/>
          <a:p>
            <a:r>
              <a:rPr lang="en-US" dirty="0"/>
              <a:t>Pneumothorax or tension pneumothorax</a:t>
            </a:r>
          </a:p>
          <a:p>
            <a:pPr lvl="1"/>
            <a:r>
              <a:rPr lang="en-US" dirty="0"/>
              <a:t>Contact A</a:t>
            </a:r>
            <a:r>
              <a:rPr lang="en-US" sz="100" dirty="0"/>
              <a:t> </a:t>
            </a:r>
            <a:r>
              <a:rPr lang="en-US" dirty="0"/>
              <a:t>L</a:t>
            </a:r>
            <a:r>
              <a:rPr lang="en-US" sz="100" dirty="0"/>
              <a:t> </a:t>
            </a:r>
            <a:r>
              <a:rPr lang="en-US" dirty="0"/>
              <a:t>S.</a:t>
            </a:r>
          </a:p>
          <a:p>
            <a:pPr lvl="1"/>
            <a:r>
              <a:rPr lang="en-US" dirty="0"/>
              <a:t>Seal all open chest wounds.</a:t>
            </a:r>
          </a:p>
          <a:p>
            <a:pPr lvl="1"/>
            <a:r>
              <a:rPr lang="en-US" dirty="0"/>
              <a:t>Allow air to be expelled for tension pneumothorax.</a:t>
            </a:r>
          </a:p>
          <a:p>
            <a:pPr lvl="1"/>
            <a:r>
              <a:rPr lang="en-US" dirty="0"/>
              <a:t>Manage patient’s airway.</a:t>
            </a:r>
          </a:p>
          <a:p>
            <a:pPr lvl="1"/>
            <a:r>
              <a:rPr lang="en-US" dirty="0"/>
              <a:t>Administer oxygen to treat hypoxia.</a:t>
            </a:r>
          </a:p>
          <a:p>
            <a:pPr lvl="1"/>
            <a:r>
              <a:rPr lang="en-US" dirty="0"/>
              <a:t>Allow patient to remain in position of comfort.</a:t>
            </a:r>
          </a:p>
        </p:txBody>
      </p:sp>
    </p:spTree>
    <p:extLst>
      <p:ext uri="{BB962C8B-B14F-4D97-AF65-F5344CB8AC3E}">
        <p14:creationId xmlns:p14="http://schemas.microsoft.com/office/powerpoint/2010/main" val="28312057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B301-2278-4C8C-B4D8-F89EEE3E8C8F}"/>
              </a:ext>
            </a:extLst>
          </p:cNvPr>
          <p:cNvSpPr>
            <a:spLocks noGrp="1"/>
          </p:cNvSpPr>
          <p:nvPr>
            <p:ph type="title"/>
          </p:nvPr>
        </p:nvSpPr>
        <p:spPr/>
        <p:txBody>
          <a:bodyPr/>
          <a:lstStyle/>
          <a:p>
            <a:r>
              <a:rPr lang="en-US" dirty="0"/>
              <a:t>Patient Care </a:t>
            </a:r>
            <a:r>
              <a:rPr lang="en-US" sz="2000" b="0" dirty="0"/>
              <a:t>(7 of 10)</a:t>
            </a:r>
          </a:p>
        </p:txBody>
      </p:sp>
      <p:sp>
        <p:nvSpPr>
          <p:cNvPr id="3" name="Content Placeholder 2">
            <a:extLst>
              <a:ext uri="{FF2B5EF4-FFF2-40B4-BE49-F238E27FC236}">
                <a16:creationId xmlns:a16="http://schemas.microsoft.com/office/drawing/2014/main" id="{B0CDC033-C654-40F5-8710-337EA44FC878}"/>
              </a:ext>
            </a:extLst>
          </p:cNvPr>
          <p:cNvSpPr>
            <a:spLocks noGrp="1"/>
          </p:cNvSpPr>
          <p:nvPr>
            <p:ph sz="quarter" idx="13"/>
          </p:nvPr>
        </p:nvSpPr>
        <p:spPr/>
        <p:txBody>
          <a:bodyPr/>
          <a:lstStyle/>
          <a:p>
            <a:r>
              <a:rPr lang="en-US" dirty="0"/>
              <a:t>Other injuries within the chest cavity</a:t>
            </a:r>
          </a:p>
          <a:p>
            <a:pPr lvl="1"/>
            <a:r>
              <a:rPr lang="en-US" dirty="0"/>
              <a:t>Maintain open airway. Be prepared to apply suction.</a:t>
            </a:r>
          </a:p>
          <a:p>
            <a:pPr lvl="1"/>
            <a:r>
              <a:rPr lang="en-US" dirty="0"/>
              <a:t>Administer supplemental oxygen.</a:t>
            </a:r>
          </a:p>
          <a:p>
            <a:pPr lvl="1"/>
            <a:r>
              <a:rPr lang="en-US" dirty="0"/>
              <a:t>Follow local protocols for type of dressing.</a:t>
            </a:r>
          </a:p>
          <a:p>
            <a:pPr lvl="1"/>
            <a:r>
              <a:rPr lang="en-US" dirty="0"/>
              <a:t>Care for shock.</a:t>
            </a:r>
          </a:p>
          <a:p>
            <a:pPr lvl="1"/>
            <a:r>
              <a:rPr lang="en-US" dirty="0"/>
              <a:t>Transport as soon as possible.</a:t>
            </a:r>
          </a:p>
          <a:p>
            <a:pPr lvl="1"/>
            <a:r>
              <a:rPr lang="en-US" dirty="0"/>
              <a:t>Consider A</a:t>
            </a:r>
            <a:r>
              <a:rPr lang="en-US" sz="100" dirty="0"/>
              <a:t> </a:t>
            </a:r>
            <a:r>
              <a:rPr lang="en-US" dirty="0"/>
              <a:t>L</a:t>
            </a:r>
            <a:r>
              <a:rPr lang="en-US" sz="100" dirty="0"/>
              <a:t> </a:t>
            </a:r>
            <a:r>
              <a:rPr lang="en-US" dirty="0"/>
              <a:t>S intercept.</a:t>
            </a:r>
          </a:p>
        </p:txBody>
      </p:sp>
    </p:spTree>
    <p:extLst>
      <p:ext uri="{BB962C8B-B14F-4D97-AF65-F5344CB8AC3E}">
        <p14:creationId xmlns:p14="http://schemas.microsoft.com/office/powerpoint/2010/main" val="33672542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Abdominal Injuries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32033528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3C97-37A9-40E5-9B14-D5D4BA69270F}"/>
              </a:ext>
            </a:extLst>
          </p:cNvPr>
          <p:cNvSpPr>
            <a:spLocks noGrp="1"/>
          </p:cNvSpPr>
          <p:nvPr>
            <p:ph type="title"/>
          </p:nvPr>
        </p:nvSpPr>
        <p:spPr/>
        <p:txBody>
          <a:bodyPr/>
          <a:lstStyle/>
          <a:p>
            <a:r>
              <a:rPr lang="en-US" dirty="0"/>
              <a:t>Abdominal Injuries </a:t>
            </a:r>
            <a:r>
              <a:rPr lang="en-US" sz="2000" b="0" dirty="0"/>
              <a:t>(1 of 3)</a:t>
            </a:r>
          </a:p>
        </p:txBody>
      </p:sp>
      <p:sp>
        <p:nvSpPr>
          <p:cNvPr id="3" name="Content Placeholder 2">
            <a:extLst>
              <a:ext uri="{FF2B5EF4-FFF2-40B4-BE49-F238E27FC236}">
                <a16:creationId xmlns:a16="http://schemas.microsoft.com/office/drawing/2014/main" id="{7E1AC461-5B91-418A-9BBD-FE297440468B}"/>
              </a:ext>
            </a:extLst>
          </p:cNvPr>
          <p:cNvSpPr>
            <a:spLocks noGrp="1"/>
          </p:cNvSpPr>
          <p:nvPr>
            <p:ph sz="quarter" idx="13"/>
          </p:nvPr>
        </p:nvSpPr>
        <p:spPr/>
        <p:txBody>
          <a:bodyPr/>
          <a:lstStyle/>
          <a:p>
            <a:r>
              <a:rPr lang="en-US" dirty="0"/>
              <a:t>Can be open or closed</a:t>
            </a:r>
          </a:p>
          <a:p>
            <a:r>
              <a:rPr lang="en-US" dirty="0"/>
              <a:t>Internal bleeding can be severe if organs or blood vessels are damaged or ruptured.</a:t>
            </a:r>
          </a:p>
          <a:p>
            <a:r>
              <a:rPr lang="en-US" dirty="0"/>
              <a:t>Evisceration may occur.</a:t>
            </a:r>
          </a:p>
          <a:p>
            <a:pPr lvl="1"/>
            <a:r>
              <a:rPr lang="en-US" dirty="0"/>
              <a:t>Organs protruding through wound opening</a:t>
            </a:r>
          </a:p>
        </p:txBody>
      </p:sp>
    </p:spTree>
    <p:extLst>
      <p:ext uri="{BB962C8B-B14F-4D97-AF65-F5344CB8AC3E}">
        <p14:creationId xmlns:p14="http://schemas.microsoft.com/office/powerpoint/2010/main" val="1285135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9264-FD9F-4488-993D-EE6860EF84A7}"/>
              </a:ext>
            </a:extLst>
          </p:cNvPr>
          <p:cNvSpPr>
            <a:spLocks noGrp="1"/>
          </p:cNvSpPr>
          <p:nvPr>
            <p:ph type="title"/>
          </p:nvPr>
        </p:nvSpPr>
        <p:spPr>
          <a:xfrm>
            <a:off x="457200" y="215371"/>
            <a:ext cx="7723414" cy="1097279"/>
          </a:xfrm>
        </p:spPr>
        <p:txBody>
          <a:bodyPr/>
          <a:lstStyle/>
          <a:p>
            <a:r>
              <a:rPr lang="en-US" sz="3400" dirty="0"/>
              <a:t>Anatomy and Physiology of the Chest </a:t>
            </a:r>
            <a:r>
              <a:rPr lang="en-US" sz="2000" b="0" dirty="0"/>
              <a:t>(3 of 3)</a:t>
            </a:r>
          </a:p>
        </p:txBody>
      </p:sp>
      <p:sp>
        <p:nvSpPr>
          <p:cNvPr id="3" name="Content Placeholder 2">
            <a:extLst>
              <a:ext uri="{FF2B5EF4-FFF2-40B4-BE49-F238E27FC236}">
                <a16:creationId xmlns:a16="http://schemas.microsoft.com/office/drawing/2014/main" id="{90D39375-B25A-4C32-B7B8-4E6D602F6AB7}"/>
              </a:ext>
            </a:extLst>
          </p:cNvPr>
          <p:cNvSpPr>
            <a:spLocks noGrp="1"/>
          </p:cNvSpPr>
          <p:nvPr>
            <p:ph sz="quarter" idx="13"/>
          </p:nvPr>
        </p:nvSpPr>
        <p:spPr/>
        <p:txBody>
          <a:bodyPr/>
          <a:lstStyle/>
          <a:p>
            <a:r>
              <a:rPr lang="en-US" dirty="0"/>
              <a:t>Physiologic functions of the chest</a:t>
            </a:r>
          </a:p>
          <a:p>
            <a:pPr lvl="1"/>
            <a:r>
              <a:rPr lang="en-US" dirty="0"/>
              <a:t>Heart beats to provide blood flow</a:t>
            </a:r>
          </a:p>
          <a:p>
            <a:pPr lvl="1"/>
            <a:r>
              <a:rPr lang="en-US" dirty="0"/>
              <a:t>Large blood vessels enter and exit the heart</a:t>
            </a:r>
          </a:p>
          <a:p>
            <a:pPr lvl="1"/>
            <a:r>
              <a:rPr lang="en-US" dirty="0"/>
              <a:t>Respiratory function</a:t>
            </a:r>
          </a:p>
        </p:txBody>
      </p:sp>
    </p:spTree>
    <p:extLst>
      <p:ext uri="{BB962C8B-B14F-4D97-AF65-F5344CB8AC3E}">
        <p14:creationId xmlns:p14="http://schemas.microsoft.com/office/powerpoint/2010/main" val="5349173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9264-FD9F-4488-993D-EE6860EF84A7}"/>
              </a:ext>
            </a:extLst>
          </p:cNvPr>
          <p:cNvSpPr>
            <a:spLocks noGrp="1"/>
          </p:cNvSpPr>
          <p:nvPr>
            <p:ph type="title"/>
          </p:nvPr>
        </p:nvSpPr>
        <p:spPr/>
        <p:txBody>
          <a:bodyPr/>
          <a:lstStyle/>
          <a:p>
            <a:r>
              <a:rPr lang="en-US" dirty="0"/>
              <a:t>Abdominal Injuries </a:t>
            </a:r>
            <a:r>
              <a:rPr lang="en-US" sz="2000" b="0" dirty="0"/>
              <a:t>(2 of 3)</a:t>
            </a:r>
          </a:p>
        </p:txBody>
      </p:sp>
      <p:pic>
        <p:nvPicPr>
          <p:cNvPr id="4" name="Picture 3" descr="The exposed stomach of a person lying supine. An internal organ protrudes from an open wound.">
            <a:extLst>
              <a:ext uri="{FF2B5EF4-FFF2-40B4-BE49-F238E27FC236}">
                <a16:creationId xmlns:a16="http://schemas.microsoft.com/office/drawing/2014/main" id="{71A31C97-6027-4134-9940-C45E10E0E0C8}"/>
              </a:ext>
            </a:extLst>
          </p:cNvPr>
          <p:cNvPicPr>
            <a:picLocks noChangeAspect="1"/>
          </p:cNvPicPr>
          <p:nvPr/>
        </p:nvPicPr>
        <p:blipFill>
          <a:blip r:embed="rId3"/>
          <a:stretch>
            <a:fillRect/>
          </a:stretch>
        </p:blipFill>
        <p:spPr>
          <a:xfrm>
            <a:off x="1596216" y="1658453"/>
            <a:ext cx="5951568" cy="3955836"/>
          </a:xfrm>
          <a:prstGeom prst="rect">
            <a:avLst/>
          </a:prstGeom>
        </p:spPr>
      </p:pic>
      <p:sp>
        <p:nvSpPr>
          <p:cNvPr id="5" name="Content Placeholder 4">
            <a:extLst>
              <a:ext uri="{FF2B5EF4-FFF2-40B4-BE49-F238E27FC236}">
                <a16:creationId xmlns:a16="http://schemas.microsoft.com/office/drawing/2014/main" id="{E2E113AB-68B8-4033-9046-2D4C9A392CF8}"/>
              </a:ext>
            </a:extLst>
          </p:cNvPr>
          <p:cNvSpPr>
            <a:spLocks noGrp="1"/>
          </p:cNvSpPr>
          <p:nvPr>
            <p:ph sz="quarter" idx="16"/>
          </p:nvPr>
        </p:nvSpPr>
        <p:spPr>
          <a:xfrm>
            <a:off x="457200" y="5948142"/>
            <a:ext cx="6480810" cy="391432"/>
          </a:xfrm>
        </p:spPr>
        <p:txBody>
          <a:bodyPr/>
          <a:lstStyle/>
          <a:p>
            <a:pPr marL="432" indent="0">
              <a:buNone/>
            </a:pPr>
            <a:r>
              <a:rPr lang="en-US" sz="2000" dirty="0"/>
              <a:t>An abdominal evisceration from a stab wound.</a:t>
            </a:r>
          </a:p>
        </p:txBody>
      </p:sp>
    </p:spTree>
    <p:extLst>
      <p:ext uri="{BB962C8B-B14F-4D97-AF65-F5344CB8AC3E}">
        <p14:creationId xmlns:p14="http://schemas.microsoft.com/office/powerpoint/2010/main" val="37333646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ABED-65AB-467B-A44D-AF10EF6664E1}"/>
              </a:ext>
            </a:extLst>
          </p:cNvPr>
          <p:cNvSpPr>
            <a:spLocks noGrp="1"/>
          </p:cNvSpPr>
          <p:nvPr>
            <p:ph type="title"/>
          </p:nvPr>
        </p:nvSpPr>
        <p:spPr/>
        <p:txBody>
          <a:bodyPr/>
          <a:lstStyle/>
          <a:p>
            <a:r>
              <a:rPr lang="en-US" dirty="0"/>
              <a:t>Abdominal Injuries </a:t>
            </a:r>
            <a:r>
              <a:rPr lang="en-US" sz="2000" b="0" dirty="0"/>
              <a:t>(3 of 3)</a:t>
            </a:r>
          </a:p>
        </p:txBody>
      </p:sp>
      <p:sp>
        <p:nvSpPr>
          <p:cNvPr id="3" name="Content Placeholder 2">
            <a:extLst>
              <a:ext uri="{FF2B5EF4-FFF2-40B4-BE49-F238E27FC236}">
                <a16:creationId xmlns:a16="http://schemas.microsoft.com/office/drawing/2014/main" id="{3A0DFF48-F5B6-4D47-9F22-3065A1AB77D1}"/>
              </a:ext>
            </a:extLst>
          </p:cNvPr>
          <p:cNvSpPr>
            <a:spLocks noGrp="1"/>
          </p:cNvSpPr>
          <p:nvPr>
            <p:ph sz="quarter" idx="13"/>
          </p:nvPr>
        </p:nvSpPr>
        <p:spPr>
          <a:xfrm>
            <a:off x="457199" y="1556326"/>
            <a:ext cx="8360229" cy="4467955"/>
          </a:xfrm>
        </p:spPr>
        <p:txBody>
          <a:bodyPr/>
          <a:lstStyle/>
          <a:p>
            <a:r>
              <a:rPr lang="en-US" dirty="0"/>
              <a:t>Blunt trauma to solid organs can cause life-threatening blood loss.</a:t>
            </a:r>
          </a:p>
          <a:p>
            <a:r>
              <a:rPr lang="en-US" dirty="0"/>
              <a:t>Injury to the diaphragm can cause detachment, allowing abdominal contents to enter thoracic cavity.</a:t>
            </a:r>
          </a:p>
          <a:p>
            <a:r>
              <a:rPr lang="en-US" dirty="0"/>
              <a:t>If hollow organs are injured, they can spill contents into the abdominal cavity</a:t>
            </a:r>
          </a:p>
          <a:p>
            <a:pPr lvl="1"/>
            <a:r>
              <a:rPr lang="en-US" dirty="0"/>
              <a:t>Severe irritation and peritonitis</a:t>
            </a:r>
          </a:p>
        </p:txBody>
      </p:sp>
    </p:spTree>
    <p:extLst>
      <p:ext uri="{BB962C8B-B14F-4D97-AF65-F5344CB8AC3E}">
        <p14:creationId xmlns:p14="http://schemas.microsoft.com/office/powerpoint/2010/main" val="10451916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3BC3-7BB4-4B93-B6A5-E8B6A54985CB}"/>
              </a:ext>
            </a:extLst>
          </p:cNvPr>
          <p:cNvSpPr>
            <a:spLocks noGrp="1"/>
          </p:cNvSpPr>
          <p:nvPr>
            <p:ph type="title"/>
          </p:nvPr>
        </p:nvSpPr>
        <p:spPr/>
        <p:txBody>
          <a:bodyPr/>
          <a:lstStyle/>
          <a:p>
            <a:r>
              <a:rPr lang="en-US" dirty="0"/>
              <a:t>Patient Assessment </a:t>
            </a:r>
            <a:r>
              <a:rPr lang="en-US" sz="2000" b="0" dirty="0"/>
              <a:t>(12 of 13)</a:t>
            </a:r>
          </a:p>
        </p:txBody>
      </p:sp>
      <p:sp>
        <p:nvSpPr>
          <p:cNvPr id="3" name="Content Placeholder 2">
            <a:extLst>
              <a:ext uri="{FF2B5EF4-FFF2-40B4-BE49-F238E27FC236}">
                <a16:creationId xmlns:a16="http://schemas.microsoft.com/office/drawing/2014/main" id="{97D1A9C5-084B-4DB4-8B3C-F39272ADE562}"/>
              </a:ext>
            </a:extLst>
          </p:cNvPr>
          <p:cNvSpPr>
            <a:spLocks noGrp="1"/>
          </p:cNvSpPr>
          <p:nvPr>
            <p:ph sz="quarter" idx="13"/>
          </p:nvPr>
        </p:nvSpPr>
        <p:spPr/>
        <p:txBody>
          <a:bodyPr/>
          <a:lstStyle/>
          <a:p>
            <a:r>
              <a:rPr lang="en-US" dirty="0"/>
              <a:t>Pain, initially mild but rapidly becoming intolerable</a:t>
            </a:r>
          </a:p>
          <a:p>
            <a:r>
              <a:rPr lang="en-US" dirty="0"/>
              <a:t>Cramps</a:t>
            </a:r>
          </a:p>
          <a:p>
            <a:r>
              <a:rPr lang="en-US" dirty="0"/>
              <a:t>Nausea</a:t>
            </a:r>
          </a:p>
          <a:p>
            <a:r>
              <a:rPr lang="en-US" dirty="0"/>
              <a:t>Weakness</a:t>
            </a:r>
          </a:p>
          <a:p>
            <a:r>
              <a:rPr lang="en-US" dirty="0"/>
              <a:t>Thirst</a:t>
            </a:r>
          </a:p>
          <a:p>
            <a:r>
              <a:rPr lang="en-US" dirty="0"/>
              <a:t>Obvious lacerations and puncture wounds to abdomen</a:t>
            </a:r>
          </a:p>
        </p:txBody>
      </p:sp>
    </p:spTree>
    <p:extLst>
      <p:ext uri="{BB962C8B-B14F-4D97-AF65-F5344CB8AC3E}">
        <p14:creationId xmlns:p14="http://schemas.microsoft.com/office/powerpoint/2010/main" val="26677486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3BC3-7BB4-4B93-B6A5-E8B6A54985CB}"/>
              </a:ext>
            </a:extLst>
          </p:cNvPr>
          <p:cNvSpPr>
            <a:spLocks noGrp="1"/>
          </p:cNvSpPr>
          <p:nvPr>
            <p:ph type="title"/>
          </p:nvPr>
        </p:nvSpPr>
        <p:spPr/>
        <p:txBody>
          <a:bodyPr/>
          <a:lstStyle/>
          <a:p>
            <a:r>
              <a:rPr lang="en-US" dirty="0"/>
              <a:t>Patient Assessment </a:t>
            </a:r>
            <a:r>
              <a:rPr lang="en-US" sz="2000" b="0" dirty="0"/>
              <a:t>(13 of 13)</a:t>
            </a:r>
          </a:p>
        </p:txBody>
      </p:sp>
      <p:sp>
        <p:nvSpPr>
          <p:cNvPr id="3" name="Content Placeholder 2">
            <a:extLst>
              <a:ext uri="{FF2B5EF4-FFF2-40B4-BE49-F238E27FC236}">
                <a16:creationId xmlns:a16="http://schemas.microsoft.com/office/drawing/2014/main" id="{97D1A9C5-084B-4DB4-8B3C-F39272ADE562}"/>
              </a:ext>
            </a:extLst>
          </p:cNvPr>
          <p:cNvSpPr>
            <a:spLocks noGrp="1"/>
          </p:cNvSpPr>
          <p:nvPr>
            <p:ph sz="quarter" idx="13"/>
          </p:nvPr>
        </p:nvSpPr>
        <p:spPr/>
        <p:txBody>
          <a:bodyPr/>
          <a:lstStyle/>
          <a:p>
            <a:r>
              <a:rPr lang="en-US" dirty="0"/>
              <a:t>Lacerations and punctures wounds to pelvis, and middle and lower back</a:t>
            </a:r>
          </a:p>
          <a:p>
            <a:r>
              <a:rPr lang="en-US" dirty="0"/>
              <a:t>Indications of blunt trauma</a:t>
            </a:r>
          </a:p>
          <a:p>
            <a:r>
              <a:rPr lang="en-US" dirty="0"/>
              <a:t>Indications of developing shock</a:t>
            </a:r>
          </a:p>
          <a:p>
            <a:r>
              <a:rPr lang="en-US" dirty="0"/>
              <a:t>Coughing up or vomiting blood</a:t>
            </a:r>
          </a:p>
          <a:p>
            <a:r>
              <a:rPr lang="en-US" dirty="0"/>
              <a:t>Rigid and/or tender abdomen</a:t>
            </a:r>
          </a:p>
          <a:p>
            <a:r>
              <a:rPr lang="en-US" dirty="0"/>
              <a:t>Distended abdomen</a:t>
            </a:r>
          </a:p>
          <a:p>
            <a:r>
              <a:rPr lang="en-US" dirty="0"/>
              <a:t>Patient tries to lie very still.</a:t>
            </a:r>
          </a:p>
        </p:txBody>
      </p:sp>
    </p:spTree>
    <p:extLst>
      <p:ext uri="{BB962C8B-B14F-4D97-AF65-F5344CB8AC3E}">
        <p14:creationId xmlns:p14="http://schemas.microsoft.com/office/powerpoint/2010/main" val="40715158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1E0E-248B-4461-8E91-562B9ABA39CE}"/>
              </a:ext>
            </a:extLst>
          </p:cNvPr>
          <p:cNvSpPr>
            <a:spLocks noGrp="1"/>
          </p:cNvSpPr>
          <p:nvPr>
            <p:ph type="title"/>
          </p:nvPr>
        </p:nvSpPr>
        <p:spPr/>
        <p:txBody>
          <a:bodyPr/>
          <a:lstStyle/>
          <a:p>
            <a:r>
              <a:rPr lang="en-US" dirty="0"/>
              <a:t>The Path of the Bullet</a:t>
            </a:r>
          </a:p>
        </p:txBody>
      </p:sp>
      <p:sp>
        <p:nvSpPr>
          <p:cNvPr id="3" name="Content Placeholder 2">
            <a:extLst>
              <a:ext uri="{FF2B5EF4-FFF2-40B4-BE49-F238E27FC236}">
                <a16:creationId xmlns:a16="http://schemas.microsoft.com/office/drawing/2014/main" id="{D69B14B8-6792-4357-87F6-9EA2BC65F7CE}"/>
              </a:ext>
            </a:extLst>
          </p:cNvPr>
          <p:cNvSpPr>
            <a:spLocks noGrp="1"/>
          </p:cNvSpPr>
          <p:nvPr>
            <p:ph sz="quarter" idx="13"/>
          </p:nvPr>
        </p:nvSpPr>
        <p:spPr>
          <a:xfrm>
            <a:off x="457200" y="1556326"/>
            <a:ext cx="8082643" cy="4467955"/>
          </a:xfrm>
        </p:spPr>
        <p:txBody>
          <a:bodyPr/>
          <a:lstStyle/>
          <a:p>
            <a:r>
              <a:rPr lang="en-US" dirty="0"/>
              <a:t>Patient with gunshot wound to lower ribs and same level in back should be treated for both chest wound and abdominal wound.</a:t>
            </a:r>
          </a:p>
          <a:p>
            <a:r>
              <a:rPr lang="en-US" dirty="0"/>
              <a:t>Bullets often do not take straight paths.</a:t>
            </a:r>
          </a:p>
        </p:txBody>
      </p:sp>
    </p:spTree>
    <p:extLst>
      <p:ext uri="{BB962C8B-B14F-4D97-AF65-F5344CB8AC3E}">
        <p14:creationId xmlns:p14="http://schemas.microsoft.com/office/powerpoint/2010/main" val="15417559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421A-6F1B-410E-B4FC-87E37C436CA5}"/>
              </a:ext>
            </a:extLst>
          </p:cNvPr>
          <p:cNvSpPr>
            <a:spLocks noGrp="1"/>
          </p:cNvSpPr>
          <p:nvPr>
            <p:ph type="title"/>
          </p:nvPr>
        </p:nvSpPr>
        <p:spPr/>
        <p:txBody>
          <a:bodyPr/>
          <a:lstStyle/>
          <a:p>
            <a:r>
              <a:rPr lang="en-US" dirty="0"/>
              <a:t>Patient Care </a:t>
            </a:r>
            <a:r>
              <a:rPr lang="en-US" sz="2000" b="0" dirty="0"/>
              <a:t>(8 of 10)</a:t>
            </a:r>
          </a:p>
        </p:txBody>
      </p:sp>
      <p:sp>
        <p:nvSpPr>
          <p:cNvPr id="3" name="Content Placeholder 2">
            <a:extLst>
              <a:ext uri="{FF2B5EF4-FFF2-40B4-BE49-F238E27FC236}">
                <a16:creationId xmlns:a16="http://schemas.microsoft.com/office/drawing/2014/main" id="{D83EF789-7353-422E-A0CD-B9E5762AC81C}"/>
              </a:ext>
            </a:extLst>
          </p:cNvPr>
          <p:cNvSpPr>
            <a:spLocks noGrp="1"/>
          </p:cNvSpPr>
          <p:nvPr>
            <p:ph sz="quarter" idx="13"/>
          </p:nvPr>
        </p:nvSpPr>
        <p:spPr/>
        <p:txBody>
          <a:bodyPr/>
          <a:lstStyle/>
          <a:p>
            <a:r>
              <a:rPr lang="en-US" dirty="0"/>
              <a:t>Both closed and open abdominal injuries</a:t>
            </a:r>
          </a:p>
          <a:p>
            <a:pPr lvl="1"/>
            <a:r>
              <a:rPr lang="en-US" dirty="0"/>
              <a:t>Stay alert for vomiting; keep airway open.</a:t>
            </a:r>
          </a:p>
          <a:p>
            <a:pPr lvl="1"/>
            <a:r>
              <a:rPr lang="en-US" dirty="0"/>
              <a:t>Place patient on back with legs flexed at knees to reduce tension on abdominal muscles.</a:t>
            </a:r>
          </a:p>
          <a:p>
            <a:pPr lvl="1"/>
            <a:r>
              <a:rPr lang="en-US" dirty="0"/>
              <a:t>Administer supplemental oxygen.</a:t>
            </a:r>
          </a:p>
          <a:p>
            <a:pPr lvl="1"/>
            <a:r>
              <a:rPr lang="en-US" dirty="0"/>
              <a:t>Treat for shock.</a:t>
            </a:r>
          </a:p>
          <a:p>
            <a:pPr lvl="1"/>
            <a:r>
              <a:rPr lang="en-US" dirty="0"/>
              <a:t>Give nothing to patient by mouth.</a:t>
            </a:r>
          </a:p>
          <a:p>
            <a:pPr lvl="1"/>
            <a:r>
              <a:rPr lang="en-US" dirty="0"/>
              <a:t>Continuously monitor vital signs.</a:t>
            </a:r>
          </a:p>
          <a:p>
            <a:pPr lvl="1"/>
            <a:r>
              <a:rPr lang="en-US" dirty="0"/>
              <a:t>Transport as soon as possible.</a:t>
            </a:r>
          </a:p>
        </p:txBody>
      </p:sp>
    </p:spTree>
    <p:extLst>
      <p:ext uri="{BB962C8B-B14F-4D97-AF65-F5344CB8AC3E}">
        <p14:creationId xmlns:p14="http://schemas.microsoft.com/office/powerpoint/2010/main" val="14794078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421A-6F1B-410E-B4FC-87E37C436CA5}"/>
              </a:ext>
            </a:extLst>
          </p:cNvPr>
          <p:cNvSpPr>
            <a:spLocks noGrp="1"/>
          </p:cNvSpPr>
          <p:nvPr>
            <p:ph type="title"/>
          </p:nvPr>
        </p:nvSpPr>
        <p:spPr/>
        <p:txBody>
          <a:bodyPr/>
          <a:lstStyle/>
          <a:p>
            <a:r>
              <a:rPr lang="en-US" dirty="0"/>
              <a:t>Patient Care </a:t>
            </a:r>
            <a:r>
              <a:rPr lang="en-US" sz="2000" b="0" dirty="0"/>
              <a:t>(9 of 10)</a:t>
            </a:r>
          </a:p>
        </p:txBody>
      </p:sp>
      <p:sp>
        <p:nvSpPr>
          <p:cNvPr id="3" name="Content Placeholder 2">
            <a:extLst>
              <a:ext uri="{FF2B5EF4-FFF2-40B4-BE49-F238E27FC236}">
                <a16:creationId xmlns:a16="http://schemas.microsoft.com/office/drawing/2014/main" id="{D83EF789-7353-422E-A0CD-B9E5762AC81C}"/>
              </a:ext>
            </a:extLst>
          </p:cNvPr>
          <p:cNvSpPr>
            <a:spLocks noGrp="1"/>
          </p:cNvSpPr>
          <p:nvPr>
            <p:ph sz="quarter" idx="13"/>
          </p:nvPr>
        </p:nvSpPr>
        <p:spPr/>
        <p:txBody>
          <a:bodyPr/>
          <a:lstStyle/>
          <a:p>
            <a:r>
              <a:rPr lang="en-US" dirty="0"/>
              <a:t>Additional steps for open abdominal injuries</a:t>
            </a:r>
          </a:p>
          <a:p>
            <a:pPr lvl="1"/>
            <a:r>
              <a:rPr lang="en-US" dirty="0"/>
              <a:t>Control external bleeding and dress all wounds.</a:t>
            </a:r>
          </a:p>
          <a:p>
            <a:pPr lvl="1"/>
            <a:r>
              <a:rPr lang="en-US" dirty="0"/>
              <a:t>Do not touch or replace eviscerated organs.</a:t>
            </a:r>
          </a:p>
          <a:p>
            <a:pPr lvl="2"/>
            <a:r>
              <a:rPr lang="en-US" dirty="0"/>
              <a:t>Apply sterile dressing moistened with sterile saline over wound site.</a:t>
            </a:r>
          </a:p>
          <a:p>
            <a:pPr lvl="2"/>
            <a:r>
              <a:rPr lang="en-US" dirty="0"/>
              <a:t>For large evisceration, maintain warmth by placing layers of bulky dressing over occlusive dressing.</a:t>
            </a:r>
          </a:p>
        </p:txBody>
      </p:sp>
    </p:spTree>
    <p:extLst>
      <p:ext uri="{BB962C8B-B14F-4D97-AF65-F5344CB8AC3E}">
        <p14:creationId xmlns:p14="http://schemas.microsoft.com/office/powerpoint/2010/main" val="5122025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421A-6F1B-410E-B4FC-87E37C436CA5}"/>
              </a:ext>
            </a:extLst>
          </p:cNvPr>
          <p:cNvSpPr>
            <a:spLocks noGrp="1"/>
          </p:cNvSpPr>
          <p:nvPr>
            <p:ph type="title"/>
          </p:nvPr>
        </p:nvSpPr>
        <p:spPr/>
        <p:txBody>
          <a:bodyPr/>
          <a:lstStyle/>
          <a:p>
            <a:r>
              <a:rPr lang="en-US" dirty="0"/>
              <a:t>Patient Care </a:t>
            </a:r>
            <a:r>
              <a:rPr lang="en-US" sz="2000" b="0" dirty="0"/>
              <a:t>(10 of 10)</a:t>
            </a:r>
          </a:p>
        </p:txBody>
      </p:sp>
      <p:sp>
        <p:nvSpPr>
          <p:cNvPr id="3" name="Content Placeholder 2">
            <a:extLst>
              <a:ext uri="{FF2B5EF4-FFF2-40B4-BE49-F238E27FC236}">
                <a16:creationId xmlns:a16="http://schemas.microsoft.com/office/drawing/2014/main" id="{D83EF789-7353-422E-A0CD-B9E5762AC81C}"/>
              </a:ext>
            </a:extLst>
          </p:cNvPr>
          <p:cNvSpPr>
            <a:spLocks noGrp="1"/>
          </p:cNvSpPr>
          <p:nvPr>
            <p:ph sz="quarter" idx="13"/>
          </p:nvPr>
        </p:nvSpPr>
        <p:spPr/>
        <p:txBody>
          <a:bodyPr/>
          <a:lstStyle/>
          <a:p>
            <a:r>
              <a:rPr lang="en-US" dirty="0"/>
              <a:t>Additional steps for open abdominal injuries</a:t>
            </a:r>
          </a:p>
          <a:p>
            <a:pPr lvl="1"/>
            <a:r>
              <a:rPr lang="en-US" dirty="0"/>
              <a:t>Do not remove any impaled object.</a:t>
            </a:r>
          </a:p>
          <a:p>
            <a:pPr lvl="2"/>
            <a:r>
              <a:rPr lang="en-US" dirty="0"/>
              <a:t>Stabilize with bulky dressings bandaged in place.</a:t>
            </a:r>
          </a:p>
          <a:p>
            <a:pPr lvl="2"/>
            <a:r>
              <a:rPr lang="en-US" dirty="0"/>
              <a:t>Leave patient’s legs in position found to avoid muscular movement that may move impaled object.</a:t>
            </a:r>
          </a:p>
        </p:txBody>
      </p:sp>
    </p:spTree>
    <p:extLst>
      <p:ext uri="{BB962C8B-B14F-4D97-AF65-F5344CB8AC3E}">
        <p14:creationId xmlns:p14="http://schemas.microsoft.com/office/powerpoint/2010/main" val="23268707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Chapter Review</a:t>
            </a:r>
            <a:endParaRPr lang="en-IN" dirty="0"/>
          </a:p>
        </p:txBody>
      </p:sp>
    </p:spTree>
    <p:extLst>
      <p:ext uri="{BB962C8B-B14F-4D97-AF65-F5344CB8AC3E}">
        <p14:creationId xmlns:p14="http://schemas.microsoft.com/office/powerpoint/2010/main" val="28379471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AABE-6AB0-42AE-82D4-D1A721D21DB9}"/>
              </a:ext>
            </a:extLst>
          </p:cNvPr>
          <p:cNvSpPr>
            <a:spLocks noGrp="1"/>
          </p:cNvSpPr>
          <p:nvPr>
            <p:ph type="title"/>
          </p:nvPr>
        </p:nvSpPr>
        <p:spPr/>
        <p:txBody>
          <a:bodyPr/>
          <a:lstStyle/>
          <a:p>
            <a:r>
              <a:rPr lang="en-US" dirty="0"/>
              <a:t>Chapter Review </a:t>
            </a:r>
            <a:r>
              <a:rPr lang="en-US" sz="2000" b="0" dirty="0"/>
              <a:t>(1 of 6)</a:t>
            </a:r>
          </a:p>
        </p:txBody>
      </p:sp>
      <p:sp>
        <p:nvSpPr>
          <p:cNvPr id="3" name="Content Placeholder 2">
            <a:extLst>
              <a:ext uri="{FF2B5EF4-FFF2-40B4-BE49-F238E27FC236}">
                <a16:creationId xmlns:a16="http://schemas.microsoft.com/office/drawing/2014/main" id="{7D038931-9F3D-4E98-9754-2B1584E7C426}"/>
              </a:ext>
            </a:extLst>
          </p:cNvPr>
          <p:cNvSpPr>
            <a:spLocks noGrp="1"/>
          </p:cNvSpPr>
          <p:nvPr>
            <p:ph sz="quarter" idx="13"/>
          </p:nvPr>
        </p:nvSpPr>
        <p:spPr/>
        <p:txBody>
          <a:bodyPr/>
          <a:lstStyle/>
          <a:p>
            <a:r>
              <a:rPr lang="en-US" dirty="0"/>
              <a:t>An open chest or abdominal wound is considered to be one that penetrates not only the skin but also the chest or abdominal wall to expose internal organs. Open chest and abdominal wounds are life-threatening. For both open and closed injuries, take appropriate Standard Precautions, note the mechanism of injury, protect the patient’s airway and breathing, treat for shock, and transport. If there are signs of hypoxia, or the patient’s vital signs indicate or suggest the potential for shock, administer oxygen.</a:t>
            </a:r>
          </a:p>
        </p:txBody>
      </p:sp>
    </p:spTree>
    <p:extLst>
      <p:ext uri="{BB962C8B-B14F-4D97-AF65-F5344CB8AC3E}">
        <p14:creationId xmlns:p14="http://schemas.microsoft.com/office/powerpoint/2010/main" val="2575020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9264-FD9F-4488-993D-EE6860EF84A7}"/>
              </a:ext>
            </a:extLst>
          </p:cNvPr>
          <p:cNvSpPr>
            <a:spLocks noGrp="1"/>
          </p:cNvSpPr>
          <p:nvPr>
            <p:ph type="title"/>
          </p:nvPr>
        </p:nvSpPr>
        <p:spPr/>
        <p:txBody>
          <a:bodyPr/>
          <a:lstStyle/>
          <a:p>
            <a:r>
              <a:rPr lang="en-US" dirty="0"/>
              <a:t>Anatomy of the Chest</a:t>
            </a:r>
          </a:p>
        </p:txBody>
      </p:sp>
      <p:pic>
        <p:nvPicPr>
          <p:cNvPr id="21" name="Picture 20" descr="A figure of the human chest with the trachea, lungs, heart, and diaphragm.">
            <a:extLst>
              <a:ext uri="{FF2B5EF4-FFF2-40B4-BE49-F238E27FC236}">
                <a16:creationId xmlns:a16="http://schemas.microsoft.com/office/drawing/2014/main" id="{D582DB01-E504-411F-94D8-89831737659A}"/>
              </a:ext>
            </a:extLst>
          </p:cNvPr>
          <p:cNvPicPr>
            <a:picLocks noChangeAspect="1"/>
          </p:cNvPicPr>
          <p:nvPr/>
        </p:nvPicPr>
        <p:blipFill>
          <a:blip r:embed="rId3"/>
          <a:stretch>
            <a:fillRect/>
          </a:stretch>
        </p:blipFill>
        <p:spPr>
          <a:xfrm>
            <a:off x="1117206" y="1628549"/>
            <a:ext cx="6909588" cy="4551226"/>
          </a:xfrm>
          <a:prstGeom prst="rect">
            <a:avLst/>
          </a:prstGeom>
        </p:spPr>
      </p:pic>
    </p:spTree>
    <p:extLst>
      <p:ext uri="{BB962C8B-B14F-4D97-AF65-F5344CB8AC3E}">
        <p14:creationId xmlns:p14="http://schemas.microsoft.com/office/powerpoint/2010/main" val="24814528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AABE-6AB0-42AE-82D4-D1A721D21DB9}"/>
              </a:ext>
            </a:extLst>
          </p:cNvPr>
          <p:cNvSpPr>
            <a:spLocks noGrp="1"/>
          </p:cNvSpPr>
          <p:nvPr>
            <p:ph type="title"/>
          </p:nvPr>
        </p:nvSpPr>
        <p:spPr/>
        <p:txBody>
          <a:bodyPr/>
          <a:lstStyle/>
          <a:p>
            <a:r>
              <a:rPr lang="en-US" dirty="0"/>
              <a:t>Chapter Review </a:t>
            </a:r>
            <a:r>
              <a:rPr lang="en-US" sz="2000" b="0" dirty="0"/>
              <a:t>(2 of 6)</a:t>
            </a:r>
          </a:p>
        </p:txBody>
      </p:sp>
      <p:sp>
        <p:nvSpPr>
          <p:cNvPr id="3" name="Content Placeholder 2">
            <a:extLst>
              <a:ext uri="{FF2B5EF4-FFF2-40B4-BE49-F238E27FC236}">
                <a16:creationId xmlns:a16="http://schemas.microsoft.com/office/drawing/2014/main" id="{7D038931-9F3D-4E98-9754-2B1584E7C426}"/>
              </a:ext>
            </a:extLst>
          </p:cNvPr>
          <p:cNvSpPr>
            <a:spLocks noGrp="1"/>
          </p:cNvSpPr>
          <p:nvPr>
            <p:ph sz="quarter" idx="13"/>
          </p:nvPr>
        </p:nvSpPr>
        <p:spPr>
          <a:xfrm>
            <a:off x="457200" y="1556326"/>
            <a:ext cx="7734300" cy="4467955"/>
          </a:xfrm>
        </p:spPr>
        <p:txBody>
          <a:bodyPr/>
          <a:lstStyle/>
          <a:p>
            <a:r>
              <a:rPr lang="en-US" dirty="0"/>
              <a:t>A flail chest is characterized by paradoxical motion. If the patient is unable to adequately breathe, assist the patient’s ventilations.</a:t>
            </a:r>
          </a:p>
        </p:txBody>
      </p:sp>
    </p:spTree>
    <p:extLst>
      <p:ext uri="{BB962C8B-B14F-4D97-AF65-F5344CB8AC3E}">
        <p14:creationId xmlns:p14="http://schemas.microsoft.com/office/powerpoint/2010/main" val="35964014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AABE-6AB0-42AE-82D4-D1A721D21DB9}"/>
              </a:ext>
            </a:extLst>
          </p:cNvPr>
          <p:cNvSpPr>
            <a:spLocks noGrp="1"/>
          </p:cNvSpPr>
          <p:nvPr>
            <p:ph type="title"/>
          </p:nvPr>
        </p:nvSpPr>
        <p:spPr/>
        <p:txBody>
          <a:bodyPr/>
          <a:lstStyle/>
          <a:p>
            <a:r>
              <a:rPr lang="en-US" dirty="0"/>
              <a:t>Chapter Review </a:t>
            </a:r>
            <a:r>
              <a:rPr lang="en-US" sz="2000" b="0" dirty="0"/>
              <a:t>(3 of 6)</a:t>
            </a:r>
          </a:p>
        </p:txBody>
      </p:sp>
      <p:sp>
        <p:nvSpPr>
          <p:cNvPr id="3" name="Content Placeholder 2">
            <a:extLst>
              <a:ext uri="{FF2B5EF4-FFF2-40B4-BE49-F238E27FC236}">
                <a16:creationId xmlns:a16="http://schemas.microsoft.com/office/drawing/2014/main" id="{7D038931-9F3D-4E98-9754-2B1584E7C426}"/>
              </a:ext>
            </a:extLst>
          </p:cNvPr>
          <p:cNvSpPr>
            <a:spLocks noGrp="1"/>
          </p:cNvSpPr>
          <p:nvPr>
            <p:ph sz="quarter" idx="13"/>
          </p:nvPr>
        </p:nvSpPr>
        <p:spPr>
          <a:xfrm>
            <a:off x="457200" y="1556326"/>
            <a:ext cx="8066314" cy="4467955"/>
          </a:xfrm>
        </p:spPr>
        <p:txBody>
          <a:bodyPr/>
          <a:lstStyle/>
          <a:p>
            <a:r>
              <a:rPr lang="en-US" dirty="0"/>
              <a:t>Seal a penetrating chest wound with an occlusive dressing. Monitor the patient for changes, and be prepared to manually relieve any pressure in the chest.</a:t>
            </a:r>
          </a:p>
        </p:txBody>
      </p:sp>
    </p:spTree>
    <p:extLst>
      <p:ext uri="{BB962C8B-B14F-4D97-AF65-F5344CB8AC3E}">
        <p14:creationId xmlns:p14="http://schemas.microsoft.com/office/powerpoint/2010/main" val="22481893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AABE-6AB0-42AE-82D4-D1A721D21DB9}"/>
              </a:ext>
            </a:extLst>
          </p:cNvPr>
          <p:cNvSpPr>
            <a:spLocks noGrp="1"/>
          </p:cNvSpPr>
          <p:nvPr>
            <p:ph type="title"/>
          </p:nvPr>
        </p:nvSpPr>
        <p:spPr/>
        <p:txBody>
          <a:bodyPr/>
          <a:lstStyle/>
          <a:p>
            <a:r>
              <a:rPr lang="en-US" dirty="0"/>
              <a:t>Chapter Review </a:t>
            </a:r>
            <a:r>
              <a:rPr lang="en-US" sz="2000" b="0" dirty="0"/>
              <a:t>(4 of 6)</a:t>
            </a:r>
          </a:p>
        </p:txBody>
      </p:sp>
      <p:sp>
        <p:nvSpPr>
          <p:cNvPr id="3" name="Content Placeholder 2">
            <a:extLst>
              <a:ext uri="{FF2B5EF4-FFF2-40B4-BE49-F238E27FC236}">
                <a16:creationId xmlns:a16="http://schemas.microsoft.com/office/drawing/2014/main" id="{7D038931-9F3D-4E98-9754-2B1584E7C426}"/>
              </a:ext>
            </a:extLst>
          </p:cNvPr>
          <p:cNvSpPr>
            <a:spLocks noGrp="1"/>
          </p:cNvSpPr>
          <p:nvPr>
            <p:ph sz="quarter" idx="13"/>
          </p:nvPr>
        </p:nvSpPr>
        <p:spPr>
          <a:xfrm>
            <a:off x="457200" y="1556326"/>
            <a:ext cx="8066314" cy="4467955"/>
          </a:xfrm>
        </p:spPr>
        <p:txBody>
          <a:bodyPr/>
          <a:lstStyle/>
          <a:p>
            <a:r>
              <a:rPr lang="en-US" dirty="0"/>
              <a:t>Closed chest wounds are sometimes difficult to distinguish or may occur together. Assess the patient, including breath sounds, and maintain ventilation, oxygenation, and perfusion.</a:t>
            </a:r>
          </a:p>
        </p:txBody>
      </p:sp>
    </p:spTree>
    <p:extLst>
      <p:ext uri="{BB962C8B-B14F-4D97-AF65-F5344CB8AC3E}">
        <p14:creationId xmlns:p14="http://schemas.microsoft.com/office/powerpoint/2010/main" val="32794235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AABE-6AB0-42AE-82D4-D1A721D21DB9}"/>
              </a:ext>
            </a:extLst>
          </p:cNvPr>
          <p:cNvSpPr>
            <a:spLocks noGrp="1"/>
          </p:cNvSpPr>
          <p:nvPr>
            <p:ph type="title"/>
          </p:nvPr>
        </p:nvSpPr>
        <p:spPr/>
        <p:txBody>
          <a:bodyPr/>
          <a:lstStyle/>
          <a:p>
            <a:r>
              <a:rPr lang="en-US" dirty="0"/>
              <a:t>Chapter Review </a:t>
            </a:r>
            <a:r>
              <a:rPr lang="en-US" sz="2000" b="0" dirty="0"/>
              <a:t>(5 of 6)</a:t>
            </a:r>
          </a:p>
        </p:txBody>
      </p:sp>
      <p:sp>
        <p:nvSpPr>
          <p:cNvPr id="3" name="Content Placeholder 2">
            <a:extLst>
              <a:ext uri="{FF2B5EF4-FFF2-40B4-BE49-F238E27FC236}">
                <a16:creationId xmlns:a16="http://schemas.microsoft.com/office/drawing/2014/main" id="{7D038931-9F3D-4E98-9754-2B1584E7C426}"/>
              </a:ext>
            </a:extLst>
          </p:cNvPr>
          <p:cNvSpPr>
            <a:spLocks noGrp="1"/>
          </p:cNvSpPr>
          <p:nvPr>
            <p:ph sz="quarter" idx="13"/>
          </p:nvPr>
        </p:nvSpPr>
        <p:spPr>
          <a:xfrm>
            <a:off x="457200" y="1556326"/>
            <a:ext cx="8229600" cy="4467955"/>
          </a:xfrm>
        </p:spPr>
        <p:txBody>
          <a:bodyPr/>
          <a:lstStyle/>
          <a:p>
            <a:r>
              <a:rPr lang="en-US" dirty="0"/>
              <a:t>A patient who collapses in cardiac arrest after a force is applied to the center of the chest should receive C</a:t>
            </a:r>
            <a:r>
              <a:rPr lang="en-US" sz="100" dirty="0"/>
              <a:t> </a:t>
            </a:r>
            <a:r>
              <a:rPr lang="en-US" dirty="0"/>
              <a:t>P</a:t>
            </a:r>
            <a:r>
              <a:rPr lang="en-US" sz="100" dirty="0"/>
              <a:t> </a:t>
            </a:r>
            <a:r>
              <a:rPr lang="en-US" dirty="0"/>
              <a:t>R and defibrillation like any other patient in arrest from a cardiac cause.</a:t>
            </a:r>
          </a:p>
          <a:p>
            <a:r>
              <a:rPr lang="en-US" dirty="0"/>
              <a:t>If a patient develops signs of tension pneumothorax, arrange immediately for A</a:t>
            </a:r>
            <a:r>
              <a:rPr lang="en-US" sz="100" dirty="0"/>
              <a:t> </a:t>
            </a:r>
            <a:r>
              <a:rPr lang="en-US" dirty="0"/>
              <a:t>L</a:t>
            </a:r>
            <a:r>
              <a:rPr lang="en-US" sz="100" dirty="0"/>
              <a:t> </a:t>
            </a:r>
            <a:r>
              <a:rPr lang="en-US" dirty="0"/>
              <a:t>S intercept or transport promptly to a facility that can treat this injury.</a:t>
            </a:r>
          </a:p>
        </p:txBody>
      </p:sp>
    </p:spTree>
    <p:extLst>
      <p:ext uri="{BB962C8B-B14F-4D97-AF65-F5344CB8AC3E}">
        <p14:creationId xmlns:p14="http://schemas.microsoft.com/office/powerpoint/2010/main" val="23419430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AABE-6AB0-42AE-82D4-D1A721D21DB9}"/>
              </a:ext>
            </a:extLst>
          </p:cNvPr>
          <p:cNvSpPr>
            <a:spLocks noGrp="1"/>
          </p:cNvSpPr>
          <p:nvPr>
            <p:ph type="title"/>
          </p:nvPr>
        </p:nvSpPr>
        <p:spPr/>
        <p:txBody>
          <a:bodyPr/>
          <a:lstStyle/>
          <a:p>
            <a:r>
              <a:rPr lang="en-US" dirty="0"/>
              <a:t>Chapter Review </a:t>
            </a:r>
            <a:r>
              <a:rPr lang="en-US" sz="2000" b="0" dirty="0"/>
              <a:t>(6 of 6)</a:t>
            </a:r>
          </a:p>
        </p:txBody>
      </p:sp>
      <p:sp>
        <p:nvSpPr>
          <p:cNvPr id="3" name="Content Placeholder 2">
            <a:extLst>
              <a:ext uri="{FF2B5EF4-FFF2-40B4-BE49-F238E27FC236}">
                <a16:creationId xmlns:a16="http://schemas.microsoft.com/office/drawing/2014/main" id="{7D038931-9F3D-4E98-9754-2B1584E7C426}"/>
              </a:ext>
            </a:extLst>
          </p:cNvPr>
          <p:cNvSpPr>
            <a:spLocks noGrp="1"/>
          </p:cNvSpPr>
          <p:nvPr>
            <p:ph sz="quarter" idx="13"/>
          </p:nvPr>
        </p:nvSpPr>
        <p:spPr>
          <a:xfrm>
            <a:off x="457200" y="1556326"/>
            <a:ext cx="8229600" cy="4467955"/>
          </a:xfrm>
        </p:spPr>
        <p:txBody>
          <a:bodyPr/>
          <a:lstStyle/>
          <a:p>
            <a:r>
              <a:rPr lang="en-US" dirty="0"/>
              <a:t>When solid abdominal organs are injured, life-threatening amounts of blood loss can occur.</a:t>
            </a:r>
          </a:p>
          <a:p>
            <a:r>
              <a:rPr lang="en-US" dirty="0"/>
              <a:t>When hollow abdominal organs are injured, their contents spill into the abdominal cavity and cause irritation and peritonitis.</a:t>
            </a:r>
          </a:p>
        </p:txBody>
      </p:sp>
    </p:spTree>
    <p:extLst>
      <p:ext uri="{BB962C8B-B14F-4D97-AF65-F5344CB8AC3E}">
        <p14:creationId xmlns:p14="http://schemas.microsoft.com/office/powerpoint/2010/main" val="30883468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58F7-CA3F-4DCC-9BC9-2428C37F528D}"/>
              </a:ext>
            </a:extLst>
          </p:cNvPr>
          <p:cNvSpPr>
            <a:spLocks noGrp="1"/>
          </p:cNvSpPr>
          <p:nvPr>
            <p:ph type="title"/>
          </p:nvPr>
        </p:nvSpPr>
        <p:spPr/>
        <p:txBody>
          <a:bodyPr/>
          <a:lstStyle/>
          <a:p>
            <a:r>
              <a:rPr lang="en-US" dirty="0"/>
              <a:t>Remember </a:t>
            </a:r>
            <a:r>
              <a:rPr lang="en-US" sz="2000" b="0" dirty="0"/>
              <a:t>(1 of 3)</a:t>
            </a:r>
          </a:p>
        </p:txBody>
      </p:sp>
      <p:sp>
        <p:nvSpPr>
          <p:cNvPr id="3" name="Content Placeholder 2">
            <a:extLst>
              <a:ext uri="{FF2B5EF4-FFF2-40B4-BE49-F238E27FC236}">
                <a16:creationId xmlns:a16="http://schemas.microsoft.com/office/drawing/2014/main" id="{F6E568A1-D697-4756-BAD7-8A6D0A85FE81}"/>
              </a:ext>
            </a:extLst>
          </p:cNvPr>
          <p:cNvSpPr>
            <a:spLocks noGrp="1"/>
          </p:cNvSpPr>
          <p:nvPr>
            <p:ph sz="quarter" idx="13"/>
          </p:nvPr>
        </p:nvSpPr>
        <p:spPr/>
        <p:txBody>
          <a:bodyPr/>
          <a:lstStyle/>
          <a:p>
            <a:r>
              <a:rPr lang="en-US" dirty="0"/>
              <a:t>Blunt trauma, penetrating trauma, and compression are mechanisms that can injure the chest and abdomen.</a:t>
            </a:r>
          </a:p>
          <a:p>
            <a:r>
              <a:rPr lang="en-US" dirty="0"/>
              <a:t>Open or closed pertains to the integrity of the chest or abdominal wall after injury.</a:t>
            </a:r>
          </a:p>
          <a:p>
            <a:r>
              <a:rPr lang="en-US" dirty="0"/>
              <a:t>Seal open chest wounds to prevent air from entering the chest cavity.</a:t>
            </a:r>
          </a:p>
        </p:txBody>
      </p:sp>
    </p:spTree>
    <p:extLst>
      <p:ext uri="{BB962C8B-B14F-4D97-AF65-F5344CB8AC3E}">
        <p14:creationId xmlns:p14="http://schemas.microsoft.com/office/powerpoint/2010/main" val="18100672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58F7-CA3F-4DCC-9BC9-2428C37F528D}"/>
              </a:ext>
            </a:extLst>
          </p:cNvPr>
          <p:cNvSpPr>
            <a:spLocks noGrp="1"/>
          </p:cNvSpPr>
          <p:nvPr>
            <p:ph type="title"/>
          </p:nvPr>
        </p:nvSpPr>
        <p:spPr/>
        <p:txBody>
          <a:bodyPr/>
          <a:lstStyle/>
          <a:p>
            <a:r>
              <a:rPr lang="en-US" dirty="0"/>
              <a:t>Remember </a:t>
            </a:r>
            <a:r>
              <a:rPr lang="en-US" sz="2000" b="0" dirty="0"/>
              <a:t>(2 of 3)</a:t>
            </a:r>
          </a:p>
        </p:txBody>
      </p:sp>
      <p:sp>
        <p:nvSpPr>
          <p:cNvPr id="3" name="Content Placeholder 2">
            <a:extLst>
              <a:ext uri="{FF2B5EF4-FFF2-40B4-BE49-F238E27FC236}">
                <a16:creationId xmlns:a16="http://schemas.microsoft.com/office/drawing/2014/main" id="{F6E568A1-D697-4756-BAD7-8A6D0A85FE81}"/>
              </a:ext>
            </a:extLst>
          </p:cNvPr>
          <p:cNvSpPr>
            <a:spLocks noGrp="1"/>
          </p:cNvSpPr>
          <p:nvPr>
            <p:ph sz="quarter" idx="13"/>
          </p:nvPr>
        </p:nvSpPr>
        <p:spPr/>
        <p:txBody>
          <a:bodyPr/>
          <a:lstStyle/>
          <a:p>
            <a:r>
              <a:rPr lang="en-US" dirty="0"/>
              <a:t>Closed chest and abdominal wounds bear a high risk for underlying organ system damage and internal bleeding. Use mechanism of injury and patient assessment to recognize the signs and symptoms of shock.</a:t>
            </a:r>
          </a:p>
        </p:txBody>
      </p:sp>
    </p:spTree>
    <p:extLst>
      <p:ext uri="{BB962C8B-B14F-4D97-AF65-F5344CB8AC3E}">
        <p14:creationId xmlns:p14="http://schemas.microsoft.com/office/powerpoint/2010/main" val="6848320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58F7-CA3F-4DCC-9BC9-2428C37F528D}"/>
              </a:ext>
            </a:extLst>
          </p:cNvPr>
          <p:cNvSpPr>
            <a:spLocks noGrp="1"/>
          </p:cNvSpPr>
          <p:nvPr>
            <p:ph type="title"/>
          </p:nvPr>
        </p:nvSpPr>
        <p:spPr/>
        <p:txBody>
          <a:bodyPr/>
          <a:lstStyle/>
          <a:p>
            <a:r>
              <a:rPr lang="en-US" dirty="0"/>
              <a:t>Remember </a:t>
            </a:r>
            <a:r>
              <a:rPr lang="en-US" sz="2000" b="0" dirty="0"/>
              <a:t>(3 of 3)</a:t>
            </a:r>
          </a:p>
        </p:txBody>
      </p:sp>
      <p:sp>
        <p:nvSpPr>
          <p:cNvPr id="3" name="Content Placeholder 2">
            <a:extLst>
              <a:ext uri="{FF2B5EF4-FFF2-40B4-BE49-F238E27FC236}">
                <a16:creationId xmlns:a16="http://schemas.microsoft.com/office/drawing/2014/main" id="{F6E568A1-D697-4756-BAD7-8A6D0A85FE81}"/>
              </a:ext>
            </a:extLst>
          </p:cNvPr>
          <p:cNvSpPr>
            <a:spLocks noGrp="1"/>
          </p:cNvSpPr>
          <p:nvPr>
            <p:ph sz="quarter" idx="13"/>
          </p:nvPr>
        </p:nvSpPr>
        <p:spPr/>
        <p:txBody>
          <a:bodyPr/>
          <a:lstStyle/>
          <a:p>
            <a:r>
              <a:rPr lang="en-US" dirty="0"/>
              <a:t>E</a:t>
            </a:r>
            <a:r>
              <a:rPr lang="en-US" sz="100" dirty="0"/>
              <a:t> </a:t>
            </a:r>
            <a:r>
              <a:rPr lang="en-US" dirty="0"/>
              <a:t>M</a:t>
            </a:r>
            <a:r>
              <a:rPr lang="en-US" sz="100" dirty="0"/>
              <a:t> </a:t>
            </a:r>
            <a:r>
              <a:rPr lang="en-US" dirty="0"/>
              <a:t>Ts should learn signs and symptoms, and treatment procedures for specific chest and abdominal injuries.</a:t>
            </a:r>
          </a:p>
        </p:txBody>
      </p:sp>
    </p:spTree>
    <p:extLst>
      <p:ext uri="{BB962C8B-B14F-4D97-AF65-F5344CB8AC3E}">
        <p14:creationId xmlns:p14="http://schemas.microsoft.com/office/powerpoint/2010/main" val="771802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72D6-DA9A-48FF-8F41-3C69CF817094}"/>
              </a:ext>
            </a:extLst>
          </p:cNvPr>
          <p:cNvSpPr>
            <a:spLocks noGrp="1"/>
          </p:cNvSpPr>
          <p:nvPr>
            <p:ph type="title"/>
          </p:nvPr>
        </p:nvSpPr>
        <p:spPr/>
        <p:txBody>
          <a:bodyPr/>
          <a:lstStyle/>
          <a:p>
            <a:r>
              <a:rPr lang="en-US" dirty="0"/>
              <a:t>Questions to Consider </a:t>
            </a:r>
            <a:r>
              <a:rPr lang="en-US" sz="2000" b="0" dirty="0"/>
              <a:t>(1 of 2)</a:t>
            </a:r>
          </a:p>
        </p:txBody>
      </p:sp>
      <p:sp>
        <p:nvSpPr>
          <p:cNvPr id="3" name="Content Placeholder 2">
            <a:extLst>
              <a:ext uri="{FF2B5EF4-FFF2-40B4-BE49-F238E27FC236}">
                <a16:creationId xmlns:a16="http://schemas.microsoft.com/office/drawing/2014/main" id="{5F092742-0142-4FC6-9BA2-CA8D1799521E}"/>
              </a:ext>
            </a:extLst>
          </p:cNvPr>
          <p:cNvSpPr>
            <a:spLocks noGrp="1"/>
          </p:cNvSpPr>
          <p:nvPr>
            <p:ph sz="quarter" idx="13"/>
          </p:nvPr>
        </p:nvSpPr>
        <p:spPr>
          <a:xfrm>
            <a:off x="457200" y="1556326"/>
            <a:ext cx="8098971" cy="4467955"/>
          </a:xfrm>
        </p:spPr>
        <p:txBody>
          <a:bodyPr/>
          <a:lstStyle/>
          <a:p>
            <a:r>
              <a:rPr lang="en-US" dirty="0"/>
              <a:t>Is the patient’s breathing adequate, inadequate, or absent?</a:t>
            </a:r>
          </a:p>
          <a:p>
            <a:r>
              <a:rPr lang="en-US" dirty="0"/>
              <a:t>Is the patient displaying signs of shock?</a:t>
            </a:r>
          </a:p>
          <a:p>
            <a:r>
              <a:rPr lang="en-US" dirty="0"/>
              <a:t>Is there an open wound in the chest that needs to be sealed?</a:t>
            </a:r>
          </a:p>
        </p:txBody>
      </p:sp>
    </p:spTree>
    <p:extLst>
      <p:ext uri="{BB962C8B-B14F-4D97-AF65-F5344CB8AC3E}">
        <p14:creationId xmlns:p14="http://schemas.microsoft.com/office/powerpoint/2010/main" val="26214865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72D6-DA9A-48FF-8F41-3C69CF817094}"/>
              </a:ext>
            </a:extLst>
          </p:cNvPr>
          <p:cNvSpPr>
            <a:spLocks noGrp="1"/>
          </p:cNvSpPr>
          <p:nvPr>
            <p:ph type="title"/>
          </p:nvPr>
        </p:nvSpPr>
        <p:spPr/>
        <p:txBody>
          <a:bodyPr/>
          <a:lstStyle/>
          <a:p>
            <a:r>
              <a:rPr lang="en-US" dirty="0"/>
              <a:t>Questions to Consider </a:t>
            </a:r>
            <a:r>
              <a:rPr lang="en-US" sz="2000" b="0" dirty="0"/>
              <a:t>(2 of 2)</a:t>
            </a:r>
          </a:p>
        </p:txBody>
      </p:sp>
      <p:sp>
        <p:nvSpPr>
          <p:cNvPr id="3" name="Content Placeholder 2">
            <a:extLst>
              <a:ext uri="{FF2B5EF4-FFF2-40B4-BE49-F238E27FC236}">
                <a16:creationId xmlns:a16="http://schemas.microsoft.com/office/drawing/2014/main" id="{5F092742-0142-4FC6-9BA2-CA8D1799521E}"/>
              </a:ext>
            </a:extLst>
          </p:cNvPr>
          <p:cNvSpPr>
            <a:spLocks noGrp="1"/>
          </p:cNvSpPr>
          <p:nvPr>
            <p:ph sz="quarter" idx="13"/>
          </p:nvPr>
        </p:nvSpPr>
        <p:spPr>
          <a:xfrm>
            <a:off x="457200" y="1556326"/>
            <a:ext cx="8098971" cy="4467955"/>
          </a:xfrm>
        </p:spPr>
        <p:txBody>
          <a:bodyPr/>
          <a:lstStyle/>
          <a:p>
            <a:r>
              <a:rPr lang="en-US" dirty="0"/>
              <a:t>Is the patient displaying signs of a </a:t>
            </a:r>
            <a:r>
              <a:rPr lang="en-US" dirty="0" smtClean="0"/>
              <a:t>tension pneumothorax</a:t>
            </a:r>
            <a:r>
              <a:rPr lang="en-US" dirty="0"/>
              <a:t>?</a:t>
            </a:r>
          </a:p>
          <a:p>
            <a:r>
              <a:rPr lang="en-US" dirty="0"/>
              <a:t>Is there an open wound in the abdomen that needs to be dressed and covered?</a:t>
            </a:r>
          </a:p>
        </p:txBody>
      </p:sp>
    </p:spTree>
    <p:extLst>
      <p:ext uri="{BB962C8B-B14F-4D97-AF65-F5344CB8AC3E}">
        <p14:creationId xmlns:p14="http://schemas.microsoft.com/office/powerpoint/2010/main" val="1668592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1DCB-4B20-4A4C-BC86-3CF0DCDDE668}"/>
              </a:ext>
            </a:extLst>
          </p:cNvPr>
          <p:cNvSpPr>
            <a:spLocks noGrp="1"/>
          </p:cNvSpPr>
          <p:nvPr>
            <p:ph type="title"/>
          </p:nvPr>
        </p:nvSpPr>
        <p:spPr/>
        <p:txBody>
          <a:bodyPr/>
          <a:lstStyle/>
          <a:p>
            <a:r>
              <a:rPr lang="en-US" dirty="0"/>
              <a:t>The Mechanism of Breathing </a:t>
            </a:r>
            <a:r>
              <a:rPr lang="en-US" sz="2000" b="0" dirty="0"/>
              <a:t>(1 of 2)</a:t>
            </a:r>
          </a:p>
        </p:txBody>
      </p:sp>
      <p:sp>
        <p:nvSpPr>
          <p:cNvPr id="3" name="Content Placeholder 2">
            <a:extLst>
              <a:ext uri="{FF2B5EF4-FFF2-40B4-BE49-F238E27FC236}">
                <a16:creationId xmlns:a16="http://schemas.microsoft.com/office/drawing/2014/main" id="{08C7A3DA-29BE-4B8C-9189-E61B3A14263B}"/>
              </a:ext>
            </a:extLst>
          </p:cNvPr>
          <p:cNvSpPr>
            <a:spLocks noGrp="1"/>
          </p:cNvSpPr>
          <p:nvPr>
            <p:ph sz="quarter" idx="13"/>
          </p:nvPr>
        </p:nvSpPr>
        <p:spPr/>
        <p:txBody>
          <a:bodyPr/>
          <a:lstStyle/>
          <a:p>
            <a:r>
              <a:rPr lang="en-US" dirty="0"/>
              <a:t>Chest wall, diaphragm, and lungs work together</a:t>
            </a:r>
          </a:p>
          <a:p>
            <a:pPr lvl="1"/>
            <a:r>
              <a:rPr lang="en-US" dirty="0"/>
              <a:t>Change pressure within the chest cavity</a:t>
            </a:r>
          </a:p>
          <a:p>
            <a:pPr lvl="1"/>
            <a:r>
              <a:rPr lang="en-US" dirty="0"/>
              <a:t>Cause air to be moved in and out</a:t>
            </a:r>
          </a:p>
        </p:txBody>
      </p:sp>
    </p:spTree>
    <p:extLst>
      <p:ext uri="{BB962C8B-B14F-4D97-AF65-F5344CB8AC3E}">
        <p14:creationId xmlns:p14="http://schemas.microsoft.com/office/powerpoint/2010/main" val="14583442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40DBF-C90D-4AEE-B3D2-88ABC4BA61F5}"/>
              </a:ext>
            </a:extLst>
          </p:cNvPr>
          <p:cNvSpPr>
            <a:spLocks noGrp="1"/>
          </p:cNvSpPr>
          <p:nvPr>
            <p:ph type="title"/>
          </p:nvPr>
        </p:nvSpPr>
        <p:spPr/>
        <p:txBody>
          <a:bodyPr/>
          <a:lstStyle/>
          <a:p>
            <a:r>
              <a:rPr lang="en-US" dirty="0"/>
              <a:t>Critical Thinking </a:t>
            </a:r>
            <a:r>
              <a:rPr lang="en-US" sz="2000" b="0" dirty="0"/>
              <a:t>(1 of 2)</a:t>
            </a:r>
          </a:p>
        </p:txBody>
      </p:sp>
      <p:sp>
        <p:nvSpPr>
          <p:cNvPr id="3" name="Content Placeholder 2">
            <a:extLst>
              <a:ext uri="{FF2B5EF4-FFF2-40B4-BE49-F238E27FC236}">
                <a16:creationId xmlns:a16="http://schemas.microsoft.com/office/drawing/2014/main" id="{A59054DE-90FB-407D-BC4A-6C6D6A2FB13D}"/>
              </a:ext>
            </a:extLst>
          </p:cNvPr>
          <p:cNvSpPr>
            <a:spLocks noGrp="1"/>
          </p:cNvSpPr>
          <p:nvPr>
            <p:ph sz="quarter" idx="13"/>
          </p:nvPr>
        </p:nvSpPr>
        <p:spPr>
          <a:xfrm>
            <a:off x="457200" y="1556326"/>
            <a:ext cx="7978140" cy="4467955"/>
          </a:xfrm>
        </p:spPr>
        <p:txBody>
          <a:bodyPr/>
          <a:lstStyle/>
          <a:p>
            <a:r>
              <a:rPr lang="en-US" dirty="0"/>
              <a:t>You are caring for a patient who was shot in the chest with a nail gun. You applied an occlusive dressing around the wound. The patient is suddenly deteriorating. He is having extreme difficulty breathing and his color has worsened.</a:t>
            </a:r>
          </a:p>
        </p:txBody>
      </p:sp>
    </p:spTree>
    <p:extLst>
      <p:ext uri="{BB962C8B-B14F-4D97-AF65-F5344CB8AC3E}">
        <p14:creationId xmlns:p14="http://schemas.microsoft.com/office/powerpoint/2010/main" val="24824454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40DBF-C90D-4AEE-B3D2-88ABC4BA61F5}"/>
              </a:ext>
            </a:extLst>
          </p:cNvPr>
          <p:cNvSpPr>
            <a:spLocks noGrp="1"/>
          </p:cNvSpPr>
          <p:nvPr>
            <p:ph type="title"/>
          </p:nvPr>
        </p:nvSpPr>
        <p:spPr/>
        <p:txBody>
          <a:bodyPr/>
          <a:lstStyle/>
          <a:p>
            <a:r>
              <a:rPr lang="en-US" dirty="0"/>
              <a:t>Critical Thinking </a:t>
            </a:r>
            <a:r>
              <a:rPr lang="en-US" sz="2000" b="0" dirty="0"/>
              <a:t>(2 of 2)</a:t>
            </a:r>
          </a:p>
        </p:txBody>
      </p:sp>
      <p:sp>
        <p:nvSpPr>
          <p:cNvPr id="3" name="Content Placeholder 2">
            <a:extLst>
              <a:ext uri="{FF2B5EF4-FFF2-40B4-BE49-F238E27FC236}">
                <a16:creationId xmlns:a16="http://schemas.microsoft.com/office/drawing/2014/main" id="{A59054DE-90FB-407D-BC4A-6C6D6A2FB13D}"/>
              </a:ext>
            </a:extLst>
          </p:cNvPr>
          <p:cNvSpPr>
            <a:spLocks noGrp="1"/>
          </p:cNvSpPr>
          <p:nvPr>
            <p:ph sz="quarter" idx="13"/>
          </p:nvPr>
        </p:nvSpPr>
        <p:spPr>
          <a:xfrm>
            <a:off x="457200" y="1556326"/>
            <a:ext cx="8082643" cy="4467955"/>
          </a:xfrm>
        </p:spPr>
        <p:txBody>
          <a:bodyPr/>
          <a:lstStyle/>
          <a:p>
            <a:r>
              <a:rPr lang="en-US" dirty="0"/>
              <a:t>Breath sounds have become almost totally absent on the side with the impaled nail. What complication might you suspect is causing his worsening condition? How could this be corrected?</a:t>
            </a:r>
          </a:p>
        </p:txBody>
      </p:sp>
    </p:spTree>
    <p:extLst>
      <p:ext uri="{BB962C8B-B14F-4D97-AF65-F5344CB8AC3E}">
        <p14:creationId xmlns:p14="http://schemas.microsoft.com/office/powerpoint/2010/main" val="29694661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613A-00AD-4650-9125-C8646D0F4BCD}"/>
              </a:ext>
            </a:extLst>
          </p:cNvPr>
          <p:cNvSpPr>
            <a:spLocks noGrp="1"/>
          </p:cNvSpPr>
          <p:nvPr>
            <p:ph type="title"/>
          </p:nvPr>
        </p:nvSpPr>
        <p:spPr/>
        <p:txBody>
          <a:bodyPr/>
          <a:lstStyle/>
          <a:p>
            <a:r>
              <a:rPr lang="en-IN" dirty="0"/>
              <a:t>Appendix 1</a:t>
            </a:r>
            <a:endParaRPr lang="en-US" dirty="0"/>
          </a:p>
        </p:txBody>
      </p:sp>
      <p:sp>
        <p:nvSpPr>
          <p:cNvPr id="3" name="Content Placeholder 2">
            <a:extLst>
              <a:ext uri="{FF2B5EF4-FFF2-40B4-BE49-F238E27FC236}">
                <a16:creationId xmlns:a16="http://schemas.microsoft.com/office/drawing/2014/main" id="{1572A801-7DE9-49A5-97E4-C5D2394C1634}"/>
              </a:ext>
            </a:extLst>
          </p:cNvPr>
          <p:cNvSpPr>
            <a:spLocks noGrp="1"/>
          </p:cNvSpPr>
          <p:nvPr>
            <p:ph sz="quarter" idx="16"/>
          </p:nvPr>
        </p:nvSpPr>
        <p:spPr>
          <a:xfrm>
            <a:off x="457200" y="1555749"/>
            <a:ext cx="8229600" cy="4191908"/>
          </a:xfrm>
        </p:spPr>
        <p:txBody>
          <a:bodyPr/>
          <a:lstStyle/>
          <a:p>
            <a:pPr marL="432" indent="0">
              <a:buNone/>
            </a:pPr>
            <a:r>
              <a:rPr lang="en-US" sz="2400" dirty="0"/>
              <a:t>The chart on the left depicts the placement of the solid organs in the human body including the spleen, liver, pancreas, and kidneys. The chart on the right depicts the hollow organs in the human body including the stomach, gallbladder, duodenum, large and small intestines, and bladder.</a:t>
            </a:r>
          </a:p>
        </p:txBody>
      </p:sp>
      <p:sp>
        <p:nvSpPr>
          <p:cNvPr id="14" name="Text Placeholder 13">
            <a:extLst>
              <a:ext uri="{FF2B5EF4-FFF2-40B4-BE49-F238E27FC236}">
                <a16:creationId xmlns:a16="http://schemas.microsoft.com/office/drawing/2014/main" id="{75D39D5E-F773-45BA-9C6D-08F4773C5141}"/>
              </a:ext>
            </a:extLst>
          </p:cNvPr>
          <p:cNvSpPr>
            <a:spLocks noGrp="1"/>
          </p:cNvSpPr>
          <p:nvPr>
            <p:ph type="body" sz="quarter" idx="27"/>
          </p:nvPr>
        </p:nvSpPr>
        <p:spPr>
          <a:xfrm>
            <a:off x="457200" y="5990756"/>
            <a:ext cx="8439150" cy="328401"/>
          </a:xfrm>
        </p:spPr>
        <p:txBody>
          <a:bodyPr/>
          <a:lstStyle/>
          <a:p>
            <a:pPr marL="0" indent="0">
              <a:buNone/>
            </a:pPr>
            <a:r>
              <a:rPr lang="en-US" dirty="0">
                <a:hlinkClick r:id="rId2" action="ppaction://hlinksldjump"/>
              </a:rPr>
              <a:t>Return to presentation</a:t>
            </a:r>
            <a:endParaRPr lang="en-US" dirty="0"/>
          </a:p>
        </p:txBody>
      </p:sp>
    </p:spTree>
    <p:extLst>
      <p:ext uri="{BB962C8B-B14F-4D97-AF65-F5344CB8AC3E}">
        <p14:creationId xmlns:p14="http://schemas.microsoft.com/office/powerpoint/2010/main" val="25732465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613A-00AD-4650-9125-C8646D0F4BCD}"/>
              </a:ext>
            </a:extLst>
          </p:cNvPr>
          <p:cNvSpPr>
            <a:spLocks noGrp="1"/>
          </p:cNvSpPr>
          <p:nvPr>
            <p:ph type="title"/>
          </p:nvPr>
        </p:nvSpPr>
        <p:spPr/>
        <p:txBody>
          <a:bodyPr/>
          <a:lstStyle/>
          <a:p>
            <a:r>
              <a:rPr lang="en-IN" dirty="0"/>
              <a:t>Appendix 2</a:t>
            </a:r>
            <a:endParaRPr lang="en-US" dirty="0"/>
          </a:p>
        </p:txBody>
      </p:sp>
      <p:sp>
        <p:nvSpPr>
          <p:cNvPr id="3" name="Content Placeholder 2">
            <a:extLst>
              <a:ext uri="{FF2B5EF4-FFF2-40B4-BE49-F238E27FC236}">
                <a16:creationId xmlns:a16="http://schemas.microsoft.com/office/drawing/2014/main" id="{1572A801-7DE9-49A5-97E4-C5D2394C1634}"/>
              </a:ext>
            </a:extLst>
          </p:cNvPr>
          <p:cNvSpPr>
            <a:spLocks noGrp="1"/>
          </p:cNvSpPr>
          <p:nvPr>
            <p:ph sz="quarter" idx="16"/>
          </p:nvPr>
        </p:nvSpPr>
        <p:spPr>
          <a:xfrm>
            <a:off x="457200" y="1555749"/>
            <a:ext cx="8229600" cy="4191908"/>
          </a:xfrm>
        </p:spPr>
        <p:txBody>
          <a:bodyPr/>
          <a:lstStyle/>
          <a:p>
            <a:pPr marL="432" indent="0">
              <a:buNone/>
            </a:pPr>
            <a:r>
              <a:rPr lang="en-US" sz="2400" dirty="0"/>
              <a:t>The first graphic shows a rib cage with three ribs broken at two ends. An arrow labeled, Inspiration points outward from the chest. Another arrow points in toward the chest and is labeled, Flail section moves oppositely. The second graphic shows a rib cage with three ribs broken at two ends. An arrow labeled, expiration points in toward the chest. Another arrow points outward from the chest and is labeled, Flail section moves oppositely.</a:t>
            </a:r>
          </a:p>
        </p:txBody>
      </p:sp>
      <p:sp>
        <p:nvSpPr>
          <p:cNvPr id="14" name="Text Placeholder 13">
            <a:extLst>
              <a:ext uri="{FF2B5EF4-FFF2-40B4-BE49-F238E27FC236}">
                <a16:creationId xmlns:a16="http://schemas.microsoft.com/office/drawing/2014/main" id="{75D39D5E-F773-45BA-9C6D-08F4773C5141}"/>
              </a:ext>
            </a:extLst>
          </p:cNvPr>
          <p:cNvSpPr>
            <a:spLocks noGrp="1"/>
          </p:cNvSpPr>
          <p:nvPr>
            <p:ph type="body" sz="quarter" idx="27"/>
          </p:nvPr>
        </p:nvSpPr>
        <p:spPr>
          <a:xfrm>
            <a:off x="457200" y="5990756"/>
            <a:ext cx="8439150" cy="328401"/>
          </a:xfrm>
        </p:spPr>
        <p:txBody>
          <a:bodyPr/>
          <a:lstStyle/>
          <a:p>
            <a:pPr marL="0" indent="0">
              <a:buNone/>
            </a:pPr>
            <a:r>
              <a:rPr lang="en-US" dirty="0">
                <a:hlinkClick r:id="rId2" action="ppaction://hlinksldjump"/>
              </a:rPr>
              <a:t>Return to presentation</a:t>
            </a:r>
            <a:endParaRPr lang="en-US" dirty="0"/>
          </a:p>
        </p:txBody>
      </p:sp>
    </p:spTree>
    <p:extLst>
      <p:ext uri="{BB962C8B-B14F-4D97-AF65-F5344CB8AC3E}">
        <p14:creationId xmlns:p14="http://schemas.microsoft.com/office/powerpoint/2010/main" val="3978092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613A-00AD-4650-9125-C8646D0F4BCD}"/>
              </a:ext>
            </a:extLst>
          </p:cNvPr>
          <p:cNvSpPr>
            <a:spLocks noGrp="1"/>
          </p:cNvSpPr>
          <p:nvPr>
            <p:ph type="title"/>
          </p:nvPr>
        </p:nvSpPr>
        <p:spPr/>
        <p:txBody>
          <a:bodyPr/>
          <a:lstStyle/>
          <a:p>
            <a:r>
              <a:rPr lang="en-IN" dirty="0"/>
              <a:t>Appendix </a:t>
            </a:r>
            <a:r>
              <a:rPr lang="en-IN" dirty="0" smtClean="0"/>
              <a:t>3</a:t>
            </a:r>
            <a:endParaRPr lang="en-US" dirty="0"/>
          </a:p>
        </p:txBody>
      </p:sp>
      <p:sp>
        <p:nvSpPr>
          <p:cNvPr id="3" name="Content Placeholder 2">
            <a:extLst>
              <a:ext uri="{FF2B5EF4-FFF2-40B4-BE49-F238E27FC236}">
                <a16:creationId xmlns:a16="http://schemas.microsoft.com/office/drawing/2014/main" id="{1572A801-7DE9-49A5-97E4-C5D2394C1634}"/>
              </a:ext>
            </a:extLst>
          </p:cNvPr>
          <p:cNvSpPr>
            <a:spLocks noGrp="1"/>
          </p:cNvSpPr>
          <p:nvPr>
            <p:ph sz="quarter" idx="16"/>
          </p:nvPr>
        </p:nvSpPr>
        <p:spPr>
          <a:xfrm>
            <a:off x="457200" y="1555749"/>
            <a:ext cx="8229600" cy="4191908"/>
          </a:xfrm>
        </p:spPr>
        <p:txBody>
          <a:bodyPr/>
          <a:lstStyle/>
          <a:p>
            <a:pPr marL="432" indent="0">
              <a:buNone/>
            </a:pPr>
            <a:r>
              <a:rPr lang="en-US" sz="2400" dirty="0"/>
              <a:t>With pneumothorax, air enters a chest cavity and collapses one of the lungs. With hemothorax, blood enters a chest cavity and collapses one of the lungs. With hemopneumothorax, blood and air enter a chest cavity and collapse one of the lungs.</a:t>
            </a:r>
          </a:p>
        </p:txBody>
      </p:sp>
      <p:sp>
        <p:nvSpPr>
          <p:cNvPr id="14" name="Text Placeholder 13">
            <a:extLst>
              <a:ext uri="{FF2B5EF4-FFF2-40B4-BE49-F238E27FC236}">
                <a16:creationId xmlns:a16="http://schemas.microsoft.com/office/drawing/2014/main" id="{75D39D5E-F773-45BA-9C6D-08F4773C5141}"/>
              </a:ext>
            </a:extLst>
          </p:cNvPr>
          <p:cNvSpPr>
            <a:spLocks noGrp="1"/>
          </p:cNvSpPr>
          <p:nvPr>
            <p:ph type="body" sz="quarter" idx="27"/>
          </p:nvPr>
        </p:nvSpPr>
        <p:spPr>
          <a:xfrm>
            <a:off x="457200" y="5990756"/>
            <a:ext cx="8439150" cy="328401"/>
          </a:xfrm>
        </p:spPr>
        <p:txBody>
          <a:bodyPr/>
          <a:lstStyle/>
          <a:p>
            <a:pPr marL="0" indent="0">
              <a:buNone/>
            </a:pPr>
            <a:r>
              <a:rPr lang="en-US" dirty="0">
                <a:hlinkClick r:id="rId2" action="ppaction://hlinksldjump"/>
              </a:rPr>
              <a:t>Return to presentation</a:t>
            </a:r>
            <a:endParaRPr lang="en-US" dirty="0"/>
          </a:p>
        </p:txBody>
      </p:sp>
    </p:spTree>
    <p:extLst>
      <p:ext uri="{BB962C8B-B14F-4D97-AF65-F5344CB8AC3E}">
        <p14:creationId xmlns:p14="http://schemas.microsoft.com/office/powerpoint/2010/main" val="168395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1DCB-4B20-4A4C-BC86-3CF0DCDDE668}"/>
              </a:ext>
            </a:extLst>
          </p:cNvPr>
          <p:cNvSpPr>
            <a:spLocks noGrp="1"/>
          </p:cNvSpPr>
          <p:nvPr>
            <p:ph type="title"/>
          </p:nvPr>
        </p:nvSpPr>
        <p:spPr/>
        <p:txBody>
          <a:bodyPr/>
          <a:lstStyle/>
          <a:p>
            <a:r>
              <a:rPr lang="en-US" dirty="0"/>
              <a:t>The Mechanism of Breathing </a:t>
            </a:r>
            <a:r>
              <a:rPr lang="en-US" sz="2000" b="0" dirty="0"/>
              <a:t>(2 of 2)</a:t>
            </a:r>
          </a:p>
        </p:txBody>
      </p:sp>
      <p:sp>
        <p:nvSpPr>
          <p:cNvPr id="3" name="Content Placeholder 2">
            <a:extLst>
              <a:ext uri="{FF2B5EF4-FFF2-40B4-BE49-F238E27FC236}">
                <a16:creationId xmlns:a16="http://schemas.microsoft.com/office/drawing/2014/main" id="{08C7A3DA-29BE-4B8C-9189-E61B3A14263B}"/>
              </a:ext>
            </a:extLst>
          </p:cNvPr>
          <p:cNvSpPr>
            <a:spLocks noGrp="1"/>
          </p:cNvSpPr>
          <p:nvPr>
            <p:ph sz="quarter" idx="13"/>
          </p:nvPr>
        </p:nvSpPr>
        <p:spPr>
          <a:xfrm>
            <a:off x="457200" y="1556326"/>
            <a:ext cx="8392886" cy="4467955"/>
          </a:xfrm>
        </p:spPr>
        <p:txBody>
          <a:bodyPr/>
          <a:lstStyle/>
          <a:p>
            <a:r>
              <a:rPr lang="en-US" dirty="0"/>
              <a:t>Inhalation</a:t>
            </a:r>
          </a:p>
          <a:p>
            <a:pPr lvl="1"/>
            <a:r>
              <a:rPr lang="en-US" dirty="0"/>
              <a:t>Active process that uses negative pressure to draw air into the lungs</a:t>
            </a:r>
          </a:p>
          <a:p>
            <a:r>
              <a:rPr lang="en-US" dirty="0"/>
              <a:t>Exhalation</a:t>
            </a:r>
          </a:p>
          <a:p>
            <a:pPr lvl="1"/>
            <a:r>
              <a:rPr lang="en-US" dirty="0"/>
              <a:t>Passive process that uses positive pressure to push air out of the lungs</a:t>
            </a:r>
          </a:p>
        </p:txBody>
      </p:sp>
    </p:spTree>
    <p:extLst>
      <p:ext uri="{BB962C8B-B14F-4D97-AF65-F5344CB8AC3E}">
        <p14:creationId xmlns:p14="http://schemas.microsoft.com/office/powerpoint/2010/main" val="2647743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37276</TotalTime>
  <Words>5231</Words>
  <Application>Microsoft Office PowerPoint</Application>
  <PresentationFormat>On-screen Show (4:3)</PresentationFormat>
  <Paragraphs>648</Paragraphs>
  <Slides>85</Slides>
  <Notes>72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85</vt:i4>
      </vt:variant>
    </vt:vector>
  </HeadingPairs>
  <TitlesOfParts>
    <vt:vector size="93" baseType="lpstr">
      <vt:lpstr>ＭＳ Ｐゴシック</vt:lpstr>
      <vt:lpstr>Arial</vt:lpstr>
      <vt:lpstr>Lucida Grande</vt:lpstr>
      <vt:lpstr>Noto Sans Symbols</vt:lpstr>
      <vt:lpstr>Times New Roman</vt:lpstr>
      <vt:lpstr>Verdana</vt:lpstr>
      <vt:lpstr>508 Lecture</vt:lpstr>
      <vt:lpstr>2_508 Lecture</vt:lpstr>
      <vt:lpstr>Emergency Care</vt:lpstr>
      <vt:lpstr>Topics</vt:lpstr>
      <vt:lpstr>Anatomy and Physiology of the Chest and Abdomen</vt:lpstr>
      <vt:lpstr>Anatomy and Physiology of the Chest (1 of 3)</vt:lpstr>
      <vt:lpstr>Anatomy and Physiology of the Chest (2 of 3)</vt:lpstr>
      <vt:lpstr>Anatomy and Physiology of the Chest (3 of 3)</vt:lpstr>
      <vt:lpstr>Anatomy of the Chest</vt:lpstr>
      <vt:lpstr>The Mechanism of Breathing (1 of 2)</vt:lpstr>
      <vt:lpstr>The Mechanism of Breathing (2 of 2)</vt:lpstr>
      <vt:lpstr>Anatomy and Physiology of the Abdomen (1 of 3)</vt:lpstr>
      <vt:lpstr>Anatomy of the Abdomen</vt:lpstr>
      <vt:lpstr>Anatomy and Physiology of the Abdomen (2 of 3)</vt:lpstr>
      <vt:lpstr>Anatomy and Physiology of the Abdomen (3 of 3)</vt:lpstr>
      <vt:lpstr>Pathophysiology of the Chest and Abdomen</vt:lpstr>
      <vt:lpstr>Chest Injuries</vt:lpstr>
      <vt:lpstr>Chest Injuries (1 of 2)</vt:lpstr>
      <vt:lpstr>Chest Injuries (2 of 2)</vt:lpstr>
      <vt:lpstr>Blunt Chest Injuries (1 of 4)</vt:lpstr>
      <vt:lpstr>Blunt Chest Injuries (2 of 4)</vt:lpstr>
      <vt:lpstr>Blunt Chest Injuries (3 of 4)</vt:lpstr>
      <vt:lpstr>Blunt Chest Injuries (4 of 4)</vt:lpstr>
      <vt:lpstr>Patient Assessment (1 of 13)</vt:lpstr>
      <vt:lpstr>Patient Assessment (2 of 13)</vt:lpstr>
      <vt:lpstr>Patient Care (1 of 10)</vt:lpstr>
      <vt:lpstr>Patient Care (2 of 10)</vt:lpstr>
      <vt:lpstr>Patient Care (3 of 10)</vt:lpstr>
      <vt:lpstr>Penetrating Chest Injuries</vt:lpstr>
      <vt:lpstr>Patient Assessment (3 of 13)</vt:lpstr>
      <vt:lpstr>Patient Assessment (4 of 13)</vt:lpstr>
      <vt:lpstr>Patient Assessment (5 of 13)</vt:lpstr>
      <vt:lpstr>Patient Assessment (6 of 13)</vt:lpstr>
      <vt:lpstr>Patient Care (4 of 10)</vt:lpstr>
      <vt:lpstr>Patient Care (5 of 10)</vt:lpstr>
      <vt:lpstr>Occlusive and Flutter-Valve Dressings (1 of 3)</vt:lpstr>
      <vt:lpstr>Occlusive and Flutter-Valve Dressings (2 of 3)</vt:lpstr>
      <vt:lpstr>Occlusive and Flutter-Valve Dressings (3 of 3)</vt:lpstr>
      <vt:lpstr>Think About It</vt:lpstr>
      <vt:lpstr>Injuries Within the Chest Cavity (1 of 12)</vt:lpstr>
      <vt:lpstr>Injuries Within the Chest Cavity (2 of 12)</vt:lpstr>
      <vt:lpstr>Injuries Within the Chest Cavity (3 of 12)</vt:lpstr>
      <vt:lpstr>Injuries Within the Chest Cavity (4 of 12)</vt:lpstr>
      <vt:lpstr>Injuries Within the Chest Cavity (5 of 12)</vt:lpstr>
      <vt:lpstr>Hemothorax and Hemopneumothorax</vt:lpstr>
      <vt:lpstr>Injuries Within the Chest Cavity (6 of 12)</vt:lpstr>
      <vt:lpstr>Injuries Within the Chest Cavity (7 of 12)</vt:lpstr>
      <vt:lpstr>Injuries Within the Chest Cavity (8 of 12)</vt:lpstr>
      <vt:lpstr>Injuries Within the Chest Cavity (9 of 12)</vt:lpstr>
      <vt:lpstr>Injuries Within the Chest Cavity (10 of 12)</vt:lpstr>
      <vt:lpstr>Injuries Within the Chest Cavity (11 of 12)</vt:lpstr>
      <vt:lpstr>Injuries Within the Chest Cavity (12 of 12)</vt:lpstr>
      <vt:lpstr>Patient Assessment (7 of 13)</vt:lpstr>
      <vt:lpstr>Patient Assessment (8 of 13)</vt:lpstr>
      <vt:lpstr>Patient Assessment (9 of 13)</vt:lpstr>
      <vt:lpstr>Patient Assessment (10 of 13)</vt:lpstr>
      <vt:lpstr>Patient Assessment (11 of 13)</vt:lpstr>
      <vt:lpstr>Patient Care (6 of 10)</vt:lpstr>
      <vt:lpstr>Patient Care (7 of 10)</vt:lpstr>
      <vt:lpstr>Abdominal Injuries</vt:lpstr>
      <vt:lpstr>Abdominal Injuries (1 of 3)</vt:lpstr>
      <vt:lpstr>Abdominal Injuries (2 of 3)</vt:lpstr>
      <vt:lpstr>Abdominal Injuries (3 of 3)</vt:lpstr>
      <vt:lpstr>Patient Assessment (12 of 13)</vt:lpstr>
      <vt:lpstr>Patient Assessment (13 of 13)</vt:lpstr>
      <vt:lpstr>The Path of the Bullet</vt:lpstr>
      <vt:lpstr>Patient Care (8 of 10)</vt:lpstr>
      <vt:lpstr>Patient Care (9 of 10)</vt:lpstr>
      <vt:lpstr>Patient Care (10 of 10)</vt:lpstr>
      <vt:lpstr>Chapter Review</vt:lpstr>
      <vt:lpstr>Chapter Review (1 of 6)</vt:lpstr>
      <vt:lpstr>Chapter Review (2 of 6)</vt:lpstr>
      <vt:lpstr>Chapter Review (3 of 6)</vt:lpstr>
      <vt:lpstr>Chapter Review (4 of 6)</vt:lpstr>
      <vt:lpstr>Chapter Review (5 of 6)</vt:lpstr>
      <vt:lpstr>Chapter Review (6 of 6)</vt:lpstr>
      <vt:lpstr>Remember (1 of 3)</vt:lpstr>
      <vt:lpstr>Remember (2 of 3)</vt:lpstr>
      <vt:lpstr>Remember (3 of 3)</vt:lpstr>
      <vt:lpstr>Questions to Consider (1 of 2)</vt:lpstr>
      <vt:lpstr>Questions to Consider (2 of 2)</vt:lpstr>
      <vt:lpstr>Critical Thinking (1 of 2)</vt:lpstr>
      <vt:lpstr>Critical Thinking (2 of 2)</vt:lpstr>
      <vt:lpstr>Copyright</vt:lpstr>
      <vt:lpstr>Appendix 1</vt:lpstr>
      <vt:lpstr>Appendix 2</vt:lpstr>
      <vt:lpstr>Appendix 3</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31, Chest and Abdominal Trauma</dc:title>
  <dc:subject>Health</dc:subject>
  <dc:creator>Limmer/O'Keefe</dc:creator>
  <cp:keywords>Emergency Care</cp:keywords>
  <dc:description/>
  <cp:lastModifiedBy>Radhakrishnan, Rajendran</cp:lastModifiedBy>
  <cp:revision>1811</cp:revision>
  <dcterms:modified xsi:type="dcterms:W3CDTF">2020-01-14T05:07:12Z</dcterms:modified>
  <cp:category/>
</cp:coreProperties>
</file>