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84" r:id="rId2"/>
  </p:sldMasterIdLst>
  <p:notesMasterIdLst>
    <p:notesMasterId r:id="rId97"/>
  </p:notesMasterIdLst>
  <p:handoutMasterIdLst>
    <p:handoutMasterId r:id="rId98"/>
  </p:handoutMasterIdLst>
  <p:sldIdLst>
    <p:sldId id="354" r:id="rId3"/>
    <p:sldId id="820" r:id="rId4"/>
    <p:sldId id="356" r:id="rId5"/>
    <p:sldId id="952" r:id="rId6"/>
    <p:sldId id="953" r:id="rId7"/>
    <p:sldId id="954" r:id="rId8"/>
    <p:sldId id="955" r:id="rId9"/>
    <p:sldId id="957" r:id="rId10"/>
    <p:sldId id="958" r:id="rId11"/>
    <p:sldId id="959" r:id="rId12"/>
    <p:sldId id="960" r:id="rId13"/>
    <p:sldId id="956" r:id="rId14"/>
    <p:sldId id="962" r:id="rId15"/>
    <p:sldId id="961" r:id="rId16"/>
    <p:sldId id="964" r:id="rId17"/>
    <p:sldId id="965" r:id="rId18"/>
    <p:sldId id="966" r:id="rId19"/>
    <p:sldId id="963" r:id="rId20"/>
    <p:sldId id="968" r:id="rId21"/>
    <p:sldId id="969" r:id="rId22"/>
    <p:sldId id="970" r:id="rId23"/>
    <p:sldId id="971" r:id="rId24"/>
    <p:sldId id="972" r:id="rId25"/>
    <p:sldId id="973" r:id="rId26"/>
    <p:sldId id="974" r:id="rId27"/>
    <p:sldId id="975" r:id="rId28"/>
    <p:sldId id="976" r:id="rId29"/>
    <p:sldId id="977" r:id="rId30"/>
    <p:sldId id="967" r:id="rId31"/>
    <p:sldId id="979" r:id="rId32"/>
    <p:sldId id="980" r:id="rId33"/>
    <p:sldId id="981" r:id="rId34"/>
    <p:sldId id="978" r:id="rId35"/>
    <p:sldId id="983" r:id="rId36"/>
    <p:sldId id="984" r:id="rId37"/>
    <p:sldId id="985" r:id="rId38"/>
    <p:sldId id="986" r:id="rId39"/>
    <p:sldId id="982" r:id="rId40"/>
    <p:sldId id="988" r:id="rId41"/>
    <p:sldId id="987" r:id="rId42"/>
    <p:sldId id="990" r:id="rId43"/>
    <p:sldId id="991" r:id="rId44"/>
    <p:sldId id="992" r:id="rId45"/>
    <p:sldId id="993" r:id="rId46"/>
    <p:sldId id="994" r:id="rId47"/>
    <p:sldId id="995" r:id="rId48"/>
    <p:sldId id="996" r:id="rId49"/>
    <p:sldId id="989" r:id="rId50"/>
    <p:sldId id="998" r:id="rId51"/>
    <p:sldId id="999" r:id="rId52"/>
    <p:sldId id="1000" r:id="rId53"/>
    <p:sldId id="1001" r:id="rId54"/>
    <p:sldId id="1002" r:id="rId55"/>
    <p:sldId id="1003" r:id="rId56"/>
    <p:sldId id="1004" r:id="rId57"/>
    <p:sldId id="1005" r:id="rId58"/>
    <p:sldId id="1006" r:id="rId59"/>
    <p:sldId id="1007" r:id="rId60"/>
    <p:sldId id="997" r:id="rId61"/>
    <p:sldId id="1009" r:id="rId62"/>
    <p:sldId id="1010" r:id="rId63"/>
    <p:sldId id="1011" r:id="rId64"/>
    <p:sldId id="1012" r:id="rId65"/>
    <p:sldId id="1013" r:id="rId66"/>
    <p:sldId id="1014" r:id="rId67"/>
    <p:sldId id="1015" r:id="rId68"/>
    <p:sldId id="1016" r:id="rId69"/>
    <p:sldId id="1008" r:id="rId70"/>
    <p:sldId id="1018" r:id="rId71"/>
    <p:sldId id="1019" r:id="rId72"/>
    <p:sldId id="1020" r:id="rId73"/>
    <p:sldId id="1021" r:id="rId74"/>
    <p:sldId id="1022" r:id="rId75"/>
    <p:sldId id="1023" r:id="rId76"/>
    <p:sldId id="1024" r:id="rId77"/>
    <p:sldId id="1017" r:id="rId78"/>
    <p:sldId id="1026" r:id="rId79"/>
    <p:sldId id="1027" r:id="rId80"/>
    <p:sldId id="1025" r:id="rId81"/>
    <p:sldId id="1029" r:id="rId82"/>
    <p:sldId id="1030" r:id="rId83"/>
    <p:sldId id="1031" r:id="rId84"/>
    <p:sldId id="1032" r:id="rId85"/>
    <p:sldId id="1033" r:id="rId86"/>
    <p:sldId id="1034" r:id="rId87"/>
    <p:sldId id="1035" r:id="rId88"/>
    <p:sldId id="1036" r:id="rId89"/>
    <p:sldId id="1037" r:id="rId90"/>
    <p:sldId id="1038" r:id="rId91"/>
    <p:sldId id="1039" r:id="rId92"/>
    <p:sldId id="1040" r:id="rId93"/>
    <p:sldId id="298" r:id="rId94"/>
    <p:sldId id="868" r:id="rId95"/>
    <p:sldId id="1041" r:id="rId9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77" userDrawn="1">
          <p15:clr>
            <a:srgbClr val="A4A3A4"/>
          </p15:clr>
        </p15:guide>
        <p15:guide id="2" pos="295" userDrawn="1">
          <p15:clr>
            <a:srgbClr val="A4A3A4"/>
          </p15:clr>
        </p15:guide>
        <p15:guide id="3" orient="horz" pos="98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28" autoAdjust="0"/>
    <p:restoredTop sz="95465" autoAdjust="0"/>
  </p:normalViewPr>
  <p:slideViewPr>
    <p:cSldViewPr snapToGrid="0" snapToObjects="1">
      <p:cViewPr varScale="1">
        <p:scale>
          <a:sx n="106" d="100"/>
          <a:sy n="106" d="100"/>
        </p:scale>
        <p:origin x="1800" y="144"/>
      </p:cViewPr>
      <p:guideLst>
        <p:guide orient="horz" pos="777"/>
        <p:guide pos="295"/>
        <p:guide orient="horz" pos="9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1/14/2020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Because of the self-healing property of bones, it is very important for a broken bone to be immobilized quickly and to remain immobilized to heal properly.</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Explain why it is important to immobilize a broken bone properly.</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altLang="en-US" dirty="0">
                <a:latin typeface="Arial" panose="020B0604020202020204" pitchFamily="34" charset="0"/>
                <a:ea typeface="ＭＳ Ｐゴシック" panose="020B0600070205080204" pitchFamily="34" charset="-128"/>
                <a:cs typeface="Arial" panose="020B0604020202020204" pitchFamily="34" charset="0"/>
              </a:rPr>
              <a:t>What is the role of the EMT with regard to immobilizing the bone to promote proper</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healing</a:t>
            </a:r>
            <a:r>
              <a:rPr lang="en-US" altLang="en-US" dirty="0">
                <a:latin typeface="Arial" panose="020B0604020202020204" pitchFamily="34" charset="0"/>
                <a:ea typeface="ＭＳ Ｐゴシック" panose="020B0600070205080204" pitchFamily="34" charset="-128"/>
                <a:cs typeface="Arial" panose="020B0604020202020204" pitchFamily="34" charset="0"/>
              </a:rPr>
              <a: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54447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32.1</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sym typeface="Lucida Grande" pitchFamily="-111" charset="0"/>
            </a:endParaRPr>
          </a:p>
          <a:p>
            <a:pPr eaLnBrk="1" hangingPunct="1"/>
            <a:r>
              <a:rPr lang="en-US" altLang="en-US" b="1" dirty="0">
                <a:latin typeface="Arial" panose="020B0604020202020204" pitchFamily="34" charset="0"/>
                <a:ea typeface="ＭＳ Ｐゴシック" panose="020B0600070205080204" pitchFamily="34" charset="-128"/>
                <a:sym typeface="Lucida Grande" pitchFamily="-111" charset="0"/>
              </a:rPr>
              <a:t>Point to Emphasize: </a:t>
            </a:r>
            <a:r>
              <a:rPr lang="en-US" altLang="en-US" dirty="0">
                <a:latin typeface="Arial" panose="020B0604020202020204" pitchFamily="34" charset="0"/>
                <a:ea typeface="ＭＳ Ｐゴシック" panose="020B0600070205080204" pitchFamily="34" charset="-128"/>
              </a:rPr>
              <a:t>Muscles, cartilage, ligaments, and tendons are the tissues that cause movement of body parts or organs.</a:t>
            </a:r>
            <a:endParaRPr lang="en-US" altLang="en-US" b="1" dirty="0">
              <a:latin typeface="Arial" panose="020B0604020202020204" pitchFamily="34" charset="0"/>
              <a:ea typeface="ＭＳ Ｐゴシック" panose="020B0600070205080204" pitchFamily="34" charset="-128"/>
              <a:sym typeface="Lucida Grande" pitchFamily="-111" charset="0"/>
            </a:endParaRPr>
          </a:p>
          <a:p>
            <a:pPr eaLnBrk="1" hangingPunct="1"/>
            <a:endParaRPr lang="en-US" altLang="en-US" dirty="0">
              <a:latin typeface="Arial" panose="020B0604020202020204" pitchFamily="34" charset="0"/>
              <a:ea typeface="ＭＳ Ｐゴシック" panose="020B0600070205080204" pitchFamily="34" charset="-128"/>
              <a:sym typeface="Lucida Grande" pitchFamily="-111" charset="0"/>
            </a:endParaRPr>
          </a:p>
          <a:p>
            <a:pPr eaLnBrk="1" hangingPunct="1"/>
            <a:r>
              <a:rPr lang="en-US" altLang="en-US" b="1" dirty="0">
                <a:latin typeface="Arial" panose="020B0604020202020204" pitchFamily="34" charset="0"/>
                <a:ea typeface="ＭＳ Ｐゴシック" panose="020B0600070205080204" pitchFamily="34" charset="-128"/>
                <a:sym typeface="Lucida Grande" pitchFamily="-111" charset="0"/>
              </a:rPr>
              <a:t>Discussion Topic: </a:t>
            </a:r>
            <a:r>
              <a:rPr lang="en-US" altLang="en-US" dirty="0">
                <a:latin typeface="Arial" panose="020B0604020202020204" pitchFamily="34" charset="0"/>
                <a:ea typeface="ＭＳ Ｐゴシック" panose="020B0600070205080204" pitchFamily="34" charset="-128"/>
              </a:rPr>
              <a:t>Describe the three types of muscle.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57137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27466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32.1</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sym typeface="Lucida Grande" pitchFamily="-111"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sym typeface="Lucida Grande" pitchFamily="-111" charset="0"/>
              </a:rPr>
              <a:t>Discussion Topic: </a:t>
            </a:r>
            <a:r>
              <a:rPr lang="en-US" altLang="en-US" dirty="0">
                <a:latin typeface="Arial" panose="020B0604020202020204" pitchFamily="34" charset="0"/>
                <a:ea typeface="ＭＳ Ｐゴシック" panose="020B0600070205080204" pitchFamily="34" charset="-128"/>
              </a:rPr>
              <a:t>Describe the functions of muscles, ligaments, and tendons.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65579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32.1</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sym typeface="Lucida Grande" pitchFamily="-111" charset="0"/>
            </a:endParaRPr>
          </a:p>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sym typeface="Lucida Grande" pitchFamily="-111" charset="0"/>
              </a:rPr>
              <a:t>Class Activity: </a:t>
            </a:r>
            <a:r>
              <a:rPr lang="en-US" altLang="en-US" dirty="0">
                <a:latin typeface="Arial" panose="020B0604020202020204" pitchFamily="34" charset="0"/>
                <a:ea typeface="ＭＳ Ｐゴシック" panose="020B0600070205080204" pitchFamily="34" charset="-128"/>
                <a:cs typeface="Arial" panose="020B0604020202020204" pitchFamily="34" charset="0"/>
                <a:sym typeface="Lucida Grande" pitchFamily="-111" charset="0"/>
              </a:rPr>
              <a:t>Take apart</a:t>
            </a:r>
            <a:r>
              <a:rPr lang="en-US" altLang="en-US" baseline="0" dirty="0">
                <a:latin typeface="Arial" panose="020B0604020202020204" pitchFamily="34" charset="0"/>
                <a:ea typeface="ＭＳ Ｐゴシック" panose="020B0600070205080204" pitchFamily="34" charset="-128"/>
                <a:cs typeface="Arial" panose="020B0604020202020204" pitchFamily="34" charset="0"/>
                <a:sym typeface="Lucida Grande" pitchFamily="-111" charset="0"/>
              </a:rPr>
              <a:t> a skeleton anatomy model. Have students work in groups to put the skeleton back together. Discuss articulation and joints.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13126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b="0" dirty="0">
                <a:latin typeface="Arial" panose="020B0604020202020204" pitchFamily="34" charset="0"/>
                <a:ea typeface="ＭＳ Ｐゴシック" panose="020B0600070205080204" pitchFamily="34" charset="-128"/>
                <a:cs typeface="Arial" panose="020B0604020202020204" pitchFamily="34" charset="0"/>
              </a:rPr>
              <a:t>35</a:t>
            </a:r>
            <a:r>
              <a:rPr lang="en-US" altLang="en-US" dirty="0">
                <a:latin typeface="Arial" panose="020B0604020202020204" pitchFamily="34" charset="0"/>
                <a:ea typeface="ＭＳ Ｐゴシック" panose="020B0600070205080204" pitchFamily="34" charset="-128"/>
                <a:cs typeface="Arial" panose="020B0604020202020204" pitchFamily="34" charset="0"/>
              </a:rPr>
              <a:t> minutes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Tips: </a:t>
            </a:r>
            <a:r>
              <a:rPr lang="en-US" altLang="en-US" dirty="0">
                <a:latin typeface="Arial" panose="020B0604020202020204" pitchFamily="34" charset="0"/>
                <a:ea typeface="ＭＳ Ｐゴシック" panose="020B0600070205080204" pitchFamily="34" charset="-128"/>
                <a:cs typeface="Arial" panose="020B0604020202020204" pitchFamily="34" charset="0"/>
              </a:rPr>
              <a:t>Use specific multimedia graphics and illustrations of the various forces that cause musculoskeletal injuries. Although it is important to differentiate among the various types of injuries, make it clear that often a specific diagnosis is impossible and that the EMT should treat with the worst-case scenario in mind. Relate common signs and symptoms to your discussion of anatomy and physiology. How does disruption of function translate into signs and symptoms? Demonstrate treatment steps with a programmed patient. Have proper splinting equipment on hand and allow students to visualize the proper methods. Use moulage to simulate various types of wounds. Demonstrate treatment.</a:t>
            </a: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87766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32.1</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sym typeface="Lucida Grande" pitchFamily="-111" charset="0"/>
            </a:endParaRPr>
          </a:p>
          <a:p>
            <a:pPr eaLnBrk="1" hangingPunct="1"/>
            <a:r>
              <a:rPr lang="en-US" altLang="en-US" b="1" dirty="0">
                <a:latin typeface="Arial" panose="020B0604020202020204" pitchFamily="34" charset="0"/>
                <a:ea typeface="ＭＳ Ｐゴシック" panose="020B0600070205080204" pitchFamily="34" charset="-128"/>
                <a:sym typeface="Lucida Grande" pitchFamily="-111" charset="0"/>
              </a:rPr>
              <a:t>Point to Emphasize: </a:t>
            </a:r>
            <a:r>
              <a:rPr lang="en-US" altLang="en-US" dirty="0">
                <a:latin typeface="Arial" panose="020B0604020202020204" pitchFamily="34" charset="0"/>
                <a:ea typeface="ＭＳ Ｐゴシック" panose="020B0600070205080204" pitchFamily="34" charset="-128"/>
              </a:rPr>
              <a:t>There are three types of mechanisms that cause musculoskeletal injuries: direct force, twisting force, and indirect force.</a:t>
            </a:r>
            <a:endParaRPr lang="en-US" altLang="en-US" b="1" dirty="0">
              <a:latin typeface="Arial" panose="020B0604020202020204" pitchFamily="34" charset="0"/>
              <a:ea typeface="ＭＳ Ｐゴシック" panose="020B0600070205080204" pitchFamily="34" charset="-128"/>
              <a:sym typeface="Lucida Grande" pitchFamily="-111" charset="0"/>
            </a:endParaRPr>
          </a:p>
          <a:p>
            <a:pPr eaLnBrk="1" hangingPunct="1"/>
            <a:endParaRPr lang="en-US" altLang="en-US" dirty="0">
              <a:latin typeface="Arial" panose="020B0604020202020204" pitchFamily="34" charset="0"/>
              <a:ea typeface="ＭＳ Ｐゴシック" panose="020B0600070205080204" pitchFamily="34" charset="-128"/>
              <a:sym typeface="Lucida Grande" pitchFamily="-111" charset="0"/>
            </a:endParaRPr>
          </a:p>
          <a:p>
            <a:pPr eaLnBrk="1" hangingPunct="1"/>
            <a:r>
              <a:rPr lang="en-US" altLang="en-US" b="1" dirty="0">
                <a:latin typeface="Arial" panose="020B0604020202020204" pitchFamily="34" charset="0"/>
                <a:ea typeface="ＭＳ Ｐゴシック" panose="020B0600070205080204" pitchFamily="34" charset="-128"/>
                <a:sym typeface="Lucida Grande" pitchFamily="-111" charset="0"/>
              </a:rPr>
              <a:t>Discussion Topic: </a:t>
            </a:r>
            <a:r>
              <a:rPr lang="en-US" altLang="en-US" dirty="0">
                <a:latin typeface="Arial" panose="020B0604020202020204" pitchFamily="34" charset="0"/>
                <a:ea typeface="ＭＳ Ｐゴシック" panose="020B0600070205080204" pitchFamily="34" charset="-128"/>
              </a:rPr>
              <a:t>Describe the three mechanisms that cause musculoskeletal injuries.</a:t>
            </a:r>
          </a:p>
          <a:p>
            <a:pPr eaLnBrk="1" hangingPunct="1"/>
            <a:endParaRPr lang="en-US" altLang="en-US" dirty="0">
              <a:latin typeface="Arial" panose="020B0604020202020204" pitchFamily="34" charset="0"/>
              <a:ea typeface="ＭＳ Ｐゴシック" panose="020B0600070205080204" pitchFamily="34" charset="-128"/>
              <a:sym typeface="Lucida Grande" pitchFamily="-111" charset="0"/>
            </a:endParaRPr>
          </a:p>
          <a:p>
            <a:pPr eaLnBrk="1" hangingPunct="1"/>
            <a:r>
              <a:rPr lang="en-US" altLang="en-US" b="1" dirty="0">
                <a:latin typeface="Arial" panose="020B0604020202020204" pitchFamily="34" charset="0"/>
                <a:ea typeface="ＭＳ Ｐゴシック" panose="020B0600070205080204" pitchFamily="34" charset="-128"/>
                <a:sym typeface="Lucida Grande" pitchFamily="-111" charset="0"/>
              </a:rPr>
              <a:t>Knowledge Application: </a:t>
            </a:r>
            <a:r>
              <a:rPr lang="en-US" altLang="en-US" dirty="0">
                <a:latin typeface="Arial" panose="020B0604020202020204" pitchFamily="34" charset="0"/>
                <a:ea typeface="ＭＳ Ｐゴシック" panose="020B0600070205080204" pitchFamily="34" charset="-128"/>
              </a:rPr>
              <a:t>Have students work in small groups. Hand out sticks and have each group present an example of a specific force that causes musculoskeletal injury. Have groups discuss their examples.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47264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Points to Emphasize:</a:t>
            </a:r>
            <a:r>
              <a:rPr lang="en-US" altLang="en-US" dirty="0">
                <a:latin typeface="Arial" panose="020B0604020202020204" pitchFamily="34" charset="0"/>
                <a:ea typeface="ＭＳ Ｐゴシック" panose="020B0600070205080204" pitchFamily="34" charset="-128"/>
                <a:cs typeface="Arial" panose="020B0604020202020204" pitchFamily="34" charset="0"/>
              </a:rPr>
              <a:t> There are four types of musculoskeletal injury: fracture, dislocation, sprain, and strain. A closed extremity injury is one in which the skin has not been broken. An open extremity injury is one in which the skin has been broken or torn through from the inside by the injured bone or from the outside by something that has caused a penetrating wound with associated injury to the bone.</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Compare and contrast an open extremity injury to a closed extremity injury.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5635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Points to Emphasize:</a:t>
            </a:r>
            <a:r>
              <a:rPr lang="en-US" altLang="en-US" dirty="0">
                <a:latin typeface="Arial" panose="020B0604020202020204" pitchFamily="34" charset="0"/>
                <a:ea typeface="ＭＳ Ｐゴシック" panose="020B0600070205080204" pitchFamily="34" charset="-128"/>
                <a:cs typeface="Arial" panose="020B0604020202020204" pitchFamily="34" charset="0"/>
              </a:rPr>
              <a:t> There are four types of musculoskeletal injury: fracture, dislocation, sprain, and strain. A closed extremity injury is one in which the skin has not been broken. An open extremity injury is one in which the skin has been broken or torn through from the inside by the injured bone or from the outside by something that has caused a penetrating wound with associated injury to the bone.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7126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the four common musculoskeletal injuries</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as noted in student content</a:t>
            </a:r>
            <a:r>
              <a:rPr lang="en-US" altLang="en-US" dirty="0">
                <a:latin typeface="Arial" panose="020B0604020202020204" pitchFamily="34" charset="0"/>
                <a:ea typeface="ＭＳ Ｐゴシック" panose="020B0600070205080204" pitchFamily="34" charset="-128"/>
                <a:cs typeface="Arial" panose="020B0604020202020204" pitchFamily="34" charset="0"/>
              </a:rPr>
              <a: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96300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Planning Your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Plan 95 minutes for this chapter.</a:t>
            </a:r>
          </a:p>
          <a:p>
            <a:pPr>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 Musculoskeletal System (20 minutes)</a:t>
            </a:r>
          </a:p>
          <a:p>
            <a:pPr>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 General Guidelines for Emergency Care</a:t>
            </a:r>
            <a:r>
              <a:rPr lang="en-US" altLang="en-US" b="1"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(35 minutes)</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 Emergency Care of Specific Injuries (40 minutes)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Note: The total teaching time recommended is only a guideline.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Core Concepts:</a:t>
            </a:r>
          </a:p>
          <a:p>
            <a:pPr>
              <a:buFontTx/>
              <a:buChar char="•"/>
            </a:pPr>
            <a:r>
              <a:rPr lang="en-GB" altLang="en-US" dirty="0">
                <a:ea typeface="ＭＳ Ｐゴシック" panose="020B0600070205080204" pitchFamily="34" charset="-128"/>
              </a:rPr>
              <a:t> Knowledge of bones, muscles, and other elements of the musculoskeletal system</a:t>
            </a:r>
            <a:endParaRPr lang="en-US" altLang="en-US" dirty="0">
              <a:ea typeface="ＭＳ Ｐゴシック" panose="020B0600070205080204" pitchFamily="34" charset="-128"/>
            </a:endParaRPr>
          </a:p>
          <a:p>
            <a:pPr>
              <a:buFontTx/>
              <a:buChar char="•"/>
            </a:pPr>
            <a:r>
              <a:rPr lang="en-GB" altLang="en-US" dirty="0">
                <a:ea typeface="ＭＳ Ｐゴシック" panose="020B0600070205080204" pitchFamily="34" charset="-128"/>
              </a:rPr>
              <a:t> Knowledge of general guidelines for emergency care of musculoskeletal injuries</a:t>
            </a:r>
            <a:endParaRPr lang="en-US" altLang="en-US" dirty="0">
              <a:ea typeface="ＭＳ Ｐゴシック" panose="020B0600070205080204" pitchFamily="34" charset="-128"/>
            </a:endParaRPr>
          </a:p>
          <a:p>
            <a:pPr>
              <a:buFontTx/>
              <a:buChar char="•"/>
            </a:pPr>
            <a:r>
              <a:rPr lang="en-GB" altLang="en-US" dirty="0">
                <a:ea typeface="ＭＳ Ｐゴシック" panose="020B0600070205080204" pitchFamily="34" charset="-128"/>
              </a:rPr>
              <a:t> Purposes and general procedures for splinting</a:t>
            </a:r>
            <a:endParaRPr lang="en-US" altLang="en-US" dirty="0">
              <a:ea typeface="ＭＳ Ｐゴシック" panose="020B0600070205080204" pitchFamily="34" charset="-128"/>
            </a:endParaRPr>
          </a:p>
          <a:p>
            <a:pPr>
              <a:buFontTx/>
              <a:buChar char="•"/>
            </a:pPr>
            <a:r>
              <a:rPr lang="en-GB" altLang="en-US" dirty="0">
                <a:ea typeface="ＭＳ Ｐゴシック" panose="020B0600070205080204" pitchFamily="34" charset="-128"/>
              </a:rPr>
              <a:t> Assessment and care of specific injuries to the upper and lower extremities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46118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32.1</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altLang="en-US" b="0" dirty="0">
                <a:latin typeface="Arial" panose="020B0604020202020204" pitchFamily="34" charset="0"/>
                <a:ea typeface="ＭＳ Ｐゴシック" panose="020B0600070205080204" pitchFamily="34" charset="-128"/>
                <a:cs typeface="Arial" panose="020B0604020202020204" pitchFamily="34" charset="0"/>
              </a:rPr>
              <a:t>How might a pelvic fracture or a femur fracture actually be a life-threatening injury?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07026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sym typeface="Lucida Grande" pitchFamily="-111" charset="0"/>
            </a:endParaRPr>
          </a:p>
          <a:p>
            <a:pPr eaLnBrk="1" hangingPunct="1"/>
            <a:r>
              <a:rPr lang="en-US" altLang="en-US" b="1" dirty="0">
                <a:latin typeface="Arial" panose="020B0604020202020204" pitchFamily="34" charset="0"/>
                <a:ea typeface="ＭＳ Ｐゴシック" panose="020B0600070205080204" pitchFamily="34" charset="-128"/>
                <a:sym typeface="Lucida Grande" pitchFamily="-111" charset="0"/>
              </a:rPr>
              <a:t>Point to Emphasize: </a:t>
            </a:r>
            <a:r>
              <a:rPr lang="en-US" altLang="en-US" dirty="0">
                <a:latin typeface="Arial" panose="020B0604020202020204" pitchFamily="34" charset="0"/>
                <a:ea typeface="ＭＳ Ｐゴシック" panose="020B0600070205080204" pitchFamily="34" charset="-128"/>
              </a:rPr>
              <a:t>Assessment always should focus on identifying life threats. It often is difficult to determine the exact type of musculoskeletal injury. EMTs always should assume a fracture.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70178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39852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altLang="en-US" dirty="0">
                <a:latin typeface="Arial" panose="020B0604020202020204" pitchFamily="34" charset="0"/>
                <a:ea typeface="ＭＳ Ｐゴシック" panose="020B0600070205080204" pitchFamily="34" charset="-128"/>
                <a:cs typeface="Arial" panose="020B0604020202020204" pitchFamily="34" charset="0"/>
              </a:rPr>
              <a:t>Facilitate a discussion about what other, more life-threatening injuries may be present in a musculoskeletal injury.</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Discuss the assessment of a musculoskeletal injury. What are the immediate priorities? What signs might</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indicate and isolated injury?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21021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the signs and symptoms of musculoskeletal injuries. Include the "six P's."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altLang="en-US" dirty="0">
                <a:latin typeface="Arial" panose="020B0604020202020204" pitchFamily="34" charset="0"/>
                <a:ea typeface="ＭＳ Ｐゴシック" panose="020B0600070205080204" pitchFamily="34" charset="-128"/>
                <a:cs typeface="Arial" panose="020B0604020202020204" pitchFamily="34" charset="0"/>
              </a:rPr>
              <a:t>Have students work in pairs to assess each other's circulatory, sensory, and motor functions.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13784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9186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Effective splinting immobilizes adjacent joints and bone ends and minimizes the movement of disrupted joints and broken bone ends. If a primary assessment reveals that your patient is unstable, managing extremity injuries becomes a low priority. Do not take time to individually splint each injury. It is not in the patient's best interest to waste time treating minor injuries and delivering a perfectly packaged but unstable patient to the hospital.</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8506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68559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80047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47211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20 minutes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Tips: </a:t>
            </a:r>
            <a:r>
              <a:rPr lang="en-US" altLang="en-US" dirty="0">
                <a:latin typeface="Arial" panose="020B0604020202020204" pitchFamily="34" charset="0"/>
                <a:ea typeface="ＭＳ Ｐゴシック" panose="020B0600070205080204" pitchFamily="34" charset="-128"/>
                <a:cs typeface="Arial" panose="020B0604020202020204" pitchFamily="34" charset="0"/>
              </a:rPr>
              <a:t>Use anatomical models (a skeleton) to demonstrate anatomy and physiology. Obtain a bone from a butcher or supermarket to help demonstrate bone anatomy. This section lends itself well to multimedia presentations. Use graphics to illustrate anatomy and physiology as well as various types of injuries.</a:t>
            </a: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0107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42565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649191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Discuss the general rules for immobilization as they apply to splinting a possible fracture. Compare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and contrast soft splints to rigid splints. How might their uses differ? Discuss how to improvise a splint. What everyday items might you use?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10776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Effective splinting immobilizes adjacent joints and bone ends and minimizes the movement of disrupted joints and broken bone ends. If a primary assessment reveals that your patient is unstable, managing extremity injuries becomes a low priority. Do not take time to individually splint each injury. It is not in the patient's best interest to waste time treating minor injuries and delivering a perfectly packaged but unstable patient to the hospital.</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60515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b="0" dirty="0">
                <a:latin typeface="Arial" panose="020B0604020202020204" pitchFamily="34" charset="0"/>
                <a:ea typeface="ＭＳ Ｐゴシック" panose="020B0600070205080204" pitchFamily="34" charset="-128"/>
                <a:cs typeface="Arial" panose="020B0604020202020204" pitchFamily="34" charset="0"/>
              </a:rPr>
              <a:t>Describe signs and symptoms of a musculoskeletal injury. Ask the class to prioritize assessment and treatment. Emphasize treatment of primary assessment problems.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50108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altLang="en-US" b="0" dirty="0">
                <a:latin typeface="Arial" panose="020B0604020202020204" pitchFamily="34" charset="0"/>
                <a:ea typeface="ＭＳ Ｐゴシック" panose="020B0600070205080204" pitchFamily="34" charset="-128"/>
                <a:cs typeface="Arial" panose="020B0604020202020204" pitchFamily="34" charset="0"/>
              </a:rPr>
              <a:t>Use programmed patients and moulage to simulate various musculoskeletal injuries. Have teams of students practice assessment and treatment.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782484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altLang="en-US" b="0" dirty="0">
                <a:latin typeface="Arial" panose="020B0604020202020204" pitchFamily="34" charset="0"/>
                <a:ea typeface="ＭＳ Ｐゴシック" panose="020B0600070205080204" pitchFamily="34" charset="-128"/>
                <a:cs typeface="Arial" panose="020B0604020202020204" pitchFamily="34" charset="0"/>
              </a:rPr>
              <a:t>Discuss the concept of “splinting</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to death.” When might it actually be hazardous to the patient to complete a thorough splinting of all possible fractures?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69006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725530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65601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0745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Joints are the places where bones articulate. They are a critical element in the body's ability to move.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the anatomy and physiology of bones.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990026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620851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432588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365744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304350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501321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90132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041459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747052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sym typeface="Lucida Grande" pitchFamily="-111" charset="0"/>
            </a:endParaRPr>
          </a:p>
          <a:p>
            <a:pPr eaLnBrk="1" hangingPunct="1"/>
            <a:r>
              <a:rPr lang="en-US" altLang="en-US" b="1" dirty="0">
                <a:latin typeface="Arial" panose="020B0604020202020204" pitchFamily="34" charset="0"/>
                <a:ea typeface="ＭＳ Ｐゴシック" panose="020B0600070205080204" pitchFamily="34" charset="-128"/>
                <a:sym typeface="Lucida Grande" pitchFamily="-111" charset="0"/>
              </a:rPr>
              <a:t>Talking Points:</a:t>
            </a:r>
            <a:r>
              <a:rPr lang="en-US" altLang="en-US" dirty="0">
                <a:latin typeface="Arial" panose="020B0604020202020204" pitchFamily="34" charset="0"/>
                <a:ea typeface="ＭＳ Ｐゴシック" panose="020B0600070205080204" pitchFamily="34" charset="-128"/>
                <a:sym typeface="Lucida Grande" pitchFamily="-111" charset="0"/>
              </a:rPr>
              <a:t> A traction splint counteracts the muscle spasms and greatly reduces the pain associated with a long-bone femur fracture. Steps for using traction splint: (1) </a:t>
            </a:r>
            <a:r>
              <a:rPr lang="en-US" altLang="en-US" dirty="0">
                <a:latin typeface="Arial" panose="020B0604020202020204" pitchFamily="34" charset="0"/>
                <a:ea typeface="ＭＳ Ｐゴシック" panose="020B0600070205080204" pitchFamily="34" charset="-128"/>
              </a:rPr>
              <a:t>Take Standard Precautions. Begin by assessing the limb. (2) Manually stabilize the injured leg. (3) Assess circulation, sensation,</a:t>
            </a:r>
            <a:r>
              <a:rPr lang="en-US" altLang="en-US" baseline="0" dirty="0">
                <a:latin typeface="Arial" panose="020B0604020202020204" pitchFamily="34" charset="0"/>
                <a:ea typeface="ＭＳ Ｐゴシック" panose="020B0600070205080204" pitchFamily="34" charset="-128"/>
              </a:rPr>
              <a:t> and motor function (CSM)</a:t>
            </a:r>
            <a:r>
              <a:rPr lang="en-US" altLang="en-US" dirty="0">
                <a:latin typeface="Arial" panose="020B0604020202020204" pitchFamily="34" charset="0"/>
                <a:ea typeface="ＭＳ Ｐゴシック" panose="020B0600070205080204" pitchFamily="34" charset="-128"/>
              </a:rPr>
              <a:t>. (4) Adjust the splint to proper length and position it next to the injured leg. (5) After lifting the extremity and positioning the split under it, apply the ischial securing</a:t>
            </a:r>
            <a:r>
              <a:rPr lang="en-US" altLang="en-US" baseline="0" dirty="0">
                <a:latin typeface="Arial" panose="020B0604020202020204" pitchFamily="34" charset="0"/>
                <a:ea typeface="ＭＳ Ｐゴシック" panose="020B0600070205080204" pitchFamily="34" charset="-128"/>
              </a:rPr>
              <a:t> device</a:t>
            </a:r>
            <a:r>
              <a:rPr lang="en-US" altLang="en-US" dirty="0">
                <a:latin typeface="Arial" panose="020B0604020202020204" pitchFamily="34" charset="0"/>
                <a:ea typeface="ＭＳ Ｐゴシック" panose="020B0600070205080204" pitchFamily="34" charset="-128"/>
              </a:rPr>
              <a:t>. (6) Apply an ankle hitch. (7) Apply manual traction, then mechanical traction. (8) Secure support straps, as appropriate. (9) Reevaluate the ischial</a:t>
            </a:r>
            <a:r>
              <a:rPr lang="en-US" altLang="en-US" baseline="0" dirty="0">
                <a:latin typeface="Arial" panose="020B0604020202020204" pitchFamily="34" charset="0"/>
                <a:ea typeface="ＭＳ Ｐゴシック" panose="020B0600070205080204" pitchFamily="34" charset="-128"/>
              </a:rPr>
              <a:t> securing device</a:t>
            </a:r>
            <a:r>
              <a:rPr lang="en-US" altLang="en-US" dirty="0">
                <a:latin typeface="Arial" panose="020B0604020202020204" pitchFamily="34" charset="0"/>
                <a:ea typeface="ＭＳ Ｐゴシック" panose="020B0600070205080204" pitchFamily="34" charset="-128"/>
              </a:rPr>
              <a:t>. (10) Reassess CMS function. (11) Secure the patient's torso to the long board to immobilize the hips. (12) If the patient exhibits signs and symptoms of shock, administer oxygen. Secure the splint to the long</a:t>
            </a:r>
            <a:r>
              <a:rPr lang="en-US" altLang="en-US" baseline="0" dirty="0">
                <a:latin typeface="Arial" panose="020B0604020202020204" pitchFamily="34" charset="0"/>
                <a:ea typeface="ＭＳ Ｐゴシック" panose="020B0600070205080204" pitchFamily="34" charset="-128"/>
              </a:rPr>
              <a:t> board to prevent movement of the splint.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788548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sym typeface="Lucida Grande" pitchFamily="-111" charset="0"/>
            </a:endParaRPr>
          </a:p>
          <a:p>
            <a:pPr eaLnBrk="1" hangingPunct="1"/>
            <a:r>
              <a:rPr lang="en-US" altLang="en-US" b="1" dirty="0">
                <a:latin typeface="Arial" panose="020B0604020202020204" pitchFamily="34" charset="0"/>
                <a:ea typeface="ＭＳ Ｐゴシック" panose="020B0600070205080204" pitchFamily="34" charset="-128"/>
                <a:sym typeface="Lucida Grande" pitchFamily="-111" charset="0"/>
              </a:rPr>
              <a:t>Talking Points:</a:t>
            </a:r>
            <a:r>
              <a:rPr lang="en-US" altLang="en-US" dirty="0">
                <a:latin typeface="Arial" panose="020B0604020202020204" pitchFamily="34" charset="0"/>
                <a:ea typeface="ＭＳ Ｐゴシック" panose="020B0600070205080204" pitchFamily="34" charset="-128"/>
                <a:sym typeface="Lucida Grande" pitchFamily="-111" charset="0"/>
              </a:rPr>
              <a:t> A traction splint counteracts the muscle spasms and greatly reduces the pain associated with a long-bone femur fracture. Steps for using traction splint: (1) </a:t>
            </a:r>
            <a:r>
              <a:rPr lang="en-US" altLang="en-US" dirty="0">
                <a:latin typeface="Arial" panose="020B0604020202020204" pitchFamily="34" charset="0"/>
                <a:ea typeface="ＭＳ Ｐゴシック" panose="020B0600070205080204" pitchFamily="34" charset="-128"/>
              </a:rPr>
              <a:t>Take Standard Precautions. Begin by assessing the limb. (2) Manually stabilize the injured leg. (3) Assess circulation, sensation,</a:t>
            </a:r>
            <a:r>
              <a:rPr lang="en-US" altLang="en-US" baseline="0" dirty="0">
                <a:latin typeface="Arial" panose="020B0604020202020204" pitchFamily="34" charset="0"/>
                <a:ea typeface="ＭＳ Ｐゴシック" panose="020B0600070205080204" pitchFamily="34" charset="-128"/>
              </a:rPr>
              <a:t> and motor function (CSM)</a:t>
            </a:r>
            <a:r>
              <a:rPr lang="en-US" altLang="en-US" dirty="0">
                <a:latin typeface="Arial" panose="020B0604020202020204" pitchFamily="34" charset="0"/>
                <a:ea typeface="ＭＳ Ｐゴシック" panose="020B0600070205080204" pitchFamily="34" charset="-128"/>
              </a:rPr>
              <a:t>. (4) Adjust the splint to proper length and position it next to the injured leg. (5) After lifting the extremity and positioning the split under it, apply the ischial securing</a:t>
            </a:r>
            <a:r>
              <a:rPr lang="en-US" altLang="en-US" baseline="0" dirty="0">
                <a:latin typeface="Arial" panose="020B0604020202020204" pitchFamily="34" charset="0"/>
                <a:ea typeface="ＭＳ Ｐゴシック" panose="020B0600070205080204" pitchFamily="34" charset="-128"/>
              </a:rPr>
              <a:t> device</a:t>
            </a:r>
            <a:r>
              <a:rPr lang="en-US" altLang="en-US" dirty="0">
                <a:latin typeface="Arial" panose="020B0604020202020204" pitchFamily="34" charset="0"/>
                <a:ea typeface="ＭＳ Ｐゴシック" panose="020B0600070205080204" pitchFamily="34" charset="-128"/>
              </a:rPr>
              <a:t>. (6) Apply an ankle hitch. (7) Apply manual traction, then mechanical traction. (8) Secure support straps, as appropriate. (9) Reevaluate the ischial</a:t>
            </a:r>
            <a:r>
              <a:rPr lang="en-US" altLang="en-US" baseline="0" dirty="0">
                <a:latin typeface="Arial" panose="020B0604020202020204" pitchFamily="34" charset="0"/>
                <a:ea typeface="ＭＳ Ｐゴシック" panose="020B0600070205080204" pitchFamily="34" charset="-128"/>
              </a:rPr>
              <a:t> securing device</a:t>
            </a:r>
            <a:r>
              <a:rPr lang="en-US" altLang="en-US" dirty="0">
                <a:latin typeface="Arial" panose="020B0604020202020204" pitchFamily="34" charset="0"/>
                <a:ea typeface="ＭＳ Ｐゴシック" panose="020B0600070205080204" pitchFamily="34" charset="-128"/>
              </a:rPr>
              <a:t>. (10) Reassess CMS function. (11) Secure the patient's torso to the long board to immobilize the hips. (12) If the patient exhibits signs and symptoms of shock, administer oxygen. Secure the splint to the long</a:t>
            </a:r>
            <a:r>
              <a:rPr lang="en-US" altLang="en-US" baseline="0" dirty="0">
                <a:latin typeface="Arial" panose="020B0604020202020204" pitchFamily="34" charset="0"/>
                <a:ea typeface="ＭＳ Ｐゴシック" panose="020B0600070205080204" pitchFamily="34" charset="-128"/>
              </a:rPr>
              <a:t> board to prevent movement of the splint.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28412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Dissect an animal leg. Contact a butcher and obtain animal extremities. Dissect</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and discuss anatomy and physiology.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036401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sym typeface="Lucida Grande" pitchFamily="-111" charset="0"/>
            </a:endParaRPr>
          </a:p>
          <a:p>
            <a:pPr eaLnBrk="1" hangingPunct="1"/>
            <a:r>
              <a:rPr lang="en-US" altLang="en-US" b="1" dirty="0">
                <a:latin typeface="Arial" panose="020B0604020202020204" pitchFamily="34" charset="0"/>
                <a:ea typeface="ＭＳ Ｐゴシック" panose="020B0600070205080204" pitchFamily="34" charset="-128"/>
                <a:sym typeface="Lucida Grande" pitchFamily="-111" charset="0"/>
              </a:rPr>
              <a:t>Talking Points:</a:t>
            </a:r>
            <a:r>
              <a:rPr lang="en-US" altLang="en-US" dirty="0">
                <a:latin typeface="Arial" panose="020B0604020202020204" pitchFamily="34" charset="0"/>
                <a:ea typeface="ＭＳ Ｐゴシック" panose="020B0600070205080204" pitchFamily="34" charset="-128"/>
                <a:sym typeface="Lucida Grande" pitchFamily="-111" charset="0"/>
              </a:rPr>
              <a:t> A traction splint counteracts the muscle spasms and greatly reduces the pain associated with a long-bone femur fracture. Steps for using traction splint: (1) </a:t>
            </a:r>
            <a:r>
              <a:rPr lang="en-US" altLang="en-US" dirty="0">
                <a:latin typeface="Arial" panose="020B0604020202020204" pitchFamily="34" charset="0"/>
                <a:ea typeface="ＭＳ Ｐゴシック" panose="020B0600070205080204" pitchFamily="34" charset="-128"/>
              </a:rPr>
              <a:t>Take Standard Precautions. Begin by assessing the limb. (2) Manually stabilize the injured leg. (3) Assess circulation, sensation,</a:t>
            </a:r>
            <a:r>
              <a:rPr lang="en-US" altLang="en-US" baseline="0" dirty="0">
                <a:latin typeface="Arial" panose="020B0604020202020204" pitchFamily="34" charset="0"/>
                <a:ea typeface="ＭＳ Ｐゴシック" panose="020B0600070205080204" pitchFamily="34" charset="-128"/>
              </a:rPr>
              <a:t> and motor function (CSM)</a:t>
            </a:r>
            <a:r>
              <a:rPr lang="en-US" altLang="en-US" dirty="0">
                <a:latin typeface="Arial" panose="020B0604020202020204" pitchFamily="34" charset="0"/>
                <a:ea typeface="ＭＳ Ｐゴシック" panose="020B0600070205080204" pitchFamily="34" charset="-128"/>
              </a:rPr>
              <a:t>. (4) Adjust the splint to proper length and position it next to the injured leg. (5) After lifting the extremity and positioning the split under it, apply the ischial securing</a:t>
            </a:r>
            <a:r>
              <a:rPr lang="en-US" altLang="en-US" baseline="0" dirty="0">
                <a:latin typeface="Arial" panose="020B0604020202020204" pitchFamily="34" charset="0"/>
                <a:ea typeface="ＭＳ Ｐゴシック" panose="020B0600070205080204" pitchFamily="34" charset="-128"/>
              </a:rPr>
              <a:t> device</a:t>
            </a:r>
            <a:r>
              <a:rPr lang="en-US" altLang="en-US" dirty="0">
                <a:latin typeface="Arial" panose="020B0604020202020204" pitchFamily="34" charset="0"/>
                <a:ea typeface="ＭＳ Ｐゴシック" panose="020B0600070205080204" pitchFamily="34" charset="-128"/>
              </a:rPr>
              <a:t>. (6) Apply an ankle hitch. (7) Apply manual traction, then mechanical traction. (8) Secure support straps, as appropriate. (9) Reevaluate the ischial</a:t>
            </a:r>
            <a:r>
              <a:rPr lang="en-US" altLang="en-US" baseline="0" dirty="0">
                <a:latin typeface="Arial" panose="020B0604020202020204" pitchFamily="34" charset="0"/>
                <a:ea typeface="ＭＳ Ｐゴシック" panose="020B0600070205080204" pitchFamily="34" charset="-128"/>
              </a:rPr>
              <a:t> securing device</a:t>
            </a:r>
            <a:r>
              <a:rPr lang="en-US" altLang="en-US" dirty="0">
                <a:latin typeface="Arial" panose="020B0604020202020204" pitchFamily="34" charset="0"/>
                <a:ea typeface="ＭＳ Ｐゴシック" panose="020B0600070205080204" pitchFamily="34" charset="-128"/>
              </a:rPr>
              <a:t>. (10) Reassess CMS function. (11) Secure the patient's torso to the long board to immobilize the hips. (12) If the patient exhibits signs and symptoms of shock, administer oxygen. Secure the splint to the long</a:t>
            </a:r>
            <a:r>
              <a:rPr lang="en-US" altLang="en-US" baseline="0" dirty="0">
                <a:latin typeface="Arial" panose="020B0604020202020204" pitchFamily="34" charset="0"/>
                <a:ea typeface="ＭＳ Ｐゴシック" panose="020B0600070205080204" pitchFamily="34" charset="-128"/>
              </a:rPr>
              <a:t> board to prevent movement of the splint.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08555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sym typeface="Lucida Grande" pitchFamily="-111" charset="0"/>
            </a:endParaRPr>
          </a:p>
          <a:p>
            <a:pPr eaLnBrk="1" hangingPunct="1"/>
            <a:r>
              <a:rPr lang="en-US" altLang="en-US" b="1" dirty="0">
                <a:latin typeface="Arial" panose="020B0604020202020204" pitchFamily="34" charset="0"/>
                <a:ea typeface="ＭＳ Ｐゴシック" panose="020B0600070205080204" pitchFamily="34" charset="-128"/>
                <a:sym typeface="Lucida Grande" pitchFamily="-111" charset="0"/>
              </a:rPr>
              <a:t>Talking Points:</a:t>
            </a:r>
            <a:r>
              <a:rPr lang="en-US" altLang="en-US" dirty="0">
                <a:latin typeface="Arial" panose="020B0604020202020204" pitchFamily="34" charset="0"/>
                <a:ea typeface="ＭＳ Ｐゴシック" panose="020B0600070205080204" pitchFamily="34" charset="-128"/>
                <a:sym typeface="Lucida Grande" pitchFamily="-111" charset="0"/>
              </a:rPr>
              <a:t> A traction splint counteracts the muscle spasms and greatly reduces the pain associated with a long-bone femur fracture. Steps for using traction splint: (1) </a:t>
            </a:r>
            <a:r>
              <a:rPr lang="en-US" altLang="en-US" dirty="0">
                <a:latin typeface="Arial" panose="020B0604020202020204" pitchFamily="34" charset="0"/>
                <a:ea typeface="ＭＳ Ｐゴシック" panose="020B0600070205080204" pitchFamily="34" charset="-128"/>
              </a:rPr>
              <a:t>Take Standard Precautions. Begin by assessing the limb. (2) Manually stabilize the injured leg. (3) Assess circulation, sensation,</a:t>
            </a:r>
            <a:r>
              <a:rPr lang="en-US" altLang="en-US" baseline="0" dirty="0">
                <a:latin typeface="Arial" panose="020B0604020202020204" pitchFamily="34" charset="0"/>
                <a:ea typeface="ＭＳ Ｐゴシック" panose="020B0600070205080204" pitchFamily="34" charset="-128"/>
              </a:rPr>
              <a:t> and motor function (CSM)</a:t>
            </a:r>
            <a:r>
              <a:rPr lang="en-US" altLang="en-US" dirty="0">
                <a:latin typeface="Arial" panose="020B0604020202020204" pitchFamily="34" charset="0"/>
                <a:ea typeface="ＭＳ Ｐゴシック" panose="020B0600070205080204" pitchFamily="34" charset="-128"/>
              </a:rPr>
              <a:t>. (4) Adjust the splint to proper length and position it next to the injured leg. (5) After lifting the extremity and positioning the split under it, apply the ischial securing</a:t>
            </a:r>
            <a:r>
              <a:rPr lang="en-US" altLang="en-US" baseline="0" dirty="0">
                <a:latin typeface="Arial" panose="020B0604020202020204" pitchFamily="34" charset="0"/>
                <a:ea typeface="ＭＳ Ｐゴシック" panose="020B0600070205080204" pitchFamily="34" charset="-128"/>
              </a:rPr>
              <a:t> device</a:t>
            </a:r>
            <a:r>
              <a:rPr lang="en-US" altLang="en-US" dirty="0">
                <a:latin typeface="Arial" panose="020B0604020202020204" pitchFamily="34" charset="0"/>
                <a:ea typeface="ＭＳ Ｐゴシック" panose="020B0600070205080204" pitchFamily="34" charset="-128"/>
              </a:rPr>
              <a:t>. (6) Apply an ankle hitch. (7) Apply manual traction, then mechanical traction. (8) Secure support straps, as appropriate. (9) Reevaluate the ischial</a:t>
            </a:r>
            <a:r>
              <a:rPr lang="en-US" altLang="en-US" baseline="0" dirty="0">
                <a:latin typeface="Arial" panose="020B0604020202020204" pitchFamily="34" charset="0"/>
                <a:ea typeface="ＭＳ Ｐゴシック" panose="020B0600070205080204" pitchFamily="34" charset="-128"/>
              </a:rPr>
              <a:t> securing device</a:t>
            </a:r>
            <a:r>
              <a:rPr lang="en-US" altLang="en-US" dirty="0">
                <a:latin typeface="Arial" panose="020B0604020202020204" pitchFamily="34" charset="0"/>
                <a:ea typeface="ＭＳ Ｐゴシック" panose="020B0600070205080204" pitchFamily="34" charset="-128"/>
              </a:rPr>
              <a:t>. (10) Reassess CMS function. (11) Secure the patient's torso to the long board to immobilize the hips. (12) If the patient exhibits signs and symptoms of shock, administer oxygen. Secure the splint to the long</a:t>
            </a:r>
            <a:r>
              <a:rPr lang="en-US" altLang="en-US" baseline="0" dirty="0">
                <a:latin typeface="Arial" panose="020B0604020202020204" pitchFamily="34" charset="0"/>
                <a:ea typeface="ＭＳ Ｐゴシック" panose="020B0600070205080204" pitchFamily="34" charset="-128"/>
              </a:rPr>
              <a:t> board to prevent movement of the splint.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74499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40 minutes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Tips: </a:t>
            </a:r>
            <a:r>
              <a:rPr lang="en-US" altLang="en-US" dirty="0">
                <a:latin typeface="Arial" panose="020B0604020202020204" pitchFamily="34" charset="0"/>
                <a:ea typeface="ＭＳ Ｐゴシック" panose="020B0600070205080204" pitchFamily="34" charset="-128"/>
                <a:cs typeface="Arial" panose="020B0604020202020204" pitchFamily="34" charset="0"/>
              </a:rPr>
              <a:t>Use multimedia graphics and anatomical models to demonstrate the different injuries that you are discussing. Have various types of splinting equipment on hand. Demonstrate examples of splints and immobilization devices. Teach creativity. Compare commercially available splints to improvised splints. Do not focus on one particular type of splint. Invite a wilderness EMT instructor to class. Most wilderness classes stress improvised devices. Such instructors will lend great insight to splinting.</a:t>
            </a: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379005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Topics: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how you would use a sling and swathe. List the steps of application.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43756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EMTs should use a sling and swathe to immobilize an injury to the shoulder girdle.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Have students work in pairs to practice applying a sling and swathe.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095939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Any force that is strong enough to fracture the pelvis also can cause injury to the spine and other vital internal structures.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Use a programmed patient to simulate various musculoskeletal injuries. Practice assessment and apply different types of splints and immobilization devices.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876376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Consider using a pelvic wrap, pneumatic anti-shock garments, or a pelvic binder to immobilize an unstable pelvis.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173359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Covers Objective: 32.2</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911336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8486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endParaRPr lang="en-US" altLang="en-US" dirty="0">
              <a:ea typeface="ＭＳ Ｐゴシック" panose="020B0600070205080204" pitchFamily="34" charset="-128"/>
            </a:endParaRPr>
          </a:p>
          <a:p>
            <a:r>
              <a:rPr lang="en-US" altLang="en-US" b="1" dirty="0">
                <a:latin typeface="Arial" panose="020B0604020202020204" pitchFamily="34" charset="0"/>
                <a:ea typeface="ＭＳ Ｐゴシック" panose="020B0600070205080204" pitchFamily="34" charset="-128"/>
                <a:sym typeface="Lucida Grande" pitchFamily="-111" charset="0"/>
              </a:rPr>
              <a:t>Talking Points:</a:t>
            </a:r>
            <a:r>
              <a:rPr lang="en-US" altLang="en-US" dirty="0">
                <a:latin typeface="Arial" panose="020B0604020202020204" pitchFamily="34" charset="0"/>
                <a:ea typeface="ＭＳ Ｐゴシック" panose="020B0600070205080204" pitchFamily="34" charset="-128"/>
                <a:sym typeface="Lucida Grande" pitchFamily="-111" charset="0"/>
              </a:rPr>
              <a:t> A pelvic wrap is one method of treating pelvic injuries. It can be performed with commercially available devices or formed from a sheet. The wrap reduces internal bleeding and pain while providing stabilization to the pelvis. To apply a sheet as a pelvic wrap: (1) Once you determine the patient is a candidate for pelvic stabilization, prepare a backboard with a sheet, folded flat, approximately 10 inches wide and lying across the backboard. (2) Carefully roll the patient to the backboard. Center the sheet at the patient's greatest trochanter. (3) Bring the sides of the sheet around to the front of the patient. As you bring the sides of the sheet together and tie them, you will cause compression and stabilization of the pelvis. The sheet should feel firm enough on the pelvis to keep it in normal position without overcompression. (4) Secure the sheet using ties or clamps so the compression is maintained.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10919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32.1</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sym typeface="Lucida Grande" pitchFamily="-111" charset="0"/>
            </a:endParaRPr>
          </a:p>
          <a:p>
            <a:pPr eaLnBrk="1" hangingPunct="1"/>
            <a:r>
              <a:rPr lang="en-US" altLang="en-US" b="1" dirty="0">
                <a:latin typeface="Arial" panose="020B0604020202020204" pitchFamily="34" charset="0"/>
                <a:ea typeface="ＭＳ Ｐゴシック" panose="020B0600070205080204" pitchFamily="34" charset="-128"/>
                <a:sym typeface="Lucida Grande" pitchFamily="-111" charset="0"/>
              </a:rPr>
              <a:t>Point to Emphasize: </a:t>
            </a:r>
            <a:r>
              <a:rPr lang="en-US" altLang="en-US" dirty="0">
                <a:latin typeface="Arial" panose="020B0604020202020204" pitchFamily="34" charset="0"/>
                <a:ea typeface="ＭＳ Ｐゴシック" panose="020B0600070205080204" pitchFamily="34" charset="-128"/>
              </a:rPr>
              <a:t>Bones provide the body with structure, store salts and metabolic materials, and provide a site for the production of red blood cells. </a:t>
            </a:r>
          </a:p>
          <a:p>
            <a:pPr eaLnBrk="1" hangingPunct="1"/>
            <a:endParaRPr lang="en-US" altLang="en-US" b="1" dirty="0">
              <a:latin typeface="Arial" panose="020B0604020202020204" pitchFamily="34" charset="0"/>
              <a:ea typeface="ＭＳ Ｐゴシック" panose="020B0600070205080204" pitchFamily="34" charset="-128"/>
              <a:sym typeface="Lucida Grande" pitchFamily="-111" charset="0"/>
            </a:endParaRPr>
          </a:p>
          <a:p>
            <a:pPr eaLnBrk="1" hangingPunct="1"/>
            <a:r>
              <a:rPr lang="en-US" altLang="en-US" b="1" dirty="0">
                <a:latin typeface="Arial" panose="020B0604020202020204" pitchFamily="34" charset="0"/>
                <a:ea typeface="ＭＳ Ｐゴシック" panose="020B0600070205080204" pitchFamily="34" charset="-128"/>
                <a:sym typeface="Lucida Grande" pitchFamily="-111" charset="0"/>
              </a:rPr>
              <a:t>Knowledge Application: </a:t>
            </a:r>
            <a:r>
              <a:rPr lang="en-US" altLang="en-US" dirty="0">
                <a:latin typeface="Arial" panose="020B0604020202020204" pitchFamily="34" charset="0"/>
                <a:ea typeface="ＭＳ Ｐゴシック" panose="020B0600070205080204" pitchFamily="34" charset="-128"/>
              </a:rPr>
              <a:t>Describe an injury. Ask students to classify the type of injury that you are describing.</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372241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endParaRPr lang="en-US" altLang="en-US" dirty="0">
              <a:ea typeface="ＭＳ Ｐゴシック" panose="020B0600070205080204" pitchFamily="34" charset="-128"/>
            </a:endParaRPr>
          </a:p>
          <a:p>
            <a:r>
              <a:rPr lang="en-US" altLang="en-US" b="1" dirty="0">
                <a:latin typeface="Arial" panose="020B0604020202020204" pitchFamily="34" charset="0"/>
                <a:ea typeface="ＭＳ Ｐゴシック" panose="020B0600070205080204" pitchFamily="34" charset="-128"/>
                <a:sym typeface="Lucida Grande" pitchFamily="-111" charset="0"/>
              </a:rPr>
              <a:t>Talking Points:</a:t>
            </a:r>
            <a:r>
              <a:rPr lang="en-US" altLang="en-US" dirty="0">
                <a:latin typeface="Arial" panose="020B0604020202020204" pitchFamily="34" charset="0"/>
                <a:ea typeface="ＭＳ Ｐゴシック" panose="020B0600070205080204" pitchFamily="34" charset="-128"/>
                <a:sym typeface="Lucida Grande" pitchFamily="-111" charset="0"/>
              </a:rPr>
              <a:t> A pelvic wrap is one method of treating pelvic injuries. It can be performed with commercially available devices or formed from a sheet. The wrap reduces internal bleeding and pain while providing stabilization to the pelvis. To apply a sheet as a pelvic wrap: (1) Once you determine the patient is a candidate for pelvic stabilization, prepare a backboard with a sheet, folded flat, approximately 10 inches wide and lying across the backboard. (2) Carefully roll the patient to the backboard. Center the sheet at the patient's greatest trochanter. (3) Bring the sides of the sheet around to the front of the patient. As you bring the sides of the sheet together and tie them, you will cause compression and stabilization of the pelvis. The sheet should feel firm enough on the pelvis to keep it in normal position without overcompression. (4) Secure the sheet using ties or clamps so the compression is maintained.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160460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endParaRPr lang="en-US" altLang="en-US" dirty="0">
              <a:ea typeface="ＭＳ Ｐゴシック" panose="020B0600070205080204" pitchFamily="34" charset="-128"/>
            </a:endParaRPr>
          </a:p>
          <a:p>
            <a:r>
              <a:rPr lang="en-US" altLang="en-US" b="1" dirty="0">
                <a:latin typeface="Arial" panose="020B0604020202020204" pitchFamily="34" charset="0"/>
                <a:ea typeface="ＭＳ Ｐゴシック" panose="020B0600070205080204" pitchFamily="34" charset="-128"/>
                <a:sym typeface="Lucida Grande" pitchFamily="-111" charset="0"/>
              </a:rPr>
              <a:t>Talking Points:</a:t>
            </a:r>
            <a:r>
              <a:rPr lang="en-US" altLang="en-US" dirty="0">
                <a:latin typeface="Arial" panose="020B0604020202020204" pitchFamily="34" charset="0"/>
                <a:ea typeface="ＭＳ Ｐゴシック" panose="020B0600070205080204" pitchFamily="34" charset="-128"/>
                <a:sym typeface="Lucida Grande" pitchFamily="-111" charset="0"/>
              </a:rPr>
              <a:t> A pelvic wrap is one method of treating pelvic injuries. It can be performed with commercially available devices or formed from a sheet. The wrap reduces internal bleeding and pain while providing stabilization to the pelvis. To apply a sheet as a pelvic wrap: (1) Once you determine the patient is a candidate for pelvic stabilization, prepare a backboard with a sheet, folded flat, approximately 10 inches wide and lying across the backboard. (2) Carefully roll the patient to the backboard. Center the sheet at the patient's greatest trochanter. (3) Bring the sides of the sheet around to the front of the patient. As you bring the sides of the sheet together and tie them, you will cause compression and stabilization of the pelvis. The sheet should feel firm enough on the pelvis to keep it in normal position without overcompression. (4) Secure the sheet using ties or clamps so the compression is maintained.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971473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endParaRPr lang="en-US" altLang="en-US" dirty="0">
              <a:ea typeface="ＭＳ Ｐゴシック" panose="020B0600070205080204" pitchFamily="34" charset="-128"/>
            </a:endParaRPr>
          </a:p>
          <a:p>
            <a:r>
              <a:rPr lang="en-US" altLang="en-US" b="1" dirty="0">
                <a:latin typeface="Arial" panose="020B0604020202020204" pitchFamily="34" charset="0"/>
                <a:ea typeface="ＭＳ Ｐゴシック" panose="020B0600070205080204" pitchFamily="34" charset="-128"/>
                <a:sym typeface="Lucida Grande" pitchFamily="-111" charset="0"/>
              </a:rPr>
              <a:t>Talking Points:</a:t>
            </a:r>
            <a:r>
              <a:rPr lang="en-US" altLang="en-US" dirty="0">
                <a:latin typeface="Arial" panose="020B0604020202020204" pitchFamily="34" charset="0"/>
                <a:ea typeface="ＭＳ Ｐゴシック" panose="020B0600070205080204" pitchFamily="34" charset="-128"/>
                <a:sym typeface="Lucida Grande" pitchFamily="-111" charset="0"/>
              </a:rPr>
              <a:t> A pelvic wrap is one method of treating pelvic injuries. It can be performed with commercially available devices or formed from a sheet. The wrap reduces internal bleeding and pain while providing stabilization to the pelvis. To apply a sheet as a pelvic wrap: (1) Once you determine the patient is a candidate for pelvic stabilization, prepare a backboard with a sheet, folded flat, approximately 10 inches wide and lying across the backboard. (2) Carefully roll the patient to the backboard. Center the sheet at the patient's greatest trochanter. (3) Bring the sides of the sheet around to the front of the patient. As you bring the sides of the sheet together and tie them, you will cause compression and stabilization of the pelvis. The sheet should feel firm enough on the pelvis to keep it in normal position without overcompression. (4) Secure the sheet using ties or clamps so the compression is maintained.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403579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569337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Be sure to assess for distal circulatory, sensory, and motor functions before and after immobilizing a hip dislocation. To immobilize a hip fracture, consider using padded boards, binding the legs together, or applying pneumatic anti-shock garments.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78581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84937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585475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091448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Consider using a pelvic wrap, pneumatic anti-shock garments, or a pelvic binder to immobilize an unstable pelvis.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19967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Use a traction splint to immobilize isolated femoral shaft fractures.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2303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32.1</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sym typeface="Lucida Grande" pitchFamily="-111" charset="0"/>
            </a:endParaRPr>
          </a:p>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sym typeface="Lucida Grande" pitchFamily="-111" charset="0"/>
              </a:rPr>
              <a:t>Discussion</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sym typeface="Lucida Grande" pitchFamily="-111" charset="0"/>
              </a:rPr>
              <a:t> Topic: </a:t>
            </a:r>
            <a:r>
              <a:rPr lang="en-US" altLang="en-US" baseline="0" dirty="0">
                <a:latin typeface="Arial" panose="020B0604020202020204" pitchFamily="34" charset="0"/>
                <a:ea typeface="ＭＳ Ｐゴシック" panose="020B0600070205080204" pitchFamily="34" charset="-128"/>
                <a:cs typeface="Arial" panose="020B0604020202020204" pitchFamily="34" charset="0"/>
                <a:sym typeface="Lucida Grande" pitchFamily="-111" charset="0"/>
              </a:rPr>
              <a:t>Describe the axial skeleton.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948849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Use a traction splint to immobilize isolated femoral shaft fractures.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659428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181944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Other musculoskeletal injuries require creativity and utilization of specific immobilization equipment. Always remember the basic principles of splinting.</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altLang="en-US" dirty="0">
                <a:latin typeface="Arial" panose="020B0604020202020204" pitchFamily="34" charset="0"/>
                <a:ea typeface="ＭＳ Ｐゴシック" panose="020B0600070205080204" pitchFamily="34" charset="-128"/>
                <a:cs typeface="Arial" panose="020B0604020202020204" pitchFamily="34" charset="0"/>
              </a:rPr>
              <a:t>Set up a splinting "round robin."  Prepare stations for different types of injuries and immobilization devices. Have groups of students rotate through the stations.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823833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944744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26316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a:t>
            </a:r>
            <a:r>
              <a:rPr lang="en-US" altLang="en-US" dirty="0">
                <a:latin typeface="Arial" panose="020B0604020202020204" pitchFamily="34" charset="0"/>
                <a:ea typeface="ＭＳ Ｐゴシック" panose="020B0600070205080204" pitchFamily="34" charset="-128"/>
                <a:cs typeface="Arial" panose="020B0604020202020204" pitchFamily="34" charset="0"/>
              </a:rPr>
              <a:t>: Describe the assessment findings and immobilization techniques for the following types of injuries: pelvic fracture, hip dislocation/fracture, femoral shaft fracture, knee injury, tibia/fibula fracture, and</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ankle/foot injury.</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altLang="en-US" dirty="0">
                <a:latin typeface="Arial" panose="020B0604020202020204" pitchFamily="34" charset="0"/>
                <a:ea typeface="ＭＳ Ｐゴシック" panose="020B0600070205080204" pitchFamily="34" charset="-128"/>
                <a:cs typeface="Arial" panose="020B0604020202020204" pitchFamily="34" charset="0"/>
              </a:rPr>
              <a:t>Improvise splints. Assemble common household items and ask students to create splints.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383695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29631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983711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20254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49247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32.1</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b="0" dirty="0">
                <a:latin typeface="Arial" panose="020B0604020202020204" pitchFamily="34" charset="0"/>
                <a:ea typeface="ＭＳ Ｐゴシック" panose="020B0600070205080204" pitchFamily="34" charset="-128"/>
                <a:cs typeface="Arial" panose="020B0604020202020204" pitchFamily="34" charset="0"/>
              </a:rPr>
              <a:t>Describe the four classifications of bones.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79257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257838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881953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Remind students that they need to use their senses of sight, touch, and hearing during their assessment of patients with musculoskeletal injuries. They will need to look past obvious signs and probe for multiple injuries in order to make a complete assessment of the patient.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006110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496644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Remind students that they should always be looking for the signs of shock in any primary assessment.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150151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92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32.1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16565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Five Content_Link">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Text Placeholder 12"/>
          <p:cNvSpPr>
            <a:spLocks noGrp="1"/>
          </p:cNvSpPr>
          <p:nvPr>
            <p:ph type="body" sz="quarter" idx="24"/>
          </p:nvPr>
        </p:nvSpPr>
        <p:spPr>
          <a:xfrm>
            <a:off x="4854576" y="4174123"/>
            <a:ext cx="3921956" cy="43815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7" name="Text Placeholder 16"/>
          <p:cNvSpPr>
            <a:spLocks noGrp="1"/>
          </p:cNvSpPr>
          <p:nvPr>
            <p:ph type="body" sz="quarter" idx="25"/>
          </p:nvPr>
        </p:nvSpPr>
        <p:spPr>
          <a:xfrm>
            <a:off x="4854575" y="4683125"/>
            <a:ext cx="3922713" cy="64135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Text Placeholder 18"/>
          <p:cNvSpPr>
            <a:spLocks noGrp="1"/>
          </p:cNvSpPr>
          <p:nvPr>
            <p:ph type="body" sz="quarter" idx="26"/>
          </p:nvPr>
        </p:nvSpPr>
        <p:spPr>
          <a:xfrm>
            <a:off x="4854575" y="5503863"/>
            <a:ext cx="3922713" cy="60642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1" name="Text Placeholder 20"/>
          <p:cNvSpPr>
            <a:spLocks noGrp="1"/>
          </p:cNvSpPr>
          <p:nvPr>
            <p:ph type="body" sz="quarter" idx="27"/>
          </p:nvPr>
        </p:nvSpPr>
        <p:spPr>
          <a:xfrm>
            <a:off x="4452938" y="6110288"/>
            <a:ext cx="4443412" cy="64928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3" name="Text Placeholder 22"/>
          <p:cNvSpPr>
            <a:spLocks noGrp="1"/>
          </p:cNvSpPr>
          <p:nvPr>
            <p:ph type="body" sz="quarter" idx="28"/>
          </p:nvPr>
        </p:nvSpPr>
        <p:spPr>
          <a:xfrm>
            <a:off x="457200" y="5784850"/>
            <a:ext cx="3730625" cy="8207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603925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and Link">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0" tIns="0" rIns="0" bIns="0"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Text Placeholder 2"/>
          <p:cNvSpPr>
            <a:spLocks noGrp="1"/>
          </p:cNvSpPr>
          <p:nvPr>
            <p:ph type="body" sz="quarter" idx="13"/>
          </p:nvPr>
        </p:nvSpPr>
        <p:spPr>
          <a:xfrm>
            <a:off x="674688" y="3962400"/>
            <a:ext cx="7783512" cy="1752600"/>
          </a:xfrm>
        </p:spPr>
        <p:txBody>
          <a:bodyPr/>
          <a:lstStyle>
            <a:lvl1pPr>
              <a:defRPr sz="2000">
                <a:latin typeface="+mn-lt"/>
              </a:defRPr>
            </a:lvl1pPr>
            <a:lvl2pPr>
              <a:defRPr sz="2000">
                <a:latin typeface="+mn-lt"/>
              </a:defRPr>
            </a:lvl2pPr>
            <a:lvl3pPr>
              <a:defRPr sz="2000">
                <a:latin typeface="+mn-lt"/>
              </a:defRPr>
            </a:lvl3pPr>
            <a:lvl4pPr>
              <a:defRPr sz="2000">
                <a:latin typeface="+mn-lt"/>
              </a:defRPr>
            </a:lvl4pPr>
            <a:lvl5pPr>
              <a:defRPr sz="2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249690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Link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Text Placeholder 2"/>
          <p:cNvSpPr>
            <a:spLocks noGrp="1"/>
          </p:cNvSpPr>
          <p:nvPr>
            <p:ph type="body" sz="quarter" idx="14"/>
          </p:nvPr>
        </p:nvSpPr>
        <p:spPr>
          <a:xfrm>
            <a:off x="457200" y="1555750"/>
            <a:ext cx="8232775" cy="4468813"/>
          </a:xfrm>
        </p:spPr>
        <p:txBody>
          <a:bodyPr/>
          <a:lstStyle>
            <a:lvl1pPr marL="255600"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153561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8">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IN" altLang="en-US" sz="1200" dirty="0">
                <a:solidFill>
                  <a:schemeClr val="tx1"/>
                </a:solidFill>
                <a:latin typeface="Verdana"/>
                <a:ea typeface="Verdana" panose="020B0604030504040204" pitchFamily="34" charset="0"/>
                <a:cs typeface="Verdana" panose="020B0604030504040204" pitchFamily="34" charset="0"/>
              </a:rPr>
              <a:t>Copyright © 2021, 2016, 2012 Pearson Education, Inc. All Rights Reserved</a:t>
            </a:r>
          </a:p>
        </p:txBody>
      </p:sp>
    </p:spTree>
  </p:cSld>
  <p:clrMap bg1="lt1" tx1="dk1" bg2="dk2" tx2="lt2" accent1="accent1" accent2="accent2" accent3="accent3" accent4="accent4" accent5="accent5" accent6="accent6" hlink="hlink" folHlink="folHlink"/>
  <p:sldLayoutIdLst>
    <p:sldLayoutId id="2147483682" r:id="rId1"/>
    <p:sldLayoutId id="2147483675" r:id="rId2"/>
    <p:sldLayoutId id="2147483689" r:id="rId3"/>
    <p:sldLayoutId id="2147483650" r:id="rId4"/>
    <p:sldLayoutId id="2147483679" r:id="rId5"/>
    <p:sldLayoutId id="2147483677" r:id="rId6"/>
    <p:sldLayoutId id="2147483678" r:id="rId7"/>
    <p:sldLayoutId id="2147483687" r:id="rId8"/>
    <p:sldLayoutId id="2147483686" r:id="rId9"/>
    <p:sldLayoutId id="2147483688" r:id="rId10"/>
    <p:sldLayoutId id="2147483681" r:id="rId11"/>
    <p:sldLayoutId id="2147483671" r:id="rId12"/>
    <p:sldLayoutId id="2147483680" r:id="rId13"/>
    <p:sldLayoutId id="2147483690" r:id="rId14"/>
    <p:sldLayoutId id="2147483656" r:id="rId15"/>
    <p:sldLayoutId id="214748368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slide" Target="slide94.xm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slide" Target="slide52.xml"/><Relationship Id="rId4" Type="http://schemas.openxmlformats.org/officeDocument/2006/relationships/slide" Target="slide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slide" Target="slide9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27.svg"/></Relationships>
</file>

<file path=ppt/slides/_rels/slide93.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8707" cy="984808"/>
          </a:xfrm>
        </p:spPr>
        <p:txBody>
          <a:bodyPr anchor="ctr"/>
          <a:lstStyle/>
          <a:p>
            <a:r>
              <a:rPr lang="en-US" dirty="0"/>
              <a:t>Emergency Care</a:t>
            </a:r>
            <a:endParaRPr lang="en-US" dirty="0">
              <a:cs typeface="Times New Roman" panose="02020603050405020304" pitchFamily="18" charset="0"/>
            </a:endParaRPr>
          </a:p>
        </p:txBody>
      </p:sp>
      <p:sp>
        <p:nvSpPr>
          <p:cNvPr id="3" name="Text Placeholder 2"/>
          <p:cNvSpPr>
            <a:spLocks noGrp="1"/>
          </p:cNvSpPr>
          <p:nvPr>
            <p:ph type="body" idx="1"/>
          </p:nvPr>
        </p:nvSpPr>
        <p:spPr>
          <a:xfrm>
            <a:off x="457200" y="1307640"/>
            <a:ext cx="8229600" cy="369870"/>
          </a:xfrm>
        </p:spPr>
        <p:txBody>
          <a:bodyPr anchor="ctr"/>
          <a:lstStyle/>
          <a:p>
            <a:r>
              <a:rPr lang="en-US" dirty="0">
                <a:solidFill>
                  <a:schemeClr val="tx2"/>
                </a:solidFill>
                <a:latin typeface="+mn-lt"/>
              </a:rPr>
              <a:t>Fourteenth Edition</a:t>
            </a:r>
          </a:p>
        </p:txBody>
      </p:sp>
      <p:sp>
        <p:nvSpPr>
          <p:cNvPr id="4" name="Text Placeholder 3"/>
          <p:cNvSpPr>
            <a:spLocks noGrp="1"/>
          </p:cNvSpPr>
          <p:nvPr>
            <p:ph type="body" idx="2"/>
          </p:nvPr>
        </p:nvSpPr>
        <p:spPr>
          <a:xfrm>
            <a:off x="5029200" y="2346384"/>
            <a:ext cx="3657600" cy="905769"/>
          </a:xfrm>
        </p:spPr>
        <p:txBody>
          <a:bodyPr/>
          <a:lstStyle/>
          <a:p>
            <a:pPr lvl="0" algn="ctr"/>
            <a:r>
              <a:rPr lang="en-US" b="1" dirty="0">
                <a:latin typeface="+mn-lt"/>
              </a:rPr>
              <a:t>Chapter 32</a:t>
            </a:r>
          </a:p>
        </p:txBody>
      </p:sp>
      <p:sp>
        <p:nvSpPr>
          <p:cNvPr id="5" name="Text Placeholder 4"/>
          <p:cNvSpPr>
            <a:spLocks noGrp="1"/>
          </p:cNvSpPr>
          <p:nvPr>
            <p:ph type="body" idx="3"/>
          </p:nvPr>
        </p:nvSpPr>
        <p:spPr>
          <a:xfrm>
            <a:off x="5029199" y="3409979"/>
            <a:ext cx="3657601" cy="950360"/>
          </a:xfrm>
        </p:spPr>
        <p:txBody>
          <a:bodyPr/>
          <a:lstStyle/>
          <a:p>
            <a:pPr algn="ctr"/>
            <a:r>
              <a:rPr lang="en-US" altLang="en-US" dirty="0">
                <a:latin typeface="+mn-lt"/>
              </a:rPr>
              <a:t>Musculoskeletal Trauma</a:t>
            </a:r>
            <a:endParaRPr lang="en-US" dirty="0">
              <a:latin typeface="+mn-lt"/>
            </a:endParaRPr>
          </a:p>
        </p:txBody>
      </p:sp>
      <p:pic>
        <p:nvPicPr>
          <p:cNvPr id="7" name="Picture 6" descr="Front Cover: Emergency Care Fourteenth Edition by Limmer and O'Keef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75" y="1725354"/>
            <a:ext cx="3625448" cy="4637728"/>
          </a:xfrm>
          <a:prstGeom prst="rect">
            <a:avLst/>
          </a:prstGeom>
          <a:ln w="9525">
            <a:solidFill>
              <a:schemeClr val="tx1"/>
            </a:solidFill>
          </a:ln>
        </p:spPr>
      </p:pic>
      <p:sp>
        <p:nvSpPr>
          <p:cNvPr id="6" name="Text Placeholder 5"/>
          <p:cNvSpPr>
            <a:spLocks noGrp="1"/>
          </p:cNvSpPr>
          <p:nvPr>
            <p:ph type="body" idx="13"/>
          </p:nvPr>
        </p:nvSpPr>
        <p:spPr>
          <a:xfrm>
            <a:off x="2650837" y="6438783"/>
            <a:ext cx="6035070" cy="419217"/>
          </a:xfrm>
        </p:spPr>
        <p:txBody>
          <a:bodyPr anchor="ctr"/>
          <a:lstStyle/>
          <a:p>
            <a:pPr algn="r"/>
            <a:r>
              <a:rPr lang="en-IN" altLang="en-US" sz="1200" dirty="0">
                <a:solidFill>
                  <a:schemeClr val="tx1"/>
                </a:solidFill>
                <a:latin typeface="Verdana"/>
                <a:ea typeface="Verdana" panose="020B0604030504040204" pitchFamily="34" charset="0"/>
                <a:cs typeface="Verdana" panose="020B0604030504040204" pitchFamily="34" charset="0"/>
              </a:rPr>
              <a:t>Copyright © 2021, 2016, 2012 Pearson Education, Inc. All Rights Reserved</a:t>
            </a:r>
          </a:p>
        </p:txBody>
      </p:sp>
      <p:sp>
        <p:nvSpPr>
          <p:cNvPr id="8" name="TextBox 7"/>
          <p:cNvSpPr txBox="1"/>
          <p:nvPr/>
        </p:nvSpPr>
        <p:spPr>
          <a:xfrm>
            <a:off x="5593067" y="4564004"/>
            <a:ext cx="2529865" cy="830997"/>
          </a:xfrm>
          <a:prstGeom prst="rect">
            <a:avLst/>
          </a:prstGeom>
          <a:noFill/>
        </p:spPr>
        <p:txBody>
          <a:bodyPr wrap="square" rtlCol="0">
            <a:spAutoFit/>
          </a:bodyPr>
          <a:lstStyle/>
          <a:p>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07457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B3A4B-29B2-4F82-8124-056BBFB1D73B}"/>
              </a:ext>
            </a:extLst>
          </p:cNvPr>
          <p:cNvSpPr>
            <a:spLocks noGrp="1"/>
          </p:cNvSpPr>
          <p:nvPr>
            <p:ph type="title"/>
          </p:nvPr>
        </p:nvSpPr>
        <p:spPr/>
        <p:txBody>
          <a:bodyPr/>
          <a:lstStyle/>
          <a:p>
            <a:r>
              <a:rPr lang="en-US" dirty="0"/>
              <a:t>Self-Healing Nature of Bone</a:t>
            </a:r>
          </a:p>
        </p:txBody>
      </p:sp>
      <p:sp>
        <p:nvSpPr>
          <p:cNvPr id="3" name="Content Placeholder 2">
            <a:extLst>
              <a:ext uri="{FF2B5EF4-FFF2-40B4-BE49-F238E27FC236}">
                <a16:creationId xmlns:a16="http://schemas.microsoft.com/office/drawing/2014/main" id="{F98F9B4A-CBAC-4DC6-8B52-BACA89F81488}"/>
              </a:ext>
            </a:extLst>
          </p:cNvPr>
          <p:cNvSpPr>
            <a:spLocks noGrp="1"/>
          </p:cNvSpPr>
          <p:nvPr>
            <p:ph sz="quarter" idx="13"/>
          </p:nvPr>
        </p:nvSpPr>
        <p:spPr/>
        <p:txBody>
          <a:bodyPr/>
          <a:lstStyle/>
          <a:p>
            <a:r>
              <a:rPr lang="en-US" dirty="0"/>
              <a:t>Break causes soft tissue swelling and a blood clot in the fracture area.</a:t>
            </a:r>
          </a:p>
          <a:p>
            <a:r>
              <a:rPr lang="en-US" dirty="0"/>
              <a:t>Interruption of blood supply causes cells to die at injury site.</a:t>
            </a:r>
          </a:p>
          <a:p>
            <a:r>
              <a:rPr lang="en-US" dirty="0"/>
              <a:t>Cells further from fracture rapidly divide, forming tissue that heals the fracture and develops into new bone.</a:t>
            </a:r>
          </a:p>
        </p:txBody>
      </p:sp>
    </p:spTree>
    <p:extLst>
      <p:ext uri="{BB962C8B-B14F-4D97-AF65-F5344CB8AC3E}">
        <p14:creationId xmlns:p14="http://schemas.microsoft.com/office/powerpoint/2010/main" val="35861666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51229-C262-45EE-99D3-C26C9F51284D}"/>
              </a:ext>
            </a:extLst>
          </p:cNvPr>
          <p:cNvSpPr>
            <a:spLocks noGrp="1"/>
          </p:cNvSpPr>
          <p:nvPr>
            <p:ph type="title"/>
          </p:nvPr>
        </p:nvSpPr>
        <p:spPr/>
        <p:txBody>
          <a:bodyPr/>
          <a:lstStyle/>
          <a:p>
            <a:r>
              <a:rPr lang="en-US" sz="3400" dirty="0"/>
              <a:t>Muscles, Cartilage, Ligaments, and Tendons </a:t>
            </a:r>
            <a:r>
              <a:rPr lang="en-US" sz="2000" b="0" dirty="0"/>
              <a:t>(1 of 4)</a:t>
            </a:r>
          </a:p>
        </p:txBody>
      </p:sp>
      <p:sp>
        <p:nvSpPr>
          <p:cNvPr id="3" name="Content Placeholder 2">
            <a:extLst>
              <a:ext uri="{FF2B5EF4-FFF2-40B4-BE49-F238E27FC236}">
                <a16:creationId xmlns:a16="http://schemas.microsoft.com/office/drawing/2014/main" id="{D3FCF2D5-F650-48EA-954F-028396A53193}"/>
              </a:ext>
            </a:extLst>
          </p:cNvPr>
          <p:cNvSpPr>
            <a:spLocks noGrp="1"/>
          </p:cNvSpPr>
          <p:nvPr>
            <p:ph sz="quarter" idx="13"/>
          </p:nvPr>
        </p:nvSpPr>
        <p:spPr/>
        <p:txBody>
          <a:bodyPr/>
          <a:lstStyle/>
          <a:p>
            <a:r>
              <a:rPr lang="en-US" dirty="0"/>
              <a:t>Kinds of muscles</a:t>
            </a:r>
          </a:p>
          <a:p>
            <a:pPr lvl="1"/>
            <a:r>
              <a:rPr lang="en-US" dirty="0"/>
              <a:t>Skeletal (voluntary)</a:t>
            </a:r>
          </a:p>
          <a:p>
            <a:pPr lvl="1"/>
            <a:r>
              <a:rPr lang="en-US" dirty="0"/>
              <a:t>Smooth (involuntary)</a:t>
            </a:r>
          </a:p>
          <a:p>
            <a:pPr lvl="1"/>
            <a:r>
              <a:rPr lang="en-US" dirty="0"/>
              <a:t>Cardiac (myocardial)</a:t>
            </a:r>
          </a:p>
          <a:p>
            <a:r>
              <a:rPr lang="en-US" dirty="0"/>
              <a:t>Cartilage helps form flexible structures of the body.</a:t>
            </a:r>
          </a:p>
        </p:txBody>
      </p:sp>
    </p:spTree>
    <p:extLst>
      <p:ext uri="{BB962C8B-B14F-4D97-AF65-F5344CB8AC3E}">
        <p14:creationId xmlns:p14="http://schemas.microsoft.com/office/powerpoint/2010/main" val="14275518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sz="3400" dirty="0"/>
              <a:t>Muscles, Cartilage, Ligaments, and Tendons </a:t>
            </a:r>
            <a:r>
              <a:rPr lang="en-US" sz="2000" b="0" dirty="0" smtClean="0"/>
              <a:t>(2 </a:t>
            </a:r>
            <a:r>
              <a:rPr lang="en-US" sz="2000" b="0" dirty="0"/>
              <a:t>of 4)</a:t>
            </a:r>
          </a:p>
        </p:txBody>
      </p:sp>
      <p:pic>
        <p:nvPicPr>
          <p:cNvPr id="4" name="Picture 3" descr="A male body with three types of muscles identified, namely, skeletal muscles in the shoulder, cardiac muscles near the heart, and smooth muscles near the abdomen.">
            <a:extLst>
              <a:ext uri="{FF2B5EF4-FFF2-40B4-BE49-F238E27FC236}">
                <a16:creationId xmlns:a16="http://schemas.microsoft.com/office/drawing/2014/main" id="{8EB3D391-D15C-4E3C-BB28-0074F4795E57}"/>
              </a:ext>
            </a:extLst>
          </p:cNvPr>
          <p:cNvPicPr>
            <a:picLocks noChangeAspect="1"/>
          </p:cNvPicPr>
          <p:nvPr/>
        </p:nvPicPr>
        <p:blipFill>
          <a:blip r:embed="rId3"/>
          <a:stretch>
            <a:fillRect/>
          </a:stretch>
        </p:blipFill>
        <p:spPr>
          <a:xfrm>
            <a:off x="2865149" y="1571451"/>
            <a:ext cx="3413702" cy="4253250"/>
          </a:xfrm>
          <a:prstGeom prst="rect">
            <a:avLst/>
          </a:prstGeom>
        </p:spPr>
      </p:pic>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57200" y="5963600"/>
            <a:ext cx="2838659" cy="381825"/>
          </a:xfrm>
        </p:spPr>
        <p:txBody>
          <a:bodyPr/>
          <a:lstStyle/>
          <a:p>
            <a:pPr marL="432" indent="0">
              <a:buNone/>
            </a:pPr>
            <a:r>
              <a:rPr lang="en-US" sz="2000" dirty="0"/>
              <a:t>Three types of muscle.</a:t>
            </a:r>
          </a:p>
        </p:txBody>
      </p:sp>
    </p:spTree>
    <p:extLst>
      <p:ext uri="{BB962C8B-B14F-4D97-AF65-F5344CB8AC3E}">
        <p14:creationId xmlns:p14="http://schemas.microsoft.com/office/powerpoint/2010/main" val="13293039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51229-C262-45EE-99D3-C26C9F51284D}"/>
              </a:ext>
            </a:extLst>
          </p:cNvPr>
          <p:cNvSpPr>
            <a:spLocks noGrp="1"/>
          </p:cNvSpPr>
          <p:nvPr>
            <p:ph type="title"/>
          </p:nvPr>
        </p:nvSpPr>
        <p:spPr/>
        <p:txBody>
          <a:bodyPr/>
          <a:lstStyle/>
          <a:p>
            <a:r>
              <a:rPr lang="en-US" sz="3400" dirty="0"/>
              <a:t>Muscles, Cartilage, Ligaments, and Tendons </a:t>
            </a:r>
            <a:r>
              <a:rPr lang="en-US" sz="2000" b="0" dirty="0" smtClean="0"/>
              <a:t>(3 </a:t>
            </a:r>
            <a:r>
              <a:rPr lang="en-US" sz="2000" b="0" dirty="0"/>
              <a:t>of 4)</a:t>
            </a:r>
          </a:p>
        </p:txBody>
      </p:sp>
      <p:sp>
        <p:nvSpPr>
          <p:cNvPr id="3" name="Content Placeholder 2">
            <a:extLst>
              <a:ext uri="{FF2B5EF4-FFF2-40B4-BE49-F238E27FC236}">
                <a16:creationId xmlns:a16="http://schemas.microsoft.com/office/drawing/2014/main" id="{D3FCF2D5-F650-48EA-954F-028396A53193}"/>
              </a:ext>
            </a:extLst>
          </p:cNvPr>
          <p:cNvSpPr>
            <a:spLocks noGrp="1"/>
          </p:cNvSpPr>
          <p:nvPr>
            <p:ph sz="quarter" idx="13"/>
          </p:nvPr>
        </p:nvSpPr>
        <p:spPr/>
        <p:txBody>
          <a:bodyPr/>
          <a:lstStyle/>
          <a:p>
            <a:r>
              <a:rPr lang="en-US" dirty="0"/>
              <a:t>Tendons allow for the power of movement across joints.</a:t>
            </a:r>
          </a:p>
          <a:p>
            <a:pPr lvl="1"/>
            <a:r>
              <a:rPr lang="en-US" dirty="0"/>
              <a:t>M</a:t>
            </a:r>
            <a:r>
              <a:rPr lang="en-US" sz="100" dirty="0"/>
              <a:t> </a:t>
            </a:r>
            <a:r>
              <a:rPr lang="en-US" dirty="0"/>
              <a:t>T</a:t>
            </a:r>
            <a:r>
              <a:rPr lang="en-US" sz="100" dirty="0"/>
              <a:t> </a:t>
            </a:r>
            <a:r>
              <a:rPr lang="en-US" dirty="0"/>
              <a:t>B = muscle-tendon-bone</a:t>
            </a:r>
          </a:p>
          <a:p>
            <a:r>
              <a:rPr lang="en-US" dirty="0"/>
              <a:t>Ligaments support joints by attaching bone ends to allow for stable range of motion</a:t>
            </a:r>
          </a:p>
          <a:p>
            <a:pPr lvl="1"/>
            <a:r>
              <a:rPr lang="en-US" dirty="0"/>
              <a:t>B</a:t>
            </a:r>
            <a:r>
              <a:rPr lang="en-US" sz="100" dirty="0"/>
              <a:t> </a:t>
            </a:r>
            <a:r>
              <a:rPr lang="en-US" dirty="0"/>
              <a:t>L</a:t>
            </a:r>
            <a:r>
              <a:rPr lang="en-US" sz="100" dirty="0"/>
              <a:t> </a:t>
            </a:r>
            <a:r>
              <a:rPr lang="en-US" dirty="0"/>
              <a:t>B = bone-ligament-bone</a:t>
            </a:r>
          </a:p>
        </p:txBody>
      </p:sp>
    </p:spTree>
    <p:extLst>
      <p:ext uri="{BB962C8B-B14F-4D97-AF65-F5344CB8AC3E}">
        <p14:creationId xmlns:p14="http://schemas.microsoft.com/office/powerpoint/2010/main" val="9813243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sz="3400" dirty="0"/>
              <a:t>Muscles, Cartilage, Ligaments, and Tendons </a:t>
            </a:r>
            <a:r>
              <a:rPr lang="en-US" sz="2000" b="0" dirty="0"/>
              <a:t>(4 of 4)</a:t>
            </a:r>
          </a:p>
        </p:txBody>
      </p:sp>
      <p:pic>
        <p:nvPicPr>
          <p:cNvPr id="4" name="Picture 3" descr="First image shows ligaments connecting bones around a joint. Second image shows tendons connecting bones to muscles near a joint. For long description, see slide 94: Appendix 2&#10;">
            <a:extLst>
              <a:ext uri="{FF2B5EF4-FFF2-40B4-BE49-F238E27FC236}">
                <a16:creationId xmlns:a16="http://schemas.microsoft.com/office/drawing/2014/main" id="{BDE80569-D885-4BC6-88C8-5A18B21E8D3F}"/>
              </a:ext>
            </a:extLst>
          </p:cNvPr>
          <p:cNvPicPr>
            <a:picLocks noChangeAspect="1"/>
          </p:cNvPicPr>
          <p:nvPr/>
        </p:nvPicPr>
        <p:blipFill>
          <a:blip r:embed="rId3"/>
          <a:stretch>
            <a:fillRect/>
          </a:stretch>
        </p:blipFill>
        <p:spPr>
          <a:xfrm>
            <a:off x="2669391" y="1563239"/>
            <a:ext cx="3805219" cy="3607997"/>
          </a:xfrm>
          <a:prstGeom prst="rect">
            <a:avLst/>
          </a:prstGeom>
        </p:spPr>
      </p:pic>
      <p:sp>
        <p:nvSpPr>
          <p:cNvPr id="14" name="Text Placeholder 13">
            <a:extLst>
              <a:ext uri="{FF2B5EF4-FFF2-40B4-BE49-F238E27FC236}">
                <a16:creationId xmlns:a16="http://schemas.microsoft.com/office/drawing/2014/main" id="{84AB8DC3-EE5B-457E-BD51-DC6DD73F155A}"/>
              </a:ext>
            </a:extLst>
          </p:cNvPr>
          <p:cNvSpPr>
            <a:spLocks noGrp="1"/>
          </p:cNvSpPr>
          <p:nvPr>
            <p:ph type="body" sz="quarter" idx="27"/>
          </p:nvPr>
        </p:nvSpPr>
        <p:spPr>
          <a:xfrm>
            <a:off x="2350294" y="5349401"/>
            <a:ext cx="4443412" cy="391431"/>
          </a:xfrm>
        </p:spPr>
        <p:txBody>
          <a:bodyPr/>
          <a:lstStyle/>
          <a:p>
            <a:pPr marL="0" indent="0">
              <a:buNone/>
            </a:pPr>
            <a:r>
              <a:rPr lang="en-US" dirty="0">
                <a:latin typeface="+mn-lt"/>
                <a:hlinkClick r:id="rId4" action="ppaction://hlinksldjump"/>
              </a:rPr>
              <a:t>For long description, see slide 94: Appendix 2</a:t>
            </a:r>
            <a:endParaRPr lang="en-US" dirty="0">
              <a:latin typeface="+mn-lt"/>
            </a:endParaRPr>
          </a:p>
        </p:txBody>
      </p:sp>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75309" y="5878286"/>
            <a:ext cx="6955970" cy="420008"/>
          </a:xfrm>
        </p:spPr>
        <p:txBody>
          <a:bodyPr/>
          <a:lstStyle/>
          <a:p>
            <a:pPr marL="432" indent="0">
              <a:buNone/>
            </a:pPr>
            <a:r>
              <a:rPr lang="en-US" sz="2000" dirty="0"/>
              <a:t>Ligaments tie bone to bone. Tendons tie muscle to bone.</a:t>
            </a:r>
          </a:p>
        </p:txBody>
      </p:sp>
    </p:spTree>
    <p:extLst>
      <p:ext uri="{BB962C8B-B14F-4D97-AF65-F5344CB8AC3E}">
        <p14:creationId xmlns:p14="http://schemas.microsoft.com/office/powerpoint/2010/main" val="20269366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solidFill>
                  <a:schemeClr val="bg1"/>
                </a:solidFill>
              </a:rPr>
              <a:t>General Guidelines for Emergency Care</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4064968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CBBD8-58DE-416E-9DED-F5D5EB08235B}"/>
              </a:ext>
            </a:extLst>
          </p:cNvPr>
          <p:cNvSpPr>
            <a:spLocks noGrp="1"/>
          </p:cNvSpPr>
          <p:nvPr>
            <p:ph type="title"/>
          </p:nvPr>
        </p:nvSpPr>
        <p:spPr>
          <a:xfrm>
            <a:off x="457199" y="215371"/>
            <a:ext cx="8524755" cy="1097279"/>
          </a:xfrm>
        </p:spPr>
        <p:txBody>
          <a:bodyPr/>
          <a:lstStyle/>
          <a:p>
            <a:r>
              <a:rPr lang="en-US" dirty="0"/>
              <a:t>Mechanisms of Musculoskeletal Injury</a:t>
            </a:r>
          </a:p>
        </p:txBody>
      </p:sp>
      <p:sp>
        <p:nvSpPr>
          <p:cNvPr id="3" name="Content Placeholder 2">
            <a:extLst>
              <a:ext uri="{FF2B5EF4-FFF2-40B4-BE49-F238E27FC236}">
                <a16:creationId xmlns:a16="http://schemas.microsoft.com/office/drawing/2014/main" id="{2F694784-10CD-4ACA-B803-F1B5DFEBE131}"/>
              </a:ext>
            </a:extLst>
          </p:cNvPr>
          <p:cNvSpPr>
            <a:spLocks noGrp="1"/>
          </p:cNvSpPr>
          <p:nvPr>
            <p:ph sz="quarter" idx="13"/>
          </p:nvPr>
        </p:nvSpPr>
        <p:spPr/>
        <p:txBody>
          <a:bodyPr/>
          <a:lstStyle/>
          <a:p>
            <a:r>
              <a:rPr lang="en-US" dirty="0"/>
              <a:t>Direct force</a:t>
            </a:r>
          </a:p>
          <a:p>
            <a:r>
              <a:rPr lang="en-US" dirty="0"/>
              <a:t>Twisting (rotational) force</a:t>
            </a:r>
          </a:p>
          <a:p>
            <a:r>
              <a:rPr lang="en-US" dirty="0"/>
              <a:t>Indirect force</a:t>
            </a:r>
          </a:p>
        </p:txBody>
      </p:sp>
    </p:spTree>
    <p:extLst>
      <p:ext uri="{BB962C8B-B14F-4D97-AF65-F5344CB8AC3E}">
        <p14:creationId xmlns:p14="http://schemas.microsoft.com/office/powerpoint/2010/main" val="35136595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AFA8-D1DD-4895-BC35-1478EC695CF4}"/>
              </a:ext>
            </a:extLst>
          </p:cNvPr>
          <p:cNvSpPr>
            <a:spLocks noGrp="1"/>
          </p:cNvSpPr>
          <p:nvPr>
            <p:ph type="title"/>
          </p:nvPr>
        </p:nvSpPr>
        <p:spPr/>
        <p:txBody>
          <a:bodyPr/>
          <a:lstStyle/>
          <a:p>
            <a:r>
              <a:rPr lang="en-US" dirty="0"/>
              <a:t>Injury to Bones and Connective </a:t>
            </a:r>
            <a:r>
              <a:rPr lang="en-US" sz="2000" b="0" dirty="0"/>
              <a:t>(1 of 4)</a:t>
            </a:r>
          </a:p>
        </p:txBody>
      </p:sp>
      <p:sp>
        <p:nvSpPr>
          <p:cNvPr id="3" name="Content Placeholder 2">
            <a:extLst>
              <a:ext uri="{FF2B5EF4-FFF2-40B4-BE49-F238E27FC236}">
                <a16:creationId xmlns:a16="http://schemas.microsoft.com/office/drawing/2014/main" id="{97080C06-BBA5-45BB-A475-BF8414EB0CD7}"/>
              </a:ext>
            </a:extLst>
          </p:cNvPr>
          <p:cNvSpPr>
            <a:spLocks noGrp="1"/>
          </p:cNvSpPr>
          <p:nvPr>
            <p:ph sz="quarter" idx="13"/>
          </p:nvPr>
        </p:nvSpPr>
        <p:spPr/>
        <p:txBody>
          <a:bodyPr/>
          <a:lstStyle/>
          <a:p>
            <a:r>
              <a:rPr lang="en-US" dirty="0"/>
              <a:t>Fracture</a:t>
            </a:r>
          </a:p>
          <a:p>
            <a:pPr lvl="1"/>
            <a:r>
              <a:rPr lang="en-US" dirty="0"/>
              <a:t>Any break in a bone, open or closed</a:t>
            </a:r>
          </a:p>
          <a:p>
            <a:pPr lvl="1"/>
            <a:r>
              <a:rPr lang="en-US" dirty="0"/>
              <a:t>Comminuted</a:t>
            </a:r>
          </a:p>
          <a:p>
            <a:pPr lvl="2"/>
            <a:r>
              <a:rPr lang="en-US" dirty="0"/>
              <a:t>Broken in several places</a:t>
            </a:r>
          </a:p>
          <a:p>
            <a:pPr lvl="1"/>
            <a:r>
              <a:rPr lang="en-US" dirty="0"/>
              <a:t>Greenstick</a:t>
            </a:r>
          </a:p>
          <a:p>
            <a:pPr lvl="2"/>
            <a:r>
              <a:rPr lang="en-US" dirty="0"/>
              <a:t>Incomplete break</a:t>
            </a:r>
          </a:p>
          <a:p>
            <a:pPr lvl="1"/>
            <a:r>
              <a:rPr lang="en-US" dirty="0"/>
              <a:t>Angulated</a:t>
            </a:r>
          </a:p>
          <a:p>
            <a:pPr lvl="2"/>
            <a:r>
              <a:rPr lang="en-US" dirty="0"/>
              <a:t>Bent at angle</a:t>
            </a:r>
          </a:p>
        </p:txBody>
      </p:sp>
    </p:spTree>
    <p:extLst>
      <p:ext uri="{BB962C8B-B14F-4D97-AF65-F5344CB8AC3E}">
        <p14:creationId xmlns:p14="http://schemas.microsoft.com/office/powerpoint/2010/main" val="38094174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dirty="0"/>
              <a:t>Injury to Bones and Connective </a:t>
            </a:r>
            <a:r>
              <a:rPr lang="en-US" sz="2000" b="0" dirty="0"/>
              <a:t>(2 of 4)</a:t>
            </a:r>
          </a:p>
        </p:txBody>
      </p:sp>
      <p:pic>
        <p:nvPicPr>
          <p:cNvPr id="4" name="Picture 3" descr="An ankle with bones protruding under the skin.">
            <a:extLst>
              <a:ext uri="{FF2B5EF4-FFF2-40B4-BE49-F238E27FC236}">
                <a16:creationId xmlns:a16="http://schemas.microsoft.com/office/drawing/2014/main" id="{711C4CF3-B75A-4F93-9E24-4F6796F2F1E0}"/>
              </a:ext>
            </a:extLst>
          </p:cNvPr>
          <p:cNvPicPr>
            <a:picLocks noChangeAspect="1"/>
          </p:cNvPicPr>
          <p:nvPr/>
        </p:nvPicPr>
        <p:blipFill>
          <a:blip r:embed="rId3"/>
          <a:stretch>
            <a:fillRect/>
          </a:stretch>
        </p:blipFill>
        <p:spPr>
          <a:xfrm>
            <a:off x="1764278" y="1560326"/>
            <a:ext cx="5615445" cy="3737348"/>
          </a:xfrm>
          <a:prstGeom prst="rect">
            <a:avLst/>
          </a:prstGeom>
        </p:spPr>
      </p:pic>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57201" y="5626374"/>
            <a:ext cx="3510642" cy="724366"/>
          </a:xfrm>
        </p:spPr>
        <p:txBody>
          <a:bodyPr/>
          <a:lstStyle/>
          <a:p>
            <a:pPr marL="432" indent="0">
              <a:buNone/>
            </a:pPr>
            <a:r>
              <a:rPr lang="en-US" sz="2000" dirty="0"/>
              <a:t>Closed fracture.</a:t>
            </a:r>
            <a:br>
              <a:rPr lang="en-US" sz="2000" dirty="0"/>
            </a:br>
            <a:r>
              <a:rPr lang="en-US" sz="2000" b="1" dirty="0"/>
              <a:t>© Edward T. Dickinson, M</a:t>
            </a:r>
            <a:r>
              <a:rPr lang="en-US" sz="100" b="1" dirty="0"/>
              <a:t> </a:t>
            </a:r>
            <a:r>
              <a:rPr lang="en-US" sz="2000" b="1" dirty="0"/>
              <a:t>D</a:t>
            </a:r>
          </a:p>
        </p:txBody>
      </p:sp>
    </p:spTree>
    <p:extLst>
      <p:ext uri="{BB962C8B-B14F-4D97-AF65-F5344CB8AC3E}">
        <p14:creationId xmlns:p14="http://schemas.microsoft.com/office/powerpoint/2010/main" val="40509069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55BAE-9A29-45B2-8F9E-DABDB11DC0B1}"/>
              </a:ext>
            </a:extLst>
          </p:cNvPr>
          <p:cNvSpPr>
            <a:spLocks noGrp="1"/>
          </p:cNvSpPr>
          <p:nvPr>
            <p:ph type="title"/>
          </p:nvPr>
        </p:nvSpPr>
        <p:spPr/>
        <p:txBody>
          <a:bodyPr/>
          <a:lstStyle/>
          <a:p>
            <a:r>
              <a:rPr lang="en-US" dirty="0"/>
              <a:t>Injury to Bones and Connective </a:t>
            </a:r>
            <a:r>
              <a:rPr lang="en-US" sz="2000" b="0" dirty="0"/>
              <a:t>(3 of 4)</a:t>
            </a:r>
          </a:p>
        </p:txBody>
      </p:sp>
      <p:sp>
        <p:nvSpPr>
          <p:cNvPr id="3" name="Content Placeholder 2">
            <a:extLst>
              <a:ext uri="{FF2B5EF4-FFF2-40B4-BE49-F238E27FC236}">
                <a16:creationId xmlns:a16="http://schemas.microsoft.com/office/drawing/2014/main" id="{2A4F2405-D9A9-442E-99F1-7BFDE09BA99A}"/>
              </a:ext>
            </a:extLst>
          </p:cNvPr>
          <p:cNvSpPr>
            <a:spLocks noGrp="1"/>
          </p:cNvSpPr>
          <p:nvPr>
            <p:ph sz="quarter" idx="13"/>
          </p:nvPr>
        </p:nvSpPr>
        <p:spPr/>
        <p:txBody>
          <a:bodyPr/>
          <a:lstStyle/>
          <a:p>
            <a:r>
              <a:rPr lang="en-US" dirty="0"/>
              <a:t>Dislocation</a:t>
            </a:r>
          </a:p>
          <a:p>
            <a:pPr lvl="1"/>
            <a:r>
              <a:rPr lang="en-US" dirty="0"/>
              <a:t>“Coming apart” of a joint</a:t>
            </a:r>
          </a:p>
          <a:p>
            <a:r>
              <a:rPr lang="en-US" dirty="0"/>
              <a:t>Sprain</a:t>
            </a:r>
          </a:p>
          <a:p>
            <a:pPr lvl="1"/>
            <a:r>
              <a:rPr lang="en-US" dirty="0"/>
              <a:t>Stretching and tearing of ligaments</a:t>
            </a:r>
          </a:p>
          <a:p>
            <a:r>
              <a:rPr lang="en-US" dirty="0"/>
              <a:t>Strain</a:t>
            </a:r>
          </a:p>
          <a:p>
            <a:pPr lvl="1"/>
            <a:r>
              <a:rPr lang="en-US" dirty="0"/>
              <a:t>Overstretching or overexertion of muscle</a:t>
            </a:r>
          </a:p>
        </p:txBody>
      </p:sp>
    </p:spTree>
    <p:extLst>
      <p:ext uri="{BB962C8B-B14F-4D97-AF65-F5344CB8AC3E}">
        <p14:creationId xmlns:p14="http://schemas.microsoft.com/office/powerpoint/2010/main" val="1718068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1896E-CA57-42B7-A296-1837975083D3}"/>
              </a:ext>
            </a:extLst>
          </p:cNvPr>
          <p:cNvSpPr>
            <a:spLocks noGrp="1"/>
          </p:cNvSpPr>
          <p:nvPr>
            <p:ph type="title"/>
          </p:nvPr>
        </p:nvSpPr>
        <p:spPr/>
        <p:txBody>
          <a:bodyPr/>
          <a:lstStyle/>
          <a:p>
            <a:r>
              <a:rPr lang="en-US" dirty="0"/>
              <a:t>Topics</a:t>
            </a:r>
          </a:p>
        </p:txBody>
      </p:sp>
      <p:sp>
        <p:nvSpPr>
          <p:cNvPr id="4" name="Text Placeholder 3"/>
          <p:cNvSpPr>
            <a:spLocks noGrp="1"/>
          </p:cNvSpPr>
          <p:nvPr>
            <p:ph type="body" sz="quarter" idx="14"/>
          </p:nvPr>
        </p:nvSpPr>
        <p:spPr/>
        <p:txBody>
          <a:bodyPr/>
          <a:lstStyle/>
          <a:p>
            <a:r>
              <a:rPr lang="en-US" dirty="0">
                <a:hlinkClick r:id="rId3" action="ppaction://hlinksldjump"/>
              </a:rPr>
              <a:t>Musculoskeletal System</a:t>
            </a:r>
            <a:endParaRPr lang="en-US" dirty="0"/>
          </a:p>
          <a:p>
            <a:r>
              <a:rPr lang="en-US" dirty="0">
                <a:hlinkClick r:id="rId4" action="ppaction://hlinksldjump"/>
              </a:rPr>
              <a:t>General Guidelines for Emergency Care</a:t>
            </a:r>
            <a:endParaRPr lang="en-US" dirty="0"/>
          </a:p>
          <a:p>
            <a:r>
              <a:rPr lang="en-US" dirty="0">
                <a:hlinkClick r:id="rId5" action="ppaction://hlinksldjump"/>
              </a:rPr>
              <a:t>Emergency Care of Specific </a:t>
            </a:r>
            <a:r>
              <a:rPr lang="en-US" dirty="0" smtClean="0">
                <a:hlinkClick r:id="rId5" action="ppaction://hlinksldjump"/>
              </a:rPr>
              <a:t>Injuries</a:t>
            </a:r>
            <a:endParaRPr lang="en-US" dirty="0"/>
          </a:p>
        </p:txBody>
      </p:sp>
    </p:spTree>
    <p:extLst>
      <p:ext uri="{BB962C8B-B14F-4D97-AF65-F5344CB8AC3E}">
        <p14:creationId xmlns:p14="http://schemas.microsoft.com/office/powerpoint/2010/main" val="20666952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69BB8-E46D-4CF5-B6BC-A3A613E6CA1C}"/>
              </a:ext>
            </a:extLst>
          </p:cNvPr>
          <p:cNvSpPr>
            <a:spLocks noGrp="1"/>
          </p:cNvSpPr>
          <p:nvPr>
            <p:ph type="title"/>
          </p:nvPr>
        </p:nvSpPr>
        <p:spPr/>
        <p:txBody>
          <a:bodyPr/>
          <a:lstStyle/>
          <a:p>
            <a:r>
              <a:rPr lang="en-US" dirty="0"/>
              <a:t>Injury to Bones and Connective </a:t>
            </a:r>
            <a:r>
              <a:rPr lang="en-US" sz="2000" b="0" dirty="0"/>
              <a:t>(4 of 4)</a:t>
            </a:r>
          </a:p>
        </p:txBody>
      </p:sp>
      <p:sp>
        <p:nvSpPr>
          <p:cNvPr id="3" name="Content Placeholder 2">
            <a:extLst>
              <a:ext uri="{FF2B5EF4-FFF2-40B4-BE49-F238E27FC236}">
                <a16:creationId xmlns:a16="http://schemas.microsoft.com/office/drawing/2014/main" id="{D9BA20B4-97DE-46BC-8E56-47983575E859}"/>
              </a:ext>
            </a:extLst>
          </p:cNvPr>
          <p:cNvSpPr>
            <a:spLocks noGrp="1"/>
          </p:cNvSpPr>
          <p:nvPr>
            <p:ph sz="quarter" idx="13"/>
          </p:nvPr>
        </p:nvSpPr>
        <p:spPr/>
        <p:txBody>
          <a:bodyPr/>
          <a:lstStyle/>
          <a:p>
            <a:r>
              <a:rPr lang="en-US" dirty="0"/>
              <a:t>Not all injuries can be confirmed as a fracture in the field.</a:t>
            </a:r>
          </a:p>
          <a:p>
            <a:r>
              <a:rPr lang="en-US" dirty="0"/>
              <a:t>Treat all injuries with signs and symptoms of a fracture as a fracture.</a:t>
            </a:r>
          </a:p>
          <a:p>
            <a:r>
              <a:rPr lang="en-US" dirty="0"/>
              <a:t>A traction splint should be applied to a suspected femur fracture.</a:t>
            </a:r>
          </a:p>
          <a:p>
            <a:r>
              <a:rPr lang="en-US" dirty="0"/>
              <a:t>Splinting an extremity with a suspected fracture helps prevent blood loss from bone tissues.</a:t>
            </a:r>
          </a:p>
        </p:txBody>
      </p:sp>
    </p:spTree>
    <p:extLst>
      <p:ext uri="{BB962C8B-B14F-4D97-AF65-F5344CB8AC3E}">
        <p14:creationId xmlns:p14="http://schemas.microsoft.com/office/powerpoint/2010/main" val="11436935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8FC2D-4A81-4B29-9D38-2AD19496201D}"/>
              </a:ext>
            </a:extLst>
          </p:cNvPr>
          <p:cNvSpPr>
            <a:spLocks noGrp="1"/>
          </p:cNvSpPr>
          <p:nvPr>
            <p:ph type="title"/>
          </p:nvPr>
        </p:nvSpPr>
        <p:spPr>
          <a:xfrm>
            <a:off x="457199" y="215371"/>
            <a:ext cx="8360229" cy="1097279"/>
          </a:xfrm>
        </p:spPr>
        <p:txBody>
          <a:bodyPr/>
          <a:lstStyle/>
          <a:p>
            <a:r>
              <a:rPr lang="en-US" sz="3400" dirty="0"/>
              <a:t>Assessment of Musculoskeletal Injuries</a:t>
            </a:r>
          </a:p>
        </p:txBody>
      </p:sp>
      <p:sp>
        <p:nvSpPr>
          <p:cNvPr id="3" name="Content Placeholder 2">
            <a:extLst>
              <a:ext uri="{FF2B5EF4-FFF2-40B4-BE49-F238E27FC236}">
                <a16:creationId xmlns:a16="http://schemas.microsoft.com/office/drawing/2014/main" id="{86C07184-A896-4717-B5CC-32B378F39440}"/>
              </a:ext>
            </a:extLst>
          </p:cNvPr>
          <p:cNvSpPr>
            <a:spLocks noGrp="1"/>
          </p:cNvSpPr>
          <p:nvPr>
            <p:ph sz="quarter" idx="13"/>
          </p:nvPr>
        </p:nvSpPr>
        <p:spPr/>
        <p:txBody>
          <a:bodyPr/>
          <a:lstStyle/>
          <a:p>
            <a:r>
              <a:rPr lang="en-US" dirty="0"/>
              <a:t>Rapidly identify and treat life-threatening conditions.</a:t>
            </a:r>
          </a:p>
          <a:p>
            <a:r>
              <a:rPr lang="en-US" dirty="0"/>
              <a:t>Be alert for injuries besides grotesque wound.</a:t>
            </a:r>
          </a:p>
          <a:p>
            <a:r>
              <a:rPr lang="en-US" dirty="0"/>
              <a:t>Cut or remove patient’s clothing to complete examination according to the environment and severity of situation.</a:t>
            </a:r>
          </a:p>
        </p:txBody>
      </p:sp>
    </p:spTree>
    <p:extLst>
      <p:ext uri="{BB962C8B-B14F-4D97-AF65-F5344CB8AC3E}">
        <p14:creationId xmlns:p14="http://schemas.microsoft.com/office/powerpoint/2010/main" val="35199824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0AF31-53C1-401C-B49D-C8257A7E9843}"/>
              </a:ext>
            </a:extLst>
          </p:cNvPr>
          <p:cNvSpPr>
            <a:spLocks noGrp="1"/>
          </p:cNvSpPr>
          <p:nvPr>
            <p:ph type="title"/>
          </p:nvPr>
        </p:nvSpPr>
        <p:spPr/>
        <p:txBody>
          <a:bodyPr/>
          <a:lstStyle/>
          <a:p>
            <a:r>
              <a:rPr lang="en-US" dirty="0"/>
              <a:t>Compartment Syndrome</a:t>
            </a:r>
          </a:p>
        </p:txBody>
      </p:sp>
      <p:sp>
        <p:nvSpPr>
          <p:cNvPr id="3" name="Content Placeholder 2">
            <a:extLst>
              <a:ext uri="{FF2B5EF4-FFF2-40B4-BE49-F238E27FC236}">
                <a16:creationId xmlns:a16="http://schemas.microsoft.com/office/drawing/2014/main" id="{430FAD14-CC30-42C6-A7C1-DBA1DFA3EBFB}"/>
              </a:ext>
            </a:extLst>
          </p:cNvPr>
          <p:cNvSpPr>
            <a:spLocks noGrp="1"/>
          </p:cNvSpPr>
          <p:nvPr>
            <p:ph sz="quarter" idx="13"/>
          </p:nvPr>
        </p:nvSpPr>
        <p:spPr>
          <a:xfrm>
            <a:off x="457200" y="1556326"/>
            <a:ext cx="8515978" cy="4467955"/>
          </a:xfrm>
        </p:spPr>
        <p:txBody>
          <a:bodyPr/>
          <a:lstStyle/>
          <a:p>
            <a:r>
              <a:rPr lang="en-US" dirty="0"/>
              <a:t>Severe swelling in the extremity as a result of fracture</a:t>
            </a:r>
          </a:p>
          <a:p>
            <a:r>
              <a:rPr lang="en-US" dirty="0"/>
              <a:t>Progression</a:t>
            </a:r>
          </a:p>
          <a:p>
            <a:pPr lvl="1"/>
            <a:r>
              <a:rPr lang="en-US" dirty="0"/>
              <a:t>Fracture or crush injury causes bleeding and swelling in extremity.</a:t>
            </a:r>
          </a:p>
          <a:p>
            <a:pPr lvl="1"/>
            <a:r>
              <a:rPr lang="en-US" dirty="0"/>
              <a:t>Pressure and swelling become so great the body can no longer perfuse the tissues against pressure.</a:t>
            </a:r>
          </a:p>
          <a:p>
            <a:pPr lvl="1"/>
            <a:r>
              <a:rPr lang="en-US" dirty="0"/>
              <a:t>Cellular damage occurs, causing additional swelling.</a:t>
            </a:r>
          </a:p>
          <a:p>
            <a:pPr lvl="1"/>
            <a:r>
              <a:rPr lang="en-US" dirty="0"/>
              <a:t>Blood flow to the area is lost.</a:t>
            </a:r>
          </a:p>
          <a:p>
            <a:pPr lvl="2"/>
            <a:r>
              <a:rPr lang="en-US" dirty="0"/>
              <a:t>Limb may also be lost if the pressure is not relieved.</a:t>
            </a:r>
          </a:p>
        </p:txBody>
      </p:sp>
    </p:spTree>
    <p:extLst>
      <p:ext uri="{BB962C8B-B14F-4D97-AF65-F5344CB8AC3E}">
        <p14:creationId xmlns:p14="http://schemas.microsoft.com/office/powerpoint/2010/main" val="7133817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AFB8-FEEE-4F4E-A1F9-3A5E31366A44}"/>
              </a:ext>
            </a:extLst>
          </p:cNvPr>
          <p:cNvSpPr>
            <a:spLocks noGrp="1"/>
          </p:cNvSpPr>
          <p:nvPr>
            <p:ph type="title"/>
          </p:nvPr>
        </p:nvSpPr>
        <p:spPr/>
        <p:txBody>
          <a:bodyPr/>
          <a:lstStyle/>
          <a:p>
            <a:r>
              <a:rPr lang="en-US" dirty="0"/>
              <a:t>Patient Assessment </a:t>
            </a:r>
            <a:r>
              <a:rPr lang="en-US" sz="2000" b="0" dirty="0"/>
              <a:t>(1 of 2)</a:t>
            </a:r>
          </a:p>
        </p:txBody>
      </p:sp>
      <p:sp>
        <p:nvSpPr>
          <p:cNvPr id="3" name="Content Placeholder 2">
            <a:extLst>
              <a:ext uri="{FF2B5EF4-FFF2-40B4-BE49-F238E27FC236}">
                <a16:creationId xmlns:a16="http://schemas.microsoft.com/office/drawing/2014/main" id="{B7682E6C-48E9-465E-852F-50770ED83100}"/>
              </a:ext>
            </a:extLst>
          </p:cNvPr>
          <p:cNvSpPr>
            <a:spLocks noGrp="1"/>
          </p:cNvSpPr>
          <p:nvPr>
            <p:ph sz="quarter" idx="13"/>
          </p:nvPr>
        </p:nvSpPr>
        <p:spPr/>
        <p:txBody>
          <a:bodyPr/>
          <a:lstStyle/>
          <a:p>
            <a:r>
              <a:rPr lang="en-US" dirty="0"/>
              <a:t>Pain and tenderness</a:t>
            </a:r>
          </a:p>
          <a:p>
            <a:r>
              <a:rPr lang="en-US" dirty="0"/>
              <a:t>Deformity and angulation</a:t>
            </a:r>
          </a:p>
          <a:p>
            <a:r>
              <a:rPr lang="en-US" dirty="0"/>
              <a:t>Grating (crepitus)</a:t>
            </a:r>
          </a:p>
          <a:p>
            <a:r>
              <a:rPr lang="en-US" dirty="0"/>
              <a:t>Swelling and bruising</a:t>
            </a:r>
          </a:p>
          <a:p>
            <a:r>
              <a:rPr lang="en-US" dirty="0"/>
              <a:t>Exposed bone ends</a:t>
            </a:r>
          </a:p>
          <a:p>
            <a:r>
              <a:rPr lang="en-US" dirty="0"/>
              <a:t>Joints locked into position</a:t>
            </a:r>
          </a:p>
          <a:p>
            <a:r>
              <a:rPr lang="en-US" dirty="0"/>
              <a:t>Nerve/blood vessel compromise</a:t>
            </a:r>
          </a:p>
        </p:txBody>
      </p:sp>
    </p:spTree>
    <p:extLst>
      <p:ext uri="{BB962C8B-B14F-4D97-AF65-F5344CB8AC3E}">
        <p14:creationId xmlns:p14="http://schemas.microsoft.com/office/powerpoint/2010/main" val="2633926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AFB8-FEEE-4F4E-A1F9-3A5E31366A44}"/>
              </a:ext>
            </a:extLst>
          </p:cNvPr>
          <p:cNvSpPr>
            <a:spLocks noGrp="1"/>
          </p:cNvSpPr>
          <p:nvPr>
            <p:ph type="title"/>
          </p:nvPr>
        </p:nvSpPr>
        <p:spPr/>
        <p:txBody>
          <a:bodyPr/>
          <a:lstStyle/>
          <a:p>
            <a:r>
              <a:rPr lang="en-US" dirty="0"/>
              <a:t>Patient Assessment </a:t>
            </a:r>
            <a:r>
              <a:rPr lang="en-US" sz="2000" b="0" dirty="0"/>
              <a:t>(2 of 2)</a:t>
            </a:r>
          </a:p>
        </p:txBody>
      </p:sp>
      <p:sp>
        <p:nvSpPr>
          <p:cNvPr id="3" name="Content Placeholder 2">
            <a:extLst>
              <a:ext uri="{FF2B5EF4-FFF2-40B4-BE49-F238E27FC236}">
                <a16:creationId xmlns:a16="http://schemas.microsoft.com/office/drawing/2014/main" id="{B7682E6C-48E9-465E-852F-50770ED83100}"/>
              </a:ext>
            </a:extLst>
          </p:cNvPr>
          <p:cNvSpPr>
            <a:spLocks noGrp="1"/>
          </p:cNvSpPr>
          <p:nvPr>
            <p:ph sz="quarter" idx="13"/>
          </p:nvPr>
        </p:nvSpPr>
        <p:spPr/>
        <p:txBody>
          <a:bodyPr/>
          <a:lstStyle/>
          <a:p>
            <a:r>
              <a:rPr lang="en-US" altLang="en-US" dirty="0"/>
              <a:t>Six P’s of assessment</a:t>
            </a:r>
          </a:p>
          <a:p>
            <a:pPr lvl="1"/>
            <a:r>
              <a:rPr lang="en-US" altLang="en-US" b="1" dirty="0"/>
              <a:t>P</a:t>
            </a:r>
            <a:r>
              <a:rPr lang="en-US" altLang="en-US" dirty="0"/>
              <a:t>ain or tenderness</a:t>
            </a:r>
          </a:p>
          <a:p>
            <a:pPr lvl="1"/>
            <a:r>
              <a:rPr lang="en-US" altLang="en-US" b="1" dirty="0"/>
              <a:t>P</a:t>
            </a:r>
            <a:r>
              <a:rPr lang="en-US" altLang="en-US" dirty="0"/>
              <a:t>allor (pale skin)</a:t>
            </a:r>
          </a:p>
          <a:p>
            <a:pPr lvl="1"/>
            <a:r>
              <a:rPr lang="en-US" altLang="en-US" b="1" dirty="0"/>
              <a:t>P</a:t>
            </a:r>
            <a:r>
              <a:rPr lang="en-US" altLang="en-US" dirty="0"/>
              <a:t>arasthesia (pins and needles)</a:t>
            </a:r>
          </a:p>
          <a:p>
            <a:pPr lvl="1"/>
            <a:r>
              <a:rPr lang="en-US" altLang="en-US" b="1" dirty="0"/>
              <a:t>P</a:t>
            </a:r>
            <a:r>
              <a:rPr lang="en-US" altLang="en-US" dirty="0"/>
              <a:t>ulses diminished or absent</a:t>
            </a:r>
          </a:p>
          <a:p>
            <a:pPr lvl="1"/>
            <a:r>
              <a:rPr lang="en-US" altLang="en-US" b="1" dirty="0"/>
              <a:t>P</a:t>
            </a:r>
            <a:r>
              <a:rPr lang="en-US" altLang="en-US" dirty="0"/>
              <a:t>aralysis</a:t>
            </a:r>
          </a:p>
          <a:p>
            <a:pPr lvl="1"/>
            <a:r>
              <a:rPr lang="en-US" altLang="en-US" b="1" dirty="0"/>
              <a:t>P</a:t>
            </a:r>
            <a:r>
              <a:rPr lang="en-US" altLang="en-US" dirty="0"/>
              <a:t>ressure</a:t>
            </a:r>
            <a:endParaRPr lang="en-US" dirty="0"/>
          </a:p>
        </p:txBody>
      </p:sp>
    </p:spTree>
    <p:extLst>
      <p:ext uri="{BB962C8B-B14F-4D97-AF65-F5344CB8AC3E}">
        <p14:creationId xmlns:p14="http://schemas.microsoft.com/office/powerpoint/2010/main" val="14091990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6CCB2-83B5-441F-ABE5-29D3D85AEF84}"/>
              </a:ext>
            </a:extLst>
          </p:cNvPr>
          <p:cNvSpPr>
            <a:spLocks noGrp="1"/>
          </p:cNvSpPr>
          <p:nvPr>
            <p:ph type="title"/>
          </p:nvPr>
        </p:nvSpPr>
        <p:spPr/>
        <p:txBody>
          <a:bodyPr/>
          <a:lstStyle/>
          <a:p>
            <a:r>
              <a:rPr lang="en-US" dirty="0"/>
              <a:t>Think About It</a:t>
            </a:r>
          </a:p>
        </p:txBody>
      </p:sp>
      <p:sp>
        <p:nvSpPr>
          <p:cNvPr id="3" name="Content Placeholder 2">
            <a:extLst>
              <a:ext uri="{FF2B5EF4-FFF2-40B4-BE49-F238E27FC236}">
                <a16:creationId xmlns:a16="http://schemas.microsoft.com/office/drawing/2014/main" id="{9066A994-4E15-4068-ABCC-D43209A1F566}"/>
              </a:ext>
            </a:extLst>
          </p:cNvPr>
          <p:cNvSpPr>
            <a:spLocks noGrp="1"/>
          </p:cNvSpPr>
          <p:nvPr>
            <p:ph sz="quarter" idx="13"/>
          </p:nvPr>
        </p:nvSpPr>
        <p:spPr>
          <a:xfrm>
            <a:off x="457200" y="1556326"/>
            <a:ext cx="8108066" cy="4467955"/>
          </a:xfrm>
        </p:spPr>
        <p:txBody>
          <a:bodyPr/>
          <a:lstStyle/>
          <a:p>
            <a:r>
              <a:rPr lang="en-US" dirty="0"/>
              <a:t>Do the patient’s musculoskeletal injuries add up to serious multiple trauma?</a:t>
            </a:r>
          </a:p>
          <a:p>
            <a:r>
              <a:rPr lang="en-US" dirty="0"/>
              <a:t>Does the patient have circulation, sensation, and motor function (C</a:t>
            </a:r>
            <a:r>
              <a:rPr lang="en-US" sz="100" dirty="0"/>
              <a:t> </a:t>
            </a:r>
            <a:r>
              <a:rPr lang="en-US" dirty="0"/>
              <a:t>S</a:t>
            </a:r>
            <a:r>
              <a:rPr lang="en-US" sz="100" dirty="0"/>
              <a:t> </a:t>
            </a:r>
            <a:r>
              <a:rPr lang="en-US" dirty="0"/>
              <a:t>M) distal to the suspected fracture or dislocation?</a:t>
            </a:r>
          </a:p>
        </p:txBody>
      </p:sp>
    </p:spTree>
    <p:extLst>
      <p:ext uri="{BB962C8B-B14F-4D97-AF65-F5344CB8AC3E}">
        <p14:creationId xmlns:p14="http://schemas.microsoft.com/office/powerpoint/2010/main" val="41782528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A758-9557-4CCB-A4B3-1CC664AFCBB4}"/>
              </a:ext>
            </a:extLst>
          </p:cNvPr>
          <p:cNvSpPr>
            <a:spLocks noGrp="1"/>
          </p:cNvSpPr>
          <p:nvPr>
            <p:ph type="title"/>
          </p:nvPr>
        </p:nvSpPr>
        <p:spPr/>
        <p:txBody>
          <a:bodyPr/>
          <a:lstStyle/>
          <a:p>
            <a:r>
              <a:rPr lang="en-US" dirty="0"/>
              <a:t>Patient Care</a:t>
            </a:r>
          </a:p>
        </p:txBody>
      </p:sp>
      <p:sp>
        <p:nvSpPr>
          <p:cNvPr id="3" name="Content Placeholder 2">
            <a:extLst>
              <a:ext uri="{FF2B5EF4-FFF2-40B4-BE49-F238E27FC236}">
                <a16:creationId xmlns:a16="http://schemas.microsoft.com/office/drawing/2014/main" id="{08A8392B-337B-42D1-9976-9E40794107B0}"/>
              </a:ext>
            </a:extLst>
          </p:cNvPr>
          <p:cNvSpPr>
            <a:spLocks noGrp="1"/>
          </p:cNvSpPr>
          <p:nvPr>
            <p:ph sz="quarter" idx="13"/>
          </p:nvPr>
        </p:nvSpPr>
        <p:spPr/>
        <p:txBody>
          <a:bodyPr/>
          <a:lstStyle/>
          <a:p>
            <a:r>
              <a:rPr lang="en-US" dirty="0"/>
              <a:t>Take Standard Precautions.</a:t>
            </a:r>
          </a:p>
          <a:p>
            <a:r>
              <a:rPr lang="en-US" dirty="0"/>
              <a:t>Perform primary assessment.</a:t>
            </a:r>
          </a:p>
          <a:p>
            <a:r>
              <a:rPr lang="en-US" dirty="0"/>
              <a:t>During secondary assessment, apply cervical collar if you suspect spine injury.</a:t>
            </a:r>
          </a:p>
          <a:p>
            <a:r>
              <a:rPr lang="en-US" dirty="0"/>
              <a:t>Splint any suspected extremity fractures after treating life-threatening conditions.</a:t>
            </a:r>
          </a:p>
          <a:p>
            <a:r>
              <a:rPr lang="en-US" dirty="0"/>
              <a:t>Cover open wounds with sterile dressings.</a:t>
            </a:r>
          </a:p>
        </p:txBody>
      </p:sp>
    </p:spTree>
    <p:extLst>
      <p:ext uri="{BB962C8B-B14F-4D97-AF65-F5344CB8AC3E}">
        <p14:creationId xmlns:p14="http://schemas.microsoft.com/office/powerpoint/2010/main" val="19696008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B486C-B6AB-4B44-9A9F-B2FCAF7036EC}"/>
              </a:ext>
            </a:extLst>
          </p:cNvPr>
          <p:cNvSpPr>
            <a:spLocks noGrp="1"/>
          </p:cNvSpPr>
          <p:nvPr>
            <p:ph type="title"/>
          </p:nvPr>
        </p:nvSpPr>
        <p:spPr/>
        <p:txBody>
          <a:bodyPr/>
          <a:lstStyle/>
          <a:p>
            <a:r>
              <a:rPr lang="en-US" dirty="0"/>
              <a:t>Splinting</a:t>
            </a:r>
          </a:p>
        </p:txBody>
      </p:sp>
      <p:sp>
        <p:nvSpPr>
          <p:cNvPr id="3" name="Content Placeholder 2">
            <a:extLst>
              <a:ext uri="{FF2B5EF4-FFF2-40B4-BE49-F238E27FC236}">
                <a16:creationId xmlns:a16="http://schemas.microsoft.com/office/drawing/2014/main" id="{E96771DF-3505-4CFE-AABB-197FD8A6383B}"/>
              </a:ext>
            </a:extLst>
          </p:cNvPr>
          <p:cNvSpPr>
            <a:spLocks noGrp="1"/>
          </p:cNvSpPr>
          <p:nvPr>
            <p:ph sz="quarter" idx="13"/>
          </p:nvPr>
        </p:nvSpPr>
        <p:spPr/>
        <p:txBody>
          <a:bodyPr/>
          <a:lstStyle/>
          <a:p>
            <a:r>
              <a:rPr lang="en-US" dirty="0"/>
              <a:t>Advantages</a:t>
            </a:r>
          </a:p>
          <a:p>
            <a:pPr lvl="1"/>
            <a:r>
              <a:rPr lang="en-US" dirty="0"/>
              <a:t>Minimizes movement of disrupted joints and broken bone ends</a:t>
            </a:r>
          </a:p>
          <a:p>
            <a:pPr lvl="1"/>
            <a:r>
              <a:rPr lang="en-US" dirty="0"/>
              <a:t>Decreases pain</a:t>
            </a:r>
          </a:p>
          <a:p>
            <a:pPr lvl="1"/>
            <a:r>
              <a:rPr lang="en-US" dirty="0"/>
              <a:t>Prevents additional injury to soft tissues</a:t>
            </a:r>
          </a:p>
          <a:p>
            <a:pPr lvl="2"/>
            <a:r>
              <a:rPr lang="en-US" dirty="0"/>
              <a:t>Nerves, arteries, veins, muscles</a:t>
            </a:r>
          </a:p>
          <a:p>
            <a:pPr lvl="1"/>
            <a:r>
              <a:rPr lang="en-US" dirty="0"/>
              <a:t>Can prevent a closed fracture from becoming an open fracture</a:t>
            </a:r>
          </a:p>
          <a:p>
            <a:pPr lvl="1"/>
            <a:r>
              <a:rPr lang="en-US" dirty="0"/>
              <a:t>Minimizes blood loss</a:t>
            </a:r>
          </a:p>
        </p:txBody>
      </p:sp>
    </p:spTree>
    <p:extLst>
      <p:ext uri="{BB962C8B-B14F-4D97-AF65-F5344CB8AC3E}">
        <p14:creationId xmlns:p14="http://schemas.microsoft.com/office/powerpoint/2010/main" val="38050688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EA9F5-12CB-44FA-A751-9294F81B63D5}"/>
              </a:ext>
            </a:extLst>
          </p:cNvPr>
          <p:cNvSpPr>
            <a:spLocks noGrp="1"/>
          </p:cNvSpPr>
          <p:nvPr>
            <p:ph type="title"/>
          </p:nvPr>
        </p:nvSpPr>
        <p:spPr>
          <a:xfrm>
            <a:off x="457200" y="215371"/>
            <a:ext cx="8033657" cy="1097279"/>
          </a:xfrm>
        </p:spPr>
        <p:txBody>
          <a:bodyPr/>
          <a:lstStyle/>
          <a:p>
            <a:r>
              <a:rPr lang="en-US" sz="3400" dirty="0"/>
              <a:t>Realignment of the Deformed Extremity </a:t>
            </a:r>
            <a:r>
              <a:rPr lang="en-US" sz="2000" b="0" dirty="0"/>
              <a:t>(1 of 3)</a:t>
            </a:r>
          </a:p>
        </p:txBody>
      </p:sp>
      <p:sp>
        <p:nvSpPr>
          <p:cNvPr id="3" name="Content Placeholder 2">
            <a:extLst>
              <a:ext uri="{FF2B5EF4-FFF2-40B4-BE49-F238E27FC236}">
                <a16:creationId xmlns:a16="http://schemas.microsoft.com/office/drawing/2014/main" id="{D956EB86-85EB-402A-9821-AC65D3D1E971}"/>
              </a:ext>
            </a:extLst>
          </p:cNvPr>
          <p:cNvSpPr>
            <a:spLocks noGrp="1"/>
          </p:cNvSpPr>
          <p:nvPr>
            <p:ph sz="quarter" idx="13"/>
          </p:nvPr>
        </p:nvSpPr>
        <p:spPr/>
        <p:txBody>
          <a:bodyPr/>
          <a:lstStyle/>
          <a:p>
            <a:r>
              <a:rPr lang="en-US" dirty="0"/>
              <a:t>Assists in restoring effective circulation to extremity and to simplify splinting</a:t>
            </a:r>
          </a:p>
          <a:p>
            <a:r>
              <a:rPr lang="en-US" dirty="0"/>
              <a:t>If not realigned, splint may be ineffective, causing increased pain and possible further injury.</a:t>
            </a:r>
          </a:p>
        </p:txBody>
      </p:sp>
    </p:spTree>
    <p:extLst>
      <p:ext uri="{BB962C8B-B14F-4D97-AF65-F5344CB8AC3E}">
        <p14:creationId xmlns:p14="http://schemas.microsoft.com/office/powerpoint/2010/main" val="13887535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dirty="0"/>
              <a:t>Realigning Deformed Extremity</a:t>
            </a:r>
          </a:p>
        </p:txBody>
      </p:sp>
      <p:pic>
        <p:nvPicPr>
          <p:cNvPr id="4" name="Picture 3" descr="A female patient sits on flight of stairs. One E M T grasps the patient's upper arm while another grasps the patient's wrist and lower arm, keeping the patient's elbow at a 90 degree angle.">
            <a:extLst>
              <a:ext uri="{FF2B5EF4-FFF2-40B4-BE49-F238E27FC236}">
                <a16:creationId xmlns:a16="http://schemas.microsoft.com/office/drawing/2014/main" id="{40824D0B-6D6B-4401-A03A-BF271C33968A}"/>
              </a:ext>
            </a:extLst>
          </p:cNvPr>
          <p:cNvPicPr>
            <a:picLocks noChangeAspect="1"/>
          </p:cNvPicPr>
          <p:nvPr/>
        </p:nvPicPr>
        <p:blipFill>
          <a:blip r:embed="rId3"/>
          <a:stretch>
            <a:fillRect/>
          </a:stretch>
        </p:blipFill>
        <p:spPr>
          <a:xfrm>
            <a:off x="1495624" y="1611298"/>
            <a:ext cx="6152753" cy="4099635"/>
          </a:xfrm>
          <a:prstGeom prst="rect">
            <a:avLst/>
          </a:prstGeom>
        </p:spPr>
      </p:pic>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57200" y="5916315"/>
            <a:ext cx="3026779" cy="420008"/>
          </a:xfrm>
        </p:spPr>
        <p:txBody>
          <a:bodyPr/>
          <a:lstStyle/>
          <a:p>
            <a:pPr marL="432" indent="0">
              <a:buNone/>
            </a:pPr>
            <a:r>
              <a:rPr lang="en-US" sz="2000" dirty="0"/>
              <a:t>Realigning an extremity.</a:t>
            </a:r>
          </a:p>
        </p:txBody>
      </p:sp>
    </p:spTree>
    <p:extLst>
      <p:ext uri="{BB962C8B-B14F-4D97-AF65-F5344CB8AC3E}">
        <p14:creationId xmlns:p14="http://schemas.microsoft.com/office/powerpoint/2010/main" val="2838240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solidFill>
                  <a:schemeClr val="bg1"/>
                </a:solidFill>
              </a:rPr>
              <a:t>Musculoskeletal System</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8336901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EA9F5-12CB-44FA-A751-9294F81B63D5}"/>
              </a:ext>
            </a:extLst>
          </p:cNvPr>
          <p:cNvSpPr>
            <a:spLocks noGrp="1"/>
          </p:cNvSpPr>
          <p:nvPr>
            <p:ph type="title"/>
          </p:nvPr>
        </p:nvSpPr>
        <p:spPr>
          <a:xfrm>
            <a:off x="457200" y="215371"/>
            <a:ext cx="8033657" cy="1097279"/>
          </a:xfrm>
        </p:spPr>
        <p:txBody>
          <a:bodyPr/>
          <a:lstStyle/>
          <a:p>
            <a:r>
              <a:rPr lang="en-US" sz="3400" dirty="0"/>
              <a:t>Realignment of the Deformed Extremity </a:t>
            </a:r>
            <a:r>
              <a:rPr lang="en-US" sz="2000" b="0" dirty="0"/>
              <a:t>(2 of 3)</a:t>
            </a:r>
          </a:p>
        </p:txBody>
      </p:sp>
      <p:sp>
        <p:nvSpPr>
          <p:cNvPr id="3" name="Content Placeholder 2">
            <a:extLst>
              <a:ext uri="{FF2B5EF4-FFF2-40B4-BE49-F238E27FC236}">
                <a16:creationId xmlns:a16="http://schemas.microsoft.com/office/drawing/2014/main" id="{D956EB86-85EB-402A-9821-AC65D3D1E971}"/>
              </a:ext>
            </a:extLst>
          </p:cNvPr>
          <p:cNvSpPr>
            <a:spLocks noGrp="1"/>
          </p:cNvSpPr>
          <p:nvPr>
            <p:ph sz="quarter" idx="13"/>
          </p:nvPr>
        </p:nvSpPr>
        <p:spPr>
          <a:xfrm>
            <a:off x="457199" y="1556326"/>
            <a:ext cx="8376557" cy="4467955"/>
          </a:xfrm>
        </p:spPr>
        <p:txBody>
          <a:bodyPr/>
          <a:lstStyle/>
          <a:p>
            <a:r>
              <a:rPr lang="en-US" dirty="0"/>
              <a:t>If not realigned, increased chance of nerves, arteries, and veins being compromised</a:t>
            </a:r>
          </a:p>
          <a:p>
            <a:r>
              <a:rPr lang="en-US" dirty="0"/>
              <a:t>Increased pain is only momentary.</a:t>
            </a:r>
          </a:p>
          <a:p>
            <a:r>
              <a:rPr lang="en-US" dirty="0"/>
              <a:t>Splint in the position found unless distal extremity is cyanotic or lacks pulses</a:t>
            </a:r>
          </a:p>
          <a:p>
            <a:r>
              <a:rPr lang="en-US" dirty="0"/>
              <a:t>If extremity is cyanotic or lacks pulses, align joint to neutral position using gentle traction</a:t>
            </a:r>
          </a:p>
        </p:txBody>
      </p:sp>
    </p:spTree>
    <p:extLst>
      <p:ext uri="{BB962C8B-B14F-4D97-AF65-F5344CB8AC3E}">
        <p14:creationId xmlns:p14="http://schemas.microsoft.com/office/powerpoint/2010/main" val="31143737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EA9F5-12CB-44FA-A751-9294F81B63D5}"/>
              </a:ext>
            </a:extLst>
          </p:cNvPr>
          <p:cNvSpPr>
            <a:spLocks noGrp="1"/>
          </p:cNvSpPr>
          <p:nvPr>
            <p:ph type="title"/>
          </p:nvPr>
        </p:nvSpPr>
        <p:spPr>
          <a:xfrm>
            <a:off x="457200" y="215371"/>
            <a:ext cx="8033657" cy="1097279"/>
          </a:xfrm>
        </p:spPr>
        <p:txBody>
          <a:bodyPr/>
          <a:lstStyle/>
          <a:p>
            <a:r>
              <a:rPr lang="en-US" sz="3400" dirty="0"/>
              <a:t>Realignment of the Deformed Extremity </a:t>
            </a:r>
            <a:r>
              <a:rPr lang="en-US" sz="2000" b="0" dirty="0"/>
              <a:t>(3 of 3)</a:t>
            </a:r>
          </a:p>
        </p:txBody>
      </p:sp>
      <p:sp>
        <p:nvSpPr>
          <p:cNvPr id="3" name="Content Placeholder 2">
            <a:extLst>
              <a:ext uri="{FF2B5EF4-FFF2-40B4-BE49-F238E27FC236}">
                <a16:creationId xmlns:a16="http://schemas.microsoft.com/office/drawing/2014/main" id="{D956EB86-85EB-402A-9821-AC65D3D1E971}"/>
              </a:ext>
            </a:extLst>
          </p:cNvPr>
          <p:cNvSpPr>
            <a:spLocks noGrp="1"/>
          </p:cNvSpPr>
          <p:nvPr>
            <p:ph sz="quarter" idx="13"/>
          </p:nvPr>
        </p:nvSpPr>
        <p:spPr>
          <a:xfrm>
            <a:off x="457199" y="1556326"/>
            <a:ext cx="8376557" cy="4467955"/>
          </a:xfrm>
        </p:spPr>
        <p:txBody>
          <a:bodyPr/>
          <a:lstStyle/>
          <a:p>
            <a:r>
              <a:rPr lang="en-US" dirty="0"/>
              <a:t>Guidelines</a:t>
            </a:r>
          </a:p>
          <a:p>
            <a:pPr lvl="1"/>
            <a:r>
              <a:rPr lang="en-US" dirty="0"/>
              <a:t>One E</a:t>
            </a:r>
            <a:r>
              <a:rPr lang="en-US" sz="100" dirty="0"/>
              <a:t> </a:t>
            </a:r>
            <a:r>
              <a:rPr lang="en-US" dirty="0"/>
              <a:t>M</a:t>
            </a:r>
            <a:r>
              <a:rPr lang="en-US" sz="100" dirty="0"/>
              <a:t> </a:t>
            </a:r>
            <a:r>
              <a:rPr lang="en-US" dirty="0"/>
              <a:t>T grasps distal extremity while partner place one hand above and below injury site.</a:t>
            </a:r>
          </a:p>
          <a:p>
            <a:pPr lvl="1"/>
            <a:r>
              <a:rPr lang="en-US" dirty="0"/>
              <a:t>Partner supports first E</a:t>
            </a:r>
            <a:r>
              <a:rPr lang="en-US" sz="100" dirty="0"/>
              <a:t> </a:t>
            </a:r>
            <a:r>
              <a:rPr lang="en-US" dirty="0"/>
              <a:t>M</a:t>
            </a:r>
            <a:r>
              <a:rPr lang="en-US" sz="100" dirty="0"/>
              <a:t> </a:t>
            </a:r>
            <a:r>
              <a:rPr lang="en-US" dirty="0"/>
              <a:t>T who creates gentle manual traction in direction of long axis of extremity.</a:t>
            </a:r>
          </a:p>
          <a:p>
            <a:pPr lvl="1"/>
            <a:r>
              <a:rPr lang="en-US" dirty="0"/>
              <a:t>If no resistance is felt, maintain gentle traction until extremity is properly aligned and splinted.</a:t>
            </a:r>
          </a:p>
        </p:txBody>
      </p:sp>
    </p:spTree>
    <p:extLst>
      <p:ext uri="{BB962C8B-B14F-4D97-AF65-F5344CB8AC3E}">
        <p14:creationId xmlns:p14="http://schemas.microsoft.com/office/powerpoint/2010/main" val="25352302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3048A-913A-4E33-B534-47355E564E3B}"/>
              </a:ext>
            </a:extLst>
          </p:cNvPr>
          <p:cNvSpPr>
            <a:spLocks noGrp="1"/>
          </p:cNvSpPr>
          <p:nvPr>
            <p:ph type="title"/>
          </p:nvPr>
        </p:nvSpPr>
        <p:spPr/>
        <p:txBody>
          <a:bodyPr/>
          <a:lstStyle/>
          <a:p>
            <a:r>
              <a:rPr lang="en-US" dirty="0"/>
              <a:t>Strategies for Splinting </a:t>
            </a:r>
            <a:r>
              <a:rPr lang="en-US" sz="2000" b="0" dirty="0"/>
              <a:t>(1 of 4)</a:t>
            </a:r>
          </a:p>
        </p:txBody>
      </p:sp>
      <p:sp>
        <p:nvSpPr>
          <p:cNvPr id="3" name="Content Placeholder 2">
            <a:extLst>
              <a:ext uri="{FF2B5EF4-FFF2-40B4-BE49-F238E27FC236}">
                <a16:creationId xmlns:a16="http://schemas.microsoft.com/office/drawing/2014/main" id="{CCA3BE7B-7B1B-42B4-BC3D-14D1CAC6BCED}"/>
              </a:ext>
            </a:extLst>
          </p:cNvPr>
          <p:cNvSpPr>
            <a:spLocks noGrp="1"/>
          </p:cNvSpPr>
          <p:nvPr>
            <p:ph sz="quarter" idx="13"/>
          </p:nvPr>
        </p:nvSpPr>
        <p:spPr/>
        <p:txBody>
          <a:bodyPr/>
          <a:lstStyle/>
          <a:p>
            <a:r>
              <a:rPr lang="en-US" dirty="0"/>
              <a:t>Effective splinting may require some ingenuity.</a:t>
            </a:r>
          </a:p>
          <a:p>
            <a:r>
              <a:rPr lang="en-US" dirty="0"/>
              <a:t>Three types available on E</a:t>
            </a:r>
            <a:r>
              <a:rPr lang="en-US" sz="100" dirty="0"/>
              <a:t> </a:t>
            </a:r>
            <a:r>
              <a:rPr lang="en-US" dirty="0"/>
              <a:t>M</a:t>
            </a:r>
            <a:r>
              <a:rPr lang="en-US" sz="100" dirty="0"/>
              <a:t> </a:t>
            </a:r>
            <a:r>
              <a:rPr lang="en-US" dirty="0"/>
              <a:t>S units</a:t>
            </a:r>
          </a:p>
          <a:p>
            <a:pPr lvl="1"/>
            <a:r>
              <a:rPr lang="en-US" dirty="0"/>
              <a:t>Rigid splints</a:t>
            </a:r>
          </a:p>
          <a:p>
            <a:pPr lvl="1"/>
            <a:r>
              <a:rPr lang="en-US" dirty="0"/>
              <a:t>Formable splints</a:t>
            </a:r>
          </a:p>
          <a:p>
            <a:pPr lvl="1"/>
            <a:r>
              <a:rPr lang="en-US" dirty="0"/>
              <a:t>Traction splints</a:t>
            </a:r>
          </a:p>
        </p:txBody>
      </p:sp>
    </p:spTree>
    <p:extLst>
      <p:ext uri="{BB962C8B-B14F-4D97-AF65-F5344CB8AC3E}">
        <p14:creationId xmlns:p14="http://schemas.microsoft.com/office/powerpoint/2010/main" val="38651270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dirty="0"/>
              <a:t>Strategies for Splinting </a:t>
            </a:r>
            <a:r>
              <a:rPr lang="en-US" sz="2000" b="0" dirty="0"/>
              <a:t>(2 of 4)</a:t>
            </a:r>
          </a:p>
        </p:txBody>
      </p:sp>
      <p:pic>
        <p:nvPicPr>
          <p:cNvPr id="5" name="Picture 4" descr="Equipment display including an inflatable splint, traction splints, backboard, rolled blanket splint, padded board splints, and pelvic splint.">
            <a:extLst>
              <a:ext uri="{FF2B5EF4-FFF2-40B4-BE49-F238E27FC236}">
                <a16:creationId xmlns:a16="http://schemas.microsoft.com/office/drawing/2014/main" id="{8E0C42AE-D045-4DAB-8A3A-EDD9B099BE33}"/>
              </a:ext>
            </a:extLst>
          </p:cNvPr>
          <p:cNvPicPr>
            <a:picLocks noChangeAspect="1"/>
          </p:cNvPicPr>
          <p:nvPr/>
        </p:nvPicPr>
        <p:blipFill>
          <a:blip r:embed="rId3"/>
          <a:stretch>
            <a:fillRect/>
          </a:stretch>
        </p:blipFill>
        <p:spPr>
          <a:xfrm>
            <a:off x="1529893" y="1560032"/>
            <a:ext cx="6084214" cy="4059142"/>
          </a:xfrm>
          <a:prstGeom prst="rect">
            <a:avLst/>
          </a:prstGeom>
        </p:spPr>
      </p:pic>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57201" y="5902671"/>
            <a:ext cx="6139542" cy="420008"/>
          </a:xfrm>
        </p:spPr>
        <p:txBody>
          <a:bodyPr/>
          <a:lstStyle/>
          <a:p>
            <a:pPr marL="432" indent="0">
              <a:buNone/>
            </a:pPr>
            <a:r>
              <a:rPr lang="en-US" sz="2000" dirty="0"/>
              <a:t>Splints and accessories for musculoskeletal injuries.</a:t>
            </a:r>
          </a:p>
        </p:txBody>
      </p:sp>
    </p:spTree>
    <p:extLst>
      <p:ext uri="{BB962C8B-B14F-4D97-AF65-F5344CB8AC3E}">
        <p14:creationId xmlns:p14="http://schemas.microsoft.com/office/powerpoint/2010/main" val="1433237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3048A-913A-4E33-B534-47355E564E3B}"/>
              </a:ext>
            </a:extLst>
          </p:cNvPr>
          <p:cNvSpPr>
            <a:spLocks noGrp="1"/>
          </p:cNvSpPr>
          <p:nvPr>
            <p:ph type="title"/>
          </p:nvPr>
        </p:nvSpPr>
        <p:spPr/>
        <p:txBody>
          <a:bodyPr/>
          <a:lstStyle/>
          <a:p>
            <a:r>
              <a:rPr lang="en-US" dirty="0"/>
              <a:t>Strategies for Splinting </a:t>
            </a:r>
            <a:r>
              <a:rPr lang="en-US" sz="2000" b="0" dirty="0"/>
              <a:t>(3 of 4)</a:t>
            </a:r>
          </a:p>
        </p:txBody>
      </p:sp>
      <p:sp>
        <p:nvSpPr>
          <p:cNvPr id="3" name="Content Placeholder 2">
            <a:extLst>
              <a:ext uri="{FF2B5EF4-FFF2-40B4-BE49-F238E27FC236}">
                <a16:creationId xmlns:a16="http://schemas.microsoft.com/office/drawing/2014/main" id="{CCA3BE7B-7B1B-42B4-BC3D-14D1CAC6BCED}"/>
              </a:ext>
            </a:extLst>
          </p:cNvPr>
          <p:cNvSpPr>
            <a:spLocks noGrp="1"/>
          </p:cNvSpPr>
          <p:nvPr>
            <p:ph sz="quarter" idx="13"/>
          </p:nvPr>
        </p:nvSpPr>
        <p:spPr/>
        <p:txBody>
          <a:bodyPr/>
          <a:lstStyle/>
          <a:p>
            <a:r>
              <a:rPr lang="en-US" dirty="0"/>
              <a:t>Care for life-threatening problems first.</a:t>
            </a:r>
          </a:p>
          <a:p>
            <a:r>
              <a:rPr lang="en-US" dirty="0"/>
              <a:t>Expose injury site.</a:t>
            </a:r>
          </a:p>
          <a:p>
            <a:r>
              <a:rPr lang="en-US" dirty="0"/>
              <a:t>Assess distal C</a:t>
            </a:r>
            <a:r>
              <a:rPr lang="en-US" sz="100" dirty="0"/>
              <a:t> </a:t>
            </a:r>
            <a:r>
              <a:rPr lang="en-US" dirty="0"/>
              <a:t>S</a:t>
            </a:r>
            <a:r>
              <a:rPr lang="en-US" sz="100" dirty="0"/>
              <a:t> </a:t>
            </a:r>
            <a:r>
              <a:rPr lang="en-US" dirty="0"/>
              <a:t>M.</a:t>
            </a:r>
          </a:p>
          <a:p>
            <a:r>
              <a:rPr lang="en-US" dirty="0"/>
              <a:t>Align long-bone injuries to anatomical position.</a:t>
            </a:r>
          </a:p>
          <a:p>
            <a:r>
              <a:rPr lang="en-US" dirty="0"/>
              <a:t>Do not push protruding bones back into place.</a:t>
            </a:r>
          </a:p>
        </p:txBody>
      </p:sp>
    </p:spTree>
    <p:extLst>
      <p:ext uri="{BB962C8B-B14F-4D97-AF65-F5344CB8AC3E}">
        <p14:creationId xmlns:p14="http://schemas.microsoft.com/office/powerpoint/2010/main" val="28673048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3048A-913A-4E33-B534-47355E564E3B}"/>
              </a:ext>
            </a:extLst>
          </p:cNvPr>
          <p:cNvSpPr>
            <a:spLocks noGrp="1"/>
          </p:cNvSpPr>
          <p:nvPr>
            <p:ph type="title"/>
          </p:nvPr>
        </p:nvSpPr>
        <p:spPr/>
        <p:txBody>
          <a:bodyPr/>
          <a:lstStyle/>
          <a:p>
            <a:r>
              <a:rPr lang="en-US" dirty="0"/>
              <a:t>Strategies for Splinting </a:t>
            </a:r>
            <a:r>
              <a:rPr lang="en-US" sz="2000" b="0" dirty="0"/>
              <a:t>(4 of 4)</a:t>
            </a:r>
          </a:p>
        </p:txBody>
      </p:sp>
      <p:sp>
        <p:nvSpPr>
          <p:cNvPr id="3" name="Content Placeholder 2">
            <a:extLst>
              <a:ext uri="{FF2B5EF4-FFF2-40B4-BE49-F238E27FC236}">
                <a16:creationId xmlns:a16="http://schemas.microsoft.com/office/drawing/2014/main" id="{CCA3BE7B-7B1B-42B4-BC3D-14D1CAC6BCED}"/>
              </a:ext>
            </a:extLst>
          </p:cNvPr>
          <p:cNvSpPr>
            <a:spLocks noGrp="1"/>
          </p:cNvSpPr>
          <p:nvPr>
            <p:ph sz="quarter" idx="13"/>
          </p:nvPr>
        </p:nvSpPr>
        <p:spPr>
          <a:xfrm>
            <a:off x="457200" y="1556326"/>
            <a:ext cx="8066314" cy="4467955"/>
          </a:xfrm>
        </p:spPr>
        <p:txBody>
          <a:bodyPr/>
          <a:lstStyle/>
          <a:p>
            <a:r>
              <a:rPr lang="en-US" dirty="0"/>
              <a:t>Immobilize both injury site and adjacent joints.</a:t>
            </a:r>
          </a:p>
          <a:p>
            <a:r>
              <a:rPr lang="en-US" dirty="0"/>
              <a:t>Choose a method of splinting.</a:t>
            </a:r>
          </a:p>
          <a:p>
            <a:r>
              <a:rPr lang="en-US" dirty="0"/>
              <a:t>Splint before moving patient to stretcher or other location if possible.</a:t>
            </a:r>
          </a:p>
          <a:p>
            <a:r>
              <a:rPr lang="en-US" dirty="0"/>
              <a:t>Pad voids.</a:t>
            </a:r>
          </a:p>
        </p:txBody>
      </p:sp>
    </p:spTree>
    <p:extLst>
      <p:ext uri="{BB962C8B-B14F-4D97-AF65-F5344CB8AC3E}">
        <p14:creationId xmlns:p14="http://schemas.microsoft.com/office/powerpoint/2010/main" val="23188117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B722F-81E8-4488-83BB-7D9D6E15A8DD}"/>
              </a:ext>
            </a:extLst>
          </p:cNvPr>
          <p:cNvSpPr>
            <a:spLocks noGrp="1"/>
          </p:cNvSpPr>
          <p:nvPr>
            <p:ph type="title"/>
          </p:nvPr>
        </p:nvSpPr>
        <p:spPr/>
        <p:txBody>
          <a:bodyPr/>
          <a:lstStyle/>
          <a:p>
            <a:r>
              <a:rPr lang="en-US" dirty="0"/>
              <a:t>Hazards of Splinting</a:t>
            </a:r>
          </a:p>
        </p:txBody>
      </p:sp>
      <p:sp>
        <p:nvSpPr>
          <p:cNvPr id="3" name="Content Placeholder 2">
            <a:extLst>
              <a:ext uri="{FF2B5EF4-FFF2-40B4-BE49-F238E27FC236}">
                <a16:creationId xmlns:a16="http://schemas.microsoft.com/office/drawing/2014/main" id="{B22F645D-6712-4393-B080-A7B23CCECDE6}"/>
              </a:ext>
            </a:extLst>
          </p:cNvPr>
          <p:cNvSpPr>
            <a:spLocks noGrp="1"/>
          </p:cNvSpPr>
          <p:nvPr>
            <p:ph sz="quarter" idx="13"/>
          </p:nvPr>
        </p:nvSpPr>
        <p:spPr/>
        <p:txBody>
          <a:bodyPr/>
          <a:lstStyle/>
          <a:p>
            <a:r>
              <a:rPr lang="en-US" dirty="0"/>
              <a:t>“Splinting patient to death”</a:t>
            </a:r>
          </a:p>
          <a:p>
            <a:pPr lvl="1"/>
            <a:r>
              <a:rPr lang="en-US" dirty="0"/>
              <a:t>Splinting before life-threatening conditions addressed</a:t>
            </a:r>
          </a:p>
          <a:p>
            <a:r>
              <a:rPr lang="en-US" dirty="0"/>
              <a:t>Not ensuring A</a:t>
            </a:r>
            <a:r>
              <a:rPr lang="en-US" sz="100" dirty="0"/>
              <a:t> </a:t>
            </a:r>
            <a:r>
              <a:rPr lang="en-US" dirty="0"/>
              <a:t>B</a:t>
            </a:r>
            <a:r>
              <a:rPr lang="en-US" sz="100" dirty="0"/>
              <a:t> </a:t>
            </a:r>
            <a:r>
              <a:rPr lang="en-US" dirty="0"/>
              <a:t>C’s</a:t>
            </a:r>
          </a:p>
          <a:p>
            <a:r>
              <a:rPr lang="en-US" dirty="0"/>
              <a:t>Too tight</a:t>
            </a:r>
          </a:p>
          <a:p>
            <a:pPr lvl="1"/>
            <a:r>
              <a:rPr lang="en-US" dirty="0"/>
              <a:t>Compresses soft tissues</a:t>
            </a:r>
          </a:p>
          <a:p>
            <a:r>
              <a:rPr lang="en-US" dirty="0"/>
              <a:t>Too loose</a:t>
            </a:r>
          </a:p>
          <a:p>
            <a:pPr lvl="1"/>
            <a:r>
              <a:rPr lang="en-US" dirty="0"/>
              <a:t>Allows too much movement</a:t>
            </a:r>
          </a:p>
          <a:p>
            <a:r>
              <a:rPr lang="en-US" dirty="0"/>
              <a:t>Splinting in deformed position</a:t>
            </a:r>
          </a:p>
        </p:txBody>
      </p:sp>
    </p:spTree>
    <p:extLst>
      <p:ext uri="{BB962C8B-B14F-4D97-AF65-F5344CB8AC3E}">
        <p14:creationId xmlns:p14="http://schemas.microsoft.com/office/powerpoint/2010/main" val="26639932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DD794-7242-43CB-9D91-65FB5BC3AA4B}"/>
              </a:ext>
            </a:extLst>
          </p:cNvPr>
          <p:cNvSpPr>
            <a:spLocks noGrp="1"/>
          </p:cNvSpPr>
          <p:nvPr>
            <p:ph type="title"/>
          </p:nvPr>
        </p:nvSpPr>
        <p:spPr>
          <a:xfrm>
            <a:off x="457200" y="215371"/>
            <a:ext cx="7805057" cy="1097279"/>
          </a:xfrm>
        </p:spPr>
        <p:txBody>
          <a:bodyPr/>
          <a:lstStyle/>
          <a:p>
            <a:r>
              <a:rPr lang="en-US" sz="3400" dirty="0"/>
              <a:t>Splinting Long-Bone and Joint Injuries </a:t>
            </a:r>
            <a:r>
              <a:rPr lang="en-US" sz="2000" b="0" dirty="0"/>
              <a:t>(1 of 3)</a:t>
            </a:r>
          </a:p>
        </p:txBody>
      </p:sp>
      <p:sp>
        <p:nvSpPr>
          <p:cNvPr id="3" name="Content Placeholder 2">
            <a:extLst>
              <a:ext uri="{FF2B5EF4-FFF2-40B4-BE49-F238E27FC236}">
                <a16:creationId xmlns:a16="http://schemas.microsoft.com/office/drawing/2014/main" id="{0ED43780-C668-4FAB-BBCC-0157DF16C062}"/>
              </a:ext>
            </a:extLst>
          </p:cNvPr>
          <p:cNvSpPr>
            <a:spLocks noGrp="1"/>
          </p:cNvSpPr>
          <p:nvPr>
            <p:ph sz="quarter" idx="13"/>
          </p:nvPr>
        </p:nvSpPr>
        <p:spPr/>
        <p:txBody>
          <a:bodyPr/>
          <a:lstStyle/>
          <a:p>
            <a:r>
              <a:rPr lang="en-US" dirty="0"/>
              <a:t>Take appropriate Standard precautions.</a:t>
            </a:r>
          </a:p>
          <a:p>
            <a:r>
              <a:rPr lang="en-US" dirty="0"/>
              <a:t>If possible, expose area to be splinted.</a:t>
            </a:r>
          </a:p>
          <a:p>
            <a:r>
              <a:rPr lang="en-US" dirty="0"/>
              <a:t>Manually stabilize injury site.</a:t>
            </a:r>
          </a:p>
        </p:txBody>
      </p:sp>
    </p:spTree>
    <p:extLst>
      <p:ext uri="{BB962C8B-B14F-4D97-AF65-F5344CB8AC3E}">
        <p14:creationId xmlns:p14="http://schemas.microsoft.com/office/powerpoint/2010/main" val="34254153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sz="3400" dirty="0"/>
              <a:t>Treatment: Splinting Long-Bone and Joints </a:t>
            </a:r>
            <a:r>
              <a:rPr lang="en-US" sz="2000" b="0" dirty="0"/>
              <a:t>(1 of 4)</a:t>
            </a:r>
          </a:p>
        </p:txBody>
      </p:sp>
      <p:pic>
        <p:nvPicPr>
          <p:cNvPr id="4" name="Picture 3" descr="A female patient is sitting on a tennis court. An E M T grasps the patient's right arm above and below the elbow, keeping the elbow at a 90 degree angle.">
            <a:extLst>
              <a:ext uri="{FF2B5EF4-FFF2-40B4-BE49-F238E27FC236}">
                <a16:creationId xmlns:a16="http://schemas.microsoft.com/office/drawing/2014/main" id="{E0F20DBA-D3D6-4F31-8851-CE31044A12B4}"/>
              </a:ext>
            </a:extLst>
          </p:cNvPr>
          <p:cNvPicPr>
            <a:picLocks noChangeAspect="1"/>
          </p:cNvPicPr>
          <p:nvPr/>
        </p:nvPicPr>
        <p:blipFill>
          <a:blip r:embed="rId3"/>
          <a:stretch>
            <a:fillRect/>
          </a:stretch>
        </p:blipFill>
        <p:spPr>
          <a:xfrm>
            <a:off x="2000097" y="1562028"/>
            <a:ext cx="5143807" cy="3427366"/>
          </a:xfrm>
          <a:prstGeom prst="rect">
            <a:avLst/>
          </a:prstGeom>
        </p:spPr>
      </p:pic>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57200" y="5119717"/>
            <a:ext cx="8229599" cy="1165336"/>
          </a:xfrm>
        </p:spPr>
        <p:txBody>
          <a:bodyPr/>
          <a:lstStyle/>
          <a:p>
            <a:pPr marL="432" indent="0">
              <a:buNone/>
            </a:pPr>
            <a:r>
              <a:rPr lang="en-US" sz="2000" dirty="0"/>
              <a:t>First Take Standard Precautions.</a:t>
            </a:r>
          </a:p>
          <a:p>
            <a:pPr marL="432" indent="0">
              <a:buNone/>
            </a:pPr>
            <a:r>
              <a:rPr lang="en-US" sz="2000" dirty="0"/>
              <a:t>1. Manually stabilize the injured joint—in the case illustrated here, an injured elbow.</a:t>
            </a:r>
          </a:p>
        </p:txBody>
      </p:sp>
    </p:spTree>
    <p:extLst>
      <p:ext uri="{BB962C8B-B14F-4D97-AF65-F5344CB8AC3E}">
        <p14:creationId xmlns:p14="http://schemas.microsoft.com/office/powerpoint/2010/main" val="40362255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C3C8B-3BB6-462E-ACB8-02E06AEDB624}"/>
              </a:ext>
            </a:extLst>
          </p:cNvPr>
          <p:cNvSpPr>
            <a:spLocks noGrp="1"/>
          </p:cNvSpPr>
          <p:nvPr>
            <p:ph type="title"/>
          </p:nvPr>
        </p:nvSpPr>
        <p:spPr>
          <a:xfrm>
            <a:off x="457200" y="215371"/>
            <a:ext cx="7935686" cy="1097279"/>
          </a:xfrm>
        </p:spPr>
        <p:txBody>
          <a:bodyPr/>
          <a:lstStyle/>
          <a:p>
            <a:r>
              <a:rPr lang="en-US" sz="3400" dirty="0"/>
              <a:t>Splinting Long-Bone and Joint Injuries </a:t>
            </a:r>
            <a:r>
              <a:rPr lang="en-US" sz="2000" b="0" dirty="0"/>
              <a:t>(2 of 3)</a:t>
            </a:r>
          </a:p>
        </p:txBody>
      </p:sp>
      <p:sp>
        <p:nvSpPr>
          <p:cNvPr id="3" name="Content Placeholder 2">
            <a:extLst>
              <a:ext uri="{FF2B5EF4-FFF2-40B4-BE49-F238E27FC236}">
                <a16:creationId xmlns:a16="http://schemas.microsoft.com/office/drawing/2014/main" id="{9E45BD8E-90C9-45C1-B60D-4A113B4AB57D}"/>
              </a:ext>
            </a:extLst>
          </p:cNvPr>
          <p:cNvSpPr>
            <a:spLocks noGrp="1"/>
          </p:cNvSpPr>
          <p:nvPr>
            <p:ph sz="quarter" idx="13"/>
          </p:nvPr>
        </p:nvSpPr>
        <p:spPr/>
        <p:txBody>
          <a:bodyPr/>
          <a:lstStyle/>
          <a:p>
            <a:r>
              <a:rPr lang="en-US" dirty="0"/>
              <a:t>Assess circulation, sensation, and motor function (C</a:t>
            </a:r>
            <a:r>
              <a:rPr lang="en-US" sz="100" dirty="0"/>
              <a:t> </a:t>
            </a:r>
            <a:r>
              <a:rPr lang="en-US" dirty="0"/>
              <a:t>S</a:t>
            </a:r>
            <a:r>
              <a:rPr lang="en-US" sz="100" dirty="0"/>
              <a:t> </a:t>
            </a:r>
            <a:r>
              <a:rPr lang="en-US" dirty="0"/>
              <a:t>M).</a:t>
            </a:r>
          </a:p>
          <a:p>
            <a:r>
              <a:rPr lang="en-US" dirty="0"/>
              <a:t>Realign injury if deformed or if distal extremity is cyanotic or pulseless.</a:t>
            </a:r>
          </a:p>
        </p:txBody>
      </p:sp>
    </p:spTree>
    <p:extLst>
      <p:ext uri="{BB962C8B-B14F-4D97-AF65-F5344CB8AC3E}">
        <p14:creationId xmlns:p14="http://schemas.microsoft.com/office/powerpoint/2010/main" val="5491063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B0EA6-5CDB-4583-8FBD-EC806DE3CC86}"/>
              </a:ext>
            </a:extLst>
          </p:cNvPr>
          <p:cNvSpPr>
            <a:spLocks noGrp="1"/>
          </p:cNvSpPr>
          <p:nvPr>
            <p:ph type="title"/>
          </p:nvPr>
        </p:nvSpPr>
        <p:spPr/>
        <p:txBody>
          <a:bodyPr/>
          <a:lstStyle/>
          <a:p>
            <a:r>
              <a:rPr lang="en-US" dirty="0"/>
              <a:t>Musculoskeletal System </a:t>
            </a:r>
            <a:r>
              <a:rPr lang="en-US" sz="2000" b="0" dirty="0"/>
              <a:t>(1 of 2)</a:t>
            </a:r>
          </a:p>
        </p:txBody>
      </p:sp>
      <p:sp>
        <p:nvSpPr>
          <p:cNvPr id="3" name="Content Placeholder 2">
            <a:extLst>
              <a:ext uri="{FF2B5EF4-FFF2-40B4-BE49-F238E27FC236}">
                <a16:creationId xmlns:a16="http://schemas.microsoft.com/office/drawing/2014/main" id="{AF682F38-C859-4BC2-BB3A-60D572E53C7B}"/>
              </a:ext>
            </a:extLst>
          </p:cNvPr>
          <p:cNvSpPr>
            <a:spLocks noGrp="1"/>
          </p:cNvSpPr>
          <p:nvPr>
            <p:ph sz="quarter" idx="13"/>
          </p:nvPr>
        </p:nvSpPr>
        <p:spPr/>
        <p:txBody>
          <a:bodyPr/>
          <a:lstStyle/>
          <a:p>
            <a:r>
              <a:rPr lang="en-US" dirty="0"/>
              <a:t>Bones</a:t>
            </a:r>
          </a:p>
          <a:p>
            <a:pPr lvl="1"/>
            <a:r>
              <a:rPr lang="en-US" dirty="0"/>
              <a:t>Framework</a:t>
            </a:r>
          </a:p>
          <a:p>
            <a:r>
              <a:rPr lang="en-US" dirty="0"/>
              <a:t>Joints</a:t>
            </a:r>
          </a:p>
          <a:p>
            <a:pPr lvl="1"/>
            <a:r>
              <a:rPr lang="en-US" dirty="0"/>
              <a:t>Bending</a:t>
            </a:r>
          </a:p>
          <a:p>
            <a:r>
              <a:rPr lang="en-US" dirty="0"/>
              <a:t>Muscles</a:t>
            </a:r>
          </a:p>
          <a:p>
            <a:pPr lvl="1"/>
            <a:r>
              <a:rPr lang="en-US" dirty="0"/>
              <a:t>Movement</a:t>
            </a:r>
          </a:p>
        </p:txBody>
      </p:sp>
    </p:spTree>
    <p:extLst>
      <p:ext uri="{BB962C8B-B14F-4D97-AF65-F5344CB8AC3E}">
        <p14:creationId xmlns:p14="http://schemas.microsoft.com/office/powerpoint/2010/main" val="41331220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sz="3400" dirty="0"/>
              <a:t>Treatment: Splinting Long-Bone and Joints </a:t>
            </a:r>
            <a:r>
              <a:rPr lang="en-US" sz="2000" b="0" dirty="0"/>
              <a:t>(2 of 4)</a:t>
            </a:r>
          </a:p>
        </p:txBody>
      </p:sp>
      <p:pic>
        <p:nvPicPr>
          <p:cNvPr id="4" name="Picture 3" descr="A female patient is sitting on a tennis court. An E M T grasps the patient's right arm above and below the elbow, keeping the elbow at a 90 degree angle. A second E M T lightly pinches the skin on back of the patient's right hand.">
            <a:extLst>
              <a:ext uri="{FF2B5EF4-FFF2-40B4-BE49-F238E27FC236}">
                <a16:creationId xmlns:a16="http://schemas.microsoft.com/office/drawing/2014/main" id="{19D8F9EE-C976-4626-98DB-05816E65DFC4}"/>
              </a:ext>
            </a:extLst>
          </p:cNvPr>
          <p:cNvPicPr>
            <a:picLocks noChangeAspect="1"/>
          </p:cNvPicPr>
          <p:nvPr/>
        </p:nvPicPr>
        <p:blipFill>
          <a:blip r:embed="rId3"/>
          <a:stretch>
            <a:fillRect/>
          </a:stretch>
        </p:blipFill>
        <p:spPr>
          <a:xfrm>
            <a:off x="1547653" y="1579396"/>
            <a:ext cx="6048692" cy="4030325"/>
          </a:xfrm>
          <a:prstGeom prst="rect">
            <a:avLst/>
          </a:prstGeom>
        </p:spPr>
      </p:pic>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57201" y="5947933"/>
            <a:ext cx="7158941" cy="394996"/>
          </a:xfrm>
        </p:spPr>
        <p:txBody>
          <a:bodyPr/>
          <a:lstStyle/>
          <a:p>
            <a:pPr marL="432" indent="0">
              <a:buNone/>
            </a:pPr>
            <a:r>
              <a:rPr lang="en-US" sz="2000" dirty="0"/>
              <a:t>2. Assess distal pulse, sensation, and motor function (C</a:t>
            </a:r>
            <a:r>
              <a:rPr lang="en-US" sz="100" dirty="0"/>
              <a:t> </a:t>
            </a:r>
            <a:r>
              <a:rPr lang="en-US" sz="2000" dirty="0"/>
              <a:t>S</a:t>
            </a:r>
            <a:r>
              <a:rPr lang="en-US" sz="100" dirty="0"/>
              <a:t> </a:t>
            </a:r>
            <a:r>
              <a:rPr lang="en-US" sz="2000" dirty="0"/>
              <a:t>M).</a:t>
            </a:r>
          </a:p>
        </p:txBody>
      </p:sp>
    </p:spTree>
    <p:extLst>
      <p:ext uri="{BB962C8B-B14F-4D97-AF65-F5344CB8AC3E}">
        <p14:creationId xmlns:p14="http://schemas.microsoft.com/office/powerpoint/2010/main" val="32016146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9DBB-AD02-4874-B75B-6EE54FABF989}"/>
              </a:ext>
            </a:extLst>
          </p:cNvPr>
          <p:cNvSpPr>
            <a:spLocks noGrp="1"/>
          </p:cNvSpPr>
          <p:nvPr>
            <p:ph type="title"/>
          </p:nvPr>
        </p:nvSpPr>
        <p:spPr>
          <a:xfrm>
            <a:off x="457200" y="215371"/>
            <a:ext cx="7919357" cy="1097279"/>
          </a:xfrm>
        </p:spPr>
        <p:txBody>
          <a:bodyPr/>
          <a:lstStyle/>
          <a:p>
            <a:r>
              <a:rPr lang="en-US" sz="3400" dirty="0"/>
              <a:t>Splinting Long-Bone and Joint Injuries </a:t>
            </a:r>
            <a:r>
              <a:rPr lang="en-US" sz="2000" b="0" dirty="0"/>
              <a:t>(3 of 3)</a:t>
            </a:r>
          </a:p>
        </p:txBody>
      </p:sp>
      <p:sp>
        <p:nvSpPr>
          <p:cNvPr id="3" name="Content Placeholder 2">
            <a:extLst>
              <a:ext uri="{FF2B5EF4-FFF2-40B4-BE49-F238E27FC236}">
                <a16:creationId xmlns:a16="http://schemas.microsoft.com/office/drawing/2014/main" id="{3D1BD4B9-2CC0-47AB-BC4B-7BA6AE404FA5}"/>
              </a:ext>
            </a:extLst>
          </p:cNvPr>
          <p:cNvSpPr>
            <a:spLocks noGrp="1"/>
          </p:cNvSpPr>
          <p:nvPr>
            <p:ph sz="quarter" idx="13"/>
          </p:nvPr>
        </p:nvSpPr>
        <p:spPr/>
        <p:txBody>
          <a:bodyPr/>
          <a:lstStyle/>
          <a:p>
            <a:r>
              <a:rPr lang="en-US" dirty="0"/>
              <a:t>Measure or adjust splint.</a:t>
            </a:r>
          </a:p>
          <a:p>
            <a:pPr lvl="1"/>
            <a:r>
              <a:rPr lang="en-US" dirty="0"/>
              <a:t>Move it into position.</a:t>
            </a:r>
          </a:p>
          <a:p>
            <a:r>
              <a:rPr lang="en-US" dirty="0"/>
              <a:t>Apply and secure splint to immobilize injury site, adjacent joints.</a:t>
            </a:r>
          </a:p>
          <a:p>
            <a:r>
              <a:rPr lang="en-US" dirty="0"/>
              <a:t>Reassess C</a:t>
            </a:r>
            <a:r>
              <a:rPr lang="en-US" sz="100" dirty="0"/>
              <a:t> </a:t>
            </a:r>
            <a:r>
              <a:rPr lang="en-US" dirty="0"/>
              <a:t>S</a:t>
            </a:r>
            <a:r>
              <a:rPr lang="en-US" sz="100" dirty="0"/>
              <a:t> </a:t>
            </a:r>
            <a:r>
              <a:rPr lang="en-US" dirty="0"/>
              <a:t>M distal to injury.</a:t>
            </a:r>
          </a:p>
        </p:txBody>
      </p:sp>
    </p:spTree>
    <p:extLst>
      <p:ext uri="{BB962C8B-B14F-4D97-AF65-F5344CB8AC3E}">
        <p14:creationId xmlns:p14="http://schemas.microsoft.com/office/powerpoint/2010/main" val="10868713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sz="3400" dirty="0"/>
              <a:t>Treatment: Splinting Long-Bone and Joints </a:t>
            </a:r>
            <a:r>
              <a:rPr lang="en-US" sz="2000" b="0" dirty="0"/>
              <a:t>(3 of 4)</a:t>
            </a:r>
          </a:p>
        </p:txBody>
      </p:sp>
      <p:pic>
        <p:nvPicPr>
          <p:cNvPr id="5" name="Picture 4" descr="A female patient is sitting on a tennis court. An E M T grasps the patient's right arm above and below the elbow, keeping the elbow at a 90 degree angle. A second E M T wraps the patient's right arm to a splint.">
            <a:extLst>
              <a:ext uri="{FF2B5EF4-FFF2-40B4-BE49-F238E27FC236}">
                <a16:creationId xmlns:a16="http://schemas.microsoft.com/office/drawing/2014/main" id="{FE705622-8428-4F31-A4B4-ED8D008180CE}"/>
              </a:ext>
            </a:extLst>
          </p:cNvPr>
          <p:cNvPicPr>
            <a:picLocks noChangeAspect="1"/>
          </p:cNvPicPr>
          <p:nvPr/>
        </p:nvPicPr>
        <p:blipFill>
          <a:blip r:embed="rId3"/>
          <a:stretch>
            <a:fillRect/>
          </a:stretch>
        </p:blipFill>
        <p:spPr>
          <a:xfrm>
            <a:off x="1772222" y="1602126"/>
            <a:ext cx="6131990" cy="4081586"/>
          </a:xfrm>
          <a:prstGeom prst="rect">
            <a:avLst/>
          </a:prstGeom>
        </p:spPr>
      </p:pic>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57201" y="5890056"/>
            <a:ext cx="2691113" cy="420008"/>
          </a:xfrm>
        </p:spPr>
        <p:txBody>
          <a:bodyPr/>
          <a:lstStyle/>
          <a:p>
            <a:pPr marL="432" indent="0">
              <a:buNone/>
            </a:pPr>
            <a:r>
              <a:rPr lang="en-US" sz="2000" dirty="0"/>
              <a:t>4. Secure the splint.</a:t>
            </a:r>
          </a:p>
        </p:txBody>
      </p:sp>
    </p:spTree>
    <p:extLst>
      <p:ext uri="{BB962C8B-B14F-4D97-AF65-F5344CB8AC3E}">
        <p14:creationId xmlns:p14="http://schemas.microsoft.com/office/powerpoint/2010/main" val="35777685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sz="3400" dirty="0"/>
              <a:t>Treatment: Splinting Long-Bone and Joints </a:t>
            </a:r>
            <a:r>
              <a:rPr lang="en-US" sz="2000" b="0" dirty="0"/>
              <a:t>(4 of 4)</a:t>
            </a:r>
          </a:p>
        </p:txBody>
      </p:sp>
      <p:pic>
        <p:nvPicPr>
          <p:cNvPr id="4" name="Picture 3" descr="A female patient is sitting on a tennis court with her right arm in a splint. An E M T presses two fingers against the inside of the patient's right wrist.">
            <a:extLst>
              <a:ext uri="{FF2B5EF4-FFF2-40B4-BE49-F238E27FC236}">
                <a16:creationId xmlns:a16="http://schemas.microsoft.com/office/drawing/2014/main" id="{593CFDF1-7E00-430B-93EC-DDEE041E5ACA}"/>
              </a:ext>
            </a:extLst>
          </p:cNvPr>
          <p:cNvPicPr>
            <a:picLocks noChangeAspect="1"/>
          </p:cNvPicPr>
          <p:nvPr/>
        </p:nvPicPr>
        <p:blipFill>
          <a:blip r:embed="rId3"/>
          <a:stretch>
            <a:fillRect/>
          </a:stretch>
        </p:blipFill>
        <p:spPr>
          <a:xfrm>
            <a:off x="1538153" y="1598279"/>
            <a:ext cx="6067695" cy="4038852"/>
          </a:xfrm>
          <a:prstGeom prst="rect">
            <a:avLst/>
          </a:prstGeom>
        </p:spPr>
      </p:pic>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57200" y="5878484"/>
            <a:ext cx="3151413" cy="420008"/>
          </a:xfrm>
        </p:spPr>
        <p:txBody>
          <a:bodyPr/>
          <a:lstStyle/>
          <a:p>
            <a:pPr marL="432" indent="0">
              <a:buNone/>
            </a:pPr>
            <a:r>
              <a:rPr lang="en-US" sz="2000" dirty="0"/>
              <a:t>5. Reassess distal C</a:t>
            </a:r>
            <a:r>
              <a:rPr lang="en-US" sz="100" dirty="0"/>
              <a:t> </a:t>
            </a:r>
            <a:r>
              <a:rPr lang="en-US" sz="2000" dirty="0"/>
              <a:t>S</a:t>
            </a:r>
            <a:r>
              <a:rPr lang="en-US" sz="100" dirty="0"/>
              <a:t> </a:t>
            </a:r>
            <a:r>
              <a:rPr lang="en-US" sz="2000" dirty="0"/>
              <a:t>M.</a:t>
            </a:r>
          </a:p>
        </p:txBody>
      </p:sp>
    </p:spTree>
    <p:extLst>
      <p:ext uri="{BB962C8B-B14F-4D97-AF65-F5344CB8AC3E}">
        <p14:creationId xmlns:p14="http://schemas.microsoft.com/office/powerpoint/2010/main" val="15153615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58AE2-2E46-4ECF-A25E-AC9359CC316C}"/>
              </a:ext>
            </a:extLst>
          </p:cNvPr>
          <p:cNvSpPr>
            <a:spLocks noGrp="1"/>
          </p:cNvSpPr>
          <p:nvPr>
            <p:ph type="title"/>
          </p:nvPr>
        </p:nvSpPr>
        <p:spPr/>
        <p:txBody>
          <a:bodyPr/>
          <a:lstStyle/>
          <a:p>
            <a:r>
              <a:rPr lang="en-US" dirty="0"/>
              <a:t>Traction Splint </a:t>
            </a:r>
            <a:r>
              <a:rPr lang="en-US" sz="2000" b="0" dirty="0"/>
              <a:t>(1 of 4)</a:t>
            </a:r>
          </a:p>
        </p:txBody>
      </p:sp>
      <p:sp>
        <p:nvSpPr>
          <p:cNvPr id="3" name="Content Placeholder 2">
            <a:extLst>
              <a:ext uri="{FF2B5EF4-FFF2-40B4-BE49-F238E27FC236}">
                <a16:creationId xmlns:a16="http://schemas.microsoft.com/office/drawing/2014/main" id="{4C5D7139-696E-47F9-9549-970C8A2F9407}"/>
              </a:ext>
            </a:extLst>
          </p:cNvPr>
          <p:cNvSpPr>
            <a:spLocks noGrp="1"/>
          </p:cNvSpPr>
          <p:nvPr>
            <p:ph sz="quarter" idx="13"/>
          </p:nvPr>
        </p:nvSpPr>
        <p:spPr>
          <a:xfrm>
            <a:off x="457199" y="1556326"/>
            <a:ext cx="8360229" cy="4467955"/>
          </a:xfrm>
        </p:spPr>
        <p:txBody>
          <a:bodyPr/>
          <a:lstStyle/>
          <a:p>
            <a:r>
              <a:rPr lang="en-US" dirty="0"/>
              <a:t>Counteracts muscle spasms and greatly reduces pain</a:t>
            </a:r>
          </a:p>
          <a:p>
            <a:r>
              <a:rPr lang="en-US" dirty="0"/>
              <a:t>Types</a:t>
            </a:r>
          </a:p>
          <a:p>
            <a:pPr lvl="1"/>
            <a:r>
              <a:rPr lang="en-US" dirty="0"/>
              <a:t>Bipolar</a:t>
            </a:r>
          </a:p>
          <a:p>
            <a:pPr lvl="1"/>
            <a:r>
              <a:rPr lang="en-US" dirty="0"/>
              <a:t>Unipolar</a:t>
            </a:r>
          </a:p>
          <a:p>
            <a:r>
              <a:rPr lang="en-US" dirty="0"/>
              <a:t>Amount of traction applied should be roughly 10 percent of patient’s body weight</a:t>
            </a:r>
          </a:p>
          <a:p>
            <a:pPr lvl="1"/>
            <a:r>
              <a:rPr lang="en-US" dirty="0"/>
              <a:t>Not exceeding 15 pounds</a:t>
            </a:r>
          </a:p>
        </p:txBody>
      </p:sp>
    </p:spTree>
    <p:extLst>
      <p:ext uri="{BB962C8B-B14F-4D97-AF65-F5344CB8AC3E}">
        <p14:creationId xmlns:p14="http://schemas.microsoft.com/office/powerpoint/2010/main" val="40528663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58AE2-2E46-4ECF-A25E-AC9359CC316C}"/>
              </a:ext>
            </a:extLst>
          </p:cNvPr>
          <p:cNvSpPr>
            <a:spLocks noGrp="1"/>
          </p:cNvSpPr>
          <p:nvPr>
            <p:ph type="title"/>
          </p:nvPr>
        </p:nvSpPr>
        <p:spPr/>
        <p:txBody>
          <a:bodyPr/>
          <a:lstStyle/>
          <a:p>
            <a:r>
              <a:rPr lang="en-US" dirty="0"/>
              <a:t>Traction Splint </a:t>
            </a:r>
            <a:r>
              <a:rPr lang="en-US" sz="2000" b="0" dirty="0"/>
              <a:t>(2 of 4)</a:t>
            </a:r>
          </a:p>
        </p:txBody>
      </p:sp>
      <p:sp>
        <p:nvSpPr>
          <p:cNvPr id="3" name="Content Placeholder 2">
            <a:extLst>
              <a:ext uri="{FF2B5EF4-FFF2-40B4-BE49-F238E27FC236}">
                <a16:creationId xmlns:a16="http://schemas.microsoft.com/office/drawing/2014/main" id="{4C5D7139-696E-47F9-9549-970C8A2F9407}"/>
              </a:ext>
            </a:extLst>
          </p:cNvPr>
          <p:cNvSpPr>
            <a:spLocks noGrp="1"/>
          </p:cNvSpPr>
          <p:nvPr>
            <p:ph sz="quarter" idx="13"/>
          </p:nvPr>
        </p:nvSpPr>
        <p:spPr>
          <a:xfrm>
            <a:off x="457199" y="1556326"/>
            <a:ext cx="8229601" cy="4467955"/>
          </a:xfrm>
        </p:spPr>
        <p:txBody>
          <a:bodyPr/>
          <a:lstStyle/>
          <a:p>
            <a:r>
              <a:rPr lang="en-US" dirty="0"/>
              <a:t>Take Standard Precautions and, if possible, expose the area to be splinted.</a:t>
            </a:r>
          </a:p>
          <a:p>
            <a:r>
              <a:rPr lang="en-US" dirty="0"/>
              <a:t>Manually stabilize the leg and apply manual traction.</a:t>
            </a:r>
          </a:p>
          <a:p>
            <a:r>
              <a:rPr lang="en-US" dirty="0"/>
              <a:t>Assess C</a:t>
            </a:r>
            <a:r>
              <a:rPr lang="en-US" sz="100" dirty="0"/>
              <a:t> </a:t>
            </a:r>
            <a:r>
              <a:rPr lang="en-US" dirty="0"/>
              <a:t>S</a:t>
            </a:r>
            <a:r>
              <a:rPr lang="en-US" sz="100" dirty="0"/>
              <a:t> </a:t>
            </a:r>
            <a:r>
              <a:rPr lang="en-US" dirty="0"/>
              <a:t>M distal to the injury.</a:t>
            </a:r>
          </a:p>
          <a:p>
            <a:r>
              <a:rPr lang="en-US" dirty="0"/>
              <a:t>Adjust the splint to the proper length and position it at or under the injured leg.</a:t>
            </a:r>
          </a:p>
        </p:txBody>
      </p:sp>
    </p:spTree>
    <p:extLst>
      <p:ext uri="{BB962C8B-B14F-4D97-AF65-F5344CB8AC3E}">
        <p14:creationId xmlns:p14="http://schemas.microsoft.com/office/powerpoint/2010/main" val="36710582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58AE2-2E46-4ECF-A25E-AC9359CC316C}"/>
              </a:ext>
            </a:extLst>
          </p:cNvPr>
          <p:cNvSpPr>
            <a:spLocks noGrp="1"/>
          </p:cNvSpPr>
          <p:nvPr>
            <p:ph type="title"/>
          </p:nvPr>
        </p:nvSpPr>
        <p:spPr/>
        <p:txBody>
          <a:bodyPr/>
          <a:lstStyle/>
          <a:p>
            <a:r>
              <a:rPr lang="en-US" dirty="0"/>
              <a:t>Traction Splint </a:t>
            </a:r>
            <a:r>
              <a:rPr lang="en-US" sz="2000" b="0" dirty="0"/>
              <a:t>(3 of 4)</a:t>
            </a:r>
          </a:p>
        </p:txBody>
      </p:sp>
      <p:sp>
        <p:nvSpPr>
          <p:cNvPr id="3" name="Content Placeholder 2">
            <a:extLst>
              <a:ext uri="{FF2B5EF4-FFF2-40B4-BE49-F238E27FC236}">
                <a16:creationId xmlns:a16="http://schemas.microsoft.com/office/drawing/2014/main" id="{4C5D7139-696E-47F9-9549-970C8A2F9407}"/>
              </a:ext>
            </a:extLst>
          </p:cNvPr>
          <p:cNvSpPr>
            <a:spLocks noGrp="1"/>
          </p:cNvSpPr>
          <p:nvPr>
            <p:ph sz="quarter" idx="13"/>
          </p:nvPr>
        </p:nvSpPr>
        <p:spPr>
          <a:xfrm>
            <a:off x="457199" y="1556326"/>
            <a:ext cx="8229601" cy="4467955"/>
          </a:xfrm>
        </p:spPr>
        <p:txBody>
          <a:bodyPr/>
          <a:lstStyle/>
          <a:p>
            <a:r>
              <a:rPr lang="en-US" dirty="0"/>
              <a:t>Apply the proximal securing device (ischial strap).</a:t>
            </a:r>
          </a:p>
          <a:p>
            <a:r>
              <a:rPr lang="en-US" dirty="0"/>
              <a:t>Apply the distal securing device (ankle hitch).</a:t>
            </a:r>
          </a:p>
          <a:p>
            <a:r>
              <a:rPr lang="en-US" dirty="0"/>
              <a:t>Apply mechanical traction.</a:t>
            </a:r>
          </a:p>
          <a:p>
            <a:r>
              <a:rPr lang="en-US" dirty="0"/>
              <a:t>Position and secure support straps.</a:t>
            </a:r>
          </a:p>
        </p:txBody>
      </p:sp>
    </p:spTree>
    <p:extLst>
      <p:ext uri="{BB962C8B-B14F-4D97-AF65-F5344CB8AC3E}">
        <p14:creationId xmlns:p14="http://schemas.microsoft.com/office/powerpoint/2010/main" val="28119931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58AE2-2E46-4ECF-A25E-AC9359CC316C}"/>
              </a:ext>
            </a:extLst>
          </p:cNvPr>
          <p:cNvSpPr>
            <a:spLocks noGrp="1"/>
          </p:cNvSpPr>
          <p:nvPr>
            <p:ph type="title"/>
          </p:nvPr>
        </p:nvSpPr>
        <p:spPr/>
        <p:txBody>
          <a:bodyPr/>
          <a:lstStyle/>
          <a:p>
            <a:r>
              <a:rPr lang="en-US" dirty="0"/>
              <a:t>Traction Splint </a:t>
            </a:r>
            <a:r>
              <a:rPr lang="en-US" sz="2000" b="0" dirty="0"/>
              <a:t>(4 of 4)</a:t>
            </a:r>
          </a:p>
        </p:txBody>
      </p:sp>
      <p:sp>
        <p:nvSpPr>
          <p:cNvPr id="3" name="Content Placeholder 2">
            <a:extLst>
              <a:ext uri="{FF2B5EF4-FFF2-40B4-BE49-F238E27FC236}">
                <a16:creationId xmlns:a16="http://schemas.microsoft.com/office/drawing/2014/main" id="{4C5D7139-696E-47F9-9549-970C8A2F9407}"/>
              </a:ext>
            </a:extLst>
          </p:cNvPr>
          <p:cNvSpPr>
            <a:spLocks noGrp="1"/>
          </p:cNvSpPr>
          <p:nvPr>
            <p:ph sz="quarter" idx="13"/>
          </p:nvPr>
        </p:nvSpPr>
        <p:spPr>
          <a:xfrm>
            <a:off x="457199" y="1556326"/>
            <a:ext cx="8229601" cy="4467955"/>
          </a:xfrm>
        </p:spPr>
        <p:txBody>
          <a:bodyPr/>
          <a:lstStyle/>
          <a:p>
            <a:r>
              <a:rPr lang="en-US" dirty="0"/>
              <a:t>Reevaluate the proximal and distal securing devices and reassess C</a:t>
            </a:r>
            <a:r>
              <a:rPr lang="en-US" sz="100" dirty="0"/>
              <a:t> </a:t>
            </a:r>
            <a:r>
              <a:rPr lang="en-US" dirty="0"/>
              <a:t>S</a:t>
            </a:r>
            <a:r>
              <a:rPr lang="en-US" sz="100" dirty="0"/>
              <a:t> </a:t>
            </a:r>
            <a:r>
              <a:rPr lang="en-US" dirty="0"/>
              <a:t>M distal to the injury.</a:t>
            </a:r>
          </a:p>
          <a:p>
            <a:r>
              <a:rPr lang="en-US" dirty="0"/>
              <a:t>Secure the patient’s torso and the traction splint to a long spine board to immobilize the hip and to prevent movement of the splint.</a:t>
            </a:r>
          </a:p>
        </p:txBody>
      </p:sp>
    </p:spTree>
    <p:extLst>
      <p:ext uri="{BB962C8B-B14F-4D97-AF65-F5344CB8AC3E}">
        <p14:creationId xmlns:p14="http://schemas.microsoft.com/office/powerpoint/2010/main" val="32980304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dirty="0"/>
              <a:t>Treatment: Traction Splint </a:t>
            </a:r>
            <a:r>
              <a:rPr lang="en-US" sz="2000" b="0" dirty="0"/>
              <a:t>(1 of 4)</a:t>
            </a:r>
          </a:p>
        </p:txBody>
      </p:sp>
      <p:pic>
        <p:nvPicPr>
          <p:cNvPr id="4" name="Picture 3" descr="A patient is lying on the ground. One E M T palpates the upper right leg while a second E M T checks the pedal pulse.">
            <a:extLst>
              <a:ext uri="{FF2B5EF4-FFF2-40B4-BE49-F238E27FC236}">
                <a16:creationId xmlns:a16="http://schemas.microsoft.com/office/drawing/2014/main" id="{D0A52925-F910-4AB0-A6EF-F6DFAEBD71AC}"/>
              </a:ext>
            </a:extLst>
          </p:cNvPr>
          <p:cNvPicPr>
            <a:picLocks noChangeAspect="1"/>
          </p:cNvPicPr>
          <p:nvPr/>
        </p:nvPicPr>
        <p:blipFill>
          <a:blip r:embed="rId3"/>
          <a:stretch>
            <a:fillRect/>
          </a:stretch>
        </p:blipFill>
        <p:spPr>
          <a:xfrm>
            <a:off x="1930126" y="1577778"/>
            <a:ext cx="5283749" cy="3514842"/>
          </a:xfrm>
          <a:prstGeom prst="rect">
            <a:avLst/>
          </a:prstGeom>
        </p:spPr>
      </p:pic>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57200" y="5242871"/>
            <a:ext cx="8439149" cy="1144374"/>
          </a:xfrm>
        </p:spPr>
        <p:txBody>
          <a:bodyPr/>
          <a:lstStyle/>
          <a:p>
            <a:pPr marL="432" indent="0">
              <a:buNone/>
            </a:pPr>
            <a:r>
              <a:rPr lang="en-US" sz="2000" dirty="0"/>
              <a:t>1. Take Standard Precautions. Begin by assessing the limb.</a:t>
            </a:r>
          </a:p>
          <a:p>
            <a:pPr marL="432" indent="0">
              <a:buNone/>
            </a:pPr>
            <a:r>
              <a:rPr lang="en-US" sz="2000" b="1" dirty="0" smtClean="0"/>
              <a:t>Note: </a:t>
            </a:r>
            <a:r>
              <a:rPr lang="en-US" sz="2000" b="1" dirty="0"/>
              <a:t>Assess the distal C</a:t>
            </a:r>
            <a:r>
              <a:rPr lang="en-US" sz="100" b="1" dirty="0"/>
              <a:t> </a:t>
            </a:r>
            <a:r>
              <a:rPr lang="en-US" sz="2000" b="1" dirty="0"/>
              <a:t>S</a:t>
            </a:r>
            <a:r>
              <a:rPr lang="en-US" sz="100" b="1" dirty="0"/>
              <a:t> </a:t>
            </a:r>
            <a:r>
              <a:rPr lang="en-US" sz="2000" b="1" dirty="0"/>
              <a:t>M both before and after immobilizing or splinting an extremity.</a:t>
            </a:r>
          </a:p>
        </p:txBody>
      </p:sp>
    </p:spTree>
    <p:extLst>
      <p:ext uri="{BB962C8B-B14F-4D97-AF65-F5344CB8AC3E}">
        <p14:creationId xmlns:p14="http://schemas.microsoft.com/office/powerpoint/2010/main" val="4679771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dirty="0"/>
              <a:t>Treatment: Traction Splint </a:t>
            </a:r>
            <a:r>
              <a:rPr lang="en-US" sz="2000" b="0" dirty="0"/>
              <a:t>(2 of 4)</a:t>
            </a:r>
          </a:p>
        </p:txBody>
      </p:sp>
      <p:pic>
        <p:nvPicPr>
          <p:cNvPr id="5" name="Picture 4" descr="The E M T uses both hands to support the patient's right leg.">
            <a:extLst>
              <a:ext uri="{FF2B5EF4-FFF2-40B4-BE49-F238E27FC236}">
                <a16:creationId xmlns:a16="http://schemas.microsoft.com/office/drawing/2014/main" id="{B18AFAC5-F38D-4121-A41C-373D39865920}"/>
              </a:ext>
            </a:extLst>
          </p:cNvPr>
          <p:cNvPicPr>
            <a:picLocks noChangeAspect="1"/>
          </p:cNvPicPr>
          <p:nvPr/>
        </p:nvPicPr>
        <p:blipFill>
          <a:blip r:embed="rId3"/>
          <a:stretch>
            <a:fillRect/>
          </a:stretch>
        </p:blipFill>
        <p:spPr>
          <a:xfrm>
            <a:off x="1384106" y="1590937"/>
            <a:ext cx="6375789" cy="4248247"/>
          </a:xfrm>
          <a:prstGeom prst="rect">
            <a:avLst/>
          </a:prstGeom>
        </p:spPr>
      </p:pic>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57200" y="5966964"/>
            <a:ext cx="4473615" cy="403043"/>
          </a:xfrm>
        </p:spPr>
        <p:txBody>
          <a:bodyPr/>
          <a:lstStyle/>
          <a:p>
            <a:pPr marL="432" indent="0">
              <a:buNone/>
            </a:pPr>
            <a:r>
              <a:rPr lang="en-US" sz="2000" dirty="0"/>
              <a:t>2. Manually stabilize the injured leg.</a:t>
            </a:r>
            <a:endParaRPr lang="en-US" sz="2000" b="1" dirty="0"/>
          </a:p>
        </p:txBody>
      </p:sp>
    </p:spTree>
    <p:extLst>
      <p:ext uri="{BB962C8B-B14F-4D97-AF65-F5344CB8AC3E}">
        <p14:creationId xmlns:p14="http://schemas.microsoft.com/office/powerpoint/2010/main" val="21366433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B0EA6-5CDB-4583-8FBD-EC806DE3CC86}"/>
              </a:ext>
            </a:extLst>
          </p:cNvPr>
          <p:cNvSpPr>
            <a:spLocks noGrp="1"/>
          </p:cNvSpPr>
          <p:nvPr>
            <p:ph type="title"/>
          </p:nvPr>
        </p:nvSpPr>
        <p:spPr/>
        <p:txBody>
          <a:bodyPr/>
          <a:lstStyle/>
          <a:p>
            <a:r>
              <a:rPr lang="en-US" dirty="0"/>
              <a:t>Musculoskeletal System </a:t>
            </a:r>
            <a:r>
              <a:rPr lang="en-US" sz="2000" b="0" dirty="0"/>
              <a:t>(2 of 2)</a:t>
            </a:r>
          </a:p>
        </p:txBody>
      </p:sp>
      <p:sp>
        <p:nvSpPr>
          <p:cNvPr id="3" name="Content Placeholder 2">
            <a:extLst>
              <a:ext uri="{FF2B5EF4-FFF2-40B4-BE49-F238E27FC236}">
                <a16:creationId xmlns:a16="http://schemas.microsoft.com/office/drawing/2014/main" id="{AF682F38-C859-4BC2-BB3A-60D572E53C7B}"/>
              </a:ext>
            </a:extLst>
          </p:cNvPr>
          <p:cNvSpPr>
            <a:spLocks noGrp="1"/>
          </p:cNvSpPr>
          <p:nvPr>
            <p:ph sz="quarter" idx="13"/>
          </p:nvPr>
        </p:nvSpPr>
        <p:spPr/>
        <p:txBody>
          <a:bodyPr/>
          <a:lstStyle/>
          <a:p>
            <a:r>
              <a:rPr lang="en-US" dirty="0"/>
              <a:t>Cartilage</a:t>
            </a:r>
          </a:p>
          <a:p>
            <a:pPr lvl="1"/>
            <a:r>
              <a:rPr lang="en-US" dirty="0"/>
              <a:t>Flexibility</a:t>
            </a:r>
          </a:p>
          <a:p>
            <a:r>
              <a:rPr lang="en-US" dirty="0"/>
              <a:t>Ligaments</a:t>
            </a:r>
          </a:p>
          <a:p>
            <a:pPr lvl="1"/>
            <a:r>
              <a:rPr lang="en-US" dirty="0"/>
              <a:t>Connect bone to bone</a:t>
            </a:r>
          </a:p>
          <a:p>
            <a:r>
              <a:rPr lang="en-US" dirty="0"/>
              <a:t>Tendons</a:t>
            </a:r>
          </a:p>
          <a:p>
            <a:pPr lvl="1"/>
            <a:r>
              <a:rPr lang="en-US" dirty="0"/>
              <a:t>Connect muscle to bone</a:t>
            </a:r>
          </a:p>
        </p:txBody>
      </p:sp>
    </p:spTree>
    <p:extLst>
      <p:ext uri="{BB962C8B-B14F-4D97-AF65-F5344CB8AC3E}">
        <p14:creationId xmlns:p14="http://schemas.microsoft.com/office/powerpoint/2010/main" val="26376250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dirty="0"/>
              <a:t>Treatment: Traction Splint </a:t>
            </a:r>
            <a:r>
              <a:rPr lang="en-US" sz="2000" b="0" dirty="0"/>
              <a:t>(3 of 4)</a:t>
            </a:r>
          </a:p>
        </p:txBody>
      </p:sp>
      <p:pic>
        <p:nvPicPr>
          <p:cNvPr id="4" name="Picture 3" descr="The E M T supports the patient's leg, the second E M T adjusts the traction splint to the proper length.">
            <a:extLst>
              <a:ext uri="{FF2B5EF4-FFF2-40B4-BE49-F238E27FC236}">
                <a16:creationId xmlns:a16="http://schemas.microsoft.com/office/drawing/2014/main" id="{86BE8653-C3DC-4118-9D43-C933A209B0D3}"/>
              </a:ext>
            </a:extLst>
          </p:cNvPr>
          <p:cNvPicPr>
            <a:picLocks noChangeAspect="1"/>
          </p:cNvPicPr>
          <p:nvPr/>
        </p:nvPicPr>
        <p:blipFill>
          <a:blip r:embed="rId3"/>
          <a:stretch>
            <a:fillRect/>
          </a:stretch>
        </p:blipFill>
        <p:spPr>
          <a:xfrm>
            <a:off x="1598305" y="1553066"/>
            <a:ext cx="5947390" cy="3960612"/>
          </a:xfrm>
          <a:prstGeom prst="rect">
            <a:avLst/>
          </a:prstGeom>
        </p:spPr>
      </p:pic>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57201" y="5682551"/>
            <a:ext cx="8066314" cy="696959"/>
          </a:xfrm>
        </p:spPr>
        <p:txBody>
          <a:bodyPr/>
          <a:lstStyle/>
          <a:p>
            <a:pPr marL="432" indent="0">
              <a:buNone/>
            </a:pPr>
            <a:r>
              <a:rPr lang="en-US" sz="2000" dirty="0"/>
              <a:t>4. Adjust the splint to the proper length, and position it next to the injured leg.</a:t>
            </a:r>
            <a:endParaRPr lang="en-US" sz="2000" b="1" dirty="0"/>
          </a:p>
        </p:txBody>
      </p:sp>
    </p:spTree>
    <p:extLst>
      <p:ext uri="{BB962C8B-B14F-4D97-AF65-F5344CB8AC3E}">
        <p14:creationId xmlns:p14="http://schemas.microsoft.com/office/powerpoint/2010/main" val="6616366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dirty="0"/>
              <a:t>Treatment: Traction Splint </a:t>
            </a:r>
            <a:r>
              <a:rPr lang="en-US" sz="2000" b="0" dirty="0"/>
              <a:t>(4 of 4)</a:t>
            </a:r>
          </a:p>
        </p:txBody>
      </p:sp>
      <p:pic>
        <p:nvPicPr>
          <p:cNvPr id="5" name="Picture 4" descr="Two E M T’s work together to apply 2 straps that secure the traction splint to the patient's lower leg.">
            <a:extLst>
              <a:ext uri="{FF2B5EF4-FFF2-40B4-BE49-F238E27FC236}">
                <a16:creationId xmlns:a16="http://schemas.microsoft.com/office/drawing/2014/main" id="{62267B1C-4060-4AF1-A741-E0847D587D56}"/>
              </a:ext>
            </a:extLst>
          </p:cNvPr>
          <p:cNvPicPr>
            <a:picLocks noChangeAspect="1"/>
          </p:cNvPicPr>
          <p:nvPr/>
        </p:nvPicPr>
        <p:blipFill>
          <a:blip r:embed="rId3"/>
          <a:stretch>
            <a:fillRect/>
          </a:stretch>
        </p:blipFill>
        <p:spPr>
          <a:xfrm>
            <a:off x="1464860" y="1582737"/>
            <a:ext cx="6214281" cy="4140631"/>
          </a:xfrm>
          <a:prstGeom prst="rect">
            <a:avLst/>
          </a:prstGeom>
        </p:spPr>
      </p:pic>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57201" y="5895484"/>
            <a:ext cx="6186667" cy="391431"/>
          </a:xfrm>
        </p:spPr>
        <p:txBody>
          <a:bodyPr/>
          <a:lstStyle/>
          <a:p>
            <a:pPr marL="432" indent="0">
              <a:buNone/>
            </a:pPr>
            <a:r>
              <a:rPr lang="en-US" sz="2000" dirty="0"/>
              <a:t>8. Secure support straps, as appropriate.</a:t>
            </a:r>
            <a:endParaRPr lang="en-US" sz="2000" b="1" dirty="0"/>
          </a:p>
        </p:txBody>
      </p:sp>
    </p:spTree>
    <p:extLst>
      <p:ext uri="{BB962C8B-B14F-4D97-AF65-F5344CB8AC3E}">
        <p14:creationId xmlns:p14="http://schemas.microsoft.com/office/powerpoint/2010/main" val="38595997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762000"/>
            <a:ext cx="7984671" cy="2838451"/>
          </a:xfrm>
        </p:spPr>
        <p:txBody>
          <a:bodyPr/>
          <a:lstStyle/>
          <a:p>
            <a:r>
              <a:rPr lang="en-US" altLang="en-US" dirty="0">
                <a:solidFill>
                  <a:schemeClr val="bg1"/>
                </a:solidFill>
              </a:rPr>
              <a:t>Emergency Care of Specific Injuries</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6120844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927ED-0B63-467C-BD2A-03F691170B2A}"/>
              </a:ext>
            </a:extLst>
          </p:cNvPr>
          <p:cNvSpPr>
            <a:spLocks noGrp="1"/>
          </p:cNvSpPr>
          <p:nvPr>
            <p:ph type="title"/>
          </p:nvPr>
        </p:nvSpPr>
        <p:spPr/>
        <p:txBody>
          <a:bodyPr/>
          <a:lstStyle/>
          <a:p>
            <a:r>
              <a:rPr lang="en-US" dirty="0"/>
              <a:t>Shoulder Girdle Injuries </a:t>
            </a:r>
            <a:r>
              <a:rPr lang="en-US" sz="2000" b="0" dirty="0"/>
              <a:t>(1 of 2)</a:t>
            </a:r>
          </a:p>
        </p:txBody>
      </p:sp>
      <p:sp>
        <p:nvSpPr>
          <p:cNvPr id="3" name="Content Placeholder 2">
            <a:extLst>
              <a:ext uri="{FF2B5EF4-FFF2-40B4-BE49-F238E27FC236}">
                <a16:creationId xmlns:a16="http://schemas.microsoft.com/office/drawing/2014/main" id="{61CB8C55-61EE-4155-8ACA-24F4319B9834}"/>
              </a:ext>
            </a:extLst>
          </p:cNvPr>
          <p:cNvSpPr>
            <a:spLocks noGrp="1"/>
          </p:cNvSpPr>
          <p:nvPr>
            <p:ph sz="quarter" idx="13"/>
          </p:nvPr>
        </p:nvSpPr>
        <p:spPr/>
        <p:txBody>
          <a:bodyPr/>
          <a:lstStyle/>
          <a:p>
            <a:r>
              <a:rPr lang="en-US" dirty="0"/>
              <a:t>Patient assessment</a:t>
            </a:r>
          </a:p>
          <a:p>
            <a:pPr lvl="1"/>
            <a:r>
              <a:rPr lang="en-US" dirty="0"/>
              <a:t>Pain in shoulder</a:t>
            </a:r>
          </a:p>
          <a:p>
            <a:pPr lvl="1"/>
            <a:r>
              <a:rPr lang="en-US" dirty="0"/>
              <a:t>Dropped shoulder</a:t>
            </a:r>
          </a:p>
          <a:p>
            <a:pPr lvl="1"/>
            <a:r>
              <a:rPr lang="en-US" dirty="0"/>
              <a:t>Severe blow to back over scapula</a:t>
            </a:r>
          </a:p>
        </p:txBody>
      </p:sp>
    </p:spTree>
    <p:extLst>
      <p:ext uri="{BB962C8B-B14F-4D97-AF65-F5344CB8AC3E}">
        <p14:creationId xmlns:p14="http://schemas.microsoft.com/office/powerpoint/2010/main" val="4626279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927ED-0B63-467C-BD2A-03F691170B2A}"/>
              </a:ext>
            </a:extLst>
          </p:cNvPr>
          <p:cNvSpPr>
            <a:spLocks noGrp="1"/>
          </p:cNvSpPr>
          <p:nvPr>
            <p:ph type="title"/>
          </p:nvPr>
        </p:nvSpPr>
        <p:spPr/>
        <p:txBody>
          <a:bodyPr/>
          <a:lstStyle/>
          <a:p>
            <a:r>
              <a:rPr lang="en-US" dirty="0"/>
              <a:t>Shoulder Girdle Injuries </a:t>
            </a:r>
            <a:r>
              <a:rPr lang="en-US" sz="2000" b="0" dirty="0"/>
              <a:t>(2 of 2)</a:t>
            </a:r>
          </a:p>
        </p:txBody>
      </p:sp>
      <p:sp>
        <p:nvSpPr>
          <p:cNvPr id="3" name="Content Placeholder 2">
            <a:extLst>
              <a:ext uri="{FF2B5EF4-FFF2-40B4-BE49-F238E27FC236}">
                <a16:creationId xmlns:a16="http://schemas.microsoft.com/office/drawing/2014/main" id="{61CB8C55-61EE-4155-8ACA-24F4319B9834}"/>
              </a:ext>
            </a:extLst>
          </p:cNvPr>
          <p:cNvSpPr>
            <a:spLocks noGrp="1"/>
          </p:cNvSpPr>
          <p:nvPr>
            <p:ph sz="quarter" idx="13"/>
          </p:nvPr>
        </p:nvSpPr>
        <p:spPr/>
        <p:txBody>
          <a:bodyPr/>
          <a:lstStyle/>
          <a:p>
            <a:r>
              <a:rPr lang="en-US" dirty="0"/>
              <a:t>Patient care</a:t>
            </a:r>
          </a:p>
          <a:p>
            <a:pPr lvl="1"/>
            <a:r>
              <a:rPr lang="en-US" dirty="0"/>
              <a:t>Assess distal C</a:t>
            </a:r>
            <a:r>
              <a:rPr lang="en-US" sz="100" dirty="0"/>
              <a:t> </a:t>
            </a:r>
            <a:r>
              <a:rPr lang="en-US" dirty="0"/>
              <a:t>S</a:t>
            </a:r>
            <a:r>
              <a:rPr lang="en-US" sz="100" dirty="0"/>
              <a:t> </a:t>
            </a:r>
            <a:r>
              <a:rPr lang="en-US" dirty="0"/>
              <a:t>M.</a:t>
            </a:r>
          </a:p>
          <a:p>
            <a:pPr lvl="1"/>
            <a:r>
              <a:rPr lang="en-US" dirty="0"/>
              <a:t>Use sling and swathe.</a:t>
            </a:r>
          </a:p>
          <a:p>
            <a:pPr lvl="1"/>
            <a:r>
              <a:rPr lang="en-US" dirty="0"/>
              <a:t>If evidence of anterior dislocation of head of humerus, place pillow between patient’s arm and chest.</a:t>
            </a:r>
          </a:p>
          <a:p>
            <a:pPr lvl="1"/>
            <a:r>
              <a:rPr lang="en-US" dirty="0"/>
              <a:t>Do not attempt to straighten or reduce.</a:t>
            </a:r>
          </a:p>
          <a:p>
            <a:pPr lvl="1"/>
            <a:r>
              <a:rPr lang="en-US" dirty="0"/>
              <a:t>Reassess distal C</a:t>
            </a:r>
            <a:r>
              <a:rPr lang="en-US" sz="100" dirty="0"/>
              <a:t> </a:t>
            </a:r>
            <a:r>
              <a:rPr lang="en-US" dirty="0"/>
              <a:t>S</a:t>
            </a:r>
            <a:r>
              <a:rPr lang="en-US" sz="100" dirty="0"/>
              <a:t> </a:t>
            </a:r>
            <a:r>
              <a:rPr lang="en-US" dirty="0"/>
              <a:t>M.</a:t>
            </a:r>
          </a:p>
        </p:txBody>
      </p:sp>
    </p:spTree>
    <p:extLst>
      <p:ext uri="{BB962C8B-B14F-4D97-AF65-F5344CB8AC3E}">
        <p14:creationId xmlns:p14="http://schemas.microsoft.com/office/powerpoint/2010/main" val="22801209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CAEDC-3963-4EF6-84FF-BB9EFE682971}"/>
              </a:ext>
            </a:extLst>
          </p:cNvPr>
          <p:cNvSpPr>
            <a:spLocks noGrp="1"/>
          </p:cNvSpPr>
          <p:nvPr>
            <p:ph type="title"/>
          </p:nvPr>
        </p:nvSpPr>
        <p:spPr/>
        <p:txBody>
          <a:bodyPr/>
          <a:lstStyle/>
          <a:p>
            <a:r>
              <a:rPr lang="en-US" dirty="0"/>
              <a:t>Pelvic Injuries </a:t>
            </a:r>
            <a:r>
              <a:rPr lang="en-US" sz="2000" b="0" dirty="0"/>
              <a:t>(1 of 3)</a:t>
            </a:r>
          </a:p>
        </p:txBody>
      </p:sp>
      <p:sp>
        <p:nvSpPr>
          <p:cNvPr id="3" name="Content Placeholder 2">
            <a:extLst>
              <a:ext uri="{FF2B5EF4-FFF2-40B4-BE49-F238E27FC236}">
                <a16:creationId xmlns:a16="http://schemas.microsoft.com/office/drawing/2014/main" id="{8DF1CA66-C8C5-4471-819D-C5AF68BA3A09}"/>
              </a:ext>
            </a:extLst>
          </p:cNvPr>
          <p:cNvSpPr>
            <a:spLocks noGrp="1"/>
          </p:cNvSpPr>
          <p:nvPr>
            <p:ph sz="quarter" idx="13"/>
          </p:nvPr>
        </p:nvSpPr>
        <p:spPr/>
        <p:txBody>
          <a:bodyPr/>
          <a:lstStyle/>
          <a:p>
            <a:r>
              <a:rPr lang="en-US" dirty="0"/>
              <a:t>Patient assessment</a:t>
            </a:r>
          </a:p>
          <a:p>
            <a:pPr lvl="1"/>
            <a:r>
              <a:rPr lang="en-US" dirty="0"/>
              <a:t>Pain in pelvis, hips, groin, or back</a:t>
            </a:r>
          </a:p>
          <a:p>
            <a:pPr lvl="1"/>
            <a:r>
              <a:rPr lang="en-US" dirty="0"/>
              <a:t>Pain when pressure applied to iliac crests</a:t>
            </a:r>
          </a:p>
          <a:p>
            <a:pPr lvl="1"/>
            <a:r>
              <a:rPr lang="en-US" dirty="0"/>
              <a:t>Cannot lift legs when lying supine</a:t>
            </a:r>
          </a:p>
          <a:p>
            <a:pPr lvl="1"/>
            <a:r>
              <a:rPr lang="en-US" dirty="0"/>
              <a:t>Lateral rotation of foot</a:t>
            </a:r>
          </a:p>
          <a:p>
            <a:pPr lvl="1"/>
            <a:r>
              <a:rPr lang="en-US" dirty="0"/>
              <a:t>Unexplained pressure in bladder</a:t>
            </a:r>
          </a:p>
          <a:p>
            <a:pPr lvl="1"/>
            <a:r>
              <a:rPr lang="en-US" dirty="0"/>
              <a:t>Bleeding from urethra, rectum, or vaginal opening</a:t>
            </a:r>
          </a:p>
        </p:txBody>
      </p:sp>
    </p:spTree>
    <p:extLst>
      <p:ext uri="{BB962C8B-B14F-4D97-AF65-F5344CB8AC3E}">
        <p14:creationId xmlns:p14="http://schemas.microsoft.com/office/powerpoint/2010/main" val="27174011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CAEDC-3963-4EF6-84FF-BB9EFE682971}"/>
              </a:ext>
            </a:extLst>
          </p:cNvPr>
          <p:cNvSpPr>
            <a:spLocks noGrp="1"/>
          </p:cNvSpPr>
          <p:nvPr>
            <p:ph type="title"/>
          </p:nvPr>
        </p:nvSpPr>
        <p:spPr/>
        <p:txBody>
          <a:bodyPr/>
          <a:lstStyle/>
          <a:p>
            <a:r>
              <a:rPr lang="en-US" dirty="0"/>
              <a:t>Pelvic Injuries </a:t>
            </a:r>
            <a:r>
              <a:rPr lang="en-US" sz="2000" b="0" dirty="0"/>
              <a:t>(2 of 3)</a:t>
            </a:r>
          </a:p>
        </p:txBody>
      </p:sp>
      <p:sp>
        <p:nvSpPr>
          <p:cNvPr id="3" name="Content Placeholder 2">
            <a:extLst>
              <a:ext uri="{FF2B5EF4-FFF2-40B4-BE49-F238E27FC236}">
                <a16:creationId xmlns:a16="http://schemas.microsoft.com/office/drawing/2014/main" id="{8DF1CA66-C8C5-4471-819D-C5AF68BA3A09}"/>
              </a:ext>
            </a:extLst>
          </p:cNvPr>
          <p:cNvSpPr>
            <a:spLocks noGrp="1"/>
          </p:cNvSpPr>
          <p:nvPr>
            <p:ph sz="quarter" idx="13"/>
          </p:nvPr>
        </p:nvSpPr>
        <p:spPr/>
        <p:txBody>
          <a:bodyPr/>
          <a:lstStyle/>
          <a:p>
            <a:r>
              <a:rPr lang="en-US" dirty="0"/>
              <a:t>Patient care</a:t>
            </a:r>
          </a:p>
          <a:p>
            <a:pPr lvl="1"/>
            <a:r>
              <a:rPr lang="en-US" dirty="0"/>
              <a:t>Move patient as little as possible.</a:t>
            </a:r>
          </a:p>
          <a:p>
            <a:pPr lvl="1"/>
            <a:r>
              <a:rPr lang="en-US" dirty="0"/>
              <a:t>Determine C</a:t>
            </a:r>
            <a:r>
              <a:rPr lang="en-US" sz="100" dirty="0"/>
              <a:t> </a:t>
            </a:r>
            <a:r>
              <a:rPr lang="en-US" dirty="0"/>
              <a:t>S</a:t>
            </a:r>
            <a:r>
              <a:rPr lang="en-US" sz="100" dirty="0"/>
              <a:t> </a:t>
            </a:r>
            <a:r>
              <a:rPr lang="en-US" dirty="0"/>
              <a:t>M distal to injury site.</a:t>
            </a:r>
          </a:p>
          <a:p>
            <a:pPr lvl="1"/>
            <a:r>
              <a:rPr lang="en-US" dirty="0"/>
              <a:t>Straighten lower limbs to anatomical position.</a:t>
            </a:r>
          </a:p>
          <a:p>
            <a:pPr lvl="1"/>
            <a:r>
              <a:rPr lang="en-US" dirty="0"/>
              <a:t>Stabilize lower limbs.</a:t>
            </a:r>
          </a:p>
          <a:p>
            <a:pPr lvl="1"/>
            <a:r>
              <a:rPr lang="en-US" dirty="0"/>
              <a:t>Assume spinal injuries.</a:t>
            </a:r>
          </a:p>
        </p:txBody>
      </p:sp>
    </p:spTree>
    <p:extLst>
      <p:ext uri="{BB962C8B-B14F-4D97-AF65-F5344CB8AC3E}">
        <p14:creationId xmlns:p14="http://schemas.microsoft.com/office/powerpoint/2010/main" val="14348202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CAEDC-3963-4EF6-84FF-BB9EFE682971}"/>
              </a:ext>
            </a:extLst>
          </p:cNvPr>
          <p:cNvSpPr>
            <a:spLocks noGrp="1"/>
          </p:cNvSpPr>
          <p:nvPr>
            <p:ph type="title"/>
          </p:nvPr>
        </p:nvSpPr>
        <p:spPr/>
        <p:txBody>
          <a:bodyPr/>
          <a:lstStyle/>
          <a:p>
            <a:r>
              <a:rPr lang="en-US" dirty="0"/>
              <a:t>Pelvic Injuries </a:t>
            </a:r>
            <a:r>
              <a:rPr lang="en-US" sz="2000" b="0" dirty="0"/>
              <a:t>(3 of 3)</a:t>
            </a:r>
          </a:p>
        </p:txBody>
      </p:sp>
      <p:sp>
        <p:nvSpPr>
          <p:cNvPr id="3" name="Content Placeholder 2">
            <a:extLst>
              <a:ext uri="{FF2B5EF4-FFF2-40B4-BE49-F238E27FC236}">
                <a16:creationId xmlns:a16="http://schemas.microsoft.com/office/drawing/2014/main" id="{8DF1CA66-C8C5-4471-819D-C5AF68BA3A09}"/>
              </a:ext>
            </a:extLst>
          </p:cNvPr>
          <p:cNvSpPr>
            <a:spLocks noGrp="1"/>
          </p:cNvSpPr>
          <p:nvPr>
            <p:ph sz="quarter" idx="13"/>
          </p:nvPr>
        </p:nvSpPr>
        <p:spPr/>
        <p:txBody>
          <a:bodyPr/>
          <a:lstStyle/>
          <a:p>
            <a:pPr lvl="1"/>
            <a:r>
              <a:rPr lang="en-US" dirty="0"/>
              <a:t>Reassess distal C</a:t>
            </a:r>
            <a:r>
              <a:rPr lang="en-US" sz="100" dirty="0"/>
              <a:t> </a:t>
            </a:r>
            <a:r>
              <a:rPr lang="en-US" dirty="0"/>
              <a:t>S</a:t>
            </a:r>
            <a:r>
              <a:rPr lang="en-US" sz="100" dirty="0"/>
              <a:t> </a:t>
            </a:r>
            <a:r>
              <a:rPr lang="en-US" dirty="0"/>
              <a:t>M.</a:t>
            </a:r>
          </a:p>
          <a:p>
            <a:pPr lvl="1"/>
            <a:r>
              <a:rPr lang="en-US" dirty="0"/>
              <a:t>Care for shock, provide high-concentration oxygen.</a:t>
            </a:r>
          </a:p>
          <a:p>
            <a:pPr lvl="1"/>
            <a:r>
              <a:rPr lang="en-US" dirty="0"/>
              <a:t>Transport patient as soon as possible.</a:t>
            </a:r>
          </a:p>
          <a:p>
            <a:pPr lvl="1"/>
            <a:r>
              <a:rPr lang="en-US" dirty="0"/>
              <a:t>Monitor vital signs.</a:t>
            </a:r>
          </a:p>
        </p:txBody>
      </p:sp>
    </p:spTree>
    <p:extLst>
      <p:ext uri="{BB962C8B-B14F-4D97-AF65-F5344CB8AC3E}">
        <p14:creationId xmlns:p14="http://schemas.microsoft.com/office/powerpoint/2010/main" val="39003599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45D03-9A9D-4570-A6F8-39325BD78659}"/>
              </a:ext>
            </a:extLst>
          </p:cNvPr>
          <p:cNvSpPr>
            <a:spLocks noGrp="1"/>
          </p:cNvSpPr>
          <p:nvPr>
            <p:ph type="title"/>
          </p:nvPr>
        </p:nvSpPr>
        <p:spPr/>
        <p:txBody>
          <a:bodyPr/>
          <a:lstStyle/>
          <a:p>
            <a:r>
              <a:rPr lang="en-US" dirty="0"/>
              <a:t>Pelvic Wrap </a:t>
            </a:r>
            <a:r>
              <a:rPr lang="en-US" sz="2000" b="0" dirty="0"/>
              <a:t>(1 of 5)</a:t>
            </a:r>
          </a:p>
        </p:txBody>
      </p:sp>
      <p:sp>
        <p:nvSpPr>
          <p:cNvPr id="3" name="Content Placeholder 2">
            <a:extLst>
              <a:ext uri="{FF2B5EF4-FFF2-40B4-BE49-F238E27FC236}">
                <a16:creationId xmlns:a16="http://schemas.microsoft.com/office/drawing/2014/main" id="{AD2EC434-4D5B-4BFE-8ED3-C2B14E581074}"/>
              </a:ext>
            </a:extLst>
          </p:cNvPr>
          <p:cNvSpPr>
            <a:spLocks noGrp="1"/>
          </p:cNvSpPr>
          <p:nvPr>
            <p:ph sz="quarter" idx="13"/>
          </p:nvPr>
        </p:nvSpPr>
        <p:spPr/>
        <p:txBody>
          <a:bodyPr/>
          <a:lstStyle/>
          <a:p>
            <a:r>
              <a:rPr lang="en-US" dirty="0"/>
              <a:t>Commercially available devices</a:t>
            </a:r>
          </a:p>
          <a:p>
            <a:pPr lvl="1"/>
            <a:r>
              <a:rPr lang="en-US" dirty="0"/>
              <a:t>Can also use a sheet</a:t>
            </a:r>
          </a:p>
          <a:p>
            <a:r>
              <a:rPr lang="en-US" dirty="0"/>
              <a:t>Applied to patients who have pelvic deformity or instability whether or not signs of shock are present</a:t>
            </a:r>
          </a:p>
        </p:txBody>
      </p:sp>
    </p:spTree>
    <p:extLst>
      <p:ext uri="{BB962C8B-B14F-4D97-AF65-F5344CB8AC3E}">
        <p14:creationId xmlns:p14="http://schemas.microsoft.com/office/powerpoint/2010/main" val="28626109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dirty="0"/>
              <a:t>Pelvic Wrap </a:t>
            </a:r>
            <a:r>
              <a:rPr lang="en-US" sz="2000" b="0" dirty="0"/>
              <a:t>(2 of 5)</a:t>
            </a:r>
          </a:p>
        </p:txBody>
      </p:sp>
      <p:pic>
        <p:nvPicPr>
          <p:cNvPr id="4" name="Picture 3" descr="A man lies in a supine position with a pelvic splint in place.">
            <a:extLst>
              <a:ext uri="{FF2B5EF4-FFF2-40B4-BE49-F238E27FC236}">
                <a16:creationId xmlns:a16="http://schemas.microsoft.com/office/drawing/2014/main" id="{376EB391-A7E9-40AF-B6B0-CB1293661911}"/>
              </a:ext>
            </a:extLst>
          </p:cNvPr>
          <p:cNvPicPr>
            <a:picLocks noChangeAspect="1"/>
          </p:cNvPicPr>
          <p:nvPr/>
        </p:nvPicPr>
        <p:blipFill>
          <a:blip r:embed="rId3"/>
          <a:stretch>
            <a:fillRect/>
          </a:stretch>
        </p:blipFill>
        <p:spPr>
          <a:xfrm>
            <a:off x="1538153" y="1581586"/>
            <a:ext cx="6067695" cy="4063975"/>
          </a:xfrm>
          <a:prstGeom prst="rect">
            <a:avLst/>
          </a:prstGeom>
        </p:spPr>
      </p:pic>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57201" y="5924781"/>
            <a:ext cx="3216728" cy="420008"/>
          </a:xfrm>
        </p:spPr>
        <p:txBody>
          <a:bodyPr/>
          <a:lstStyle/>
          <a:p>
            <a:pPr marL="432" indent="0">
              <a:buNone/>
            </a:pPr>
            <a:r>
              <a:rPr lang="en-US" sz="2000" dirty="0"/>
              <a:t>A commercial pelvic splint.</a:t>
            </a:r>
          </a:p>
        </p:txBody>
      </p:sp>
    </p:spTree>
    <p:extLst>
      <p:ext uri="{BB962C8B-B14F-4D97-AF65-F5344CB8AC3E}">
        <p14:creationId xmlns:p14="http://schemas.microsoft.com/office/powerpoint/2010/main" val="33207808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17422-C0C3-448E-821D-DE2C98C387C7}"/>
              </a:ext>
            </a:extLst>
          </p:cNvPr>
          <p:cNvSpPr>
            <a:spLocks noGrp="1"/>
          </p:cNvSpPr>
          <p:nvPr>
            <p:ph type="title"/>
          </p:nvPr>
        </p:nvSpPr>
        <p:spPr/>
        <p:txBody>
          <a:bodyPr/>
          <a:lstStyle/>
          <a:p>
            <a:r>
              <a:rPr lang="en-US" dirty="0"/>
              <a:t>Anatomy of Bone </a:t>
            </a:r>
            <a:r>
              <a:rPr lang="en-US" sz="2000" b="0" dirty="0"/>
              <a:t>(1 of 2)</a:t>
            </a:r>
          </a:p>
        </p:txBody>
      </p:sp>
      <p:sp>
        <p:nvSpPr>
          <p:cNvPr id="3" name="Content Placeholder 2">
            <a:extLst>
              <a:ext uri="{FF2B5EF4-FFF2-40B4-BE49-F238E27FC236}">
                <a16:creationId xmlns:a16="http://schemas.microsoft.com/office/drawing/2014/main" id="{08CEDF18-C798-4417-BB37-03AECFE23BD3}"/>
              </a:ext>
            </a:extLst>
          </p:cNvPr>
          <p:cNvSpPr>
            <a:spLocks noGrp="1"/>
          </p:cNvSpPr>
          <p:nvPr>
            <p:ph sz="quarter" idx="13"/>
          </p:nvPr>
        </p:nvSpPr>
        <p:spPr/>
        <p:txBody>
          <a:bodyPr/>
          <a:lstStyle/>
          <a:p>
            <a:r>
              <a:rPr lang="en-US" dirty="0"/>
              <a:t>Bones</a:t>
            </a:r>
          </a:p>
          <a:p>
            <a:pPr lvl="1"/>
            <a:r>
              <a:rPr lang="en-US" dirty="0"/>
              <a:t>Formed of dense connective tissues</a:t>
            </a:r>
          </a:p>
          <a:p>
            <a:pPr lvl="1"/>
            <a:r>
              <a:rPr lang="en-US" dirty="0"/>
              <a:t>Vascular and susceptible to bleeding on injury</a:t>
            </a:r>
          </a:p>
          <a:p>
            <a:pPr lvl="1"/>
            <a:r>
              <a:rPr lang="en-US" dirty="0"/>
              <a:t>Covered by periosteum</a:t>
            </a:r>
          </a:p>
          <a:p>
            <a:r>
              <a:rPr lang="en-US" dirty="0"/>
              <a:t>Joints</a:t>
            </a:r>
          </a:p>
          <a:p>
            <a:pPr lvl="1"/>
            <a:r>
              <a:rPr lang="en-US" dirty="0"/>
              <a:t>Where bones meet</a:t>
            </a:r>
          </a:p>
        </p:txBody>
      </p:sp>
    </p:spTree>
    <p:extLst>
      <p:ext uri="{BB962C8B-B14F-4D97-AF65-F5344CB8AC3E}">
        <p14:creationId xmlns:p14="http://schemas.microsoft.com/office/powerpoint/2010/main" val="25624995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dirty="0"/>
              <a:t>Pelvic Wrap </a:t>
            </a:r>
            <a:r>
              <a:rPr lang="en-US" sz="2000" b="0" dirty="0"/>
              <a:t>(3 of 5)</a:t>
            </a:r>
          </a:p>
        </p:txBody>
      </p:sp>
      <p:pic>
        <p:nvPicPr>
          <p:cNvPr id="5" name="Picture 4" descr="A female patient lies on a lawn. Next to her is a folded sheet draped across a backboard.">
            <a:extLst>
              <a:ext uri="{FF2B5EF4-FFF2-40B4-BE49-F238E27FC236}">
                <a16:creationId xmlns:a16="http://schemas.microsoft.com/office/drawing/2014/main" id="{EBB76A55-8A56-405D-8CE3-D163A739BB72}"/>
              </a:ext>
            </a:extLst>
          </p:cNvPr>
          <p:cNvPicPr>
            <a:picLocks noChangeAspect="1"/>
          </p:cNvPicPr>
          <p:nvPr/>
        </p:nvPicPr>
        <p:blipFill>
          <a:blip r:embed="rId3"/>
          <a:stretch>
            <a:fillRect/>
          </a:stretch>
        </p:blipFill>
        <p:spPr>
          <a:xfrm>
            <a:off x="1669880" y="1601587"/>
            <a:ext cx="5804238" cy="3915246"/>
          </a:xfrm>
          <a:prstGeom prst="rect">
            <a:avLst/>
          </a:prstGeom>
        </p:spPr>
      </p:pic>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57200" y="5707750"/>
            <a:ext cx="8439149" cy="681474"/>
          </a:xfrm>
        </p:spPr>
        <p:txBody>
          <a:bodyPr/>
          <a:lstStyle/>
          <a:p>
            <a:pPr marL="432" indent="0">
              <a:buNone/>
            </a:pPr>
            <a:r>
              <a:rPr lang="en-US" sz="2000" dirty="0"/>
              <a:t>To devise a pelvic wrap, lay a sheet, folded flat, approximately 10 inches wide onto the backboard.</a:t>
            </a:r>
          </a:p>
        </p:txBody>
      </p:sp>
    </p:spTree>
    <p:extLst>
      <p:ext uri="{BB962C8B-B14F-4D97-AF65-F5344CB8AC3E}">
        <p14:creationId xmlns:p14="http://schemas.microsoft.com/office/powerpoint/2010/main" val="2207939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dirty="0"/>
              <a:t>Pelvic Wrap </a:t>
            </a:r>
            <a:r>
              <a:rPr lang="en-US" sz="2000" b="0" dirty="0"/>
              <a:t>(4 of 5)</a:t>
            </a:r>
          </a:p>
        </p:txBody>
      </p:sp>
      <p:pic>
        <p:nvPicPr>
          <p:cNvPr id="4" name="Picture 3" descr="A female patient lies on a backboard with a folded sheet under her pelvis. An E M T holds up one end of the sheet.">
            <a:extLst>
              <a:ext uri="{FF2B5EF4-FFF2-40B4-BE49-F238E27FC236}">
                <a16:creationId xmlns:a16="http://schemas.microsoft.com/office/drawing/2014/main" id="{C17E3A0C-A83A-4846-A3BA-F66D6C580576}"/>
              </a:ext>
            </a:extLst>
          </p:cNvPr>
          <p:cNvPicPr>
            <a:picLocks noChangeAspect="1"/>
          </p:cNvPicPr>
          <p:nvPr/>
        </p:nvPicPr>
        <p:blipFill>
          <a:blip r:embed="rId3"/>
          <a:stretch>
            <a:fillRect/>
          </a:stretch>
        </p:blipFill>
        <p:spPr>
          <a:xfrm>
            <a:off x="1548958" y="1566353"/>
            <a:ext cx="6046082" cy="4085188"/>
          </a:xfrm>
          <a:prstGeom prst="rect">
            <a:avLst/>
          </a:prstGeom>
        </p:spPr>
      </p:pic>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57200" y="5875598"/>
            <a:ext cx="8439149" cy="391431"/>
          </a:xfrm>
        </p:spPr>
        <p:txBody>
          <a:bodyPr/>
          <a:lstStyle/>
          <a:p>
            <a:pPr marL="432" indent="0">
              <a:buNone/>
            </a:pPr>
            <a:r>
              <a:rPr lang="en-US" sz="2000" dirty="0"/>
              <a:t>Bring the sides of the sheet together.</a:t>
            </a:r>
          </a:p>
        </p:txBody>
      </p:sp>
    </p:spTree>
    <p:extLst>
      <p:ext uri="{BB962C8B-B14F-4D97-AF65-F5344CB8AC3E}">
        <p14:creationId xmlns:p14="http://schemas.microsoft.com/office/powerpoint/2010/main" val="4625409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dirty="0"/>
              <a:t>Pelvic Wrap </a:t>
            </a:r>
            <a:r>
              <a:rPr lang="en-US" sz="2000" b="0" dirty="0"/>
              <a:t>(5 of 5)</a:t>
            </a:r>
          </a:p>
        </p:txBody>
      </p:sp>
      <p:pic>
        <p:nvPicPr>
          <p:cNvPr id="5" name="Picture 4" descr="A female patient lies on a backboard with a folded sheet under her pelvis. Two E M T’s kneel beside her and tie the ends of the sheet together to secure the wrap.">
            <a:extLst>
              <a:ext uri="{FF2B5EF4-FFF2-40B4-BE49-F238E27FC236}">
                <a16:creationId xmlns:a16="http://schemas.microsoft.com/office/drawing/2014/main" id="{EAC43E86-289E-4700-881E-93D13E4B2C0E}"/>
              </a:ext>
            </a:extLst>
          </p:cNvPr>
          <p:cNvPicPr>
            <a:picLocks noChangeAspect="1"/>
          </p:cNvPicPr>
          <p:nvPr/>
        </p:nvPicPr>
        <p:blipFill>
          <a:blip r:embed="rId3"/>
          <a:stretch>
            <a:fillRect/>
          </a:stretch>
        </p:blipFill>
        <p:spPr>
          <a:xfrm>
            <a:off x="1588598" y="1566162"/>
            <a:ext cx="5966803" cy="4154759"/>
          </a:xfrm>
          <a:prstGeom prst="rect">
            <a:avLst/>
          </a:prstGeom>
        </p:spPr>
      </p:pic>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57200" y="5925455"/>
            <a:ext cx="8439149" cy="391431"/>
          </a:xfrm>
        </p:spPr>
        <p:txBody>
          <a:bodyPr/>
          <a:lstStyle/>
          <a:p>
            <a:pPr marL="432" indent="0">
              <a:buNone/>
            </a:pPr>
            <a:r>
              <a:rPr lang="en-US" sz="2000" dirty="0"/>
              <a:t>Tie the sheet firmly without overcompression to complete the pelvic wrap.</a:t>
            </a:r>
          </a:p>
        </p:txBody>
      </p:sp>
    </p:spTree>
    <p:extLst>
      <p:ext uri="{BB962C8B-B14F-4D97-AF65-F5344CB8AC3E}">
        <p14:creationId xmlns:p14="http://schemas.microsoft.com/office/powerpoint/2010/main" val="3092565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0F05C-E8EA-42C7-BA3C-19EC8781199B}"/>
              </a:ext>
            </a:extLst>
          </p:cNvPr>
          <p:cNvSpPr>
            <a:spLocks noGrp="1"/>
          </p:cNvSpPr>
          <p:nvPr>
            <p:ph type="title"/>
          </p:nvPr>
        </p:nvSpPr>
        <p:spPr/>
        <p:txBody>
          <a:bodyPr/>
          <a:lstStyle/>
          <a:p>
            <a:r>
              <a:rPr lang="en-US" dirty="0"/>
              <a:t>Hip Dislocation </a:t>
            </a:r>
            <a:r>
              <a:rPr lang="en-US" sz="2000" b="0" dirty="0"/>
              <a:t>(1 of 2)</a:t>
            </a:r>
          </a:p>
        </p:txBody>
      </p:sp>
      <p:sp>
        <p:nvSpPr>
          <p:cNvPr id="3" name="Content Placeholder 2">
            <a:extLst>
              <a:ext uri="{FF2B5EF4-FFF2-40B4-BE49-F238E27FC236}">
                <a16:creationId xmlns:a16="http://schemas.microsoft.com/office/drawing/2014/main" id="{91498F04-F177-4146-8651-3F5F421E1EEE}"/>
              </a:ext>
            </a:extLst>
          </p:cNvPr>
          <p:cNvSpPr>
            <a:spLocks noGrp="1"/>
          </p:cNvSpPr>
          <p:nvPr>
            <p:ph sz="quarter" idx="13"/>
          </p:nvPr>
        </p:nvSpPr>
        <p:spPr/>
        <p:txBody>
          <a:bodyPr/>
          <a:lstStyle/>
          <a:p>
            <a:r>
              <a:rPr lang="en-US" dirty="0"/>
              <a:t>Patient assessment</a:t>
            </a:r>
          </a:p>
          <a:p>
            <a:pPr lvl="1"/>
            <a:r>
              <a:rPr lang="en-US" dirty="0"/>
              <a:t>Anterior hip dislocation</a:t>
            </a:r>
          </a:p>
          <a:p>
            <a:pPr lvl="1"/>
            <a:r>
              <a:rPr lang="en-US" dirty="0"/>
              <a:t>Posterior hip dislocation</a:t>
            </a:r>
          </a:p>
          <a:p>
            <a:pPr lvl="2"/>
            <a:r>
              <a:rPr lang="en-US" dirty="0"/>
              <a:t>Rotation of leg inward and knee is bent.</a:t>
            </a:r>
          </a:p>
          <a:p>
            <a:pPr lvl="2"/>
            <a:r>
              <a:rPr lang="en-US" dirty="0"/>
              <a:t>Foot may hang loose and unable to flex the foot or lift toes.</a:t>
            </a:r>
          </a:p>
          <a:p>
            <a:pPr lvl="2"/>
            <a:r>
              <a:rPr lang="en-US" dirty="0"/>
              <a:t>Lack of sensation in limb</a:t>
            </a:r>
          </a:p>
        </p:txBody>
      </p:sp>
    </p:spTree>
    <p:extLst>
      <p:ext uri="{BB962C8B-B14F-4D97-AF65-F5344CB8AC3E}">
        <p14:creationId xmlns:p14="http://schemas.microsoft.com/office/powerpoint/2010/main" val="13031354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0F05C-E8EA-42C7-BA3C-19EC8781199B}"/>
              </a:ext>
            </a:extLst>
          </p:cNvPr>
          <p:cNvSpPr>
            <a:spLocks noGrp="1"/>
          </p:cNvSpPr>
          <p:nvPr>
            <p:ph type="title"/>
          </p:nvPr>
        </p:nvSpPr>
        <p:spPr/>
        <p:txBody>
          <a:bodyPr/>
          <a:lstStyle/>
          <a:p>
            <a:r>
              <a:rPr lang="en-US" dirty="0"/>
              <a:t>Hip Dislocation </a:t>
            </a:r>
            <a:r>
              <a:rPr lang="en-US" sz="2000" b="0" dirty="0"/>
              <a:t>(2 of 2)</a:t>
            </a:r>
          </a:p>
        </p:txBody>
      </p:sp>
      <p:sp>
        <p:nvSpPr>
          <p:cNvPr id="3" name="Content Placeholder 2">
            <a:extLst>
              <a:ext uri="{FF2B5EF4-FFF2-40B4-BE49-F238E27FC236}">
                <a16:creationId xmlns:a16="http://schemas.microsoft.com/office/drawing/2014/main" id="{91498F04-F177-4146-8651-3F5F421E1EEE}"/>
              </a:ext>
            </a:extLst>
          </p:cNvPr>
          <p:cNvSpPr>
            <a:spLocks noGrp="1"/>
          </p:cNvSpPr>
          <p:nvPr>
            <p:ph sz="quarter" idx="13"/>
          </p:nvPr>
        </p:nvSpPr>
        <p:spPr/>
        <p:txBody>
          <a:bodyPr/>
          <a:lstStyle/>
          <a:p>
            <a:r>
              <a:rPr lang="en-US" dirty="0"/>
              <a:t>Patient care</a:t>
            </a:r>
          </a:p>
          <a:p>
            <a:pPr lvl="1"/>
            <a:r>
              <a:rPr lang="en-US" dirty="0"/>
              <a:t>Assess distal C</a:t>
            </a:r>
            <a:r>
              <a:rPr lang="en-US" sz="100" dirty="0"/>
              <a:t> </a:t>
            </a:r>
            <a:r>
              <a:rPr lang="en-US" dirty="0"/>
              <a:t>S</a:t>
            </a:r>
            <a:r>
              <a:rPr lang="en-US" sz="100" dirty="0"/>
              <a:t> </a:t>
            </a:r>
            <a:r>
              <a:rPr lang="en-US" dirty="0"/>
              <a:t>M.</a:t>
            </a:r>
          </a:p>
          <a:p>
            <a:pPr lvl="1"/>
            <a:r>
              <a:rPr lang="en-US" dirty="0"/>
              <a:t>Move patient onto long spine board.</a:t>
            </a:r>
          </a:p>
          <a:p>
            <a:pPr lvl="1"/>
            <a:r>
              <a:rPr lang="en-US" dirty="0"/>
              <a:t>Immobilize limb with pillows and blankets.</a:t>
            </a:r>
          </a:p>
          <a:p>
            <a:pPr lvl="1"/>
            <a:r>
              <a:rPr lang="en-US" dirty="0"/>
              <a:t>Secure patient to spine board.</a:t>
            </a:r>
          </a:p>
          <a:p>
            <a:pPr lvl="1"/>
            <a:r>
              <a:rPr lang="en-US" dirty="0"/>
              <a:t>Reassess distal C</a:t>
            </a:r>
            <a:r>
              <a:rPr lang="en-US" sz="100" dirty="0"/>
              <a:t> </a:t>
            </a:r>
            <a:r>
              <a:rPr lang="en-US" dirty="0"/>
              <a:t>S</a:t>
            </a:r>
            <a:r>
              <a:rPr lang="en-US" sz="100" dirty="0"/>
              <a:t> </a:t>
            </a:r>
            <a:r>
              <a:rPr lang="en-US" dirty="0"/>
              <a:t>M.</a:t>
            </a:r>
          </a:p>
          <a:p>
            <a:pPr lvl="1"/>
            <a:r>
              <a:rPr lang="en-US" dirty="0"/>
              <a:t>Care for shock.</a:t>
            </a:r>
          </a:p>
          <a:p>
            <a:pPr lvl="1"/>
            <a:r>
              <a:rPr lang="en-US" dirty="0"/>
              <a:t>Transport, monitor vital signs, check for nerve and circulation impairment.</a:t>
            </a:r>
          </a:p>
        </p:txBody>
      </p:sp>
    </p:spTree>
    <p:extLst>
      <p:ext uri="{BB962C8B-B14F-4D97-AF65-F5344CB8AC3E}">
        <p14:creationId xmlns:p14="http://schemas.microsoft.com/office/powerpoint/2010/main" val="6578485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43F2B-69B5-44EE-BC70-3E7FBCCDBA05}"/>
              </a:ext>
            </a:extLst>
          </p:cNvPr>
          <p:cNvSpPr>
            <a:spLocks noGrp="1"/>
          </p:cNvSpPr>
          <p:nvPr>
            <p:ph type="title"/>
          </p:nvPr>
        </p:nvSpPr>
        <p:spPr/>
        <p:txBody>
          <a:bodyPr/>
          <a:lstStyle/>
          <a:p>
            <a:r>
              <a:rPr lang="en-US" dirty="0"/>
              <a:t>Geriatric Note</a:t>
            </a:r>
          </a:p>
        </p:txBody>
      </p:sp>
      <p:sp>
        <p:nvSpPr>
          <p:cNvPr id="3" name="Content Placeholder 2">
            <a:extLst>
              <a:ext uri="{FF2B5EF4-FFF2-40B4-BE49-F238E27FC236}">
                <a16:creationId xmlns:a16="http://schemas.microsoft.com/office/drawing/2014/main" id="{4D81FB4D-7CE3-49F6-A9AC-A695BD48FCF3}"/>
              </a:ext>
            </a:extLst>
          </p:cNvPr>
          <p:cNvSpPr>
            <a:spLocks noGrp="1"/>
          </p:cNvSpPr>
          <p:nvPr>
            <p:ph sz="quarter" idx="13"/>
          </p:nvPr>
        </p:nvSpPr>
        <p:spPr/>
        <p:txBody>
          <a:bodyPr/>
          <a:lstStyle/>
          <a:p>
            <a:r>
              <a:rPr lang="en-US" dirty="0"/>
              <a:t>Older adults are more susceptible to hip fracture because of brittle bones or weakness from various diseases.</a:t>
            </a:r>
          </a:p>
        </p:txBody>
      </p:sp>
    </p:spTree>
    <p:extLst>
      <p:ext uri="{BB962C8B-B14F-4D97-AF65-F5344CB8AC3E}">
        <p14:creationId xmlns:p14="http://schemas.microsoft.com/office/powerpoint/2010/main" val="16056902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3F33A-DEFB-42CE-9310-CFBD1EBB0B23}"/>
              </a:ext>
            </a:extLst>
          </p:cNvPr>
          <p:cNvSpPr>
            <a:spLocks noGrp="1"/>
          </p:cNvSpPr>
          <p:nvPr>
            <p:ph type="title"/>
          </p:nvPr>
        </p:nvSpPr>
        <p:spPr/>
        <p:txBody>
          <a:bodyPr/>
          <a:lstStyle/>
          <a:p>
            <a:r>
              <a:rPr lang="en-US" dirty="0"/>
              <a:t>Hip Fracture </a:t>
            </a:r>
            <a:r>
              <a:rPr lang="en-US" sz="2000" b="0" dirty="0"/>
              <a:t>(1 of 2)</a:t>
            </a:r>
          </a:p>
        </p:txBody>
      </p:sp>
      <p:sp>
        <p:nvSpPr>
          <p:cNvPr id="3" name="Content Placeholder 2">
            <a:extLst>
              <a:ext uri="{FF2B5EF4-FFF2-40B4-BE49-F238E27FC236}">
                <a16:creationId xmlns:a16="http://schemas.microsoft.com/office/drawing/2014/main" id="{1A469B43-CA55-4D21-89D3-7D9B9A189829}"/>
              </a:ext>
            </a:extLst>
          </p:cNvPr>
          <p:cNvSpPr>
            <a:spLocks noGrp="1"/>
          </p:cNvSpPr>
          <p:nvPr>
            <p:ph sz="quarter" idx="13"/>
          </p:nvPr>
        </p:nvSpPr>
        <p:spPr/>
        <p:txBody>
          <a:bodyPr/>
          <a:lstStyle/>
          <a:p>
            <a:r>
              <a:rPr lang="en-US" dirty="0"/>
              <a:t>Patient assessment</a:t>
            </a:r>
          </a:p>
          <a:p>
            <a:pPr lvl="1"/>
            <a:r>
              <a:rPr lang="en-US" dirty="0"/>
              <a:t>Pain is localized.</a:t>
            </a:r>
          </a:p>
          <a:p>
            <a:pPr lvl="1"/>
            <a:r>
              <a:rPr lang="en-US" dirty="0"/>
              <a:t>Sensitive to pressure exerted on greater trochanter</a:t>
            </a:r>
          </a:p>
          <a:p>
            <a:pPr lvl="1"/>
            <a:r>
              <a:rPr lang="en-US" dirty="0"/>
              <a:t>Surrounding tissues are discolored.</a:t>
            </a:r>
          </a:p>
          <a:p>
            <a:pPr lvl="1"/>
            <a:r>
              <a:rPr lang="en-US" dirty="0"/>
              <a:t>Swelling may be evident.</a:t>
            </a:r>
          </a:p>
          <a:p>
            <a:pPr lvl="1"/>
            <a:r>
              <a:rPr lang="en-US" dirty="0"/>
              <a:t>Unable to move limb while on back</a:t>
            </a:r>
          </a:p>
          <a:p>
            <a:pPr lvl="1"/>
            <a:r>
              <a:rPr lang="en-US" dirty="0"/>
              <a:t>Unable to stand</a:t>
            </a:r>
          </a:p>
          <a:p>
            <a:pPr lvl="1"/>
            <a:r>
              <a:rPr lang="en-US" dirty="0"/>
              <a:t>Foot on injured side turns outward.</a:t>
            </a:r>
          </a:p>
          <a:p>
            <a:pPr lvl="1"/>
            <a:r>
              <a:rPr lang="en-US" dirty="0"/>
              <a:t>Injured limb appears shorter.</a:t>
            </a:r>
          </a:p>
        </p:txBody>
      </p:sp>
    </p:spTree>
    <p:extLst>
      <p:ext uri="{BB962C8B-B14F-4D97-AF65-F5344CB8AC3E}">
        <p14:creationId xmlns:p14="http://schemas.microsoft.com/office/powerpoint/2010/main" val="14585340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3F33A-DEFB-42CE-9310-CFBD1EBB0B23}"/>
              </a:ext>
            </a:extLst>
          </p:cNvPr>
          <p:cNvSpPr>
            <a:spLocks noGrp="1"/>
          </p:cNvSpPr>
          <p:nvPr>
            <p:ph type="title"/>
          </p:nvPr>
        </p:nvSpPr>
        <p:spPr/>
        <p:txBody>
          <a:bodyPr/>
          <a:lstStyle/>
          <a:p>
            <a:r>
              <a:rPr lang="en-US" dirty="0"/>
              <a:t>Hip Fracture </a:t>
            </a:r>
            <a:r>
              <a:rPr lang="en-US" sz="2000" b="0" dirty="0"/>
              <a:t>(2 of 2)</a:t>
            </a:r>
          </a:p>
        </p:txBody>
      </p:sp>
      <p:sp>
        <p:nvSpPr>
          <p:cNvPr id="3" name="Content Placeholder 2">
            <a:extLst>
              <a:ext uri="{FF2B5EF4-FFF2-40B4-BE49-F238E27FC236}">
                <a16:creationId xmlns:a16="http://schemas.microsoft.com/office/drawing/2014/main" id="{1A469B43-CA55-4D21-89D3-7D9B9A189829}"/>
              </a:ext>
            </a:extLst>
          </p:cNvPr>
          <p:cNvSpPr>
            <a:spLocks noGrp="1"/>
          </p:cNvSpPr>
          <p:nvPr>
            <p:ph sz="quarter" idx="13"/>
          </p:nvPr>
        </p:nvSpPr>
        <p:spPr/>
        <p:txBody>
          <a:bodyPr/>
          <a:lstStyle/>
          <a:p>
            <a:r>
              <a:rPr lang="en-US" dirty="0"/>
              <a:t>Patient care</a:t>
            </a:r>
          </a:p>
          <a:p>
            <a:pPr lvl="1"/>
            <a:r>
              <a:rPr lang="en-US" dirty="0"/>
              <a:t>Place folded blanket between patient’s legs, and bind legs together with wide straps, or wide cravats.</a:t>
            </a:r>
          </a:p>
          <a:p>
            <a:pPr lvl="1"/>
            <a:r>
              <a:rPr lang="en-US" dirty="0"/>
              <a:t>Use thin splints to push cravats or straps under patient at natural voids and readjust so they will pass across the chest, the abdomen just below the belt, below the crotch, above and below the knee, and at the ankle.</a:t>
            </a:r>
          </a:p>
        </p:txBody>
      </p:sp>
    </p:spTree>
    <p:extLst>
      <p:ext uri="{BB962C8B-B14F-4D97-AF65-F5344CB8AC3E}">
        <p14:creationId xmlns:p14="http://schemas.microsoft.com/office/powerpoint/2010/main" val="41253088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dirty="0"/>
              <a:t>Hip Injuries</a:t>
            </a:r>
          </a:p>
        </p:txBody>
      </p:sp>
      <p:pic>
        <p:nvPicPr>
          <p:cNvPr id="5" name="Picture 4" descr="Two hands wearing latex gloves tying strips of cloth around a patient's thighs, which are pressed together with a blanket in between. The patient's right leg is in a splint and knots have also been tied around the ankles and lower legs.">
            <a:extLst>
              <a:ext uri="{FF2B5EF4-FFF2-40B4-BE49-F238E27FC236}">
                <a16:creationId xmlns:a16="http://schemas.microsoft.com/office/drawing/2014/main" id="{A3C15C9F-A13B-49E8-A2CE-38C4119E3AA6}"/>
              </a:ext>
            </a:extLst>
          </p:cNvPr>
          <p:cNvPicPr>
            <a:picLocks noChangeAspect="1"/>
          </p:cNvPicPr>
          <p:nvPr/>
        </p:nvPicPr>
        <p:blipFill>
          <a:blip r:embed="rId3"/>
          <a:stretch>
            <a:fillRect/>
          </a:stretch>
        </p:blipFill>
        <p:spPr>
          <a:xfrm>
            <a:off x="1638043" y="1596261"/>
            <a:ext cx="5867915" cy="4120194"/>
          </a:xfrm>
          <a:prstGeom prst="rect">
            <a:avLst/>
          </a:prstGeom>
        </p:spPr>
      </p:pic>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57201" y="5939461"/>
            <a:ext cx="6188528" cy="420008"/>
          </a:xfrm>
        </p:spPr>
        <p:txBody>
          <a:bodyPr/>
          <a:lstStyle/>
          <a:p>
            <a:pPr marL="432" indent="0">
              <a:buNone/>
            </a:pPr>
            <a:r>
              <a:rPr lang="en-US" sz="2000" dirty="0"/>
              <a:t>Binding together the legs of a patient with a hip injury.</a:t>
            </a:r>
          </a:p>
        </p:txBody>
      </p:sp>
    </p:spTree>
    <p:extLst>
      <p:ext uri="{BB962C8B-B14F-4D97-AF65-F5344CB8AC3E}">
        <p14:creationId xmlns:p14="http://schemas.microsoft.com/office/powerpoint/2010/main" val="35514512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016D-B1A4-4A78-AF7B-995DC803051E}"/>
              </a:ext>
            </a:extLst>
          </p:cNvPr>
          <p:cNvSpPr>
            <a:spLocks noGrp="1"/>
          </p:cNvSpPr>
          <p:nvPr>
            <p:ph type="title"/>
          </p:nvPr>
        </p:nvSpPr>
        <p:spPr/>
        <p:txBody>
          <a:bodyPr/>
          <a:lstStyle/>
          <a:p>
            <a:r>
              <a:rPr lang="en-US" dirty="0"/>
              <a:t>Femoral Shaft Fracture </a:t>
            </a:r>
            <a:r>
              <a:rPr lang="en-US" sz="2000" b="0" dirty="0"/>
              <a:t>(1 of 2)</a:t>
            </a:r>
          </a:p>
        </p:txBody>
      </p:sp>
      <p:sp>
        <p:nvSpPr>
          <p:cNvPr id="3" name="Content Placeholder 2">
            <a:extLst>
              <a:ext uri="{FF2B5EF4-FFF2-40B4-BE49-F238E27FC236}">
                <a16:creationId xmlns:a16="http://schemas.microsoft.com/office/drawing/2014/main" id="{87CDD255-0EAF-4445-9457-AF21D70CCF83}"/>
              </a:ext>
            </a:extLst>
          </p:cNvPr>
          <p:cNvSpPr>
            <a:spLocks noGrp="1"/>
          </p:cNvSpPr>
          <p:nvPr>
            <p:ph sz="quarter" idx="13"/>
          </p:nvPr>
        </p:nvSpPr>
        <p:spPr/>
        <p:txBody>
          <a:bodyPr/>
          <a:lstStyle/>
          <a:p>
            <a:r>
              <a:rPr lang="en-US" dirty="0"/>
              <a:t>Patient assessment</a:t>
            </a:r>
          </a:p>
          <a:p>
            <a:pPr lvl="1"/>
            <a:r>
              <a:rPr lang="en-US" dirty="0"/>
              <a:t>Intense pain</a:t>
            </a:r>
          </a:p>
          <a:p>
            <a:pPr lvl="1"/>
            <a:r>
              <a:rPr lang="en-US" dirty="0"/>
              <a:t>Possibly open fracture</a:t>
            </a:r>
          </a:p>
          <a:p>
            <a:pPr lvl="1"/>
            <a:r>
              <a:rPr lang="en-US" dirty="0"/>
              <a:t>Injured limb may be shortened</a:t>
            </a:r>
          </a:p>
        </p:txBody>
      </p:sp>
    </p:spTree>
    <p:extLst>
      <p:ext uri="{BB962C8B-B14F-4D97-AF65-F5344CB8AC3E}">
        <p14:creationId xmlns:p14="http://schemas.microsoft.com/office/powerpoint/2010/main" val="41061556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dirty="0"/>
              <a:t>Bones</a:t>
            </a:r>
          </a:p>
        </p:txBody>
      </p:sp>
      <p:pic>
        <p:nvPicPr>
          <p:cNvPr id="16" name="Picture 15" descr="Diagram of the human skeleton. For long description, see slide 93: Appendix 1">
            <a:extLst>
              <a:ext uri="{FF2B5EF4-FFF2-40B4-BE49-F238E27FC236}">
                <a16:creationId xmlns:a16="http://schemas.microsoft.com/office/drawing/2014/main" id="{CF9B9121-C506-47CF-92BD-E23C1415EE29}"/>
              </a:ext>
            </a:extLst>
          </p:cNvPr>
          <p:cNvPicPr>
            <a:picLocks noChangeAspect="1"/>
          </p:cNvPicPr>
          <p:nvPr/>
        </p:nvPicPr>
        <p:blipFill>
          <a:blip r:embed="rId3"/>
          <a:stretch>
            <a:fillRect/>
          </a:stretch>
        </p:blipFill>
        <p:spPr>
          <a:xfrm>
            <a:off x="3464200" y="1578873"/>
            <a:ext cx="2737424" cy="3736298"/>
          </a:xfrm>
          <a:prstGeom prst="rect">
            <a:avLst/>
          </a:prstGeom>
        </p:spPr>
      </p:pic>
      <p:sp>
        <p:nvSpPr>
          <p:cNvPr id="14" name="Text Placeholder 13">
            <a:extLst>
              <a:ext uri="{FF2B5EF4-FFF2-40B4-BE49-F238E27FC236}">
                <a16:creationId xmlns:a16="http://schemas.microsoft.com/office/drawing/2014/main" id="{84AB8DC3-EE5B-457E-BD51-DC6DD73F155A}"/>
              </a:ext>
            </a:extLst>
          </p:cNvPr>
          <p:cNvSpPr>
            <a:spLocks noGrp="1"/>
          </p:cNvSpPr>
          <p:nvPr>
            <p:ph type="body" sz="quarter" idx="27"/>
          </p:nvPr>
        </p:nvSpPr>
        <p:spPr>
          <a:xfrm>
            <a:off x="2841422" y="5479468"/>
            <a:ext cx="4443412" cy="360468"/>
          </a:xfrm>
        </p:spPr>
        <p:txBody>
          <a:bodyPr/>
          <a:lstStyle/>
          <a:p>
            <a:pPr marL="0" indent="0">
              <a:buNone/>
            </a:pPr>
            <a:r>
              <a:rPr lang="en-US" dirty="0">
                <a:latin typeface="+mn-lt"/>
                <a:hlinkClick r:id="rId4" action="ppaction://hlinksldjump"/>
              </a:rPr>
              <a:t>For long description, see slide 93: Appendix 1</a:t>
            </a:r>
            <a:endParaRPr lang="en-US" dirty="0">
              <a:latin typeface="+mn-lt"/>
            </a:endParaRPr>
          </a:p>
        </p:txBody>
      </p:sp>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75311" y="5920197"/>
            <a:ext cx="2057400" cy="420008"/>
          </a:xfrm>
        </p:spPr>
        <p:txBody>
          <a:bodyPr/>
          <a:lstStyle/>
          <a:p>
            <a:pPr marL="432" indent="0">
              <a:buNone/>
            </a:pPr>
            <a:r>
              <a:rPr lang="en-US" sz="2000" dirty="0"/>
              <a:t>Human skeleton.</a:t>
            </a:r>
          </a:p>
        </p:txBody>
      </p:sp>
    </p:spTree>
    <p:extLst>
      <p:ext uri="{BB962C8B-B14F-4D97-AF65-F5344CB8AC3E}">
        <p14:creationId xmlns:p14="http://schemas.microsoft.com/office/powerpoint/2010/main" val="37433117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016D-B1A4-4A78-AF7B-995DC803051E}"/>
              </a:ext>
            </a:extLst>
          </p:cNvPr>
          <p:cNvSpPr>
            <a:spLocks noGrp="1"/>
          </p:cNvSpPr>
          <p:nvPr>
            <p:ph type="title"/>
          </p:nvPr>
        </p:nvSpPr>
        <p:spPr/>
        <p:txBody>
          <a:bodyPr/>
          <a:lstStyle/>
          <a:p>
            <a:r>
              <a:rPr lang="en-US" dirty="0"/>
              <a:t>Femoral Shaft Fracture </a:t>
            </a:r>
            <a:r>
              <a:rPr lang="en-US" sz="2000" b="0" dirty="0"/>
              <a:t>(2 of 2)</a:t>
            </a:r>
          </a:p>
        </p:txBody>
      </p:sp>
      <p:sp>
        <p:nvSpPr>
          <p:cNvPr id="3" name="Content Placeholder 2">
            <a:extLst>
              <a:ext uri="{FF2B5EF4-FFF2-40B4-BE49-F238E27FC236}">
                <a16:creationId xmlns:a16="http://schemas.microsoft.com/office/drawing/2014/main" id="{87CDD255-0EAF-4445-9457-AF21D70CCF83}"/>
              </a:ext>
            </a:extLst>
          </p:cNvPr>
          <p:cNvSpPr>
            <a:spLocks noGrp="1"/>
          </p:cNvSpPr>
          <p:nvPr>
            <p:ph sz="quarter" idx="13"/>
          </p:nvPr>
        </p:nvSpPr>
        <p:spPr/>
        <p:txBody>
          <a:bodyPr/>
          <a:lstStyle/>
          <a:p>
            <a:r>
              <a:rPr lang="en-US" dirty="0"/>
              <a:t>Patient care</a:t>
            </a:r>
          </a:p>
          <a:p>
            <a:pPr lvl="1"/>
            <a:r>
              <a:rPr lang="en-US" dirty="0"/>
              <a:t>Control bleeding.</a:t>
            </a:r>
          </a:p>
          <a:p>
            <a:pPr lvl="1"/>
            <a:r>
              <a:rPr lang="en-US" dirty="0"/>
              <a:t>Treat shock.</a:t>
            </a:r>
          </a:p>
          <a:p>
            <a:pPr lvl="1"/>
            <a:r>
              <a:rPr lang="en-US" dirty="0"/>
              <a:t>Assess distal C</a:t>
            </a:r>
            <a:r>
              <a:rPr lang="en-US" sz="100" dirty="0"/>
              <a:t> </a:t>
            </a:r>
            <a:r>
              <a:rPr lang="en-US" dirty="0"/>
              <a:t>S</a:t>
            </a:r>
            <a:r>
              <a:rPr lang="en-US" sz="100" dirty="0"/>
              <a:t> </a:t>
            </a:r>
            <a:r>
              <a:rPr lang="en-US" dirty="0"/>
              <a:t>M.</a:t>
            </a:r>
          </a:p>
          <a:p>
            <a:pPr lvl="1"/>
            <a:r>
              <a:rPr lang="en-US" dirty="0"/>
              <a:t>Apply traction splint.</a:t>
            </a:r>
          </a:p>
          <a:p>
            <a:pPr lvl="1"/>
            <a:r>
              <a:rPr lang="en-US" dirty="0"/>
              <a:t>Reassess distal C</a:t>
            </a:r>
            <a:r>
              <a:rPr lang="en-US" sz="100" dirty="0"/>
              <a:t> </a:t>
            </a:r>
            <a:r>
              <a:rPr lang="en-US" dirty="0"/>
              <a:t>S</a:t>
            </a:r>
            <a:r>
              <a:rPr lang="en-US" sz="100" dirty="0"/>
              <a:t> </a:t>
            </a:r>
            <a:r>
              <a:rPr lang="en-US" dirty="0"/>
              <a:t>M.</a:t>
            </a:r>
          </a:p>
        </p:txBody>
      </p:sp>
    </p:spTree>
    <p:extLst>
      <p:ext uri="{BB962C8B-B14F-4D97-AF65-F5344CB8AC3E}">
        <p14:creationId xmlns:p14="http://schemas.microsoft.com/office/powerpoint/2010/main" val="16296811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718C7-793F-4B1A-A978-BD6C80FAC555}"/>
              </a:ext>
            </a:extLst>
          </p:cNvPr>
          <p:cNvSpPr>
            <a:spLocks noGrp="1"/>
          </p:cNvSpPr>
          <p:nvPr>
            <p:ph type="title"/>
          </p:nvPr>
        </p:nvSpPr>
        <p:spPr/>
        <p:txBody>
          <a:bodyPr/>
          <a:lstStyle/>
          <a:p>
            <a:r>
              <a:rPr lang="en-US" dirty="0"/>
              <a:t>Pediatric Note</a:t>
            </a:r>
          </a:p>
        </p:txBody>
      </p:sp>
      <p:sp>
        <p:nvSpPr>
          <p:cNvPr id="3" name="Content Placeholder 2">
            <a:extLst>
              <a:ext uri="{FF2B5EF4-FFF2-40B4-BE49-F238E27FC236}">
                <a16:creationId xmlns:a16="http://schemas.microsoft.com/office/drawing/2014/main" id="{5C399E60-28E6-4205-9B11-6DB2C81CC6B2}"/>
              </a:ext>
            </a:extLst>
          </p:cNvPr>
          <p:cNvSpPr>
            <a:spLocks noGrp="1"/>
          </p:cNvSpPr>
          <p:nvPr>
            <p:ph sz="quarter" idx="13"/>
          </p:nvPr>
        </p:nvSpPr>
        <p:spPr>
          <a:xfrm>
            <a:off x="457199" y="1556326"/>
            <a:ext cx="8376557" cy="4467955"/>
          </a:xfrm>
        </p:spPr>
        <p:txBody>
          <a:bodyPr/>
          <a:lstStyle/>
          <a:p>
            <a:r>
              <a:rPr lang="en-US" dirty="0"/>
              <a:t>When traction-splinting thigh injuries in children, be sure to use appropriately-sized splints.</a:t>
            </a:r>
          </a:p>
        </p:txBody>
      </p:sp>
    </p:spTree>
    <p:extLst>
      <p:ext uri="{BB962C8B-B14F-4D97-AF65-F5344CB8AC3E}">
        <p14:creationId xmlns:p14="http://schemas.microsoft.com/office/powerpoint/2010/main" val="27915380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E7C36-AC4C-4F8E-9B02-F13975098F76}"/>
              </a:ext>
            </a:extLst>
          </p:cNvPr>
          <p:cNvSpPr>
            <a:spLocks noGrp="1"/>
          </p:cNvSpPr>
          <p:nvPr>
            <p:ph type="title"/>
          </p:nvPr>
        </p:nvSpPr>
        <p:spPr/>
        <p:txBody>
          <a:bodyPr/>
          <a:lstStyle/>
          <a:p>
            <a:r>
              <a:rPr lang="en-US" dirty="0"/>
              <a:t>Knee Injury</a:t>
            </a:r>
          </a:p>
        </p:txBody>
      </p:sp>
      <p:sp>
        <p:nvSpPr>
          <p:cNvPr id="3" name="Content Placeholder 2">
            <a:extLst>
              <a:ext uri="{FF2B5EF4-FFF2-40B4-BE49-F238E27FC236}">
                <a16:creationId xmlns:a16="http://schemas.microsoft.com/office/drawing/2014/main" id="{CFA0866F-9C6A-42D3-A2AA-152B7BFA8090}"/>
              </a:ext>
            </a:extLst>
          </p:cNvPr>
          <p:cNvSpPr>
            <a:spLocks noGrp="1"/>
          </p:cNvSpPr>
          <p:nvPr>
            <p:ph sz="quarter" idx="13"/>
          </p:nvPr>
        </p:nvSpPr>
        <p:spPr/>
        <p:txBody>
          <a:bodyPr/>
          <a:lstStyle/>
          <a:p>
            <a:r>
              <a:rPr lang="en-US" dirty="0"/>
              <a:t>Patient assessment</a:t>
            </a:r>
          </a:p>
          <a:p>
            <a:pPr lvl="1"/>
            <a:r>
              <a:rPr lang="en-US" dirty="0"/>
              <a:t>Pain and tenderness</a:t>
            </a:r>
          </a:p>
          <a:p>
            <a:pPr lvl="1"/>
            <a:r>
              <a:rPr lang="en-US" dirty="0"/>
              <a:t>Swelling</a:t>
            </a:r>
          </a:p>
          <a:p>
            <a:pPr lvl="1"/>
            <a:r>
              <a:rPr lang="en-US" dirty="0"/>
              <a:t>Deformity with swelling</a:t>
            </a:r>
          </a:p>
          <a:p>
            <a:r>
              <a:rPr lang="en-US" dirty="0"/>
              <a:t>Patient care</a:t>
            </a:r>
          </a:p>
          <a:p>
            <a:pPr lvl="1"/>
            <a:r>
              <a:rPr lang="en-US" dirty="0"/>
              <a:t>Assess distal C</a:t>
            </a:r>
            <a:r>
              <a:rPr lang="en-US" sz="100" dirty="0"/>
              <a:t> </a:t>
            </a:r>
            <a:r>
              <a:rPr lang="en-US" dirty="0"/>
              <a:t>S</a:t>
            </a:r>
            <a:r>
              <a:rPr lang="en-US" sz="100" dirty="0"/>
              <a:t> </a:t>
            </a:r>
            <a:r>
              <a:rPr lang="en-US" dirty="0"/>
              <a:t>M.</a:t>
            </a:r>
          </a:p>
          <a:p>
            <a:pPr lvl="1"/>
            <a:r>
              <a:rPr lang="en-US" dirty="0"/>
              <a:t>Immobilize in current position.</a:t>
            </a:r>
          </a:p>
          <a:p>
            <a:pPr lvl="1"/>
            <a:r>
              <a:rPr lang="en-US" dirty="0"/>
              <a:t>Reassess distal C</a:t>
            </a:r>
            <a:r>
              <a:rPr lang="en-US" sz="100" dirty="0"/>
              <a:t> </a:t>
            </a:r>
            <a:r>
              <a:rPr lang="en-US" dirty="0"/>
              <a:t>S</a:t>
            </a:r>
            <a:r>
              <a:rPr lang="en-US" sz="100" dirty="0"/>
              <a:t> </a:t>
            </a:r>
            <a:r>
              <a:rPr lang="en-US" dirty="0"/>
              <a:t>M.</a:t>
            </a:r>
          </a:p>
        </p:txBody>
      </p:sp>
    </p:spTree>
    <p:extLst>
      <p:ext uri="{BB962C8B-B14F-4D97-AF65-F5344CB8AC3E}">
        <p14:creationId xmlns:p14="http://schemas.microsoft.com/office/powerpoint/2010/main" val="152093688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41770-FA5D-43D2-A03F-9D9114DC00A9}"/>
              </a:ext>
            </a:extLst>
          </p:cNvPr>
          <p:cNvSpPr>
            <a:spLocks noGrp="1"/>
          </p:cNvSpPr>
          <p:nvPr>
            <p:ph type="title"/>
          </p:nvPr>
        </p:nvSpPr>
        <p:spPr/>
        <p:txBody>
          <a:bodyPr/>
          <a:lstStyle/>
          <a:p>
            <a:r>
              <a:rPr lang="en-US" dirty="0"/>
              <a:t>Tibia or Fibula Injury</a:t>
            </a:r>
          </a:p>
        </p:txBody>
      </p:sp>
      <p:sp>
        <p:nvSpPr>
          <p:cNvPr id="3" name="Content Placeholder 2">
            <a:extLst>
              <a:ext uri="{FF2B5EF4-FFF2-40B4-BE49-F238E27FC236}">
                <a16:creationId xmlns:a16="http://schemas.microsoft.com/office/drawing/2014/main" id="{BE830A9C-44DB-4634-B5B8-A9EE4BF60755}"/>
              </a:ext>
            </a:extLst>
          </p:cNvPr>
          <p:cNvSpPr>
            <a:spLocks noGrp="1"/>
          </p:cNvSpPr>
          <p:nvPr>
            <p:ph sz="quarter" idx="13"/>
          </p:nvPr>
        </p:nvSpPr>
        <p:spPr/>
        <p:txBody>
          <a:bodyPr/>
          <a:lstStyle/>
          <a:p>
            <a:r>
              <a:rPr lang="en-US" dirty="0"/>
              <a:t>Patient assessment</a:t>
            </a:r>
          </a:p>
          <a:p>
            <a:pPr lvl="1"/>
            <a:r>
              <a:rPr lang="en-US" dirty="0"/>
              <a:t>Pain and tenderness</a:t>
            </a:r>
          </a:p>
          <a:p>
            <a:pPr lvl="1"/>
            <a:r>
              <a:rPr lang="en-US" dirty="0"/>
              <a:t>Swelling</a:t>
            </a:r>
          </a:p>
          <a:p>
            <a:pPr lvl="1"/>
            <a:r>
              <a:rPr lang="en-US" dirty="0"/>
              <a:t>Possible deformity</a:t>
            </a:r>
          </a:p>
          <a:p>
            <a:r>
              <a:rPr lang="en-US" dirty="0"/>
              <a:t>Patient care</a:t>
            </a:r>
          </a:p>
          <a:p>
            <a:pPr lvl="1"/>
            <a:r>
              <a:rPr lang="en-US" dirty="0"/>
              <a:t>Apply vacuum split.</a:t>
            </a:r>
          </a:p>
          <a:p>
            <a:pPr lvl="1"/>
            <a:r>
              <a:rPr lang="en-US" dirty="0"/>
              <a:t>Apply air-inflated splint.</a:t>
            </a:r>
          </a:p>
          <a:p>
            <a:pPr lvl="1"/>
            <a:r>
              <a:rPr lang="en-US" dirty="0"/>
              <a:t>Immobilize fracture using two rigid board splits.</a:t>
            </a:r>
          </a:p>
          <a:p>
            <a:pPr lvl="1"/>
            <a:r>
              <a:rPr lang="en-US" dirty="0"/>
              <a:t>Apply single splint with ankle hitch.</a:t>
            </a:r>
          </a:p>
        </p:txBody>
      </p:sp>
    </p:spTree>
    <p:extLst>
      <p:ext uri="{BB962C8B-B14F-4D97-AF65-F5344CB8AC3E}">
        <p14:creationId xmlns:p14="http://schemas.microsoft.com/office/powerpoint/2010/main" val="6544759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AE15F-3D52-4C2C-B63D-FC7DA8672210}"/>
              </a:ext>
            </a:extLst>
          </p:cNvPr>
          <p:cNvSpPr>
            <a:spLocks noGrp="1"/>
          </p:cNvSpPr>
          <p:nvPr>
            <p:ph type="title"/>
          </p:nvPr>
        </p:nvSpPr>
        <p:spPr/>
        <p:txBody>
          <a:bodyPr/>
          <a:lstStyle/>
          <a:p>
            <a:r>
              <a:rPr lang="en-US" dirty="0"/>
              <a:t>Ankle or Foot Injury </a:t>
            </a:r>
            <a:r>
              <a:rPr lang="en-US" sz="2000" b="0" dirty="0"/>
              <a:t>(1 of 3)</a:t>
            </a:r>
            <a:endParaRPr lang="en-US" dirty="0"/>
          </a:p>
        </p:txBody>
      </p:sp>
      <p:sp>
        <p:nvSpPr>
          <p:cNvPr id="3" name="Content Placeholder 2">
            <a:extLst>
              <a:ext uri="{FF2B5EF4-FFF2-40B4-BE49-F238E27FC236}">
                <a16:creationId xmlns:a16="http://schemas.microsoft.com/office/drawing/2014/main" id="{85446C74-DBFE-417A-807A-1FDFB7C9AA60}"/>
              </a:ext>
            </a:extLst>
          </p:cNvPr>
          <p:cNvSpPr>
            <a:spLocks noGrp="1"/>
          </p:cNvSpPr>
          <p:nvPr>
            <p:ph sz="quarter" idx="13"/>
          </p:nvPr>
        </p:nvSpPr>
        <p:spPr/>
        <p:txBody>
          <a:bodyPr/>
          <a:lstStyle/>
          <a:p>
            <a:r>
              <a:rPr lang="en-US" dirty="0"/>
              <a:t>Patient assessment</a:t>
            </a:r>
          </a:p>
          <a:p>
            <a:pPr lvl="1"/>
            <a:r>
              <a:rPr lang="en-US" dirty="0"/>
              <a:t>Pain</a:t>
            </a:r>
          </a:p>
          <a:p>
            <a:pPr lvl="1"/>
            <a:r>
              <a:rPr lang="en-US" dirty="0"/>
              <a:t>Swelling</a:t>
            </a:r>
          </a:p>
          <a:p>
            <a:pPr lvl="1"/>
            <a:r>
              <a:rPr lang="en-US" dirty="0"/>
              <a:t>Possible deformity</a:t>
            </a:r>
          </a:p>
        </p:txBody>
      </p:sp>
    </p:spTree>
    <p:extLst>
      <p:ext uri="{BB962C8B-B14F-4D97-AF65-F5344CB8AC3E}">
        <p14:creationId xmlns:p14="http://schemas.microsoft.com/office/powerpoint/2010/main" val="11742137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0CDC8-11D7-4B13-BE2F-BB1E56BDBDF0}"/>
              </a:ext>
            </a:extLst>
          </p:cNvPr>
          <p:cNvSpPr>
            <a:spLocks noGrp="1"/>
          </p:cNvSpPr>
          <p:nvPr>
            <p:ph type="title"/>
          </p:nvPr>
        </p:nvSpPr>
        <p:spPr/>
        <p:txBody>
          <a:bodyPr/>
          <a:lstStyle/>
          <a:p>
            <a:r>
              <a:rPr lang="en-US" dirty="0"/>
              <a:t>Ankle or Foot Injury </a:t>
            </a:r>
            <a:r>
              <a:rPr lang="en-US" sz="2000" b="0" dirty="0"/>
              <a:t>(2 of 3)</a:t>
            </a:r>
          </a:p>
        </p:txBody>
      </p:sp>
      <p:sp>
        <p:nvSpPr>
          <p:cNvPr id="3" name="Content Placeholder 2">
            <a:extLst>
              <a:ext uri="{FF2B5EF4-FFF2-40B4-BE49-F238E27FC236}">
                <a16:creationId xmlns:a16="http://schemas.microsoft.com/office/drawing/2014/main" id="{226362E6-591D-4719-A6D8-54BF1F1D9AAB}"/>
              </a:ext>
            </a:extLst>
          </p:cNvPr>
          <p:cNvSpPr>
            <a:spLocks noGrp="1"/>
          </p:cNvSpPr>
          <p:nvPr>
            <p:ph sz="quarter" idx="13"/>
          </p:nvPr>
        </p:nvSpPr>
        <p:spPr/>
        <p:txBody>
          <a:bodyPr/>
          <a:lstStyle/>
          <a:p>
            <a:r>
              <a:rPr lang="en-US" dirty="0"/>
              <a:t>Patient care</a:t>
            </a:r>
          </a:p>
          <a:p>
            <a:pPr lvl="1"/>
            <a:r>
              <a:rPr lang="en-US" dirty="0"/>
              <a:t>Assess distal C</a:t>
            </a:r>
            <a:r>
              <a:rPr lang="en-US" sz="100" dirty="0"/>
              <a:t> </a:t>
            </a:r>
            <a:r>
              <a:rPr lang="en-US" dirty="0"/>
              <a:t>S</a:t>
            </a:r>
            <a:r>
              <a:rPr lang="en-US" sz="100" dirty="0"/>
              <a:t> </a:t>
            </a:r>
            <a:r>
              <a:rPr lang="en-US" dirty="0"/>
              <a:t>M.</a:t>
            </a:r>
          </a:p>
          <a:p>
            <a:pPr lvl="1"/>
            <a:r>
              <a:rPr lang="en-US" dirty="0"/>
              <a:t>Stabilize limb.</a:t>
            </a:r>
          </a:p>
          <a:p>
            <a:pPr lvl="1"/>
            <a:r>
              <a:rPr lang="en-US" dirty="0"/>
              <a:t>Lift limb.</a:t>
            </a:r>
          </a:p>
          <a:p>
            <a:pPr lvl="1"/>
            <a:r>
              <a:rPr lang="en-US" dirty="0"/>
              <a:t>Place cravats under ankle.</a:t>
            </a:r>
          </a:p>
          <a:p>
            <a:pPr lvl="1"/>
            <a:r>
              <a:rPr lang="en-US" dirty="0"/>
              <a:t>Lower limb onto pillow.</a:t>
            </a:r>
          </a:p>
          <a:p>
            <a:pPr lvl="1"/>
            <a:r>
              <a:rPr lang="en-US" dirty="0"/>
              <a:t>Tie pillow around ankle.</a:t>
            </a:r>
          </a:p>
        </p:txBody>
      </p:sp>
    </p:spTree>
    <p:extLst>
      <p:ext uri="{BB962C8B-B14F-4D97-AF65-F5344CB8AC3E}">
        <p14:creationId xmlns:p14="http://schemas.microsoft.com/office/powerpoint/2010/main" val="15649522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dirty="0"/>
              <a:t>Ankle/Foot Injury</a:t>
            </a:r>
          </a:p>
        </p:txBody>
      </p:sp>
      <p:pic>
        <p:nvPicPr>
          <p:cNvPr id="5" name="Picture 4" descr="A patient's lower left leg and ankle are tied to a pillow. The leg and the pillow are elevated on a wrapped blanket.">
            <a:extLst>
              <a:ext uri="{FF2B5EF4-FFF2-40B4-BE49-F238E27FC236}">
                <a16:creationId xmlns:a16="http://schemas.microsoft.com/office/drawing/2014/main" id="{D2CC6A1F-9581-476B-9825-2818DB52BA29}"/>
              </a:ext>
            </a:extLst>
          </p:cNvPr>
          <p:cNvPicPr>
            <a:picLocks noChangeAspect="1"/>
          </p:cNvPicPr>
          <p:nvPr/>
        </p:nvPicPr>
        <p:blipFill>
          <a:blip r:embed="rId3"/>
          <a:stretch>
            <a:fillRect/>
          </a:stretch>
        </p:blipFill>
        <p:spPr>
          <a:xfrm>
            <a:off x="1510804" y="1555848"/>
            <a:ext cx="6122392" cy="4061877"/>
          </a:xfrm>
          <a:prstGeom prst="rect">
            <a:avLst/>
          </a:prstGeom>
        </p:spPr>
      </p:pic>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57201" y="5929950"/>
            <a:ext cx="5492186" cy="420008"/>
          </a:xfrm>
        </p:spPr>
        <p:txBody>
          <a:bodyPr/>
          <a:lstStyle/>
          <a:p>
            <a:pPr marL="432" indent="0">
              <a:buNone/>
            </a:pPr>
            <a:r>
              <a:rPr lang="en-US" sz="2000" dirty="0"/>
              <a:t>A pillow splint may be used for an injured ankle.</a:t>
            </a:r>
          </a:p>
        </p:txBody>
      </p:sp>
    </p:spTree>
    <p:extLst>
      <p:ext uri="{BB962C8B-B14F-4D97-AF65-F5344CB8AC3E}">
        <p14:creationId xmlns:p14="http://schemas.microsoft.com/office/powerpoint/2010/main" val="35173353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A4F24-F3BA-4D74-89A8-2B4EC1D341A5}"/>
              </a:ext>
            </a:extLst>
          </p:cNvPr>
          <p:cNvSpPr>
            <a:spLocks noGrp="1"/>
          </p:cNvSpPr>
          <p:nvPr>
            <p:ph type="title"/>
          </p:nvPr>
        </p:nvSpPr>
        <p:spPr/>
        <p:txBody>
          <a:bodyPr/>
          <a:lstStyle/>
          <a:p>
            <a:r>
              <a:rPr lang="en-US" dirty="0"/>
              <a:t>Ankle or Foot Injury </a:t>
            </a:r>
            <a:r>
              <a:rPr lang="en-US" sz="2000" b="0" dirty="0"/>
              <a:t>(3 of 3)</a:t>
            </a:r>
          </a:p>
        </p:txBody>
      </p:sp>
      <p:sp>
        <p:nvSpPr>
          <p:cNvPr id="3" name="Content Placeholder 2">
            <a:extLst>
              <a:ext uri="{FF2B5EF4-FFF2-40B4-BE49-F238E27FC236}">
                <a16:creationId xmlns:a16="http://schemas.microsoft.com/office/drawing/2014/main" id="{32F329BC-F780-43B0-AD1C-5CA2BB9E60C0}"/>
              </a:ext>
            </a:extLst>
          </p:cNvPr>
          <p:cNvSpPr>
            <a:spLocks noGrp="1"/>
          </p:cNvSpPr>
          <p:nvPr>
            <p:ph sz="quarter" idx="13"/>
          </p:nvPr>
        </p:nvSpPr>
        <p:spPr/>
        <p:txBody>
          <a:bodyPr/>
          <a:lstStyle/>
          <a:p>
            <a:pPr lvl="1"/>
            <a:r>
              <a:rPr lang="en-US" dirty="0"/>
              <a:t>Tie fourth cravat at arch of foot.</a:t>
            </a:r>
          </a:p>
          <a:p>
            <a:pPr lvl="1"/>
            <a:r>
              <a:rPr lang="en-US" dirty="0"/>
              <a:t>Elevate with second pillow or blanket.</a:t>
            </a:r>
          </a:p>
          <a:p>
            <a:pPr lvl="1"/>
            <a:r>
              <a:rPr lang="en-US" dirty="0"/>
              <a:t>Reassess distal C</a:t>
            </a:r>
            <a:r>
              <a:rPr lang="en-US" sz="100" dirty="0"/>
              <a:t> </a:t>
            </a:r>
            <a:r>
              <a:rPr lang="en-US" dirty="0"/>
              <a:t>S</a:t>
            </a:r>
            <a:r>
              <a:rPr lang="en-US" sz="100" dirty="0"/>
              <a:t> </a:t>
            </a:r>
            <a:r>
              <a:rPr lang="en-US" dirty="0"/>
              <a:t>M.</a:t>
            </a:r>
          </a:p>
          <a:p>
            <a:pPr lvl="1"/>
            <a:r>
              <a:rPr lang="en-US" dirty="0"/>
              <a:t>Care for shock if needed.</a:t>
            </a:r>
          </a:p>
          <a:p>
            <a:pPr lvl="1"/>
            <a:r>
              <a:rPr lang="en-US" dirty="0"/>
              <a:t>Apply cold pack as needed.</a:t>
            </a:r>
          </a:p>
        </p:txBody>
      </p:sp>
    </p:spTree>
    <p:extLst>
      <p:ext uri="{BB962C8B-B14F-4D97-AF65-F5344CB8AC3E}">
        <p14:creationId xmlns:p14="http://schemas.microsoft.com/office/powerpoint/2010/main" val="17458057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61743-8D03-495E-897F-3BC99D8A7118}"/>
              </a:ext>
            </a:extLst>
          </p:cNvPr>
          <p:cNvSpPr>
            <a:spLocks noGrp="1"/>
          </p:cNvSpPr>
          <p:nvPr>
            <p:ph type="title"/>
          </p:nvPr>
        </p:nvSpPr>
        <p:spPr/>
        <p:txBody>
          <a:bodyPr/>
          <a:lstStyle/>
          <a:p>
            <a:r>
              <a:rPr lang="en-US" dirty="0"/>
              <a:t>Forearm, Wrist, and Hand Injuries</a:t>
            </a:r>
          </a:p>
        </p:txBody>
      </p:sp>
      <p:sp>
        <p:nvSpPr>
          <p:cNvPr id="3" name="Content Placeholder 2">
            <a:extLst>
              <a:ext uri="{FF2B5EF4-FFF2-40B4-BE49-F238E27FC236}">
                <a16:creationId xmlns:a16="http://schemas.microsoft.com/office/drawing/2014/main" id="{4C0BD208-AAEA-42E2-877F-41944963B809}"/>
              </a:ext>
            </a:extLst>
          </p:cNvPr>
          <p:cNvSpPr>
            <a:spLocks noGrp="1"/>
          </p:cNvSpPr>
          <p:nvPr>
            <p:ph sz="quarter" idx="13"/>
          </p:nvPr>
        </p:nvSpPr>
        <p:spPr/>
        <p:txBody>
          <a:bodyPr/>
          <a:lstStyle/>
          <a:p>
            <a:r>
              <a:rPr lang="en-US" dirty="0"/>
              <a:t>Signs</a:t>
            </a:r>
          </a:p>
          <a:p>
            <a:pPr lvl="1"/>
            <a:r>
              <a:rPr lang="en-US" dirty="0"/>
              <a:t>Forearm</a:t>
            </a:r>
          </a:p>
          <a:p>
            <a:pPr lvl="2"/>
            <a:r>
              <a:rPr lang="en-US" dirty="0"/>
              <a:t>Deformity and tenderness</a:t>
            </a:r>
          </a:p>
          <a:p>
            <a:pPr lvl="1"/>
            <a:r>
              <a:rPr lang="en-US" dirty="0"/>
              <a:t>Wrist</a:t>
            </a:r>
          </a:p>
          <a:p>
            <a:pPr lvl="2"/>
            <a:r>
              <a:rPr lang="en-US" dirty="0"/>
              <a:t>Deformity and tenderness</a:t>
            </a:r>
          </a:p>
          <a:p>
            <a:pPr lvl="1"/>
            <a:r>
              <a:rPr lang="en-US" dirty="0"/>
              <a:t>Hand</a:t>
            </a:r>
          </a:p>
          <a:p>
            <a:pPr lvl="2"/>
            <a:r>
              <a:rPr lang="en-US" dirty="0"/>
              <a:t>Deformity and pain</a:t>
            </a:r>
          </a:p>
          <a:p>
            <a:pPr lvl="2"/>
            <a:r>
              <a:rPr lang="en-US" dirty="0"/>
              <a:t>Dislocated fingers</a:t>
            </a:r>
          </a:p>
        </p:txBody>
      </p:sp>
    </p:spTree>
    <p:extLst>
      <p:ext uri="{BB962C8B-B14F-4D97-AF65-F5344CB8AC3E}">
        <p14:creationId xmlns:p14="http://schemas.microsoft.com/office/powerpoint/2010/main" val="13471407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sz="3400" dirty="0"/>
              <a:t>Splinting Forearm, Wrist, and Hand Injuries </a:t>
            </a:r>
            <a:r>
              <a:rPr lang="en-US" sz="2000" b="0" dirty="0"/>
              <a:t>(1 of 2)</a:t>
            </a:r>
          </a:p>
        </p:txBody>
      </p:sp>
      <p:pic>
        <p:nvPicPr>
          <p:cNvPr id="4" name="Picture 3" descr="Left hand with the fourth and fifth fingers taped together above and below the second knuckle.">
            <a:extLst>
              <a:ext uri="{FF2B5EF4-FFF2-40B4-BE49-F238E27FC236}">
                <a16:creationId xmlns:a16="http://schemas.microsoft.com/office/drawing/2014/main" id="{B2CBE594-1B37-42D0-96CD-83130A163FA9}"/>
              </a:ext>
            </a:extLst>
          </p:cNvPr>
          <p:cNvPicPr>
            <a:picLocks noChangeAspect="1"/>
          </p:cNvPicPr>
          <p:nvPr/>
        </p:nvPicPr>
        <p:blipFill>
          <a:blip r:embed="rId3"/>
          <a:stretch>
            <a:fillRect/>
          </a:stretch>
        </p:blipFill>
        <p:spPr>
          <a:xfrm>
            <a:off x="1996683" y="1572764"/>
            <a:ext cx="5150633" cy="3473536"/>
          </a:xfrm>
          <a:prstGeom prst="rect">
            <a:avLst/>
          </a:prstGeom>
        </p:spPr>
      </p:pic>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57200" y="5259442"/>
            <a:ext cx="8439149" cy="1097279"/>
          </a:xfrm>
        </p:spPr>
        <p:txBody>
          <a:bodyPr/>
          <a:lstStyle/>
          <a:p>
            <a:pPr marL="432" indent="0">
              <a:buNone/>
            </a:pPr>
            <a:r>
              <a:rPr lang="en-US" sz="1600" dirty="0"/>
              <a:t>Splinting A Finger: An injured finger can be taped to an adjacent uninjured finger, which acts as a splint to the injured finger, or it can be splinted with a tongue depressor. Some emergency department physicians prefer that care to an injured finger be limited to a wrap of soft bandages. Do not try to “pop” dislocated fingers back into place.</a:t>
            </a:r>
          </a:p>
        </p:txBody>
      </p:sp>
    </p:spTree>
    <p:extLst>
      <p:ext uri="{BB962C8B-B14F-4D97-AF65-F5344CB8AC3E}">
        <p14:creationId xmlns:p14="http://schemas.microsoft.com/office/powerpoint/2010/main" val="38630421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17422-C0C3-448E-821D-DE2C98C387C7}"/>
              </a:ext>
            </a:extLst>
          </p:cNvPr>
          <p:cNvSpPr>
            <a:spLocks noGrp="1"/>
          </p:cNvSpPr>
          <p:nvPr>
            <p:ph type="title"/>
          </p:nvPr>
        </p:nvSpPr>
        <p:spPr/>
        <p:txBody>
          <a:bodyPr/>
          <a:lstStyle/>
          <a:p>
            <a:r>
              <a:rPr lang="en-US" dirty="0"/>
              <a:t>Anatomy of Bone </a:t>
            </a:r>
            <a:r>
              <a:rPr lang="en-US" sz="2000" b="0" dirty="0"/>
              <a:t>(2 of 2)</a:t>
            </a:r>
          </a:p>
        </p:txBody>
      </p:sp>
      <p:sp>
        <p:nvSpPr>
          <p:cNvPr id="3" name="Content Placeholder 2">
            <a:extLst>
              <a:ext uri="{FF2B5EF4-FFF2-40B4-BE49-F238E27FC236}">
                <a16:creationId xmlns:a16="http://schemas.microsoft.com/office/drawing/2014/main" id="{08CEDF18-C798-4417-BB37-03AECFE23BD3}"/>
              </a:ext>
            </a:extLst>
          </p:cNvPr>
          <p:cNvSpPr>
            <a:spLocks noGrp="1"/>
          </p:cNvSpPr>
          <p:nvPr>
            <p:ph sz="quarter" idx="13"/>
          </p:nvPr>
        </p:nvSpPr>
        <p:spPr/>
        <p:txBody>
          <a:bodyPr/>
          <a:lstStyle/>
          <a:p>
            <a:r>
              <a:rPr lang="en-US" dirty="0"/>
              <a:t>Classification of shape</a:t>
            </a:r>
          </a:p>
          <a:p>
            <a:pPr lvl="1"/>
            <a:r>
              <a:rPr lang="en-US" dirty="0"/>
              <a:t>Long</a:t>
            </a:r>
          </a:p>
          <a:p>
            <a:pPr lvl="1"/>
            <a:r>
              <a:rPr lang="en-US" dirty="0"/>
              <a:t>Short</a:t>
            </a:r>
          </a:p>
          <a:p>
            <a:pPr lvl="1"/>
            <a:r>
              <a:rPr lang="en-US" dirty="0"/>
              <a:t>Flat</a:t>
            </a:r>
          </a:p>
          <a:p>
            <a:pPr lvl="1"/>
            <a:r>
              <a:rPr lang="en-US" dirty="0"/>
              <a:t>Irregular</a:t>
            </a:r>
          </a:p>
        </p:txBody>
      </p:sp>
    </p:spTree>
    <p:extLst>
      <p:ext uri="{BB962C8B-B14F-4D97-AF65-F5344CB8AC3E}">
        <p14:creationId xmlns:p14="http://schemas.microsoft.com/office/powerpoint/2010/main" val="40153720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sz="3400" dirty="0"/>
              <a:t>Splinting Forearm, Wrist, and Hand Injuries </a:t>
            </a:r>
            <a:r>
              <a:rPr lang="en-US" sz="2000" b="0" dirty="0"/>
              <a:t>(2 of 2)</a:t>
            </a:r>
          </a:p>
        </p:txBody>
      </p:sp>
      <p:pic>
        <p:nvPicPr>
          <p:cNvPr id="5" name="Picture 4" descr="Right hand with the index finger taped to a tongue depressor splint. The finger is secured with tape in four places.">
            <a:extLst>
              <a:ext uri="{FF2B5EF4-FFF2-40B4-BE49-F238E27FC236}">
                <a16:creationId xmlns:a16="http://schemas.microsoft.com/office/drawing/2014/main" id="{B9807020-C47E-40EB-BFAC-89EA219AEC71}"/>
              </a:ext>
            </a:extLst>
          </p:cNvPr>
          <p:cNvPicPr>
            <a:picLocks noChangeAspect="1"/>
          </p:cNvPicPr>
          <p:nvPr/>
        </p:nvPicPr>
        <p:blipFill>
          <a:blip r:embed="rId3"/>
          <a:stretch>
            <a:fillRect/>
          </a:stretch>
        </p:blipFill>
        <p:spPr>
          <a:xfrm>
            <a:off x="2019750" y="1557470"/>
            <a:ext cx="5104498" cy="3544791"/>
          </a:xfrm>
          <a:prstGeom prst="rect">
            <a:avLst/>
          </a:prstGeom>
        </p:spPr>
      </p:pic>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57200" y="5224716"/>
            <a:ext cx="8439149" cy="1097279"/>
          </a:xfrm>
        </p:spPr>
        <p:txBody>
          <a:bodyPr/>
          <a:lstStyle/>
          <a:p>
            <a:pPr marL="432" indent="0">
              <a:buNone/>
            </a:pPr>
            <a:r>
              <a:rPr lang="en-US" sz="1600" dirty="0"/>
              <a:t>Splinting A Finger: An injured finger can be taped to an adjacent uninjured finger, which acts as a splint to the injured finger, or it can be splinted with a tongue depressor. Some emergency department physicians prefer that care to an injured finger be limited to a wrap of soft bandages. Do not try to “pop” dislocated fingers back into place.</a:t>
            </a:r>
          </a:p>
        </p:txBody>
      </p:sp>
    </p:spTree>
    <p:extLst>
      <p:ext uri="{BB962C8B-B14F-4D97-AF65-F5344CB8AC3E}">
        <p14:creationId xmlns:p14="http://schemas.microsoft.com/office/powerpoint/2010/main" val="164863676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762000"/>
            <a:ext cx="7984671" cy="2838451"/>
          </a:xfrm>
        </p:spPr>
        <p:txBody>
          <a:bodyPr/>
          <a:lstStyle/>
          <a:p>
            <a:r>
              <a:rPr lang="en-US" altLang="en-US" dirty="0">
                <a:solidFill>
                  <a:schemeClr val="bg1"/>
                </a:solidFill>
              </a:rPr>
              <a:t>Chapter Review</a:t>
            </a:r>
            <a:endParaRPr lang="en-IN" dirty="0"/>
          </a:p>
        </p:txBody>
      </p:sp>
    </p:spTree>
    <p:extLst>
      <p:ext uri="{BB962C8B-B14F-4D97-AF65-F5344CB8AC3E}">
        <p14:creationId xmlns:p14="http://schemas.microsoft.com/office/powerpoint/2010/main" val="290584964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62F8-7601-4199-B53E-AD3C5AF8EF98}"/>
              </a:ext>
            </a:extLst>
          </p:cNvPr>
          <p:cNvSpPr>
            <a:spLocks noGrp="1"/>
          </p:cNvSpPr>
          <p:nvPr>
            <p:ph type="title"/>
          </p:nvPr>
        </p:nvSpPr>
        <p:spPr/>
        <p:txBody>
          <a:bodyPr/>
          <a:lstStyle/>
          <a:p>
            <a:r>
              <a:rPr lang="en-US" dirty="0"/>
              <a:t>Chapter Review </a:t>
            </a:r>
            <a:r>
              <a:rPr lang="en-US" sz="2000" b="0" dirty="0"/>
              <a:t>(1 of 3)</a:t>
            </a:r>
          </a:p>
        </p:txBody>
      </p:sp>
      <p:sp>
        <p:nvSpPr>
          <p:cNvPr id="3" name="Content Placeholder 2">
            <a:extLst>
              <a:ext uri="{FF2B5EF4-FFF2-40B4-BE49-F238E27FC236}">
                <a16:creationId xmlns:a16="http://schemas.microsoft.com/office/drawing/2014/main" id="{03F2F7F9-610C-4B60-8C57-EEC40FBB75ED}"/>
              </a:ext>
            </a:extLst>
          </p:cNvPr>
          <p:cNvSpPr>
            <a:spLocks noGrp="1"/>
          </p:cNvSpPr>
          <p:nvPr>
            <p:ph sz="quarter" idx="13"/>
          </p:nvPr>
        </p:nvSpPr>
        <p:spPr/>
        <p:txBody>
          <a:bodyPr/>
          <a:lstStyle/>
          <a:p>
            <a:r>
              <a:rPr lang="en-US" dirty="0"/>
              <a:t>Bones bleed. Fractures cause blood loss within the bone as well as from tissue damage around the bone ends. Serious or multiple fractures can cause shock.</a:t>
            </a:r>
          </a:p>
          <a:p>
            <a:r>
              <a:rPr lang="en-US" dirty="0"/>
              <a:t>Splinting of long-bone fractures involves immobilizing the bone ends as well as the adjacent joints.</a:t>
            </a:r>
          </a:p>
        </p:txBody>
      </p:sp>
    </p:spTree>
    <p:extLst>
      <p:ext uri="{BB962C8B-B14F-4D97-AF65-F5344CB8AC3E}">
        <p14:creationId xmlns:p14="http://schemas.microsoft.com/office/powerpoint/2010/main" val="172610485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62F8-7601-4199-B53E-AD3C5AF8EF98}"/>
              </a:ext>
            </a:extLst>
          </p:cNvPr>
          <p:cNvSpPr>
            <a:spLocks noGrp="1"/>
          </p:cNvSpPr>
          <p:nvPr>
            <p:ph type="title"/>
          </p:nvPr>
        </p:nvSpPr>
        <p:spPr/>
        <p:txBody>
          <a:bodyPr/>
          <a:lstStyle/>
          <a:p>
            <a:r>
              <a:rPr lang="en-US" dirty="0"/>
              <a:t>Chapter Review </a:t>
            </a:r>
            <a:r>
              <a:rPr lang="en-US" sz="2000" b="0" dirty="0"/>
              <a:t>(2 of 3)</a:t>
            </a:r>
          </a:p>
        </p:txBody>
      </p:sp>
      <p:sp>
        <p:nvSpPr>
          <p:cNvPr id="3" name="Content Placeholder 2">
            <a:extLst>
              <a:ext uri="{FF2B5EF4-FFF2-40B4-BE49-F238E27FC236}">
                <a16:creationId xmlns:a16="http://schemas.microsoft.com/office/drawing/2014/main" id="{03F2F7F9-610C-4B60-8C57-EEC40FBB75ED}"/>
              </a:ext>
            </a:extLst>
          </p:cNvPr>
          <p:cNvSpPr>
            <a:spLocks noGrp="1"/>
          </p:cNvSpPr>
          <p:nvPr>
            <p:ph sz="quarter" idx="13"/>
          </p:nvPr>
        </p:nvSpPr>
        <p:spPr/>
        <p:txBody>
          <a:bodyPr/>
          <a:lstStyle/>
          <a:p>
            <a:r>
              <a:rPr lang="en-US" dirty="0"/>
              <a:t>Splinting protects the patient from further injury, reduces pain, and helps control bleeding.</a:t>
            </a:r>
          </a:p>
          <a:p>
            <a:r>
              <a:rPr lang="en-US" dirty="0"/>
              <a:t>You may need to be creative while splinting. There are many correct ways to splint the same extremity.</a:t>
            </a:r>
          </a:p>
          <a:p>
            <a:r>
              <a:rPr lang="en-US" dirty="0"/>
              <a:t>Injuries to bones and joints should be splinted prior to moving the patient.</a:t>
            </a:r>
          </a:p>
        </p:txBody>
      </p:sp>
    </p:spTree>
    <p:extLst>
      <p:ext uri="{BB962C8B-B14F-4D97-AF65-F5344CB8AC3E}">
        <p14:creationId xmlns:p14="http://schemas.microsoft.com/office/powerpoint/2010/main" val="63066949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62F8-7601-4199-B53E-AD3C5AF8EF98}"/>
              </a:ext>
            </a:extLst>
          </p:cNvPr>
          <p:cNvSpPr>
            <a:spLocks noGrp="1"/>
          </p:cNvSpPr>
          <p:nvPr>
            <p:ph type="title"/>
          </p:nvPr>
        </p:nvSpPr>
        <p:spPr/>
        <p:txBody>
          <a:bodyPr/>
          <a:lstStyle/>
          <a:p>
            <a:r>
              <a:rPr lang="en-US" dirty="0"/>
              <a:t>Chapter Review </a:t>
            </a:r>
            <a:r>
              <a:rPr lang="en-US" sz="2000" b="0" dirty="0"/>
              <a:t>(3 of 3)</a:t>
            </a:r>
          </a:p>
        </p:txBody>
      </p:sp>
      <p:sp>
        <p:nvSpPr>
          <p:cNvPr id="3" name="Content Placeholder 2">
            <a:extLst>
              <a:ext uri="{FF2B5EF4-FFF2-40B4-BE49-F238E27FC236}">
                <a16:creationId xmlns:a16="http://schemas.microsoft.com/office/drawing/2014/main" id="{03F2F7F9-610C-4B60-8C57-EEC40FBB75ED}"/>
              </a:ext>
            </a:extLst>
          </p:cNvPr>
          <p:cNvSpPr>
            <a:spLocks noGrp="1"/>
          </p:cNvSpPr>
          <p:nvPr>
            <p:ph sz="quarter" idx="13"/>
          </p:nvPr>
        </p:nvSpPr>
        <p:spPr>
          <a:xfrm>
            <a:off x="457200" y="1556326"/>
            <a:ext cx="8061767" cy="4467955"/>
          </a:xfrm>
        </p:spPr>
        <p:txBody>
          <a:bodyPr/>
          <a:lstStyle/>
          <a:p>
            <a:r>
              <a:rPr lang="en-US" dirty="0"/>
              <a:t>If patient has multiple trauma or appears to have shock (or a significant potential for shock), do not waste time splinting individual fractures. Place the patient on a long spine board and secure the limbs to the board. You can splint individual fractures en route if time and priorities allow.</a:t>
            </a:r>
          </a:p>
        </p:txBody>
      </p:sp>
    </p:spTree>
    <p:extLst>
      <p:ext uri="{BB962C8B-B14F-4D97-AF65-F5344CB8AC3E}">
        <p14:creationId xmlns:p14="http://schemas.microsoft.com/office/powerpoint/2010/main" val="27862786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B257-9FE5-435C-AF07-4560B2B2F74C}"/>
              </a:ext>
            </a:extLst>
          </p:cNvPr>
          <p:cNvSpPr>
            <a:spLocks noGrp="1"/>
          </p:cNvSpPr>
          <p:nvPr>
            <p:ph type="title"/>
          </p:nvPr>
        </p:nvSpPr>
        <p:spPr/>
        <p:txBody>
          <a:bodyPr/>
          <a:lstStyle/>
          <a:p>
            <a:r>
              <a:rPr lang="en-US" dirty="0"/>
              <a:t>Remember </a:t>
            </a:r>
            <a:r>
              <a:rPr lang="en-US" sz="2000" b="0" dirty="0"/>
              <a:t>(1 of 4)</a:t>
            </a:r>
          </a:p>
        </p:txBody>
      </p:sp>
      <p:sp>
        <p:nvSpPr>
          <p:cNvPr id="3" name="Content Placeholder 2">
            <a:extLst>
              <a:ext uri="{FF2B5EF4-FFF2-40B4-BE49-F238E27FC236}">
                <a16:creationId xmlns:a16="http://schemas.microsoft.com/office/drawing/2014/main" id="{3AFF1086-54D1-4204-B142-DEF1408A9B89}"/>
              </a:ext>
            </a:extLst>
          </p:cNvPr>
          <p:cNvSpPr>
            <a:spLocks noGrp="1"/>
          </p:cNvSpPr>
          <p:nvPr>
            <p:ph sz="quarter" idx="13"/>
          </p:nvPr>
        </p:nvSpPr>
        <p:spPr/>
        <p:txBody>
          <a:bodyPr/>
          <a:lstStyle/>
          <a:p>
            <a:r>
              <a:rPr lang="en-US" dirty="0"/>
              <a:t>Bones, joints, muscles, cartilage, tendons, and ligaments make up the musculoskeletal system.</a:t>
            </a:r>
          </a:p>
          <a:p>
            <a:r>
              <a:rPr lang="en-US" dirty="0"/>
              <a:t>Bones provide the body with structure, store metabolic materials, and produce red blood. Joints are the places where bones articulate to create movement.</a:t>
            </a:r>
          </a:p>
        </p:txBody>
      </p:sp>
    </p:spTree>
    <p:extLst>
      <p:ext uri="{BB962C8B-B14F-4D97-AF65-F5344CB8AC3E}">
        <p14:creationId xmlns:p14="http://schemas.microsoft.com/office/powerpoint/2010/main" val="32529702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B257-9FE5-435C-AF07-4560B2B2F74C}"/>
              </a:ext>
            </a:extLst>
          </p:cNvPr>
          <p:cNvSpPr>
            <a:spLocks noGrp="1"/>
          </p:cNvSpPr>
          <p:nvPr>
            <p:ph type="title"/>
          </p:nvPr>
        </p:nvSpPr>
        <p:spPr/>
        <p:txBody>
          <a:bodyPr/>
          <a:lstStyle/>
          <a:p>
            <a:r>
              <a:rPr lang="en-US" dirty="0"/>
              <a:t>Remember </a:t>
            </a:r>
            <a:r>
              <a:rPr lang="en-US" sz="2000" b="0" dirty="0"/>
              <a:t>(2 of 4)</a:t>
            </a:r>
          </a:p>
        </p:txBody>
      </p:sp>
      <p:sp>
        <p:nvSpPr>
          <p:cNvPr id="3" name="Content Placeholder 2">
            <a:extLst>
              <a:ext uri="{FF2B5EF4-FFF2-40B4-BE49-F238E27FC236}">
                <a16:creationId xmlns:a16="http://schemas.microsoft.com/office/drawing/2014/main" id="{3AFF1086-54D1-4204-B142-DEF1408A9B89}"/>
              </a:ext>
            </a:extLst>
          </p:cNvPr>
          <p:cNvSpPr>
            <a:spLocks noGrp="1"/>
          </p:cNvSpPr>
          <p:nvPr>
            <p:ph sz="quarter" idx="13"/>
          </p:nvPr>
        </p:nvSpPr>
        <p:spPr/>
        <p:txBody>
          <a:bodyPr/>
          <a:lstStyle/>
          <a:p>
            <a:r>
              <a:rPr lang="en-US" dirty="0"/>
              <a:t>Fractures, dislocations, sprains, and strains are musculoskeletal injuries that are caused by direct force, indirect force, and twisting force. Injuries should be splinted prior to moving the patient.</a:t>
            </a:r>
          </a:p>
        </p:txBody>
      </p:sp>
    </p:spTree>
    <p:extLst>
      <p:ext uri="{BB962C8B-B14F-4D97-AF65-F5344CB8AC3E}">
        <p14:creationId xmlns:p14="http://schemas.microsoft.com/office/powerpoint/2010/main" val="8970994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B257-9FE5-435C-AF07-4560B2B2F74C}"/>
              </a:ext>
            </a:extLst>
          </p:cNvPr>
          <p:cNvSpPr>
            <a:spLocks noGrp="1"/>
          </p:cNvSpPr>
          <p:nvPr>
            <p:ph type="title"/>
          </p:nvPr>
        </p:nvSpPr>
        <p:spPr/>
        <p:txBody>
          <a:bodyPr/>
          <a:lstStyle/>
          <a:p>
            <a:r>
              <a:rPr lang="en-US" dirty="0"/>
              <a:t>Remember </a:t>
            </a:r>
            <a:r>
              <a:rPr lang="en-US" sz="2000" b="0" dirty="0"/>
              <a:t>(3 of 4)</a:t>
            </a:r>
          </a:p>
        </p:txBody>
      </p:sp>
      <p:sp>
        <p:nvSpPr>
          <p:cNvPr id="3" name="Content Placeholder 2">
            <a:extLst>
              <a:ext uri="{FF2B5EF4-FFF2-40B4-BE49-F238E27FC236}">
                <a16:creationId xmlns:a16="http://schemas.microsoft.com/office/drawing/2014/main" id="{3AFF1086-54D1-4204-B142-DEF1408A9B89}"/>
              </a:ext>
            </a:extLst>
          </p:cNvPr>
          <p:cNvSpPr>
            <a:spLocks noGrp="1"/>
          </p:cNvSpPr>
          <p:nvPr>
            <p:ph sz="quarter" idx="13"/>
          </p:nvPr>
        </p:nvSpPr>
        <p:spPr/>
        <p:txBody>
          <a:bodyPr/>
          <a:lstStyle/>
          <a:p>
            <a:r>
              <a:rPr lang="en-US" dirty="0"/>
              <a:t>A closed extremity injury is one in which the skin has not been broken. An open extremity injury is one in which the skin has been broken.</a:t>
            </a:r>
          </a:p>
          <a:p>
            <a:r>
              <a:rPr lang="en-US" dirty="0"/>
              <a:t>Pelvic fractures and femoral shaft fractures often indicate more severe internal injuries.</a:t>
            </a:r>
          </a:p>
        </p:txBody>
      </p:sp>
    </p:spTree>
    <p:extLst>
      <p:ext uri="{BB962C8B-B14F-4D97-AF65-F5344CB8AC3E}">
        <p14:creationId xmlns:p14="http://schemas.microsoft.com/office/powerpoint/2010/main" val="2152201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B257-9FE5-435C-AF07-4560B2B2F74C}"/>
              </a:ext>
            </a:extLst>
          </p:cNvPr>
          <p:cNvSpPr>
            <a:spLocks noGrp="1"/>
          </p:cNvSpPr>
          <p:nvPr>
            <p:ph type="title"/>
          </p:nvPr>
        </p:nvSpPr>
        <p:spPr/>
        <p:txBody>
          <a:bodyPr/>
          <a:lstStyle/>
          <a:p>
            <a:r>
              <a:rPr lang="en-US" dirty="0"/>
              <a:t>Remember </a:t>
            </a:r>
            <a:r>
              <a:rPr lang="en-US" sz="2000" b="0" dirty="0"/>
              <a:t>(4 of 4)</a:t>
            </a:r>
          </a:p>
        </p:txBody>
      </p:sp>
      <p:sp>
        <p:nvSpPr>
          <p:cNvPr id="3" name="Content Placeholder 2">
            <a:extLst>
              <a:ext uri="{FF2B5EF4-FFF2-40B4-BE49-F238E27FC236}">
                <a16:creationId xmlns:a16="http://schemas.microsoft.com/office/drawing/2014/main" id="{3AFF1086-54D1-4204-B142-DEF1408A9B89}"/>
              </a:ext>
            </a:extLst>
          </p:cNvPr>
          <p:cNvSpPr>
            <a:spLocks noGrp="1"/>
          </p:cNvSpPr>
          <p:nvPr>
            <p:ph sz="quarter" idx="13"/>
          </p:nvPr>
        </p:nvSpPr>
        <p:spPr/>
        <p:txBody>
          <a:bodyPr/>
          <a:lstStyle/>
          <a:p>
            <a:r>
              <a:rPr lang="en-US" dirty="0"/>
              <a:t>E</a:t>
            </a:r>
            <a:r>
              <a:rPr lang="en-US" sz="100" dirty="0"/>
              <a:t> </a:t>
            </a:r>
            <a:r>
              <a:rPr lang="en-US" dirty="0"/>
              <a:t>M</a:t>
            </a:r>
            <a:r>
              <a:rPr lang="en-US" sz="100" dirty="0"/>
              <a:t> </a:t>
            </a:r>
            <a:r>
              <a:rPr lang="en-US" dirty="0"/>
              <a:t>Ts must learn specific techniques for immobilizing particular injuries but at the same time must foster creativity while applying the general rules of splinting.</a:t>
            </a:r>
          </a:p>
        </p:txBody>
      </p:sp>
    </p:spTree>
    <p:extLst>
      <p:ext uri="{BB962C8B-B14F-4D97-AF65-F5344CB8AC3E}">
        <p14:creationId xmlns:p14="http://schemas.microsoft.com/office/powerpoint/2010/main" val="144917168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00209-F976-4691-B7AF-E51253E1BE62}"/>
              </a:ext>
            </a:extLst>
          </p:cNvPr>
          <p:cNvSpPr>
            <a:spLocks noGrp="1"/>
          </p:cNvSpPr>
          <p:nvPr>
            <p:ph type="title"/>
          </p:nvPr>
        </p:nvSpPr>
        <p:spPr/>
        <p:txBody>
          <a:bodyPr/>
          <a:lstStyle/>
          <a:p>
            <a:r>
              <a:rPr lang="en-US" dirty="0"/>
              <a:t>Questions to Consider </a:t>
            </a:r>
            <a:r>
              <a:rPr lang="en-US" sz="2000" b="0" dirty="0"/>
              <a:t>(1 of 2)</a:t>
            </a:r>
          </a:p>
        </p:txBody>
      </p:sp>
      <p:sp>
        <p:nvSpPr>
          <p:cNvPr id="3" name="Content Placeholder 2">
            <a:extLst>
              <a:ext uri="{FF2B5EF4-FFF2-40B4-BE49-F238E27FC236}">
                <a16:creationId xmlns:a16="http://schemas.microsoft.com/office/drawing/2014/main" id="{8C4D482A-9B94-40C0-AA6A-6642E3308371}"/>
              </a:ext>
            </a:extLst>
          </p:cNvPr>
          <p:cNvSpPr>
            <a:spLocks noGrp="1"/>
          </p:cNvSpPr>
          <p:nvPr>
            <p:ph sz="quarter" idx="13"/>
          </p:nvPr>
        </p:nvSpPr>
        <p:spPr/>
        <p:txBody>
          <a:bodyPr/>
          <a:lstStyle/>
          <a:p>
            <a:r>
              <a:rPr lang="en-US" dirty="0"/>
              <a:t>Have I fully addressed life threats and maintained my priorities even in the presence of a grossly deformed extremity?</a:t>
            </a:r>
          </a:p>
          <a:p>
            <a:r>
              <a:rPr lang="en-US" dirty="0"/>
              <a:t>Does the patient have an injury that requires splinting?</a:t>
            </a:r>
          </a:p>
        </p:txBody>
      </p:sp>
    </p:spTree>
    <p:extLst>
      <p:ext uri="{BB962C8B-B14F-4D97-AF65-F5344CB8AC3E}">
        <p14:creationId xmlns:p14="http://schemas.microsoft.com/office/powerpoint/2010/main" val="3841050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0B53-D53F-4CAD-9357-97812785E69F}"/>
              </a:ext>
            </a:extLst>
          </p:cNvPr>
          <p:cNvSpPr>
            <a:spLocks noGrp="1"/>
          </p:cNvSpPr>
          <p:nvPr>
            <p:ph type="title"/>
          </p:nvPr>
        </p:nvSpPr>
        <p:spPr/>
        <p:txBody>
          <a:bodyPr/>
          <a:lstStyle/>
          <a:p>
            <a:r>
              <a:rPr lang="en-US" dirty="0"/>
              <a:t>Shapes of Bones</a:t>
            </a:r>
          </a:p>
        </p:txBody>
      </p:sp>
      <p:pic>
        <p:nvPicPr>
          <p:cNvPr id="4" name="Picture 3" descr="The rib cage and left humerus contain irregular bones, the vertabrae, a flat bone, the scapula, a long bone, the humerus, and flat bones the ribs. The foot contains short bones the tarsals.">
            <a:extLst>
              <a:ext uri="{FF2B5EF4-FFF2-40B4-BE49-F238E27FC236}">
                <a16:creationId xmlns:a16="http://schemas.microsoft.com/office/drawing/2014/main" id="{B1F70163-F542-4D84-AB5C-43D72BADBE9F}"/>
              </a:ext>
            </a:extLst>
          </p:cNvPr>
          <p:cNvPicPr>
            <a:picLocks noChangeAspect="1"/>
          </p:cNvPicPr>
          <p:nvPr/>
        </p:nvPicPr>
        <p:blipFill>
          <a:blip r:embed="rId3"/>
          <a:stretch>
            <a:fillRect/>
          </a:stretch>
        </p:blipFill>
        <p:spPr>
          <a:xfrm>
            <a:off x="1425509" y="1588175"/>
            <a:ext cx="6547623" cy="4085820"/>
          </a:xfrm>
          <a:prstGeom prst="rect">
            <a:avLst/>
          </a:prstGeom>
        </p:spPr>
      </p:pic>
      <p:sp>
        <p:nvSpPr>
          <p:cNvPr id="3" name="Content Placeholder 2">
            <a:extLst>
              <a:ext uri="{FF2B5EF4-FFF2-40B4-BE49-F238E27FC236}">
                <a16:creationId xmlns:a16="http://schemas.microsoft.com/office/drawing/2014/main" id="{92614A46-966A-4AA3-ACA5-D9DD71FDB823}"/>
              </a:ext>
            </a:extLst>
          </p:cNvPr>
          <p:cNvSpPr>
            <a:spLocks noGrp="1"/>
          </p:cNvSpPr>
          <p:nvPr>
            <p:ph sz="quarter" idx="16"/>
          </p:nvPr>
        </p:nvSpPr>
        <p:spPr>
          <a:xfrm>
            <a:off x="457201" y="5938839"/>
            <a:ext cx="3624942" cy="420008"/>
          </a:xfrm>
        </p:spPr>
        <p:txBody>
          <a:bodyPr/>
          <a:lstStyle/>
          <a:p>
            <a:pPr marL="432" indent="0">
              <a:buNone/>
            </a:pPr>
            <a:r>
              <a:rPr lang="en-US" sz="2000" dirty="0"/>
              <a:t>Bones are classified by shape.</a:t>
            </a:r>
          </a:p>
        </p:txBody>
      </p:sp>
    </p:spTree>
    <p:extLst>
      <p:ext uri="{BB962C8B-B14F-4D97-AF65-F5344CB8AC3E}">
        <p14:creationId xmlns:p14="http://schemas.microsoft.com/office/powerpoint/2010/main" val="249315595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00209-F976-4691-B7AF-E51253E1BE62}"/>
              </a:ext>
            </a:extLst>
          </p:cNvPr>
          <p:cNvSpPr>
            <a:spLocks noGrp="1"/>
          </p:cNvSpPr>
          <p:nvPr>
            <p:ph type="title"/>
          </p:nvPr>
        </p:nvSpPr>
        <p:spPr/>
        <p:txBody>
          <a:bodyPr/>
          <a:lstStyle/>
          <a:p>
            <a:r>
              <a:rPr lang="en-US" dirty="0"/>
              <a:t>Questions to Consider </a:t>
            </a:r>
            <a:r>
              <a:rPr lang="en-US" sz="2000" b="0" dirty="0"/>
              <a:t>(2 of 2)</a:t>
            </a:r>
          </a:p>
        </p:txBody>
      </p:sp>
      <p:sp>
        <p:nvSpPr>
          <p:cNvPr id="3" name="Content Placeholder 2">
            <a:extLst>
              <a:ext uri="{FF2B5EF4-FFF2-40B4-BE49-F238E27FC236}">
                <a16:creationId xmlns:a16="http://schemas.microsoft.com/office/drawing/2014/main" id="{8C4D482A-9B94-40C0-AA6A-6642E3308371}"/>
              </a:ext>
            </a:extLst>
          </p:cNvPr>
          <p:cNvSpPr>
            <a:spLocks noGrp="1"/>
          </p:cNvSpPr>
          <p:nvPr>
            <p:ph sz="quarter" idx="13"/>
          </p:nvPr>
        </p:nvSpPr>
        <p:spPr/>
        <p:txBody>
          <a:bodyPr/>
          <a:lstStyle/>
          <a:p>
            <a:r>
              <a:rPr lang="en-US" dirty="0"/>
              <a:t>Does the patient have multiple fractures, multiple trauma, or shock?</a:t>
            </a:r>
          </a:p>
          <a:p>
            <a:r>
              <a:rPr lang="en-US" dirty="0"/>
              <a:t>Does the patient have adequate C</a:t>
            </a:r>
            <a:r>
              <a:rPr lang="en-US" sz="100" dirty="0"/>
              <a:t> </a:t>
            </a:r>
            <a:r>
              <a:rPr lang="en-US" dirty="0"/>
              <a:t>S</a:t>
            </a:r>
            <a:r>
              <a:rPr lang="en-US" sz="100" dirty="0"/>
              <a:t> </a:t>
            </a:r>
            <a:r>
              <a:rPr lang="en-US" dirty="0"/>
              <a:t>M distal to the musculoskeletal injury?</a:t>
            </a:r>
          </a:p>
          <a:p>
            <a:r>
              <a:rPr lang="en-US" dirty="0"/>
              <a:t>Should I align the angulated extremity fracture?</a:t>
            </a:r>
          </a:p>
        </p:txBody>
      </p:sp>
    </p:spTree>
    <p:extLst>
      <p:ext uri="{BB962C8B-B14F-4D97-AF65-F5344CB8AC3E}">
        <p14:creationId xmlns:p14="http://schemas.microsoft.com/office/powerpoint/2010/main" val="299800264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38D19-74F2-45E4-B848-2185B68C4218}"/>
              </a:ext>
            </a:extLst>
          </p:cNvPr>
          <p:cNvSpPr>
            <a:spLocks noGrp="1"/>
          </p:cNvSpPr>
          <p:nvPr>
            <p:ph type="title"/>
          </p:nvPr>
        </p:nvSpPr>
        <p:spPr/>
        <p:txBody>
          <a:bodyPr/>
          <a:lstStyle/>
          <a:p>
            <a:r>
              <a:rPr lang="en-US" dirty="0"/>
              <a:t>Critical Thinking</a:t>
            </a:r>
          </a:p>
        </p:txBody>
      </p:sp>
      <p:sp>
        <p:nvSpPr>
          <p:cNvPr id="3" name="Content Placeholder 2">
            <a:extLst>
              <a:ext uri="{FF2B5EF4-FFF2-40B4-BE49-F238E27FC236}">
                <a16:creationId xmlns:a16="http://schemas.microsoft.com/office/drawing/2014/main" id="{BA11B77D-A07F-4FB5-8910-36BCBEA81269}"/>
              </a:ext>
            </a:extLst>
          </p:cNvPr>
          <p:cNvSpPr>
            <a:spLocks noGrp="1"/>
          </p:cNvSpPr>
          <p:nvPr>
            <p:ph sz="quarter" idx="13"/>
          </p:nvPr>
        </p:nvSpPr>
        <p:spPr/>
        <p:txBody>
          <a:bodyPr/>
          <a:lstStyle/>
          <a:p>
            <a:r>
              <a:rPr lang="en-US" dirty="0"/>
              <a:t>Patients who suffer fractures can be in extreme pain. Pain can cause anxiety and elevated pulse rates. How could you differentiate between a patient with a rapid pulse and anxiety from pain versus a patient with rapid pulse and anxiety from shock?</a:t>
            </a:r>
          </a:p>
        </p:txBody>
      </p:sp>
    </p:spTree>
    <p:extLst>
      <p:ext uri="{BB962C8B-B14F-4D97-AF65-F5344CB8AC3E}">
        <p14:creationId xmlns:p14="http://schemas.microsoft.com/office/powerpoint/2010/main" val="144731815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nchor="b"/>
          <a:lstStyle/>
          <a:p>
            <a:r>
              <a:rPr lang="en-US" dirty="0"/>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type="body" idx="4294967295"/>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613A-00AD-4650-9125-C8646D0F4BCD}"/>
              </a:ext>
            </a:extLst>
          </p:cNvPr>
          <p:cNvSpPr>
            <a:spLocks noGrp="1"/>
          </p:cNvSpPr>
          <p:nvPr>
            <p:ph type="title"/>
          </p:nvPr>
        </p:nvSpPr>
        <p:spPr/>
        <p:txBody>
          <a:bodyPr/>
          <a:lstStyle/>
          <a:p>
            <a:r>
              <a:rPr lang="en-IN" dirty="0"/>
              <a:t>Appendix 1</a:t>
            </a:r>
            <a:endParaRPr lang="en-US" dirty="0"/>
          </a:p>
        </p:txBody>
      </p:sp>
      <p:sp>
        <p:nvSpPr>
          <p:cNvPr id="3" name="Content Placeholder 2">
            <a:extLst>
              <a:ext uri="{FF2B5EF4-FFF2-40B4-BE49-F238E27FC236}">
                <a16:creationId xmlns:a16="http://schemas.microsoft.com/office/drawing/2014/main" id="{1572A801-7DE9-49A5-97E4-C5D2394C1634}"/>
              </a:ext>
            </a:extLst>
          </p:cNvPr>
          <p:cNvSpPr>
            <a:spLocks noGrp="1"/>
          </p:cNvSpPr>
          <p:nvPr>
            <p:ph sz="quarter" idx="16"/>
          </p:nvPr>
        </p:nvSpPr>
        <p:spPr>
          <a:xfrm>
            <a:off x="457199" y="1555749"/>
            <a:ext cx="8229601" cy="4191908"/>
          </a:xfrm>
        </p:spPr>
        <p:txBody>
          <a:bodyPr/>
          <a:lstStyle/>
          <a:p>
            <a:pPr marL="432" indent="0">
              <a:buNone/>
            </a:pPr>
            <a:r>
              <a:rPr lang="en-US" sz="2000" dirty="0"/>
              <a:t>A skeleton superimposed on the image of a male. At the top of the body is the skull, with the maxilla of the upper jaw and mandible of the lower jaw. The neck consists of the cervical vertebrae, which lead down the spine to the thoracic vertebrae, lumbar vertebrae, sacrum, and coccyx. At the top of the chest are the clavicles, which are followed by the ribs that connect together in the front at the sternum. At the back of the shoulders are the scapula, which lead down to the humerus in the upper arms, the ulna and radius in the lower arms, the carpals in the wrists, the metacarpals in the hand, and the phalanges in the fingers. The pelvis consists of the pubis in front and the ilium in back. The femur in the upper legs leads to the patella in the knees, the tibia and fibula in the lower legs, the tarsals in the ankles, the metatarsals in the feet, and the phalanges in the toes.</a:t>
            </a:r>
          </a:p>
        </p:txBody>
      </p:sp>
      <p:sp>
        <p:nvSpPr>
          <p:cNvPr id="14" name="Text Placeholder 13">
            <a:extLst>
              <a:ext uri="{FF2B5EF4-FFF2-40B4-BE49-F238E27FC236}">
                <a16:creationId xmlns:a16="http://schemas.microsoft.com/office/drawing/2014/main" id="{75D39D5E-F773-45BA-9C6D-08F4773C5141}"/>
              </a:ext>
            </a:extLst>
          </p:cNvPr>
          <p:cNvSpPr>
            <a:spLocks noGrp="1"/>
          </p:cNvSpPr>
          <p:nvPr>
            <p:ph type="body" sz="quarter" idx="27"/>
          </p:nvPr>
        </p:nvSpPr>
        <p:spPr>
          <a:xfrm>
            <a:off x="457200" y="5990756"/>
            <a:ext cx="8439150" cy="328401"/>
          </a:xfrm>
        </p:spPr>
        <p:txBody>
          <a:bodyPr/>
          <a:lstStyle/>
          <a:p>
            <a:pPr marL="0" indent="0">
              <a:buNone/>
            </a:pPr>
            <a:r>
              <a:rPr lang="en-US" dirty="0">
                <a:hlinkClick r:id="rId2" action="ppaction://hlinksldjump"/>
              </a:rPr>
              <a:t>Return to presentation</a:t>
            </a:r>
            <a:endParaRPr lang="en-US" dirty="0"/>
          </a:p>
        </p:txBody>
      </p:sp>
    </p:spTree>
    <p:extLst>
      <p:ext uri="{BB962C8B-B14F-4D97-AF65-F5344CB8AC3E}">
        <p14:creationId xmlns:p14="http://schemas.microsoft.com/office/powerpoint/2010/main" val="257324651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613A-00AD-4650-9125-C8646D0F4BCD}"/>
              </a:ext>
            </a:extLst>
          </p:cNvPr>
          <p:cNvSpPr>
            <a:spLocks noGrp="1"/>
          </p:cNvSpPr>
          <p:nvPr>
            <p:ph type="title"/>
          </p:nvPr>
        </p:nvSpPr>
        <p:spPr/>
        <p:txBody>
          <a:bodyPr/>
          <a:lstStyle/>
          <a:p>
            <a:r>
              <a:rPr lang="en-IN" dirty="0"/>
              <a:t>Appendix 2</a:t>
            </a:r>
            <a:endParaRPr lang="en-US" dirty="0"/>
          </a:p>
        </p:txBody>
      </p:sp>
      <p:sp>
        <p:nvSpPr>
          <p:cNvPr id="3" name="Content Placeholder 2">
            <a:extLst>
              <a:ext uri="{FF2B5EF4-FFF2-40B4-BE49-F238E27FC236}">
                <a16:creationId xmlns:a16="http://schemas.microsoft.com/office/drawing/2014/main" id="{1572A801-7DE9-49A5-97E4-C5D2394C1634}"/>
              </a:ext>
            </a:extLst>
          </p:cNvPr>
          <p:cNvSpPr>
            <a:spLocks noGrp="1"/>
          </p:cNvSpPr>
          <p:nvPr>
            <p:ph sz="quarter" idx="16"/>
          </p:nvPr>
        </p:nvSpPr>
        <p:spPr>
          <a:xfrm>
            <a:off x="457200" y="1555749"/>
            <a:ext cx="7610354" cy="4191908"/>
          </a:xfrm>
        </p:spPr>
        <p:txBody>
          <a:bodyPr/>
          <a:lstStyle/>
          <a:p>
            <a:pPr marL="432" indent="0">
              <a:buNone/>
            </a:pPr>
            <a:r>
              <a:rPr lang="en-US" sz="2400" dirty="0"/>
              <a:t>Side by side illustrations of a joint show the bones, ligaments and tendons. One drawing shows a gray colored tissue, labeled ligament, connecting the bone above the joint to the bone below. The other drawing shows a large red fiber, labeled muscle, narrowing to a yellowish orange fiber, labeled tendon, and then connecting to the bone, all taking place above the joint.</a:t>
            </a:r>
          </a:p>
        </p:txBody>
      </p:sp>
      <p:sp>
        <p:nvSpPr>
          <p:cNvPr id="14" name="Text Placeholder 13">
            <a:extLst>
              <a:ext uri="{FF2B5EF4-FFF2-40B4-BE49-F238E27FC236}">
                <a16:creationId xmlns:a16="http://schemas.microsoft.com/office/drawing/2014/main" id="{75D39D5E-F773-45BA-9C6D-08F4773C5141}"/>
              </a:ext>
            </a:extLst>
          </p:cNvPr>
          <p:cNvSpPr>
            <a:spLocks noGrp="1"/>
          </p:cNvSpPr>
          <p:nvPr>
            <p:ph type="body" sz="quarter" idx="27"/>
          </p:nvPr>
        </p:nvSpPr>
        <p:spPr>
          <a:xfrm>
            <a:off x="457200" y="5990756"/>
            <a:ext cx="8439150" cy="328401"/>
          </a:xfrm>
        </p:spPr>
        <p:txBody>
          <a:bodyPr/>
          <a:lstStyle/>
          <a:p>
            <a:pPr marL="0" indent="0">
              <a:buNone/>
            </a:pPr>
            <a:r>
              <a:rPr lang="en-US" dirty="0">
                <a:hlinkClick r:id="rId2" action="ppaction://hlinksldjump"/>
              </a:rPr>
              <a:t>Return to presentation</a:t>
            </a:r>
            <a:endParaRPr lang="en-US" dirty="0"/>
          </a:p>
        </p:txBody>
      </p:sp>
    </p:spTree>
    <p:extLst>
      <p:ext uri="{BB962C8B-B14F-4D97-AF65-F5344CB8AC3E}">
        <p14:creationId xmlns:p14="http://schemas.microsoft.com/office/powerpoint/2010/main" val="708218129"/>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37424</TotalTime>
  <Words>7098</Words>
  <Application>Microsoft Office PowerPoint</Application>
  <PresentationFormat>On-screen Show (4:3)</PresentationFormat>
  <Paragraphs>712</Paragraphs>
  <Slides>94</Slides>
  <Notes>85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94</vt:i4>
      </vt:variant>
    </vt:vector>
  </HeadingPairs>
  <TitlesOfParts>
    <vt:vector size="102" baseType="lpstr">
      <vt:lpstr>ＭＳ Ｐゴシック</vt:lpstr>
      <vt:lpstr>Arial</vt:lpstr>
      <vt:lpstr>Lucida Grande</vt:lpstr>
      <vt:lpstr>Noto Sans Symbols</vt:lpstr>
      <vt:lpstr>Times New Roman</vt:lpstr>
      <vt:lpstr>Verdana</vt:lpstr>
      <vt:lpstr>508 Lecture</vt:lpstr>
      <vt:lpstr>2_508 Lecture</vt:lpstr>
      <vt:lpstr>Emergency Care</vt:lpstr>
      <vt:lpstr>Topics</vt:lpstr>
      <vt:lpstr>Musculoskeletal System</vt:lpstr>
      <vt:lpstr>Musculoskeletal System (1 of 2)</vt:lpstr>
      <vt:lpstr>Musculoskeletal System (2 of 2)</vt:lpstr>
      <vt:lpstr>Anatomy of Bone (1 of 2)</vt:lpstr>
      <vt:lpstr>Bones</vt:lpstr>
      <vt:lpstr>Anatomy of Bone (2 of 2)</vt:lpstr>
      <vt:lpstr>Shapes of Bones</vt:lpstr>
      <vt:lpstr>Self-Healing Nature of Bone</vt:lpstr>
      <vt:lpstr>Muscles, Cartilage, Ligaments, and Tendons (1 of 4)</vt:lpstr>
      <vt:lpstr>Muscles, Cartilage, Ligaments, and Tendons (2 of 4)</vt:lpstr>
      <vt:lpstr>Muscles, Cartilage, Ligaments, and Tendons (3 of 4)</vt:lpstr>
      <vt:lpstr>Muscles, Cartilage, Ligaments, and Tendons (4 of 4)</vt:lpstr>
      <vt:lpstr>General Guidelines for Emergency Care</vt:lpstr>
      <vt:lpstr>Mechanisms of Musculoskeletal Injury</vt:lpstr>
      <vt:lpstr>Injury to Bones and Connective (1 of 4)</vt:lpstr>
      <vt:lpstr>Injury to Bones and Connective (2 of 4)</vt:lpstr>
      <vt:lpstr>Injury to Bones and Connective (3 of 4)</vt:lpstr>
      <vt:lpstr>Injury to Bones and Connective (4 of 4)</vt:lpstr>
      <vt:lpstr>Assessment of Musculoskeletal Injuries</vt:lpstr>
      <vt:lpstr>Compartment Syndrome</vt:lpstr>
      <vt:lpstr>Patient Assessment (1 of 2)</vt:lpstr>
      <vt:lpstr>Patient Assessment (2 of 2)</vt:lpstr>
      <vt:lpstr>Think About It</vt:lpstr>
      <vt:lpstr>Patient Care</vt:lpstr>
      <vt:lpstr>Splinting</vt:lpstr>
      <vt:lpstr>Realignment of the Deformed Extremity (1 of 3)</vt:lpstr>
      <vt:lpstr>Realigning Deformed Extremity</vt:lpstr>
      <vt:lpstr>Realignment of the Deformed Extremity (2 of 3)</vt:lpstr>
      <vt:lpstr>Realignment of the Deformed Extremity (3 of 3)</vt:lpstr>
      <vt:lpstr>Strategies for Splinting (1 of 4)</vt:lpstr>
      <vt:lpstr>Strategies for Splinting (2 of 4)</vt:lpstr>
      <vt:lpstr>Strategies for Splinting (3 of 4)</vt:lpstr>
      <vt:lpstr>Strategies for Splinting (4 of 4)</vt:lpstr>
      <vt:lpstr>Hazards of Splinting</vt:lpstr>
      <vt:lpstr>Splinting Long-Bone and Joint Injuries (1 of 3)</vt:lpstr>
      <vt:lpstr>Treatment: Splinting Long-Bone and Joints (1 of 4)</vt:lpstr>
      <vt:lpstr>Splinting Long-Bone and Joint Injuries (2 of 3)</vt:lpstr>
      <vt:lpstr>Treatment: Splinting Long-Bone and Joints (2 of 4)</vt:lpstr>
      <vt:lpstr>Splinting Long-Bone and Joint Injuries (3 of 3)</vt:lpstr>
      <vt:lpstr>Treatment: Splinting Long-Bone and Joints (3 of 4)</vt:lpstr>
      <vt:lpstr>Treatment: Splinting Long-Bone and Joints (4 of 4)</vt:lpstr>
      <vt:lpstr>Traction Splint (1 of 4)</vt:lpstr>
      <vt:lpstr>Traction Splint (2 of 4)</vt:lpstr>
      <vt:lpstr>Traction Splint (3 of 4)</vt:lpstr>
      <vt:lpstr>Traction Splint (4 of 4)</vt:lpstr>
      <vt:lpstr>Treatment: Traction Splint (1 of 4)</vt:lpstr>
      <vt:lpstr>Treatment: Traction Splint (2 of 4)</vt:lpstr>
      <vt:lpstr>Treatment: Traction Splint (3 of 4)</vt:lpstr>
      <vt:lpstr>Treatment: Traction Splint (4 of 4)</vt:lpstr>
      <vt:lpstr>Emergency Care of Specific Injuries</vt:lpstr>
      <vt:lpstr>Shoulder Girdle Injuries (1 of 2)</vt:lpstr>
      <vt:lpstr>Shoulder Girdle Injuries (2 of 2)</vt:lpstr>
      <vt:lpstr>Pelvic Injuries (1 of 3)</vt:lpstr>
      <vt:lpstr>Pelvic Injuries (2 of 3)</vt:lpstr>
      <vt:lpstr>Pelvic Injuries (3 of 3)</vt:lpstr>
      <vt:lpstr>Pelvic Wrap (1 of 5)</vt:lpstr>
      <vt:lpstr>Pelvic Wrap (2 of 5)</vt:lpstr>
      <vt:lpstr>Pelvic Wrap (3 of 5)</vt:lpstr>
      <vt:lpstr>Pelvic Wrap (4 of 5)</vt:lpstr>
      <vt:lpstr>Pelvic Wrap (5 of 5)</vt:lpstr>
      <vt:lpstr>Hip Dislocation (1 of 2)</vt:lpstr>
      <vt:lpstr>Hip Dislocation (2 of 2)</vt:lpstr>
      <vt:lpstr>Geriatric Note</vt:lpstr>
      <vt:lpstr>Hip Fracture (1 of 2)</vt:lpstr>
      <vt:lpstr>Hip Fracture (2 of 2)</vt:lpstr>
      <vt:lpstr>Hip Injuries</vt:lpstr>
      <vt:lpstr>Femoral Shaft Fracture (1 of 2)</vt:lpstr>
      <vt:lpstr>Femoral Shaft Fracture (2 of 2)</vt:lpstr>
      <vt:lpstr>Pediatric Note</vt:lpstr>
      <vt:lpstr>Knee Injury</vt:lpstr>
      <vt:lpstr>Tibia or Fibula Injury</vt:lpstr>
      <vt:lpstr>Ankle or Foot Injury (1 of 3)</vt:lpstr>
      <vt:lpstr>Ankle or Foot Injury (2 of 3)</vt:lpstr>
      <vt:lpstr>Ankle/Foot Injury</vt:lpstr>
      <vt:lpstr>Ankle or Foot Injury (3 of 3)</vt:lpstr>
      <vt:lpstr>Forearm, Wrist, and Hand Injuries</vt:lpstr>
      <vt:lpstr>Splinting Forearm, Wrist, and Hand Injuries (1 of 2)</vt:lpstr>
      <vt:lpstr>Splinting Forearm, Wrist, and Hand Injuries (2 of 2)</vt:lpstr>
      <vt:lpstr>Chapter Review</vt:lpstr>
      <vt:lpstr>Chapter Review (1 of 3)</vt:lpstr>
      <vt:lpstr>Chapter Review (2 of 3)</vt:lpstr>
      <vt:lpstr>Chapter Review (3 of 3)</vt:lpstr>
      <vt:lpstr>Remember (1 of 4)</vt:lpstr>
      <vt:lpstr>Remember (2 of 4)</vt:lpstr>
      <vt:lpstr>Remember (3 of 4)</vt:lpstr>
      <vt:lpstr>Remember (4 of 4)</vt:lpstr>
      <vt:lpstr>Questions to Consider (1 of 2)</vt:lpstr>
      <vt:lpstr>Questions to Consider (2 of 2)</vt:lpstr>
      <vt:lpstr>Critical Thinking</vt:lpstr>
      <vt:lpstr>Copyright</vt:lpstr>
      <vt:lpstr>Appendix 1</vt:lpstr>
      <vt:lpstr>Appendix 2</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Care, Fourteenth Edition, Chapter 32, Musculoskeletal Trauma</dc:title>
  <dc:subject>Health</dc:subject>
  <dc:creator>Limmer/O'Keefe</dc:creator>
  <cp:keywords>Emergency Care</cp:keywords>
  <dc:description/>
  <cp:lastModifiedBy>Radhakrishnan, Rajendran</cp:lastModifiedBy>
  <cp:revision>2017</cp:revision>
  <dcterms:modified xsi:type="dcterms:W3CDTF">2020-01-14T05:07:34Z</dcterms:modified>
  <cp:category/>
</cp:coreProperties>
</file>