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119"/>
  </p:notesMasterIdLst>
  <p:handoutMasterIdLst>
    <p:handoutMasterId r:id="rId120"/>
  </p:handoutMasterIdLst>
  <p:sldIdLst>
    <p:sldId id="354" r:id="rId3"/>
    <p:sldId id="355" r:id="rId4"/>
    <p:sldId id="356" r:id="rId5"/>
    <p:sldId id="417" r:id="rId6"/>
    <p:sldId id="489" r:id="rId7"/>
    <p:sldId id="490" r:id="rId8"/>
    <p:sldId id="493" r:id="rId9"/>
    <p:sldId id="494" r:id="rId10"/>
    <p:sldId id="495" r:id="rId11"/>
    <p:sldId id="496"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4" r:id="rId27"/>
    <p:sldId id="511"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46" r:id="rId60"/>
    <p:sldId id="547" r:id="rId61"/>
    <p:sldId id="512" r:id="rId62"/>
    <p:sldId id="548" r:id="rId63"/>
    <p:sldId id="549" r:id="rId64"/>
    <p:sldId id="550" r:id="rId65"/>
    <p:sldId id="551" r:id="rId66"/>
    <p:sldId id="552" r:id="rId67"/>
    <p:sldId id="553" r:id="rId68"/>
    <p:sldId id="554" r:id="rId69"/>
    <p:sldId id="555" r:id="rId70"/>
    <p:sldId id="556" r:id="rId71"/>
    <p:sldId id="557" r:id="rId72"/>
    <p:sldId id="558" r:id="rId73"/>
    <p:sldId id="559" r:id="rId74"/>
    <p:sldId id="560" r:id="rId75"/>
    <p:sldId id="561" r:id="rId76"/>
    <p:sldId id="562" r:id="rId77"/>
    <p:sldId id="513" r:id="rId78"/>
    <p:sldId id="563" r:id="rId79"/>
    <p:sldId id="564" r:id="rId80"/>
    <p:sldId id="565" r:id="rId81"/>
    <p:sldId id="566" r:id="rId82"/>
    <p:sldId id="870" r:id="rId83"/>
    <p:sldId id="568" r:id="rId84"/>
    <p:sldId id="569" r:id="rId85"/>
    <p:sldId id="570" r:id="rId86"/>
    <p:sldId id="571" r:id="rId87"/>
    <p:sldId id="572" r:id="rId88"/>
    <p:sldId id="573" r:id="rId89"/>
    <p:sldId id="574" r:id="rId90"/>
    <p:sldId id="575" r:id="rId91"/>
    <p:sldId id="576" r:id="rId92"/>
    <p:sldId id="577" r:id="rId93"/>
    <p:sldId id="578" r:id="rId94"/>
    <p:sldId id="579" r:id="rId95"/>
    <p:sldId id="580" r:id="rId96"/>
    <p:sldId id="581" r:id="rId97"/>
    <p:sldId id="582" r:id="rId98"/>
    <p:sldId id="583" r:id="rId99"/>
    <p:sldId id="584" r:id="rId100"/>
    <p:sldId id="585" r:id="rId101"/>
    <p:sldId id="586" r:id="rId102"/>
    <p:sldId id="587" r:id="rId103"/>
    <p:sldId id="588" r:id="rId104"/>
    <p:sldId id="589" r:id="rId105"/>
    <p:sldId id="590" r:id="rId106"/>
    <p:sldId id="591" r:id="rId107"/>
    <p:sldId id="592" r:id="rId108"/>
    <p:sldId id="593" r:id="rId109"/>
    <p:sldId id="594" r:id="rId110"/>
    <p:sldId id="595" r:id="rId111"/>
    <p:sldId id="596" r:id="rId112"/>
    <p:sldId id="597" r:id="rId113"/>
    <p:sldId id="598" r:id="rId114"/>
    <p:sldId id="599" r:id="rId115"/>
    <p:sldId id="298" r:id="rId116"/>
    <p:sldId id="871" r:id="rId117"/>
    <p:sldId id="872" r:id="rId1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0" autoAdjust="0"/>
    <p:restoredTop sz="83837" autoAdjust="0"/>
  </p:normalViewPr>
  <p:slideViewPr>
    <p:cSldViewPr snapToGrid="0" snapToObjects="1">
      <p:cViewPr varScale="1">
        <p:scale>
          <a:sx n="92" d="100"/>
          <a:sy n="92" d="100"/>
        </p:scale>
        <p:origin x="2370" y="78"/>
      </p:cViewPr>
      <p:guideLst>
        <p:guide orient="horz" pos="777"/>
        <p:guide pos="295"/>
        <p:guide orient="horz" pos="981"/>
      </p:guideLst>
    </p:cSldViewPr>
  </p:slideViewPr>
  <p:outlineViewPr>
    <p:cViewPr>
      <p:scale>
        <a:sx n="33" d="100"/>
        <a:sy n="33" d="100"/>
      </p:scale>
      <p:origin x="0" y="-63612"/>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3/17/2022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10.2</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Connecting the function of the pulmonary system and the cardiovascular system is important not just to this lesson, but to many lessons that will follow. Continue a discussion of cardiopulmonary pathophysiology throughout your overall lesson plan.</a:t>
            </a:r>
            <a:r>
              <a:rPr lang="en-US" sz="1200" b="1" i="0" u="none" strike="noStrike" kern="1200" cap="none" dirty="0">
                <a:solidFill>
                  <a:schemeClr val="dk1"/>
                </a:solidFill>
                <a:effectLst/>
                <a:latin typeface="Arial"/>
                <a:ea typeface="Arial"/>
                <a:cs typeface="Arial"/>
                <a:sym typeface="Arial"/>
              </a:rPr>
              <a:t> </a:t>
            </a:r>
            <a:endParaRPr lang="en-US" sz="1200" b="0" i="0" u="none" strike="noStrike" kern="1200" cap="none" dirty="0">
              <a:solidFill>
                <a:schemeClr val="dk1"/>
              </a:solidFill>
              <a:effectLst/>
              <a:latin typeface="Arial"/>
              <a:ea typeface="Arial"/>
              <a:cs typeface="Arial"/>
              <a:sym typeface="Arial"/>
            </a:endParaRPr>
          </a:p>
          <a:p>
            <a:endParaRPr lang="en-US" dirty="0"/>
          </a:p>
          <a:p>
            <a:r>
              <a:rPr lang="en-US" sz="1200" b="1" i="0" u="none" strike="noStrike" kern="1200" cap="none" dirty="0">
                <a:solidFill>
                  <a:schemeClr val="dk1"/>
                </a:solidFill>
                <a:effectLst/>
                <a:latin typeface="Arial"/>
                <a:ea typeface="Arial"/>
                <a:cs typeface="Arial"/>
                <a:sym typeface="Arial"/>
              </a:rPr>
              <a:t>Discussion Topic: </a:t>
            </a:r>
            <a:r>
              <a:rPr lang="en-US" sz="1200" b="0" i="0" u="none" strike="noStrike" kern="1200" cap="none" dirty="0">
                <a:solidFill>
                  <a:schemeClr val="dk1"/>
                </a:solidFill>
                <a:effectLst/>
                <a:latin typeface="Arial"/>
                <a:ea typeface="Arial"/>
                <a:cs typeface="Arial"/>
                <a:sym typeface="Arial"/>
              </a:rPr>
              <a:t>Describe how the mechanics of breathing can be disrupted.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05895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dk1"/>
                </a:solidFill>
                <a:effectLst/>
                <a:latin typeface="Arial"/>
                <a:ea typeface="Arial"/>
                <a:cs typeface="Arial"/>
                <a:sym typeface="Arial"/>
              </a:rPr>
              <a:t>Have advanced airway devices and associated equipment on hand for familiarization. Focus on confirmation. This is an absolutely essential goal for the entire team.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60888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sz="1200" b="0" i="0" u="none" strike="noStrike" kern="1200" cap="none" dirty="0">
                <a:solidFill>
                  <a:schemeClr val="dk1"/>
                </a:solidFill>
                <a:effectLst/>
                <a:latin typeface="Arial"/>
                <a:ea typeface="Arial"/>
                <a:cs typeface="Arial"/>
                <a:sym typeface="Arial"/>
              </a:rPr>
              <a:t>What is the role of the EMT when an advanced airway fails? How might an EMT help in a “failure to intubate” situation?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68873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dk1"/>
                </a:solidFill>
                <a:effectLst/>
                <a:latin typeface="Arial"/>
                <a:ea typeface="Arial"/>
                <a:cs typeface="Arial"/>
                <a:sym typeface="Arial"/>
              </a:rPr>
              <a:t>Describe the teamwork necessary to intubate a trauma patient.</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sz="1200" b="0" i="0" u="none" strike="noStrike" kern="1200" cap="none" dirty="0">
                <a:solidFill>
                  <a:schemeClr val="dk1"/>
                </a:solidFill>
                <a:effectLst/>
                <a:latin typeface="Arial"/>
                <a:ea typeface="Arial"/>
                <a:cs typeface="Arial"/>
                <a:sym typeface="Arial"/>
              </a:rPr>
              <a:t>Join with an advanced class and practice the teamwork necessary to insert an advanced airway.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92513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sz="1200" b="0" i="0" u="none" strike="noStrike" kern="1200" cap="none" dirty="0">
                <a:solidFill>
                  <a:schemeClr val="dk1"/>
                </a:solidFill>
                <a:effectLst/>
                <a:latin typeface="Arial"/>
                <a:ea typeface="Arial"/>
                <a:cs typeface="Arial"/>
                <a:sym typeface="Arial"/>
              </a:rPr>
              <a:t>Using an airway manikin, practice the hand position necessary to maintain stabilization during a trauma intubation.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52724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19046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30501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04760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10.2</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how gas exchange is disrupted.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033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10.2</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common circulation issues that lead to cardiopulmonary dysfunction.</a:t>
            </a:r>
          </a:p>
          <a:p>
            <a:endParaRPr lang="en-US" b="1" dirty="0"/>
          </a:p>
          <a:p>
            <a:r>
              <a:rPr lang="en-US" sz="1200" b="1" i="0" u="none" strike="noStrike" kern="1200" cap="none" dirty="0">
                <a:solidFill>
                  <a:schemeClr val="dk1"/>
                </a:solidFill>
                <a:effectLst/>
                <a:latin typeface="Arial"/>
                <a:ea typeface="Arial"/>
                <a:cs typeface="Arial"/>
                <a:sym typeface="Arial"/>
              </a:rPr>
              <a:t>Knowledge Application: </a:t>
            </a:r>
            <a:r>
              <a:rPr lang="en-US" sz="1200" b="0" i="0" u="none" strike="noStrike" kern="1200" cap="none" dirty="0">
                <a:solidFill>
                  <a:schemeClr val="dk1"/>
                </a:solidFill>
                <a:effectLst/>
                <a:latin typeface="Arial"/>
                <a:ea typeface="Arial"/>
                <a:cs typeface="Arial"/>
                <a:sym typeface="Arial"/>
              </a:rPr>
              <a:t>Discuss the pathophysiology (the negative impact) of the following disorders on both pulmonary and cellular respiration: severe bronchospasm, severe external hemorrhage, and slowed breathing due to narcotic overdose.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758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45</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r>
              <a:rPr lang="en-US" sz="1200" b="1" i="0" u="none" strike="noStrike" kern="1200" cap="none" dirty="0">
                <a:solidFill>
                  <a:schemeClr val="dk1"/>
                </a:solidFill>
                <a:effectLst/>
                <a:latin typeface="Arial"/>
                <a:ea typeface="Arial"/>
                <a:cs typeface="Arial"/>
                <a:sym typeface="Arial"/>
              </a:rPr>
              <a:t>Teaching Tips: </a:t>
            </a:r>
            <a:r>
              <a:rPr lang="en-US" sz="1200" b="0" i="0" u="none" strike="noStrike" kern="1200" cap="none" dirty="0">
                <a:solidFill>
                  <a:schemeClr val="dk1"/>
                </a:solidFill>
                <a:effectLst/>
                <a:latin typeface="Arial"/>
                <a:ea typeface="Arial"/>
                <a:cs typeface="Arial"/>
                <a:sym typeface="Arial"/>
              </a:rPr>
              <a:t>Teach assessment in the context of decision making—for example, “As an EMT, you will use these findings to identify inadequate breathing.” Many of the findings of inadequate breathing are visual. Use pictures and other multimedia graphics to illustrate potential findings. Relate inadequate breathing to hypoxia. Describe how signs and symptoms overlap. Practice decision making. Make decision making part of every use of artificial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06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10.3</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three different examples that show how a patient might become hypoxic.</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748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10.3</a:t>
            </a:r>
            <a:endParaRPr lang="en-US" dirty="0"/>
          </a:p>
          <a:p>
            <a:endParaRPr lang="en-US" dirty="0"/>
          </a:p>
          <a:p>
            <a:pPr lvl="0"/>
            <a:r>
              <a:rPr lang="en-US" b="1" dirty="0"/>
              <a:t>Class Activity: </a:t>
            </a:r>
            <a:r>
              <a:rPr lang="en-US" sz="1200" b="0" i="0" u="none" strike="noStrike" kern="1200" cap="none" dirty="0">
                <a:solidFill>
                  <a:schemeClr val="dk1"/>
                </a:solidFill>
                <a:effectLst/>
                <a:latin typeface="Arial"/>
                <a:ea typeface="Arial"/>
                <a:cs typeface="Arial"/>
                <a:sym typeface="Arial"/>
              </a:rPr>
              <a:t>List specific compensatory steps. Have students explain why these steps might fail over time, and discuss the net effect on respiration when the failure occurs.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7756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10.3</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Discuss the changes that occur when compensation fails.</a:t>
            </a:r>
          </a:p>
          <a:p>
            <a:endParaRPr lang="en-US" sz="1200" b="0" i="0" u="none" strike="noStrike" kern="1200" cap="none" dirty="0">
              <a:solidFill>
                <a:schemeClr val="dk1"/>
              </a:solidFill>
              <a:effectLst/>
              <a:latin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Arial"/>
                <a:cs typeface="Arial"/>
                <a:sym typeface="Arial"/>
              </a:rPr>
              <a:t>Class Activity: </a:t>
            </a:r>
            <a:r>
              <a:rPr lang="en-US" sz="1200" b="0" i="0" u="none" strike="noStrike" kern="1200" cap="none" dirty="0">
                <a:solidFill>
                  <a:schemeClr val="dk1"/>
                </a:solidFill>
                <a:effectLst/>
                <a:latin typeface="Arial"/>
                <a:ea typeface="Arial"/>
                <a:cs typeface="Arial"/>
                <a:sym typeface="Arial"/>
              </a:rPr>
              <a:t>Describe a respiratory assessment. Based on the findings that you present, ask the class to classify your patient as being in either respiratory distress or respiratory failure.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4186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10.3</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Topics: </a:t>
            </a:r>
            <a:r>
              <a:rPr lang="en-US" sz="1200" b="0" i="0" u="none" strike="noStrike" kern="1200" cap="none" dirty="0">
                <a:solidFill>
                  <a:schemeClr val="dk1"/>
                </a:solidFill>
                <a:effectLst/>
                <a:latin typeface="Arial"/>
                <a:ea typeface="Arial"/>
                <a:cs typeface="Arial"/>
                <a:sym typeface="Arial"/>
              </a:rPr>
              <a:t>Explain how the body compensates for inadequate breathing. Discuss the changes that occur. Discuss how you would assess breathing. Consider both a conscious patient and an unconscious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983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10.4</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Describe a patient scenario that includes a patient who is compensating for a respiratory challenge. Ask students to explain the origins of the signs and symptoms that they identify.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421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10.4</a:t>
            </a:r>
            <a:endParaRPr lang="en-US" dirty="0"/>
          </a:p>
          <a:p>
            <a:endParaRPr lang="en-US" dirty="0"/>
          </a:p>
          <a:p>
            <a:pPr lvl="0"/>
            <a:r>
              <a:rPr lang="en-US" b="1" dirty="0"/>
              <a:t>Knowledge Application: </a:t>
            </a:r>
            <a:r>
              <a:rPr lang="en-US" sz="1200" b="0" i="0" u="none" strike="noStrike" kern="1200" cap="none" dirty="0">
                <a:solidFill>
                  <a:schemeClr val="dk1"/>
                </a:solidFill>
                <a:effectLst/>
                <a:latin typeface="Arial"/>
                <a:ea typeface="Arial"/>
                <a:cs typeface="Arial"/>
                <a:sym typeface="Arial"/>
              </a:rPr>
              <a:t>Discuss compensation for inadequate breathing. Describe specific compensatory steps and ask students to describe external findings. Compare and contrast respiratory distress and respiratory failure (inadequate breathing) in the following areas: lung sounds, respiratory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336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Planning Your Time: </a:t>
            </a:r>
            <a:r>
              <a:rPr lang="en-US" altLang="en-US" dirty="0">
                <a:latin typeface="Arial" panose="020B0604020202020204" pitchFamily="34" charset="0"/>
                <a:cs typeface="Arial" panose="020B0604020202020204" pitchFamily="34" charset="0"/>
              </a:rPr>
              <a:t>Plan 195 to 205 minutes for this chapter.</a:t>
            </a:r>
          </a:p>
          <a:p>
            <a:pPr>
              <a:buFontTx/>
              <a:buChar char="•"/>
            </a:pPr>
            <a:r>
              <a:rPr lang="en-US" altLang="en-US" dirty="0">
                <a:latin typeface="Arial" panose="020B0604020202020204" pitchFamily="34" charset="0"/>
                <a:cs typeface="Arial" panose="020B0604020202020204" pitchFamily="34" charset="0"/>
              </a:rPr>
              <a:t> Introduction (5 minutes) </a:t>
            </a:r>
          </a:p>
          <a:p>
            <a:pPr>
              <a:buFontTx/>
              <a:buChar char="•"/>
            </a:pPr>
            <a:r>
              <a:rPr lang="en-US" altLang="en-US" dirty="0">
                <a:latin typeface="Arial" panose="020B0604020202020204" pitchFamily="34" charset="0"/>
                <a:cs typeface="Arial" panose="020B0604020202020204" pitchFamily="34" charset="0"/>
              </a:rPr>
              <a:t> Physiology and Pathophysiology (45 minutes)</a:t>
            </a:r>
          </a:p>
          <a:p>
            <a:pPr>
              <a:buFontTx/>
              <a:buChar char="•"/>
            </a:pPr>
            <a:r>
              <a:rPr lang="en-US" altLang="en-US" dirty="0">
                <a:latin typeface="Arial" panose="020B0604020202020204" pitchFamily="34" charset="0"/>
                <a:cs typeface="Arial" panose="020B0604020202020204" pitchFamily="34" charset="0"/>
              </a:rPr>
              <a:t> Respiration (45 minutes)</a:t>
            </a:r>
          </a:p>
          <a:p>
            <a:pPr>
              <a:buFontTx/>
              <a:buChar char="•"/>
            </a:pPr>
            <a:r>
              <a:rPr lang="en-US" altLang="en-US" dirty="0">
                <a:latin typeface="Arial" panose="020B0604020202020204" pitchFamily="34" charset="0"/>
                <a:cs typeface="Arial" panose="020B0604020202020204" pitchFamily="34" charset="0"/>
              </a:rPr>
              <a:t> Positive Pressure Ventilation (30 minutes)</a:t>
            </a:r>
          </a:p>
          <a:p>
            <a:pPr>
              <a:buFontTx/>
              <a:buChar char="•"/>
            </a:pPr>
            <a:r>
              <a:rPr lang="en-US" altLang="en-US" dirty="0">
                <a:latin typeface="Arial" panose="020B0604020202020204" pitchFamily="34" charset="0"/>
                <a:cs typeface="Arial" panose="020B0604020202020204" pitchFamily="34" charset="0"/>
              </a:rPr>
              <a:t> Oxygen Therapy (40 minutes)</a:t>
            </a:r>
          </a:p>
          <a:p>
            <a:pPr>
              <a:buFontTx/>
              <a:buChar char="•"/>
            </a:pPr>
            <a:r>
              <a:rPr lang="en-US" altLang="en-US" dirty="0">
                <a:latin typeface="Arial" panose="020B0604020202020204" pitchFamily="34" charset="0"/>
                <a:cs typeface="Arial" panose="020B0604020202020204" pitchFamily="34" charset="0"/>
              </a:rPr>
              <a:t> Special Considerations (15 minutes) </a:t>
            </a:r>
          </a:p>
          <a:p>
            <a:pPr>
              <a:buFontTx/>
              <a:buChar char="•"/>
            </a:pPr>
            <a:r>
              <a:rPr lang="en-US" altLang="en-US" dirty="0">
                <a:latin typeface="Arial" panose="020B0604020202020204" pitchFamily="34" charset="0"/>
                <a:cs typeface="Arial" panose="020B0604020202020204" pitchFamily="34" charset="0"/>
              </a:rPr>
              <a:t> Assisting with Advanced Airway Devices (15 minutes)</a:t>
            </a:r>
          </a:p>
          <a:p>
            <a:pPr>
              <a:buFontTx/>
              <a:buNone/>
            </a:pPr>
            <a:endParaRPr lang="en-US" altLang="en-US" dirty="0">
              <a:latin typeface="Arial" panose="020B0604020202020204" pitchFamily="34" charset="0"/>
              <a:cs typeface="Arial" panose="020B0604020202020204" pitchFamily="34" charset="0"/>
            </a:endParaRPr>
          </a:p>
          <a:p>
            <a:pPr>
              <a:buFontTx/>
              <a:buNone/>
            </a:pPr>
            <a:r>
              <a:rPr lang="en-US" altLang="en-US" dirty="0">
                <a:latin typeface="Arial" panose="020B0604020202020204" pitchFamily="34" charset="0"/>
                <a:cs typeface="Arial" panose="020B0604020202020204" pitchFamily="34" charset="0"/>
              </a:rPr>
              <a:t>Note: The total teaching time recommended is only a guideline.</a:t>
            </a:r>
          </a:p>
          <a:p>
            <a:endParaRPr lang="en-US" dirty="0"/>
          </a:p>
          <a:p>
            <a:r>
              <a:rPr lang="en-US" sz="1200" b="1" i="0" u="none" strike="noStrike" kern="1200" cap="none" dirty="0">
                <a:solidFill>
                  <a:schemeClr val="dk1"/>
                </a:solidFill>
                <a:effectLst/>
                <a:latin typeface="Arial"/>
                <a:ea typeface="Arial"/>
                <a:cs typeface="Arial"/>
                <a:sym typeface="Arial"/>
              </a:rPr>
              <a:t>Teaching Tips: </a:t>
            </a:r>
            <a:r>
              <a:rPr lang="en-US" sz="1200" b="0" i="0" u="none" strike="noStrike" kern="1200" cap="none" dirty="0">
                <a:solidFill>
                  <a:schemeClr val="dk1"/>
                </a:solidFill>
                <a:effectLst/>
                <a:latin typeface="Arial"/>
                <a:ea typeface="Arial"/>
                <a:cs typeface="Arial"/>
                <a:sym typeface="Arial"/>
              </a:rPr>
              <a:t>Proper airway management must always be paired with assessment of adequate breathing to ensure that both of these critical functions are occurring.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10.4</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Describe a patient scenario that includes a patient who is compensating for a respiratory challenge. Ask students to explain the origins of the signs and symptoms that they identify.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332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10.4</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Critical Thinking Discussion: </a:t>
            </a:r>
            <a:r>
              <a:rPr lang="en-US" sz="1200" b="0" i="0" u="none" strike="noStrike" kern="1200" cap="none" dirty="0">
                <a:solidFill>
                  <a:schemeClr val="dk1"/>
                </a:solidFill>
                <a:effectLst/>
                <a:latin typeface="Arial"/>
                <a:ea typeface="Arial"/>
                <a:cs typeface="Arial"/>
                <a:sym typeface="Arial"/>
              </a:rPr>
              <a:t>Certain conditions, such as diabetic ketoacidosis, make the body more acidic. This change in the pH decreases the hemoglobin’s ability to hold onto oxygen. What effect might an acidotic condition have upon pulmonary and cellular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669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10.4</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Use media resources or a detailed scenario to present students with a ventilation decision.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8721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30</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dirty="0">
                <a:solidFill>
                  <a:schemeClr val="dk1"/>
                </a:solidFill>
                <a:latin typeface="Arial"/>
                <a:ea typeface="Arial"/>
                <a:cs typeface="Arial"/>
                <a:sym typeface="Arial"/>
              </a:rPr>
              <a:t>Teaching Tips: </a:t>
            </a:r>
            <a:r>
              <a:rPr lang="en-US" sz="1200" b="0" i="0" u="none" strike="noStrike" kern="1200" cap="none" dirty="0">
                <a:solidFill>
                  <a:schemeClr val="dk1"/>
                </a:solidFill>
                <a:effectLst/>
                <a:latin typeface="Arial"/>
                <a:ea typeface="Arial"/>
                <a:cs typeface="Arial"/>
                <a:sym typeface="Arial"/>
              </a:rPr>
              <a:t>Describe the negative effects of positive pressure ventilation. Foster a cost-benefit analysis in the decision to provide artificial ventilation. Discuss the negative outcome associated with poor artificial ventilation techniques. Ground lessons in reality, not just a skill sheet.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462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Teaching Tips: </a:t>
            </a:r>
            <a:r>
              <a:rPr lang="en-US" sz="1200" b="0" i="0" u="none" strike="noStrike" kern="1200" cap="none" dirty="0">
                <a:solidFill>
                  <a:schemeClr val="dk1"/>
                </a:solidFill>
                <a:effectLst/>
                <a:latin typeface="Arial"/>
                <a:ea typeface="Arial"/>
                <a:cs typeface="Arial"/>
                <a:sym typeface="Arial"/>
              </a:rPr>
              <a:t>Allocate the appropriate amount of time, and have enough assistance, to conduct an efficient psychomotor session. Closely monitor and frequently correct students. Use standardized skill sheets to assess competency when practicing the various methods of artificial ventilation.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9782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Divide the class into two groups. Use a scenario to review the cost-benefit analysis of a “ventilate vs. not ventilate” decision. Have students debate both arguments.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743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Discussion Topics: </a:t>
            </a:r>
            <a:r>
              <a:rPr lang="en-US" sz="1200" b="0" i="0" u="none" strike="noStrike" kern="1200" cap="none" dirty="0">
                <a:solidFill>
                  <a:schemeClr val="dk1"/>
                </a:solidFill>
                <a:effectLst/>
                <a:latin typeface="Arial"/>
                <a:ea typeface="Arial"/>
                <a:cs typeface="Arial"/>
                <a:sym typeface="Arial"/>
              </a:rPr>
              <a:t>Discuss the negative impact of poor artificial ventilation technique. Consider the outcome of the following problems: rate too fast, too much volume, and inadequate mask seal. Discuss the procedure for ventilating a patient with a pocket mask, and a bag-valve mask.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9479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Discuss scenarios with the class. Ask the class to determine the need for artificial ventilation. Discuss the decision-making process.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713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9150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527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45</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Arial"/>
                <a:ea typeface="Arial"/>
                <a:cs typeface="Arial"/>
                <a:sym typeface="Arial"/>
              </a:rPr>
              <a:t>Teaching Tips: </a:t>
            </a:r>
            <a:r>
              <a:rPr lang="en-US" sz="1200" b="0" i="0" u="none" strike="noStrike" kern="1200" cap="none" dirty="0">
                <a:solidFill>
                  <a:schemeClr val="dk1"/>
                </a:solidFill>
                <a:effectLst/>
                <a:latin typeface="Arial"/>
                <a:ea typeface="Arial"/>
                <a:cs typeface="Arial"/>
                <a:sym typeface="Arial"/>
              </a:rPr>
              <a:t>This lesson lends itself well to multimedia presentations. Anatomical models and web graphics will enhance your presentation on physiology and pathophysiology. Use real-life examples. Adults grasp pathophysiology best when they can apply it to actual situations. For each disorder, discuss actual examples and move from theory to reality. Reach back to include the concepts of minute volume and alveolar ventilation. Describe how they influence respiration.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576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5702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793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5634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Class Activity: </a:t>
            </a:r>
            <a:r>
              <a:rPr lang="en-US" sz="1200" b="0" i="0" u="none" strike="noStrike" kern="1200" cap="none" dirty="0">
                <a:solidFill>
                  <a:schemeClr val="dk1"/>
                </a:solidFill>
                <a:effectLst/>
                <a:latin typeface="Arial"/>
                <a:ea typeface="Arial"/>
                <a:cs typeface="Arial"/>
                <a:sym typeface="Arial"/>
              </a:rPr>
              <a:t>Distribute clean face masks. Have students choose a partner and practice obtaining good hand position and face seal using a pocket mask or BVM face mask. (Do not ventilate.) Try obtaining the seal in different positions (patient supine, patient sitting up, and so 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3810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10.5</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080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sz="1200" b="0" i="0" u="none" strike="noStrike" kern="1200" cap="none" dirty="0">
                <a:solidFill>
                  <a:schemeClr val="dk1"/>
                </a:solidFill>
                <a:effectLst/>
                <a:latin typeface="Arial"/>
                <a:ea typeface="Arial"/>
                <a:cs typeface="Arial"/>
                <a:sym typeface="Arial"/>
              </a:rPr>
              <a:t>(Skill Demonstration) Referring to a standardized skill competency sheet, and using an airway manikin, demonstrate the proper procedure for delivering artificial ventilations using a pocket mask.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0188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913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10.5</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5988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973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10.1</a:t>
            </a:r>
          </a:p>
          <a:p>
            <a:endParaRPr lang="en-US" b="1" dirty="0">
              <a:latin typeface="Arial" panose="020B0604020202020204" pitchFamily="34" charset="0"/>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Class Activity: </a:t>
            </a:r>
            <a:r>
              <a:rPr lang="en-US" sz="1200" b="0" i="0" u="none" strike="noStrike" kern="1200" cap="none" dirty="0">
                <a:solidFill>
                  <a:schemeClr val="dk1"/>
                </a:solidFill>
                <a:effectLst/>
                <a:latin typeface="Arial"/>
                <a:ea typeface="Arial"/>
                <a:cs typeface="Arial"/>
                <a:sym typeface="Arial"/>
              </a:rPr>
              <a:t>Have students work in groups, using household items to construct a model of respiratory function that uses negative pressure to move air. Have groups present their models to the class and describe their particular processes of moving air.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1965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3526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0639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1568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3362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10.5</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2309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0206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5042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4041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1003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10.5</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633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10.1</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Knowledge Application: </a:t>
            </a:r>
            <a:r>
              <a:rPr lang="en-US" sz="1200" b="0" i="0" u="none" strike="noStrike" kern="1200" cap="none" dirty="0">
                <a:solidFill>
                  <a:schemeClr val="dk1"/>
                </a:solidFill>
                <a:effectLst/>
                <a:latin typeface="Arial"/>
                <a:ea typeface="Arial"/>
                <a:cs typeface="Arial"/>
                <a:sym typeface="Arial"/>
              </a:rPr>
              <a:t>Have students describe the pressures of breathing. Discuss the role of both positive and negative pressure in moving air.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9954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5474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sz="1200" b="0" i="0" u="none" strike="noStrike" kern="1200" cap="none" dirty="0">
                <a:solidFill>
                  <a:schemeClr val="dk1"/>
                </a:solidFill>
                <a:effectLst/>
                <a:latin typeface="Arial"/>
                <a:ea typeface="Arial"/>
                <a:cs typeface="Arial"/>
                <a:sym typeface="Arial"/>
              </a:rPr>
              <a:t>(Skill Demonstration) Referring to a standardized skill competency sheet, and using an airway manikin, demonstrate the proper one- and two-person techniques for delivering ventilations using a bag-valve mask.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4877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Describe a variety of patient scenarios. Ask students to choose a method to artificially ventilate the patient in each scenario. Discuss why the chosen method would be appropriate or inappropriate. </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Critical Thinking Discussion: </a:t>
            </a:r>
            <a:r>
              <a:rPr lang="en-US" sz="1200" b="0" i="0" u="none" strike="noStrike" kern="1200" cap="none" dirty="0">
                <a:solidFill>
                  <a:schemeClr val="dk1"/>
                </a:solidFill>
                <a:effectLst/>
                <a:latin typeface="Arial"/>
                <a:ea typeface="Arial"/>
                <a:cs typeface="Arial"/>
                <a:sym typeface="Arial"/>
              </a:rPr>
              <a:t>If using a BVM was ineffective at ventilating a patient, what would the next step be? What are the alternatives?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0661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4093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Discuss the procedure for artificially ventilating a stoma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9589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7211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4675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Critical Thinking Discussion: </a:t>
            </a:r>
            <a:r>
              <a:rPr lang="en-US" sz="1200" b="0" i="0" u="none" strike="noStrike" kern="1200" cap="none" dirty="0">
                <a:solidFill>
                  <a:schemeClr val="dk1"/>
                </a:solidFill>
                <a:effectLst/>
                <a:latin typeface="Arial"/>
                <a:ea typeface="Arial"/>
                <a:cs typeface="Arial"/>
                <a:sym typeface="Arial"/>
              </a:rPr>
              <a:t>Review the Think Like an EMT feature with students and encourage discussion.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9640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10.5</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5474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40</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dirty="0">
                <a:solidFill>
                  <a:schemeClr val="dk1"/>
                </a:solidFill>
                <a:latin typeface="Arial"/>
                <a:ea typeface="Arial"/>
                <a:cs typeface="Arial"/>
                <a:sym typeface="Arial"/>
              </a:rPr>
              <a:t>Teaching Tips: </a:t>
            </a:r>
            <a:r>
              <a:rPr lang="en-US" sz="1200" b="0" i="0" u="none" strike="noStrike" kern="1200" cap="none" dirty="0">
                <a:solidFill>
                  <a:schemeClr val="dk1"/>
                </a:solidFill>
                <a:effectLst/>
                <a:latin typeface="Arial"/>
                <a:ea typeface="Arial"/>
                <a:cs typeface="Arial"/>
                <a:sym typeface="Arial"/>
              </a:rPr>
              <a:t>Oxygen therapy is sometimes a controversial and evolving topic.  Embrace the discussion and use it to demonstrate the dynamic nature of health science.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726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10.1</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Discussion Topics: </a:t>
            </a:r>
            <a:r>
              <a:rPr lang="en-US" sz="1200" b="0" i="0" u="none" strike="noStrike" kern="1200" cap="none" dirty="0">
                <a:solidFill>
                  <a:schemeClr val="dk1"/>
                </a:solidFill>
                <a:effectLst/>
                <a:latin typeface="Arial"/>
                <a:ea typeface="Arial"/>
                <a:cs typeface="Arial"/>
                <a:sym typeface="Arial"/>
              </a:rPr>
              <a:t>Mechanically speaking, describe how the body moves air into and out of the lungs. Discuss the role of rate and tidal volume with regard to minute volume. Using examples, explain how changes to either of these elements affect minute volume. Define </a:t>
            </a:r>
            <a:r>
              <a:rPr lang="en-US" sz="1200" b="0" i="1" u="none" strike="noStrike" kern="1200" cap="none" dirty="0">
                <a:solidFill>
                  <a:schemeClr val="dk1"/>
                </a:solidFill>
                <a:effectLst/>
                <a:latin typeface="Arial"/>
                <a:ea typeface="Arial"/>
                <a:cs typeface="Arial"/>
                <a:sym typeface="Arial"/>
              </a:rPr>
              <a:t>alveolar ventilation</a:t>
            </a:r>
            <a:r>
              <a:rPr lang="en-US" sz="1200" b="0" i="0" u="none" strike="noStrike" kern="1200" cap="none" dirty="0">
                <a:solidFill>
                  <a:schemeClr val="dk1"/>
                </a:solidFill>
                <a:effectLst/>
                <a:latin typeface="Arial"/>
                <a:ea typeface="Arial"/>
                <a:cs typeface="Arial"/>
                <a:sym typeface="Arial"/>
              </a:rPr>
              <a:t>. Give examples of how changes in rate and volume impact alveolar ventilation.</a:t>
            </a:r>
          </a:p>
          <a:p>
            <a:pPr lvl="0"/>
            <a:endParaRPr lang="en-US" sz="1200" b="0" i="0" u="none" strike="noStrike" kern="1200" cap="none" dirty="0">
              <a:solidFill>
                <a:schemeClr val="dk1"/>
              </a:solidFill>
              <a:effectLst/>
              <a:latin typeface="Arial"/>
              <a:ea typeface="Arial"/>
              <a:cs typeface="Arial"/>
              <a:sym typeface="Arial"/>
            </a:endParaRPr>
          </a:p>
          <a:p>
            <a:r>
              <a:rPr lang="en-US" sz="1200" b="1" i="0" u="none" strike="noStrike" kern="1200" cap="none" dirty="0">
                <a:solidFill>
                  <a:schemeClr val="dk1"/>
                </a:solidFill>
                <a:effectLst/>
                <a:latin typeface="Arial"/>
                <a:ea typeface="Arial"/>
                <a:cs typeface="Arial"/>
                <a:sym typeface="Arial"/>
              </a:rPr>
              <a:t>Critical Thinking Discussion: </a:t>
            </a:r>
            <a:r>
              <a:rPr lang="en-US" sz="1200" b="0" i="0" u="none" strike="noStrike" kern="1200" cap="none" dirty="0">
                <a:solidFill>
                  <a:schemeClr val="dk1"/>
                </a:solidFill>
                <a:effectLst/>
                <a:latin typeface="Arial"/>
                <a:ea typeface="Arial"/>
                <a:cs typeface="Arial"/>
                <a:sym typeface="Arial"/>
              </a:rPr>
              <a:t>How would a disease such as asthma interfere with alveolar ventilation?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9287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r>
              <a:rPr lang="en-US" b="1" dirty="0"/>
              <a:t>Discussion Topic: </a:t>
            </a:r>
            <a:r>
              <a:rPr lang="en-US" sz="1200" b="0" i="0" u="none" strike="noStrike" kern="1200" cap="none" dirty="0">
                <a:solidFill>
                  <a:schemeClr val="dk1"/>
                </a:solidFill>
                <a:effectLst/>
                <a:latin typeface="Arial"/>
                <a:ea typeface="Arial"/>
                <a:cs typeface="Arial"/>
                <a:sym typeface="Arial"/>
              </a:rPr>
              <a:t>oxygen. What conditions might benefit from supplemental oxygen?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3359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Prepare a variety of oxygen-related visual aids prior to this lesson. This section references many parts and pieces and is significantly enhanced by examples.</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Arial"/>
                <a:ea typeface="Arial"/>
                <a:cs typeface="Arial"/>
                <a:sym typeface="Arial"/>
              </a:rPr>
              <a:t>Discussion Topic: </a:t>
            </a:r>
            <a:r>
              <a:rPr lang="en-US" sz="1200" b="0" i="0" u="none" strike="noStrike" kern="1200" cap="none" dirty="0">
                <a:solidFill>
                  <a:schemeClr val="dk1"/>
                </a:solidFill>
                <a:effectLst/>
                <a:latin typeface="Arial"/>
                <a:ea typeface="Arial"/>
                <a:cs typeface="Arial"/>
                <a:sym typeface="Arial"/>
              </a:rPr>
              <a:t>Describe the common components of an oxygen delivery system.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8156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the characteristics of different oxygen cylinders.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55315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1885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0080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3267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common safety considerations surrounding the use and storage of oxygen.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90024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4263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sz="1200" b="0" i="0" u="none" strike="noStrike" kern="1200" cap="none" dirty="0">
                <a:solidFill>
                  <a:schemeClr val="dk1"/>
                </a:solidFill>
                <a:effectLst/>
                <a:latin typeface="Arial"/>
                <a:ea typeface="Arial"/>
                <a:cs typeface="Arial"/>
                <a:sym typeface="Arial"/>
              </a:rPr>
              <a:t>Using an oxygen cylinder and regulator have students prepare an oxygen delivery system per the guidance of a standardized skill sheet.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9234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sz="1200" b="0" i="0" u="none" strike="noStrike" kern="1200" cap="none" dirty="0">
                <a:solidFill>
                  <a:schemeClr val="dk1"/>
                </a:solidFill>
                <a:effectLst/>
                <a:latin typeface="Arial"/>
                <a:ea typeface="Arial"/>
                <a:cs typeface="Arial"/>
                <a:sym typeface="Arial"/>
              </a:rPr>
              <a:t>Have a class scavenger hunt. Assign students to a station or a medical facility and have them photograph as many oxygen delivery devices as they can.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5720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10.1</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An understanding of alveolar ventilation will improve the assessment of respiratory dysfunction. When later discussing pathophysiology, bring the discussion back to the overall impact on alveolar ventilation.</a:t>
            </a:r>
          </a:p>
          <a:p>
            <a:endParaRPr lang="en-US" sz="1200" b="0" i="0" u="none" strike="noStrike" kern="1200" cap="none" dirty="0">
              <a:solidFill>
                <a:schemeClr val="dk1"/>
              </a:solidFill>
              <a:effectLst/>
              <a:latin typeface="Arial"/>
              <a:ea typeface="Arial"/>
              <a:cs typeface="Arial"/>
              <a:sym typeface="Arial"/>
            </a:endParaRPr>
          </a:p>
          <a:p>
            <a:r>
              <a:rPr lang="en-US" sz="1200" b="1" i="0" u="none" strike="noStrike" kern="1200" cap="none" dirty="0">
                <a:solidFill>
                  <a:schemeClr val="dk1"/>
                </a:solidFill>
                <a:effectLst/>
                <a:latin typeface="Arial"/>
                <a:ea typeface="Arial"/>
                <a:cs typeface="Arial"/>
                <a:sym typeface="Arial"/>
              </a:rPr>
              <a:t>Knowledge Application: </a:t>
            </a:r>
            <a:r>
              <a:rPr lang="en-US" sz="1200" b="0" i="0" u="none" strike="noStrike" kern="1200" cap="none" dirty="0">
                <a:solidFill>
                  <a:schemeClr val="dk1"/>
                </a:solidFill>
                <a:effectLst/>
                <a:latin typeface="Arial"/>
                <a:ea typeface="Arial"/>
                <a:cs typeface="Arial"/>
                <a:sym typeface="Arial"/>
              </a:rPr>
              <a:t>Instructors have traditionally “traced the flow of a drop of blood through the heart.” Consider tracing the flow of a molecule of oxygen through the respiratory system. Discuss the various factors that influence the ability of oxygen to reach the alveoli.</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80901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6966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49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sz="1200" b="0" i="0" u="none" strike="noStrike" kern="1200" cap="none" dirty="0">
                <a:solidFill>
                  <a:schemeClr val="dk1"/>
                </a:solidFill>
                <a:effectLst/>
                <a:latin typeface="Arial"/>
                <a:ea typeface="Arial"/>
                <a:cs typeface="Arial"/>
                <a:sym typeface="Arial"/>
              </a:rPr>
              <a:t>Consider taking a field trip to the back of an ambulance. Many of the referenced systems and appliances will be present there.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78291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203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Discuss the potential dangers associated with the handling of oxygen and compressed gas in general.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15229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Teaching Tip: </a:t>
            </a:r>
            <a:r>
              <a:rPr lang="en-US" sz="1200" b="0" i="0" u="none" strike="noStrike" kern="1200" cap="none" dirty="0">
                <a:solidFill>
                  <a:schemeClr val="dk1"/>
                </a:solidFill>
                <a:effectLst/>
                <a:latin typeface="Arial"/>
                <a:ea typeface="Arial"/>
                <a:cs typeface="Arial"/>
                <a:sym typeface="Arial"/>
              </a:rPr>
              <a:t>Oxygen can be a hazardous substance.  Demand appropriate respect for it, in this lesson and in others to come.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55472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lvl="0"/>
            <a:r>
              <a:rPr lang="en-US" b="1" dirty="0"/>
              <a:t>Teaching Tips: </a:t>
            </a:r>
            <a:r>
              <a:rPr lang="en-US" sz="1200" b="0" i="0" u="none" strike="noStrike" kern="1200" cap="none" dirty="0">
                <a:solidFill>
                  <a:schemeClr val="dk1"/>
                </a:solidFill>
                <a:effectLst/>
                <a:latin typeface="Arial"/>
                <a:ea typeface="Arial"/>
                <a:cs typeface="Arial"/>
                <a:sym typeface="Arial"/>
              </a:rPr>
              <a:t>This section deals primarily with psychomotor skills. Although there are didactic components, be sure to allot enough time for skills practice. Have appropriate assistance. Closely monitor and frequently correct students. Use standardized skill sheets to assess competency when practicing the various methods of administering supplemental oxygen.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22237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Discuss the general procedure for administering supplemental oxygen.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4430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3626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157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10.1</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Teaching Tip: </a:t>
            </a:r>
            <a:r>
              <a:rPr lang="en-US" sz="1200" b="0" i="0" u="none" strike="noStrike" kern="1200" cap="none" dirty="0">
                <a:solidFill>
                  <a:schemeClr val="dk1"/>
                </a:solidFill>
                <a:effectLst/>
                <a:latin typeface="Arial"/>
                <a:ea typeface="Arial"/>
                <a:cs typeface="Arial"/>
                <a:sym typeface="Arial"/>
              </a:rPr>
              <a:t>Spend time on the process of diffusion. An understanding of this fundamental concept will enhance comprehension of later lectures on pathophysiology.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58200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4788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5696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56185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2029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27724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sz="1200" b="0" i="0" u="none" strike="noStrike" kern="1200" cap="none" dirty="0">
                <a:solidFill>
                  <a:schemeClr val="dk1"/>
                </a:solidFill>
                <a:effectLst/>
                <a:latin typeface="Arial"/>
                <a:ea typeface="Arial"/>
                <a:cs typeface="Arial"/>
                <a:sym typeface="Arial"/>
              </a:rPr>
              <a:t>You are treating an end-stage COPD patient who is complaining of respiratory distress. You note cyanosis in his lips and nail beds. As you begin to prepare your oxygen tank for delivery of supplemental oxygen, the patient’s home health nurse tells you that the patient cannot have oxygen due to his COPD. Given this information, what do you do?</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46969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63679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99581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Describe the differences among oxygen delivery devices. Cite specific capabilities of the following: a nonrebreather mask, a nasal cannula, a partial rebreather mask, and a Venturi mask.</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Knowledge Application: </a:t>
            </a:r>
            <a:r>
              <a:rPr lang="en-US" sz="1200" b="0" i="0" u="none" strike="noStrike" kern="1200" cap="none" dirty="0">
                <a:solidFill>
                  <a:schemeClr val="dk1"/>
                </a:solidFill>
                <a:effectLst/>
                <a:latin typeface="Arial"/>
                <a:ea typeface="Arial"/>
                <a:cs typeface="Arial"/>
                <a:sym typeface="Arial"/>
              </a:rPr>
              <a:t>Describe a series of patients who require supplemental oxygen. Have students choose an oxygen delivery device and explain why they feel that the particular device would work for the specific patient.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09157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10.6</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149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10.1</a:t>
            </a:r>
            <a:endParaRPr lang="en-US" dirty="0"/>
          </a:p>
          <a:p>
            <a:endParaRPr lang="en-US" dirty="0"/>
          </a:p>
          <a:p>
            <a:r>
              <a:rPr lang="en-US" sz="1200" b="1" i="0" u="none" strike="noStrike" kern="1200" cap="none" dirty="0">
                <a:solidFill>
                  <a:schemeClr val="dk1"/>
                </a:solidFill>
                <a:effectLst/>
                <a:latin typeface="Arial"/>
                <a:ea typeface="Arial"/>
                <a:cs typeface="Arial"/>
                <a:sym typeface="Arial"/>
              </a:rPr>
              <a:t>Discussion Topic: </a:t>
            </a:r>
            <a:r>
              <a:rPr lang="en-US" sz="1200" b="0" i="0" u="none" strike="noStrike" kern="1200" cap="none" dirty="0">
                <a:solidFill>
                  <a:schemeClr val="dk1"/>
                </a:solidFill>
                <a:effectLst/>
                <a:latin typeface="Arial"/>
                <a:ea typeface="Arial"/>
                <a:cs typeface="Arial"/>
                <a:sym typeface="Arial"/>
              </a:rPr>
              <a:t>Describe how the respiratory system relies on the cardiovascular system to provide normal physiologic function.</a:t>
            </a:r>
          </a:p>
          <a:p>
            <a:endParaRPr lang="en-US" sz="1200" b="0" i="0" u="none" strike="noStrike" kern="1200" cap="none" dirty="0">
              <a:solidFill>
                <a:schemeClr val="dk1"/>
              </a:solidFill>
              <a:effectLst/>
              <a:latin typeface="Arial"/>
              <a:ea typeface="Arial"/>
              <a:cs typeface="Arial"/>
              <a:sym typeface="Arial"/>
            </a:endParaRPr>
          </a:p>
          <a:p>
            <a:r>
              <a:rPr lang="en-US" sz="1200" b="1" i="0" u="none" strike="noStrike" kern="1200" cap="none" dirty="0">
                <a:solidFill>
                  <a:schemeClr val="dk1"/>
                </a:solidFill>
                <a:effectLst/>
                <a:latin typeface="Arial"/>
                <a:ea typeface="Arial"/>
                <a:cs typeface="Arial"/>
                <a:sym typeface="Arial"/>
              </a:rPr>
              <a:t>Critical Thinking Discussion: </a:t>
            </a:r>
            <a:r>
              <a:rPr lang="en-US" sz="1200" b="0" i="0" u="none" strike="noStrike" kern="1200" cap="none" dirty="0">
                <a:solidFill>
                  <a:schemeClr val="dk1"/>
                </a:solidFill>
                <a:effectLst/>
                <a:latin typeface="Arial"/>
                <a:ea typeface="Arial"/>
                <a:cs typeface="Arial"/>
                <a:sym typeface="Arial"/>
              </a:rPr>
              <a:t>How would hypovolemic shock hurt the body’s ability to conduct diffusion and transfer gasses like oxygen and carbon dioxide? Anticipate the pathophysiology lecture by asking this question: How might a respiratory challenge (such as asthma) affect minute volume and alveolar ventilation?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486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87554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15</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b="1" dirty="0"/>
              <a:t>Teaching Tip: </a:t>
            </a:r>
            <a:r>
              <a:rPr lang="en-US" sz="1200" b="0" i="0" u="none" strike="noStrike" kern="1200" cap="none" dirty="0">
                <a:solidFill>
                  <a:schemeClr val="dk1"/>
                </a:solidFill>
                <a:effectLst/>
                <a:latin typeface="Arial"/>
                <a:ea typeface="Arial"/>
                <a:cs typeface="Arial"/>
                <a:sym typeface="Arial"/>
              </a:rPr>
              <a:t>Multimedia graphics of facial injuries may enhance comprehension of special ventilatory circumstances.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7321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Discussion Topic: </a:t>
            </a:r>
            <a:r>
              <a:rPr lang="en-US" sz="1200" b="0" i="0" u="none" strike="noStrike" kern="1200" cap="none" dirty="0">
                <a:solidFill>
                  <a:schemeClr val="dk1"/>
                </a:solidFill>
                <a:effectLst/>
                <a:latin typeface="Arial"/>
                <a:ea typeface="Arial"/>
                <a:cs typeface="Arial"/>
                <a:sym typeface="Arial"/>
              </a:rPr>
              <a:t>Discuss how a facial injury or airway obstruction might interfere with your ability to provide artificial ventilation. </a:t>
            </a:r>
          </a:p>
          <a:p>
            <a:endParaRPr lang="en-US" b="1" dirty="0"/>
          </a:p>
          <a:p>
            <a:pPr lvl="0"/>
            <a:r>
              <a:rPr lang="en-US" b="1" dirty="0"/>
              <a:t>Knowledge Application: </a:t>
            </a:r>
            <a:r>
              <a:rPr lang="en-US" sz="1200" b="0" i="0" u="none" strike="noStrike" kern="1200" cap="none" dirty="0">
                <a:solidFill>
                  <a:schemeClr val="dk1"/>
                </a:solidFill>
                <a:effectLst/>
                <a:latin typeface="Arial"/>
                <a:ea typeface="Arial"/>
                <a:cs typeface="Arial"/>
                <a:sym typeface="Arial"/>
              </a:rPr>
              <a:t>Provide examples of facial injuries (and/or show graphics) and discuss methods for properly administering artificial ventilations. Particularly highlight how such injuries might alter normal procedures. Divide the class into small groups. Assign each group a special consideration such as a facial injury, a pediatric patient, dentures, and so on. Have each group discuss the potential challenges, improvise a solution, and present its findings to the class.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1484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dirty="0"/>
          </a:p>
          <a:p>
            <a:r>
              <a:rPr lang="en-US" b="1" dirty="0"/>
              <a:t>Critical Thinking Discussion: </a:t>
            </a:r>
            <a:r>
              <a:rPr lang="en-US" sz="1200" b="0" i="0" u="none" strike="noStrike" kern="1200" cap="none" dirty="0">
                <a:solidFill>
                  <a:schemeClr val="dk1"/>
                </a:solidFill>
                <a:effectLst/>
                <a:latin typeface="Arial"/>
                <a:ea typeface="Arial"/>
                <a:cs typeface="Arial"/>
                <a:sym typeface="Arial"/>
              </a:rPr>
              <a:t>In this section we highlighted some specific circumstances that might make artificial ventilations and supplemental oxygen delivery more difficult. There are many other difficult situations. What others can you think of? Discuss.</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3142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 </a:t>
            </a:r>
            <a:r>
              <a:rPr lang="en-US" sz="1200" b="0" i="0" u="none" strike="noStrike" kern="1200" cap="none" dirty="0">
                <a:solidFill>
                  <a:schemeClr val="dk1"/>
                </a:solidFill>
                <a:effectLst/>
                <a:latin typeface="Arial"/>
                <a:ea typeface="Arial"/>
                <a:cs typeface="Arial"/>
                <a:sym typeface="Arial"/>
              </a:rPr>
              <a:t>Have pediatric anatomy models on hand to illustrate differences.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dk1"/>
                </a:solidFill>
                <a:effectLst/>
                <a:latin typeface="Arial"/>
                <a:ea typeface="Arial"/>
                <a:cs typeface="Arial"/>
                <a:sym typeface="Arial"/>
              </a:rPr>
              <a:t>Describe examples of pediatric airway anatomy (or pediatric anatomy in general) that might make providing artificial ventilations more difficult.</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1424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10.6</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 </a:t>
            </a:r>
            <a:r>
              <a:rPr lang="en-US" sz="1200" b="0" i="0" u="none" strike="noStrike" kern="1200" cap="none" dirty="0">
                <a:solidFill>
                  <a:schemeClr val="dk1"/>
                </a:solidFill>
                <a:effectLst/>
                <a:latin typeface="Arial"/>
                <a:ea typeface="Arial"/>
                <a:cs typeface="Arial"/>
                <a:sym typeface="Arial"/>
              </a:rPr>
              <a:t>Demonstrate pediatric-specific airway equipment.</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sz="1200" b="0" i="0" u="none" strike="noStrike" kern="1200" cap="none" dirty="0">
                <a:solidFill>
                  <a:schemeClr val="dk1"/>
                </a:solidFill>
                <a:effectLst/>
                <a:latin typeface="Arial"/>
                <a:ea typeface="Arial"/>
                <a:cs typeface="Arial"/>
                <a:sym typeface="Arial"/>
              </a:rPr>
              <a:t>(Skill Demonstration) Referring to a standardized skill competency sheet, and using pediatric airway manikins, demonstrate the proper one- and two-person techniques for delivering ventilations using a bag-valve mask on an infant and a child.</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66865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altLang="en-US" b="1" dirty="0">
                <a:latin typeface="Arial" panose="020B0604020202020204" pitchFamily="34" charset="0"/>
                <a:cs typeface="Arial" panose="020B0604020202020204" pitchFamily="34" charset="0"/>
              </a:rPr>
              <a:t>Teaching Time: </a:t>
            </a:r>
            <a:r>
              <a:rPr lang="en-US" altLang="en-US" b="0" dirty="0">
                <a:latin typeface="Arial" panose="020B0604020202020204" pitchFamily="34" charset="0"/>
                <a:cs typeface="Arial" panose="020B0604020202020204" pitchFamily="34" charset="0"/>
              </a:rPr>
              <a:t>15</a:t>
            </a:r>
            <a:r>
              <a:rPr lang="en-US" altLang="en-US" dirty="0">
                <a:latin typeface="Arial" panose="020B0604020202020204" pitchFamily="34" charset="0"/>
                <a:cs typeface="Arial" panose="020B0604020202020204" pitchFamily="34" charset="0"/>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dirty="0">
                <a:solidFill>
                  <a:schemeClr val="dk1"/>
                </a:solidFill>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Invite an advanced provider to discuss the teamwork associated with advanced airway placement.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2223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dk1"/>
                </a:solidFill>
                <a:effectLst/>
                <a:latin typeface="Arial"/>
                <a:ea typeface="Arial"/>
                <a:cs typeface="Arial"/>
                <a:sym typeface="Arial"/>
              </a:rPr>
              <a:t>Explain the importance of hyperoxygenation prior to the insertion of an advanced airway.</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550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10.7</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63091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Covers Objective: 10.7</a:t>
            </a:r>
            <a:endParaRPr 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dk1"/>
                </a:solidFill>
                <a:effectLst/>
                <a:latin typeface="Arial"/>
                <a:ea typeface="Arial"/>
                <a:cs typeface="Arial"/>
                <a:sym typeface="Arial"/>
              </a:rPr>
              <a:t>Discuss the role of an EMT in the process of inserting an advanced airway. Discuss the importance of confirming an endotracheal tube’s placement. Discuss methods that you might use.</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358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 Title and Two Content_1 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718947"/>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Text Placeholder 2"/>
          <p:cNvSpPr>
            <a:spLocks noGrp="1"/>
          </p:cNvSpPr>
          <p:nvPr>
            <p:ph type="body" sz="quarter" idx="15"/>
          </p:nvPr>
        </p:nvSpPr>
        <p:spPr>
          <a:xfrm>
            <a:off x="457200" y="4992688"/>
            <a:ext cx="8229600" cy="566737"/>
          </a:xfrm>
        </p:spPr>
        <p:txBody>
          <a:bodyPr/>
          <a:lstStyle>
            <a:lvl1pPr marL="101600" indent="0">
              <a:buNone/>
              <a:defRPr>
                <a:latin typeface="+mn-lt"/>
              </a:defRPr>
            </a:lvl1pPr>
            <a:lvl2pPr marL="558800" indent="0">
              <a:buNone/>
              <a:defRPr>
                <a:latin typeface="+mn-lt"/>
              </a:defRPr>
            </a:lvl2pPr>
            <a:lvl3pPr marL="1016000" indent="0">
              <a:buNone/>
              <a:defRPr>
                <a:latin typeface="+mn-lt"/>
              </a:defRPr>
            </a:lvl3pPr>
            <a:lvl4pPr marL="1473200" indent="0">
              <a:buNone/>
              <a:defRPr>
                <a:latin typeface="+mn-lt"/>
              </a:defRPr>
            </a:lvl4pPr>
            <a:lvl5pPr marL="1930400" indent="0">
              <a:buNone/>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7490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9">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91" r:id="rId5"/>
    <p:sldLayoutId id="2147483679" r:id="rId6"/>
    <p:sldLayoutId id="2147483677" r:id="rId7"/>
    <p:sldLayoutId id="2147483678" r:id="rId8"/>
    <p:sldLayoutId id="2147483687" r:id="rId9"/>
    <p:sldLayoutId id="2147483686" r:id="rId10"/>
    <p:sldLayoutId id="2147483688" r:id="rId11"/>
    <p:sldLayoutId id="2147483681" r:id="rId12"/>
    <p:sldLayoutId id="2147483671" r:id="rId13"/>
    <p:sldLayoutId id="2147483680" r:id="rId14"/>
    <p:sldLayoutId id="2147483690" r:id="rId15"/>
    <p:sldLayoutId id="2147483656"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15.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3.xml"/><Relationship Id="rId7" Type="http://schemas.openxmlformats.org/officeDocument/2006/relationships/slide" Target="slide9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59.xml"/><Relationship Id="rId5" Type="http://schemas.openxmlformats.org/officeDocument/2006/relationships/slide" Target="slide23.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slide" Target="slide1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slide" Target="slide116.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10</a:t>
            </a:r>
          </a:p>
        </p:txBody>
      </p:sp>
      <p:sp>
        <p:nvSpPr>
          <p:cNvPr id="5" name="Text Placeholder 4"/>
          <p:cNvSpPr>
            <a:spLocks noGrp="1"/>
          </p:cNvSpPr>
          <p:nvPr>
            <p:ph type="body" idx="3"/>
          </p:nvPr>
        </p:nvSpPr>
        <p:spPr>
          <a:xfrm>
            <a:off x="5029199" y="3409979"/>
            <a:ext cx="3657601" cy="950360"/>
          </a:xfrm>
        </p:spPr>
        <p:txBody>
          <a:bodyPr/>
          <a:lstStyle/>
          <a:p>
            <a:pPr algn="ctr"/>
            <a:r>
              <a:rPr lang="en-US" dirty="0">
                <a:latin typeface="+mn-lt"/>
              </a:rPr>
              <a:t>Respiration and Artificial Ventilation</a:t>
            </a: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9" name="TextBox 8"/>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Physiology and Pathophysiology—Cardiopulmonary Pathophysiology </a:t>
            </a:r>
            <a:r>
              <a:rPr lang="en-US" sz="2000" b="0" dirty="0"/>
              <a:t>(1 of 3)</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dirty="0"/>
              <a:t>Mechanical failures of the cardiopulmonary system limit the ability of the chest to create pressure changes</a:t>
            </a:r>
          </a:p>
          <a:p>
            <a:pPr lvl="1"/>
            <a:r>
              <a:rPr lang="en-US" dirty="0"/>
              <a:t>Stab wounds allow air into the cavity and make it impossible to create negative pressure</a:t>
            </a:r>
          </a:p>
          <a:p>
            <a:pPr lvl="1"/>
            <a:r>
              <a:rPr lang="en-US" dirty="0"/>
              <a:t>Loss of nervous control makes it impossible to innervate respiratory muscles</a:t>
            </a:r>
          </a:p>
          <a:p>
            <a:pPr lvl="1"/>
            <a:r>
              <a:rPr lang="en-US" dirty="0"/>
              <a:t>Painful chest wall injuries limit chest wall movement</a:t>
            </a:r>
          </a:p>
          <a:p>
            <a:pPr lvl="1"/>
            <a:r>
              <a:rPr lang="en-US" dirty="0"/>
              <a:t>Airway problems like bronchoconstriction limit air flow</a:t>
            </a:r>
          </a:p>
        </p:txBody>
      </p:sp>
    </p:spTree>
    <p:extLst>
      <p:ext uri="{BB962C8B-B14F-4D97-AF65-F5344CB8AC3E}">
        <p14:creationId xmlns:p14="http://schemas.microsoft.com/office/powerpoint/2010/main" val="15747144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E1C1-036D-41FE-A8E8-0043103F3513}"/>
              </a:ext>
            </a:extLst>
          </p:cNvPr>
          <p:cNvSpPr>
            <a:spLocks noGrp="1"/>
          </p:cNvSpPr>
          <p:nvPr>
            <p:ph type="title"/>
          </p:nvPr>
        </p:nvSpPr>
        <p:spPr>
          <a:xfrm>
            <a:off x="457199" y="215371"/>
            <a:ext cx="8490857" cy="1097279"/>
          </a:xfrm>
        </p:spPr>
        <p:txBody>
          <a:bodyPr/>
          <a:lstStyle/>
          <a:p>
            <a:r>
              <a:rPr lang="en-US" sz="3200" dirty="0"/>
              <a:t>Assisting with Advanced Airway Devices —Ventilating the Intubated Patient </a:t>
            </a:r>
            <a:r>
              <a:rPr lang="en-US" sz="2000" b="0" dirty="0"/>
              <a:t>(1 of 2)</a:t>
            </a:r>
          </a:p>
        </p:txBody>
      </p:sp>
      <p:sp>
        <p:nvSpPr>
          <p:cNvPr id="3" name="Content Placeholder 2">
            <a:extLst>
              <a:ext uri="{FF2B5EF4-FFF2-40B4-BE49-F238E27FC236}">
                <a16:creationId xmlns:a16="http://schemas.microsoft.com/office/drawing/2014/main" id="{FC6B0112-4E1D-4341-9716-59B696233453}"/>
              </a:ext>
            </a:extLst>
          </p:cNvPr>
          <p:cNvSpPr>
            <a:spLocks noGrp="1"/>
          </p:cNvSpPr>
          <p:nvPr>
            <p:ph sz="quarter" idx="13"/>
          </p:nvPr>
        </p:nvSpPr>
        <p:spPr>
          <a:xfrm>
            <a:off x="457200" y="1556326"/>
            <a:ext cx="8343900" cy="4467955"/>
          </a:xfrm>
        </p:spPr>
        <p:txBody>
          <a:bodyPr/>
          <a:lstStyle/>
          <a:p>
            <a:r>
              <a:rPr lang="en-US" dirty="0"/>
              <a:t>Very little movement can displace an endotracheal tube</a:t>
            </a:r>
          </a:p>
          <a:p>
            <a:r>
              <a:rPr lang="en-US" dirty="0"/>
              <a:t>Ventilate about 10 times per minute</a:t>
            </a:r>
          </a:p>
          <a:p>
            <a:r>
              <a:rPr lang="en-US" dirty="0"/>
              <a:t>Hold the tube against the patient’s teeth with two fingers of one hand</a:t>
            </a:r>
          </a:p>
          <a:p>
            <a:r>
              <a:rPr lang="en-US" dirty="0"/>
              <a:t>Work the B</a:t>
            </a:r>
            <a:r>
              <a:rPr lang="en-US" sz="100" dirty="0"/>
              <a:t> </a:t>
            </a:r>
            <a:r>
              <a:rPr lang="en-US" dirty="0"/>
              <a:t>V</a:t>
            </a:r>
            <a:r>
              <a:rPr lang="en-US" sz="100" dirty="0"/>
              <a:t> </a:t>
            </a:r>
            <a:r>
              <a:rPr lang="en-US" dirty="0"/>
              <a:t>M with the other hand</a:t>
            </a:r>
          </a:p>
          <a:p>
            <a:r>
              <a:rPr lang="en-US" dirty="0"/>
              <a:t>If ventilating a breathing patient, time ventilations with respiratory effort as much as possible</a:t>
            </a:r>
          </a:p>
        </p:txBody>
      </p:sp>
    </p:spTree>
    <p:extLst>
      <p:ext uri="{BB962C8B-B14F-4D97-AF65-F5344CB8AC3E}">
        <p14:creationId xmlns:p14="http://schemas.microsoft.com/office/powerpoint/2010/main" val="5902874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E1C1-036D-41FE-A8E8-0043103F3513}"/>
              </a:ext>
            </a:extLst>
          </p:cNvPr>
          <p:cNvSpPr>
            <a:spLocks noGrp="1"/>
          </p:cNvSpPr>
          <p:nvPr>
            <p:ph type="title"/>
          </p:nvPr>
        </p:nvSpPr>
        <p:spPr>
          <a:xfrm>
            <a:off x="457199" y="215371"/>
            <a:ext cx="8490857" cy="1097279"/>
          </a:xfrm>
        </p:spPr>
        <p:txBody>
          <a:bodyPr/>
          <a:lstStyle/>
          <a:p>
            <a:r>
              <a:rPr lang="en-US" sz="3200" dirty="0"/>
              <a:t>Assisting with Advanced Airway Devices —Ventilating the Intubated Patient </a:t>
            </a:r>
            <a:r>
              <a:rPr lang="en-US" sz="2000" b="0" dirty="0"/>
              <a:t>(2 of 2)</a:t>
            </a:r>
          </a:p>
        </p:txBody>
      </p:sp>
      <p:sp>
        <p:nvSpPr>
          <p:cNvPr id="3" name="Content Placeholder 2">
            <a:extLst>
              <a:ext uri="{FF2B5EF4-FFF2-40B4-BE49-F238E27FC236}">
                <a16:creationId xmlns:a16="http://schemas.microsoft.com/office/drawing/2014/main" id="{FC6B0112-4E1D-4341-9716-59B696233453}"/>
              </a:ext>
            </a:extLst>
          </p:cNvPr>
          <p:cNvSpPr>
            <a:spLocks noGrp="1"/>
          </p:cNvSpPr>
          <p:nvPr>
            <p:ph sz="quarter" idx="13"/>
          </p:nvPr>
        </p:nvSpPr>
        <p:spPr>
          <a:xfrm>
            <a:off x="457200" y="1556326"/>
            <a:ext cx="7924800" cy="4467955"/>
          </a:xfrm>
        </p:spPr>
        <p:txBody>
          <a:bodyPr/>
          <a:lstStyle/>
          <a:p>
            <a:r>
              <a:rPr lang="en-US" altLang="en-US" dirty="0"/>
              <a:t>Pay attention to resistance to ventilations; report any changes</a:t>
            </a:r>
          </a:p>
          <a:p>
            <a:r>
              <a:rPr lang="en-US" altLang="en-US" dirty="0"/>
              <a:t>If patient is defibrillated, carefully remove the bag from the tube</a:t>
            </a:r>
          </a:p>
          <a:p>
            <a:r>
              <a:rPr lang="en-US" altLang="en-US" dirty="0"/>
              <a:t>Watch for any change in the patient’s mental status.</a:t>
            </a:r>
          </a:p>
          <a:p>
            <a:r>
              <a:rPr lang="en-US" altLang="en-US" dirty="0"/>
              <a:t>During cardiac arrest, you may be asked to remove the B</a:t>
            </a:r>
            <a:r>
              <a:rPr lang="en-US" altLang="en-US" sz="100" dirty="0"/>
              <a:t> </a:t>
            </a:r>
            <a:r>
              <a:rPr lang="en-US" altLang="en-US" dirty="0"/>
              <a:t>V</a:t>
            </a:r>
            <a:r>
              <a:rPr lang="en-US" altLang="en-US" sz="100" dirty="0"/>
              <a:t> </a:t>
            </a:r>
            <a:r>
              <a:rPr lang="en-US" altLang="en-US" dirty="0"/>
              <a:t>M so medication can be injected</a:t>
            </a:r>
            <a:endParaRPr lang="en-US" dirty="0"/>
          </a:p>
        </p:txBody>
      </p:sp>
    </p:spTree>
    <p:extLst>
      <p:ext uri="{BB962C8B-B14F-4D97-AF65-F5344CB8AC3E}">
        <p14:creationId xmlns:p14="http://schemas.microsoft.com/office/powerpoint/2010/main" val="35876515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D52F-A688-4442-B32A-2FC38C92B516}"/>
              </a:ext>
            </a:extLst>
          </p:cNvPr>
          <p:cNvSpPr>
            <a:spLocks noGrp="1"/>
          </p:cNvSpPr>
          <p:nvPr>
            <p:ph type="title"/>
          </p:nvPr>
        </p:nvSpPr>
        <p:spPr>
          <a:xfrm>
            <a:off x="457200" y="215371"/>
            <a:ext cx="8507186" cy="1097279"/>
          </a:xfrm>
        </p:spPr>
        <p:txBody>
          <a:bodyPr/>
          <a:lstStyle/>
          <a:p>
            <a:r>
              <a:rPr lang="en-US" sz="3200" dirty="0"/>
              <a:t>Assisting with Advanced Airway Devices —Assisting with Trauma Intubation </a:t>
            </a:r>
            <a:r>
              <a:rPr lang="en-US" sz="2000" b="0" dirty="0"/>
              <a:t>(1 of 2)</a:t>
            </a:r>
          </a:p>
        </p:txBody>
      </p:sp>
      <p:sp>
        <p:nvSpPr>
          <p:cNvPr id="3" name="Content Placeholder 2">
            <a:extLst>
              <a:ext uri="{FF2B5EF4-FFF2-40B4-BE49-F238E27FC236}">
                <a16:creationId xmlns:a16="http://schemas.microsoft.com/office/drawing/2014/main" id="{79730387-7F9C-46F1-B90F-E1A58CA4D42B}"/>
              </a:ext>
            </a:extLst>
          </p:cNvPr>
          <p:cNvSpPr>
            <a:spLocks noGrp="1"/>
          </p:cNvSpPr>
          <p:nvPr>
            <p:ph sz="quarter" idx="13"/>
          </p:nvPr>
        </p:nvSpPr>
        <p:spPr/>
        <p:txBody>
          <a:bodyPr/>
          <a:lstStyle/>
          <a:p>
            <a:r>
              <a:rPr lang="en-US" dirty="0"/>
              <a:t>Provide manual in-line stabilization throughout procedure</a:t>
            </a:r>
          </a:p>
          <a:p>
            <a:r>
              <a:rPr lang="en-US" dirty="0"/>
              <a:t>The paramedic will hold manual stabilization while you apply a cervical collar</a:t>
            </a:r>
          </a:p>
          <a:p>
            <a:r>
              <a:rPr lang="en-US" dirty="0"/>
              <a:t>You will then stabilize the head from the patient’s side</a:t>
            </a:r>
          </a:p>
          <a:p>
            <a:r>
              <a:rPr lang="en-US" dirty="0"/>
              <a:t>The paramedic will lean back, use a laryngoscope, and tube the patient</a:t>
            </a:r>
          </a:p>
        </p:txBody>
      </p:sp>
    </p:spTree>
    <p:extLst>
      <p:ext uri="{BB962C8B-B14F-4D97-AF65-F5344CB8AC3E}">
        <p14:creationId xmlns:p14="http://schemas.microsoft.com/office/powerpoint/2010/main" val="32712306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D52F-A688-4442-B32A-2FC38C92B516}"/>
              </a:ext>
            </a:extLst>
          </p:cNvPr>
          <p:cNvSpPr>
            <a:spLocks noGrp="1"/>
          </p:cNvSpPr>
          <p:nvPr>
            <p:ph type="title"/>
          </p:nvPr>
        </p:nvSpPr>
        <p:spPr>
          <a:xfrm>
            <a:off x="457200" y="215371"/>
            <a:ext cx="8507186" cy="1097279"/>
          </a:xfrm>
        </p:spPr>
        <p:txBody>
          <a:bodyPr/>
          <a:lstStyle/>
          <a:p>
            <a:r>
              <a:rPr lang="en-US" sz="3200" dirty="0"/>
              <a:t>Assisting with Advanced Airway Devices —Assisting with Trauma Intubation </a:t>
            </a:r>
            <a:r>
              <a:rPr lang="en-US" sz="2000" b="0" dirty="0"/>
              <a:t>(2 of 2)</a:t>
            </a:r>
          </a:p>
        </p:txBody>
      </p:sp>
      <p:sp>
        <p:nvSpPr>
          <p:cNvPr id="3" name="Content Placeholder 2">
            <a:extLst>
              <a:ext uri="{FF2B5EF4-FFF2-40B4-BE49-F238E27FC236}">
                <a16:creationId xmlns:a16="http://schemas.microsoft.com/office/drawing/2014/main" id="{79730387-7F9C-46F1-B90F-E1A58CA4D42B}"/>
              </a:ext>
            </a:extLst>
          </p:cNvPr>
          <p:cNvSpPr>
            <a:spLocks noGrp="1"/>
          </p:cNvSpPr>
          <p:nvPr>
            <p:ph sz="quarter" idx="13"/>
          </p:nvPr>
        </p:nvSpPr>
        <p:spPr/>
        <p:txBody>
          <a:bodyPr/>
          <a:lstStyle/>
          <a:p>
            <a:r>
              <a:rPr lang="en-US" dirty="0"/>
              <a:t>After intubation, you will hold the tube against the teeth until placement is confirmed</a:t>
            </a:r>
          </a:p>
          <a:p>
            <a:r>
              <a:rPr lang="en-US" dirty="0"/>
              <a:t>The tube will then be anchored</a:t>
            </a:r>
          </a:p>
          <a:p>
            <a:r>
              <a:rPr lang="en-US" dirty="0"/>
              <a:t>You must hold manual stabilization in addition to a collar until the head is taped in place on the backboard</a:t>
            </a:r>
          </a:p>
        </p:txBody>
      </p:sp>
    </p:spTree>
    <p:extLst>
      <p:ext uri="{BB962C8B-B14F-4D97-AF65-F5344CB8AC3E}">
        <p14:creationId xmlns:p14="http://schemas.microsoft.com/office/powerpoint/2010/main" val="39346145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22131909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D52F-A688-4442-B32A-2FC38C92B516}"/>
              </a:ext>
            </a:extLst>
          </p:cNvPr>
          <p:cNvSpPr>
            <a:spLocks noGrp="1"/>
          </p:cNvSpPr>
          <p:nvPr>
            <p:ph type="title"/>
          </p:nvPr>
        </p:nvSpPr>
        <p:spPr>
          <a:xfrm>
            <a:off x="457200" y="215371"/>
            <a:ext cx="8229600" cy="1097279"/>
          </a:xfrm>
        </p:spPr>
        <p:txBody>
          <a:bodyPr/>
          <a:lstStyle/>
          <a:p>
            <a:r>
              <a:rPr lang="en-US" dirty="0"/>
              <a:t>Chapter Review </a:t>
            </a:r>
            <a:r>
              <a:rPr lang="en-US" sz="2000" b="0" dirty="0"/>
              <a:t>(1 of 2)</a:t>
            </a:r>
          </a:p>
        </p:txBody>
      </p:sp>
      <p:sp>
        <p:nvSpPr>
          <p:cNvPr id="3" name="Content Placeholder 2">
            <a:extLst>
              <a:ext uri="{FF2B5EF4-FFF2-40B4-BE49-F238E27FC236}">
                <a16:creationId xmlns:a16="http://schemas.microsoft.com/office/drawing/2014/main" id="{79730387-7F9C-46F1-B90F-E1A58CA4D42B}"/>
              </a:ext>
            </a:extLst>
          </p:cNvPr>
          <p:cNvSpPr>
            <a:spLocks noGrp="1"/>
          </p:cNvSpPr>
          <p:nvPr>
            <p:ph sz="quarter" idx="13"/>
          </p:nvPr>
        </p:nvSpPr>
        <p:spPr/>
        <p:txBody>
          <a:bodyPr/>
          <a:lstStyle/>
          <a:p>
            <a:r>
              <a:rPr lang="en-US" dirty="0"/>
              <a:t>Respiratory failure is the result of inadequate breathing, breathing that is insufficient to support life.</a:t>
            </a:r>
          </a:p>
          <a:p>
            <a:r>
              <a:rPr lang="en-US" dirty="0"/>
              <a:t>A patient in respiratory failure or respiratory arrest must receive artificial ventilations.</a:t>
            </a:r>
          </a:p>
          <a:p>
            <a:r>
              <a:rPr lang="en-US" dirty="0"/>
              <a:t>Oxygen can be delivered to the nonbreathing patient as a supplement to artificial ventilation.</a:t>
            </a:r>
          </a:p>
        </p:txBody>
      </p:sp>
    </p:spTree>
    <p:extLst>
      <p:ext uri="{BB962C8B-B14F-4D97-AF65-F5344CB8AC3E}">
        <p14:creationId xmlns:p14="http://schemas.microsoft.com/office/powerpoint/2010/main" val="10187299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D52F-A688-4442-B32A-2FC38C92B516}"/>
              </a:ext>
            </a:extLst>
          </p:cNvPr>
          <p:cNvSpPr>
            <a:spLocks noGrp="1"/>
          </p:cNvSpPr>
          <p:nvPr>
            <p:ph type="title"/>
          </p:nvPr>
        </p:nvSpPr>
        <p:spPr>
          <a:xfrm>
            <a:off x="457200" y="215371"/>
            <a:ext cx="8229600" cy="1097279"/>
          </a:xfrm>
        </p:spPr>
        <p:txBody>
          <a:bodyPr/>
          <a:lstStyle/>
          <a:p>
            <a:r>
              <a:rPr lang="en-US" dirty="0"/>
              <a:t>Chapter Review </a:t>
            </a:r>
            <a:r>
              <a:rPr lang="en-US" sz="2000" b="0" dirty="0"/>
              <a:t>(2 of 2)</a:t>
            </a:r>
          </a:p>
        </p:txBody>
      </p:sp>
      <p:sp>
        <p:nvSpPr>
          <p:cNvPr id="3" name="Content Placeholder 2">
            <a:extLst>
              <a:ext uri="{FF2B5EF4-FFF2-40B4-BE49-F238E27FC236}">
                <a16:creationId xmlns:a16="http://schemas.microsoft.com/office/drawing/2014/main" id="{79730387-7F9C-46F1-B90F-E1A58CA4D42B}"/>
              </a:ext>
            </a:extLst>
          </p:cNvPr>
          <p:cNvSpPr>
            <a:spLocks noGrp="1"/>
          </p:cNvSpPr>
          <p:nvPr>
            <p:ph sz="quarter" idx="13"/>
          </p:nvPr>
        </p:nvSpPr>
        <p:spPr>
          <a:xfrm>
            <a:off x="457200" y="1556326"/>
            <a:ext cx="8281686" cy="4467955"/>
          </a:xfrm>
        </p:spPr>
        <p:txBody>
          <a:bodyPr/>
          <a:lstStyle/>
          <a:p>
            <a:r>
              <a:rPr lang="en-US" dirty="0"/>
              <a:t>Oxygen can also be administered as therapy to the breathing patient whose breathing is inadequate or who is cyanotic, cool and clammy, short of breath, suffering chest pain, suffering severe injuries, or displaying an altered mental status.</a:t>
            </a:r>
          </a:p>
        </p:txBody>
      </p:sp>
    </p:spTree>
    <p:extLst>
      <p:ext uri="{BB962C8B-B14F-4D97-AF65-F5344CB8AC3E}">
        <p14:creationId xmlns:p14="http://schemas.microsoft.com/office/powerpoint/2010/main" val="42254519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3125-E711-4B8F-90C4-A8EDD01A20B2}"/>
              </a:ext>
            </a:extLst>
          </p:cNvPr>
          <p:cNvSpPr>
            <a:spLocks noGrp="1"/>
          </p:cNvSpPr>
          <p:nvPr>
            <p:ph type="title"/>
          </p:nvPr>
        </p:nvSpPr>
        <p:spPr/>
        <p:txBody>
          <a:bodyPr/>
          <a:lstStyle/>
          <a:p>
            <a:r>
              <a:rPr lang="en-US" dirty="0"/>
              <a:t>Remember </a:t>
            </a:r>
            <a:r>
              <a:rPr lang="en-US" sz="2000" b="0" dirty="0"/>
              <a:t>(1 of 3)</a:t>
            </a:r>
          </a:p>
        </p:txBody>
      </p:sp>
      <p:sp>
        <p:nvSpPr>
          <p:cNvPr id="3" name="Content Placeholder 2">
            <a:extLst>
              <a:ext uri="{FF2B5EF4-FFF2-40B4-BE49-F238E27FC236}">
                <a16:creationId xmlns:a16="http://schemas.microsoft.com/office/drawing/2014/main" id="{242BA3B8-996B-479E-AD67-C9DF9EC07C0F}"/>
              </a:ext>
            </a:extLst>
          </p:cNvPr>
          <p:cNvSpPr>
            <a:spLocks noGrp="1"/>
          </p:cNvSpPr>
          <p:nvPr>
            <p:ph sz="quarter" idx="13"/>
          </p:nvPr>
        </p:nvSpPr>
        <p:spPr/>
        <p:txBody>
          <a:bodyPr/>
          <a:lstStyle/>
          <a:p>
            <a:r>
              <a:rPr lang="en-US" dirty="0"/>
              <a:t>Always use proper personal protective equipment when managing an airway.</a:t>
            </a:r>
          </a:p>
          <a:p>
            <a:r>
              <a:rPr lang="en-US" dirty="0"/>
              <a:t>Assessment of breathing must be an ongoing process; respiratory status can change over time.</a:t>
            </a:r>
          </a:p>
          <a:p>
            <a:r>
              <a:rPr lang="en-US" dirty="0"/>
              <a:t>Inadequate breathing requires immediate action.</a:t>
            </a:r>
          </a:p>
        </p:txBody>
      </p:sp>
    </p:spTree>
    <p:extLst>
      <p:ext uri="{BB962C8B-B14F-4D97-AF65-F5344CB8AC3E}">
        <p14:creationId xmlns:p14="http://schemas.microsoft.com/office/powerpoint/2010/main" val="29220122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3125-E711-4B8F-90C4-A8EDD01A20B2}"/>
              </a:ext>
            </a:extLst>
          </p:cNvPr>
          <p:cNvSpPr>
            <a:spLocks noGrp="1"/>
          </p:cNvSpPr>
          <p:nvPr>
            <p:ph type="title"/>
          </p:nvPr>
        </p:nvSpPr>
        <p:spPr/>
        <p:txBody>
          <a:bodyPr/>
          <a:lstStyle/>
          <a:p>
            <a:r>
              <a:rPr lang="en-US" dirty="0"/>
              <a:t>Remember </a:t>
            </a:r>
            <a:r>
              <a:rPr lang="en-US" sz="2000" b="0" dirty="0"/>
              <a:t>(2 of 3)</a:t>
            </a:r>
          </a:p>
        </p:txBody>
      </p:sp>
      <p:sp>
        <p:nvSpPr>
          <p:cNvPr id="3" name="Content Placeholder 2">
            <a:extLst>
              <a:ext uri="{FF2B5EF4-FFF2-40B4-BE49-F238E27FC236}">
                <a16:creationId xmlns:a16="http://schemas.microsoft.com/office/drawing/2014/main" id="{242BA3B8-996B-479E-AD67-C9DF9EC07C0F}"/>
              </a:ext>
            </a:extLst>
          </p:cNvPr>
          <p:cNvSpPr>
            <a:spLocks noGrp="1"/>
          </p:cNvSpPr>
          <p:nvPr>
            <p:ph sz="quarter" idx="13"/>
          </p:nvPr>
        </p:nvSpPr>
        <p:spPr/>
        <p:txBody>
          <a:bodyPr/>
          <a:lstStyle/>
          <a:p>
            <a:r>
              <a:rPr lang="en-US" dirty="0"/>
              <a:t>Positive pressure ventilations are very different from normal breathing and can have negative side effects.</a:t>
            </a:r>
          </a:p>
          <a:p>
            <a:r>
              <a:rPr lang="en-US" dirty="0"/>
              <a:t>Select the most appropriate method of positive pressure ventilations based upon the needs of the individual.</a:t>
            </a:r>
          </a:p>
        </p:txBody>
      </p:sp>
    </p:spTree>
    <p:extLst>
      <p:ext uri="{BB962C8B-B14F-4D97-AF65-F5344CB8AC3E}">
        <p14:creationId xmlns:p14="http://schemas.microsoft.com/office/powerpoint/2010/main" val="39398747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3125-E711-4B8F-90C4-A8EDD01A20B2}"/>
              </a:ext>
            </a:extLst>
          </p:cNvPr>
          <p:cNvSpPr>
            <a:spLocks noGrp="1"/>
          </p:cNvSpPr>
          <p:nvPr>
            <p:ph type="title"/>
          </p:nvPr>
        </p:nvSpPr>
        <p:spPr/>
        <p:txBody>
          <a:bodyPr/>
          <a:lstStyle/>
          <a:p>
            <a:r>
              <a:rPr lang="en-US" dirty="0"/>
              <a:t>Remember </a:t>
            </a:r>
            <a:r>
              <a:rPr lang="en-US" sz="2000" b="0" dirty="0"/>
              <a:t>(3 of 3)</a:t>
            </a:r>
          </a:p>
        </p:txBody>
      </p:sp>
      <p:sp>
        <p:nvSpPr>
          <p:cNvPr id="3" name="Content Placeholder 2">
            <a:extLst>
              <a:ext uri="{FF2B5EF4-FFF2-40B4-BE49-F238E27FC236}">
                <a16:creationId xmlns:a16="http://schemas.microsoft.com/office/drawing/2014/main" id="{242BA3B8-996B-479E-AD67-C9DF9EC07C0F}"/>
              </a:ext>
            </a:extLst>
          </p:cNvPr>
          <p:cNvSpPr>
            <a:spLocks noGrp="1"/>
          </p:cNvSpPr>
          <p:nvPr>
            <p:ph sz="quarter" idx="13"/>
          </p:nvPr>
        </p:nvSpPr>
        <p:spPr/>
        <p:txBody>
          <a:bodyPr/>
          <a:lstStyle/>
          <a:p>
            <a:r>
              <a:rPr lang="en-US" dirty="0"/>
              <a:t>Always use appropriate safety measures when handling oxygen.</a:t>
            </a:r>
          </a:p>
          <a:p>
            <a:r>
              <a:rPr lang="en-US" dirty="0"/>
              <a:t>Select the appropriate delivery device to provide supplemental oxygen.</a:t>
            </a:r>
          </a:p>
        </p:txBody>
      </p:sp>
    </p:spTree>
    <p:extLst>
      <p:ext uri="{BB962C8B-B14F-4D97-AF65-F5344CB8AC3E}">
        <p14:creationId xmlns:p14="http://schemas.microsoft.com/office/powerpoint/2010/main" val="309237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Physiology and Pathophysiology—Cardiopulmonary Pathophysiology </a:t>
            </a:r>
            <a:r>
              <a:rPr lang="en-US" sz="2000" b="0" dirty="0"/>
              <a:t>(2 of 3)</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dirty="0"/>
              <a:t>Interrupted gas exchange impairs the ability to diffuse oxygen and carbon dioxide</a:t>
            </a:r>
          </a:p>
          <a:p>
            <a:pPr lvl="1"/>
            <a:r>
              <a:rPr lang="en-US" dirty="0"/>
              <a:t>Low oxygen levels in outside air limit the amount of oxygen that can be inhaled</a:t>
            </a:r>
          </a:p>
          <a:p>
            <a:pPr lvl="1"/>
            <a:r>
              <a:rPr lang="en-US" dirty="0"/>
              <a:t>Diffusion problems caused by alveoli that do not work properly limit the ability to exchange gases</a:t>
            </a:r>
          </a:p>
        </p:txBody>
      </p:sp>
    </p:spTree>
    <p:extLst>
      <p:ext uri="{BB962C8B-B14F-4D97-AF65-F5344CB8AC3E}">
        <p14:creationId xmlns:p14="http://schemas.microsoft.com/office/powerpoint/2010/main" val="410161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US" dirty="0"/>
              <a:t>Questions to Consider </a:t>
            </a:r>
            <a:r>
              <a:rPr lang="en-US" sz="2000" b="0" dirty="0"/>
              <a:t>(1 of 2)</a:t>
            </a:r>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200" y="1556326"/>
            <a:ext cx="8392886" cy="4467955"/>
          </a:xfrm>
        </p:spPr>
        <p:txBody>
          <a:bodyPr/>
          <a:lstStyle/>
          <a:p>
            <a:r>
              <a:rPr lang="en-US" dirty="0"/>
              <a:t>What are the signs of respiratory distress?</a:t>
            </a:r>
          </a:p>
          <a:p>
            <a:r>
              <a:rPr lang="en-US" dirty="0"/>
              <a:t>What are the signs of respiratory failure?</a:t>
            </a:r>
          </a:p>
          <a:p>
            <a:r>
              <a:rPr lang="en-US" dirty="0"/>
              <a:t>For B</a:t>
            </a:r>
            <a:r>
              <a:rPr lang="en-US" sz="100" dirty="0"/>
              <a:t> </a:t>
            </a:r>
            <a:r>
              <a:rPr lang="en-US" dirty="0"/>
              <a:t>V</a:t>
            </a:r>
            <a:r>
              <a:rPr lang="en-US" sz="100" dirty="0"/>
              <a:t> </a:t>
            </a:r>
            <a:r>
              <a:rPr lang="en-US" dirty="0"/>
              <a:t>M ventilation, what are recommended variations in technique for one or two rescuers?</a:t>
            </a:r>
          </a:p>
        </p:txBody>
      </p:sp>
    </p:spTree>
    <p:extLst>
      <p:ext uri="{BB962C8B-B14F-4D97-AF65-F5344CB8AC3E}">
        <p14:creationId xmlns:p14="http://schemas.microsoft.com/office/powerpoint/2010/main" val="5425557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US" dirty="0"/>
              <a:t>Questions to Consider </a:t>
            </a:r>
            <a:r>
              <a:rPr lang="en-US" sz="2000" b="0" dirty="0"/>
              <a:t>(2 of 2)</a:t>
            </a:r>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200" y="1556326"/>
            <a:ext cx="8392886" cy="4467955"/>
          </a:xfrm>
        </p:spPr>
        <p:txBody>
          <a:bodyPr/>
          <a:lstStyle/>
          <a:p>
            <a:r>
              <a:rPr lang="en-US" dirty="0"/>
              <a:t>How does the way positive pressure ventilation moves air differ from how the body normally moves air?</a:t>
            </a:r>
          </a:p>
          <a:p>
            <a:r>
              <a:rPr lang="en-US" dirty="0"/>
              <a:t>Describe a patient problem that would benefit from administration of oxygen and explain how to decide what oxygen delivery device should be used.</a:t>
            </a:r>
          </a:p>
        </p:txBody>
      </p:sp>
    </p:spTree>
    <p:extLst>
      <p:ext uri="{BB962C8B-B14F-4D97-AF65-F5344CB8AC3E}">
        <p14:creationId xmlns:p14="http://schemas.microsoft.com/office/powerpoint/2010/main" val="32849557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US" dirty="0"/>
              <a:t>Critical Thinking </a:t>
            </a:r>
            <a:r>
              <a:rPr lang="en-US" sz="2000" b="0" dirty="0"/>
              <a:t>(1 of 2)</a:t>
            </a:r>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199" y="1556326"/>
            <a:ext cx="8270111" cy="4467955"/>
          </a:xfrm>
        </p:spPr>
        <p:txBody>
          <a:bodyPr/>
          <a:lstStyle/>
          <a:p>
            <a:r>
              <a:rPr lang="en-US" dirty="0"/>
              <a:t>On arrival at the emergency scene, you find an adult female patient who is semiconscious. Her respiratory rate is 7 per minute. She appears pale and slightly blue around her lips.</a:t>
            </a:r>
          </a:p>
        </p:txBody>
      </p:sp>
    </p:spTree>
    <p:extLst>
      <p:ext uri="{BB962C8B-B14F-4D97-AF65-F5344CB8AC3E}">
        <p14:creationId xmlns:p14="http://schemas.microsoft.com/office/powerpoint/2010/main" val="27863445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US" dirty="0"/>
              <a:t>Critical Thinking </a:t>
            </a:r>
            <a:r>
              <a:rPr lang="en-US" sz="2000" b="0" dirty="0"/>
              <a:t>(2 of 2)</a:t>
            </a:r>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200" y="1556326"/>
            <a:ext cx="8229600" cy="4467955"/>
          </a:xfrm>
        </p:spPr>
        <p:txBody>
          <a:bodyPr/>
          <a:lstStyle/>
          <a:p>
            <a:r>
              <a:rPr lang="en-US" dirty="0"/>
              <a:t>Is this patient in respiratory failure, and if so what signs and symptoms indicate this? Does this patient require artificial ventilations?</a:t>
            </a:r>
          </a:p>
        </p:txBody>
      </p:sp>
    </p:spTree>
    <p:extLst>
      <p:ext uri="{BB962C8B-B14F-4D97-AF65-F5344CB8AC3E}">
        <p14:creationId xmlns:p14="http://schemas.microsoft.com/office/powerpoint/2010/main" val="42633949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IN" dirty="0"/>
              <a:t>Appendix 1</a:t>
            </a:r>
            <a:endParaRPr lang="en-US" sz="2000" b="0" dirty="0"/>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200" y="1556327"/>
            <a:ext cx="8357616" cy="2293297"/>
          </a:xfrm>
        </p:spPr>
        <p:txBody>
          <a:bodyPr/>
          <a:lstStyle/>
          <a:p>
            <a:pPr marL="432" indent="0">
              <a:buNone/>
            </a:pPr>
            <a:r>
              <a:rPr lang="en-US" sz="2400" dirty="0"/>
              <a:t>The E</a:t>
            </a:r>
            <a:r>
              <a:rPr lang="en-US" sz="100" dirty="0"/>
              <a:t> </a:t>
            </a:r>
            <a:r>
              <a:rPr lang="en-US" sz="2400" dirty="0"/>
              <a:t>M</a:t>
            </a:r>
            <a:r>
              <a:rPr lang="en-US" sz="100" dirty="0"/>
              <a:t> </a:t>
            </a:r>
            <a:r>
              <a:rPr lang="en-US" sz="2400" dirty="0"/>
              <a:t>T positions the mask over the rescuer’s face and forms a C position with thumb and index finger and also places the middle, ring and little fingers along the patient’s jaw. Another nurse holds the bag valve connected to the oxygen mask and pumps by his two hands.</a:t>
            </a:r>
          </a:p>
        </p:txBody>
      </p:sp>
      <p:sp>
        <p:nvSpPr>
          <p:cNvPr id="5" name="Text Placeholder 4"/>
          <p:cNvSpPr>
            <a:spLocks noGrp="1"/>
          </p:cNvSpPr>
          <p:nvPr>
            <p:ph type="body" sz="quarter" idx="15"/>
          </p:nvPr>
        </p:nvSpPr>
        <p:spPr>
          <a:xfrm>
            <a:off x="457200" y="5813339"/>
            <a:ext cx="8229600" cy="351898"/>
          </a:xfrm>
        </p:spPr>
        <p:txBody>
          <a:bodyPr/>
          <a:lstStyle/>
          <a:p>
            <a:pPr marL="0"/>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35853292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B99D-781F-4BFE-B0EF-8CB4E275A8BD}"/>
              </a:ext>
            </a:extLst>
          </p:cNvPr>
          <p:cNvSpPr>
            <a:spLocks noGrp="1"/>
          </p:cNvSpPr>
          <p:nvPr>
            <p:ph type="title"/>
          </p:nvPr>
        </p:nvSpPr>
        <p:spPr/>
        <p:txBody>
          <a:bodyPr/>
          <a:lstStyle/>
          <a:p>
            <a:r>
              <a:rPr lang="en-IN" dirty="0"/>
              <a:t>Appendix 2</a:t>
            </a:r>
            <a:endParaRPr lang="en-US" sz="2000" b="0" dirty="0"/>
          </a:p>
        </p:txBody>
      </p:sp>
      <p:sp>
        <p:nvSpPr>
          <p:cNvPr id="3" name="Content Placeholder 2">
            <a:extLst>
              <a:ext uri="{FF2B5EF4-FFF2-40B4-BE49-F238E27FC236}">
                <a16:creationId xmlns:a16="http://schemas.microsoft.com/office/drawing/2014/main" id="{9EDDBE8A-A936-4F5F-8324-C6ADAED2ACBE}"/>
              </a:ext>
            </a:extLst>
          </p:cNvPr>
          <p:cNvSpPr>
            <a:spLocks noGrp="1"/>
          </p:cNvSpPr>
          <p:nvPr>
            <p:ph sz="quarter" idx="13"/>
          </p:nvPr>
        </p:nvSpPr>
        <p:spPr>
          <a:xfrm>
            <a:off x="457199" y="1556327"/>
            <a:ext cx="8460769" cy="3015673"/>
          </a:xfrm>
        </p:spPr>
        <p:txBody>
          <a:bodyPr/>
          <a:lstStyle/>
          <a:p>
            <a:pPr marL="432" indent="0">
              <a:buNone/>
            </a:pPr>
            <a:r>
              <a:rPr lang="en-US" sz="2400" dirty="0"/>
              <a:t>The first picture is a low pressure flow meter that is kept in upright position. The low pressure unit has a calibrated glass tube. A valve is present at the bottom of the meter. The second picture represents the slanting view of selector valve. The valve has manual regulator at the bottom. The meter is at the center of the valve and a tube is connected downward from the meter.</a:t>
            </a:r>
          </a:p>
        </p:txBody>
      </p:sp>
      <p:sp>
        <p:nvSpPr>
          <p:cNvPr id="5" name="Text Placeholder 4"/>
          <p:cNvSpPr>
            <a:spLocks noGrp="1"/>
          </p:cNvSpPr>
          <p:nvPr>
            <p:ph type="body" sz="quarter" idx="15"/>
          </p:nvPr>
        </p:nvSpPr>
        <p:spPr>
          <a:xfrm>
            <a:off x="457200" y="5813339"/>
            <a:ext cx="8229600" cy="351898"/>
          </a:xfrm>
        </p:spPr>
        <p:txBody>
          <a:bodyPr/>
          <a:lstStyle/>
          <a:p>
            <a:pPr marL="0"/>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341611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Physiology and Pathophysiology—Cardiopulmonary Pathophysiology </a:t>
            </a:r>
            <a:r>
              <a:rPr lang="en-US" sz="2000" b="0" dirty="0"/>
              <a:t>(3 of 3)</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dirty="0"/>
              <a:t>Circulation issues prevent blood from carrying enough oxygen to the cells of the body</a:t>
            </a:r>
          </a:p>
          <a:p>
            <a:pPr lvl="1"/>
            <a:r>
              <a:rPr lang="en-US" dirty="0"/>
              <a:t>Significant blood loss reduces the amount of blood circulated to the alveoli</a:t>
            </a:r>
          </a:p>
          <a:p>
            <a:pPr lvl="1"/>
            <a:r>
              <a:rPr lang="en-US" dirty="0"/>
              <a:t>Insufficient hemoglobin or hemoglobin that is not working properly limits the transport of oxygen</a:t>
            </a:r>
          </a:p>
        </p:txBody>
      </p:sp>
    </p:spTree>
    <p:extLst>
      <p:ext uri="{BB962C8B-B14F-4D97-AF65-F5344CB8AC3E}">
        <p14:creationId xmlns:p14="http://schemas.microsoft.com/office/powerpoint/2010/main" val="161765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Respiration</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89516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Respiration—Adequate and Inadequate Breathing </a:t>
            </a:r>
            <a:r>
              <a:rPr lang="en-US" sz="2000" b="0" dirty="0"/>
              <a:t>(1 of 4)</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altLang="en-US" dirty="0"/>
              <a:t>Brain and body cells need a steady supply of oxygen to maintain normal function</a:t>
            </a:r>
          </a:p>
          <a:p>
            <a:pPr lvl="1"/>
            <a:r>
              <a:rPr lang="en-US" altLang="en-US" dirty="0"/>
              <a:t>Hypoxia is a low level of oxygen function</a:t>
            </a:r>
          </a:p>
          <a:p>
            <a:pPr lvl="1"/>
            <a:r>
              <a:rPr lang="en-US" altLang="en-US" dirty="0"/>
              <a:t>Hypercapnia is a high level of carbon dioxide</a:t>
            </a:r>
          </a:p>
          <a:p>
            <a:r>
              <a:rPr lang="en-US" altLang="en-US" dirty="0"/>
              <a:t>Assess the cardiopulmonary system by evaluating how well it is oxygenating and removing carbon dioxide</a:t>
            </a:r>
            <a:endParaRPr lang="en-US" dirty="0"/>
          </a:p>
        </p:txBody>
      </p:sp>
    </p:spTree>
    <p:extLst>
      <p:ext uri="{BB962C8B-B14F-4D97-AF65-F5344CB8AC3E}">
        <p14:creationId xmlns:p14="http://schemas.microsoft.com/office/powerpoint/2010/main" val="660573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Respiration—Adequate and Inadequate Breathing </a:t>
            </a:r>
            <a:r>
              <a:rPr lang="en-US" sz="2000" b="0" dirty="0"/>
              <a:t>(2 of 4)</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dirty="0"/>
              <a:t>When the cardiopulmonary system fails, the body compensates for hypoxia or hypercapnia</a:t>
            </a:r>
          </a:p>
          <a:p>
            <a:pPr lvl="1"/>
            <a:r>
              <a:rPr lang="en-US" dirty="0"/>
              <a:t>Chemoreceptors stimulate the respiratory system to breathe more rapidly</a:t>
            </a:r>
          </a:p>
          <a:p>
            <a:pPr lvl="1"/>
            <a:r>
              <a:rPr lang="en-US" dirty="0"/>
              <a:t>Respiratory rate and heart rate increase and blood vessels constrict</a:t>
            </a:r>
          </a:p>
        </p:txBody>
      </p:sp>
    </p:spTree>
    <p:extLst>
      <p:ext uri="{BB962C8B-B14F-4D97-AF65-F5344CB8AC3E}">
        <p14:creationId xmlns:p14="http://schemas.microsoft.com/office/powerpoint/2010/main" val="88815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Respiration—Adequate and Inadequate Breathing </a:t>
            </a:r>
            <a:r>
              <a:rPr lang="en-US" sz="2000" b="0" dirty="0"/>
              <a:t>(3 of 4)</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p:txBody>
          <a:bodyPr/>
          <a:lstStyle/>
          <a:p>
            <a:r>
              <a:rPr lang="en-US" dirty="0"/>
              <a:t>Respiratory distress</a:t>
            </a:r>
          </a:p>
          <a:p>
            <a:pPr lvl="1"/>
            <a:r>
              <a:rPr lang="en-US" dirty="0"/>
              <a:t>Compensation is working</a:t>
            </a:r>
          </a:p>
          <a:p>
            <a:pPr lvl="1"/>
            <a:r>
              <a:rPr lang="en-US" dirty="0"/>
              <a:t>The patient has normal mental status, skin color, and oximetry readings</a:t>
            </a:r>
          </a:p>
          <a:p>
            <a:r>
              <a:rPr lang="en-US" dirty="0"/>
              <a:t>Respiratory failure (inadequate breathing)</a:t>
            </a:r>
          </a:p>
          <a:p>
            <a:pPr lvl="1"/>
            <a:r>
              <a:rPr lang="en-US" dirty="0"/>
              <a:t>Compensation is not working</a:t>
            </a:r>
          </a:p>
          <a:p>
            <a:pPr lvl="1"/>
            <a:r>
              <a:rPr lang="en-US" dirty="0"/>
              <a:t>Metabolic needs of the body are not met</a:t>
            </a:r>
          </a:p>
          <a:p>
            <a:r>
              <a:rPr lang="en-US" dirty="0"/>
              <a:t>Respiratory failure is a precursor to respiratory arrest</a:t>
            </a:r>
          </a:p>
        </p:txBody>
      </p:sp>
    </p:spTree>
    <p:extLst>
      <p:ext uri="{BB962C8B-B14F-4D97-AF65-F5344CB8AC3E}">
        <p14:creationId xmlns:p14="http://schemas.microsoft.com/office/powerpoint/2010/main" val="62128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D780-914E-467C-86AB-E19CB107EE32}"/>
              </a:ext>
            </a:extLst>
          </p:cNvPr>
          <p:cNvSpPr>
            <a:spLocks noGrp="1"/>
          </p:cNvSpPr>
          <p:nvPr>
            <p:ph type="title"/>
          </p:nvPr>
        </p:nvSpPr>
        <p:spPr/>
        <p:txBody>
          <a:bodyPr/>
          <a:lstStyle/>
          <a:p>
            <a:r>
              <a:rPr lang="en-US" sz="3400" dirty="0"/>
              <a:t>Respiration—Adequate and Inadequate Breathing </a:t>
            </a:r>
            <a:r>
              <a:rPr lang="en-US" sz="2000" b="0" dirty="0"/>
              <a:t>(4 of 4)</a:t>
            </a:r>
          </a:p>
        </p:txBody>
      </p:sp>
      <p:sp>
        <p:nvSpPr>
          <p:cNvPr id="3" name="Content Placeholder 2">
            <a:extLst>
              <a:ext uri="{FF2B5EF4-FFF2-40B4-BE49-F238E27FC236}">
                <a16:creationId xmlns:a16="http://schemas.microsoft.com/office/drawing/2014/main" id="{618352B5-8640-4778-AE2D-E7B848278C53}"/>
              </a:ext>
            </a:extLst>
          </p:cNvPr>
          <p:cNvSpPr>
            <a:spLocks noGrp="1"/>
          </p:cNvSpPr>
          <p:nvPr>
            <p:ph sz="quarter" idx="13"/>
          </p:nvPr>
        </p:nvSpPr>
        <p:spPr>
          <a:xfrm>
            <a:off x="457200" y="1556326"/>
            <a:ext cx="8366760" cy="4467955"/>
          </a:xfrm>
        </p:spPr>
        <p:txBody>
          <a:bodyPr/>
          <a:lstStyle/>
          <a:p>
            <a:r>
              <a:rPr lang="en-US" dirty="0"/>
              <a:t>Inadequate breathing occurs when a challenge is too great for body’s compensatory mechanisms</a:t>
            </a:r>
          </a:p>
          <a:p>
            <a:pPr lvl="1"/>
            <a:r>
              <a:rPr lang="en-US" dirty="0"/>
              <a:t>Rate of breathing, depth of breathing, or both fall outside of normal ranges</a:t>
            </a:r>
          </a:p>
          <a:p>
            <a:pPr lvl="1"/>
            <a:r>
              <a:rPr lang="en-US" dirty="0"/>
              <a:t>Recognition requires keen assessment skills and prompt action</a:t>
            </a:r>
          </a:p>
        </p:txBody>
      </p:sp>
    </p:spTree>
    <p:extLst>
      <p:ext uri="{BB962C8B-B14F-4D97-AF65-F5344CB8AC3E}">
        <p14:creationId xmlns:p14="http://schemas.microsoft.com/office/powerpoint/2010/main" val="428711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E346-5294-4A30-8E21-FBE572DABA3F}"/>
              </a:ext>
            </a:extLst>
          </p:cNvPr>
          <p:cNvSpPr>
            <a:spLocks noGrp="1"/>
          </p:cNvSpPr>
          <p:nvPr>
            <p:ph type="title"/>
          </p:nvPr>
        </p:nvSpPr>
        <p:spPr>
          <a:xfrm>
            <a:off x="457199" y="215371"/>
            <a:ext cx="8425543" cy="1097279"/>
          </a:xfrm>
        </p:spPr>
        <p:txBody>
          <a:bodyPr/>
          <a:lstStyle/>
          <a:p>
            <a:r>
              <a:rPr lang="en-US" dirty="0"/>
              <a:t>Respiration—Patient Assessment </a:t>
            </a:r>
            <a:r>
              <a:rPr lang="en-US" sz="2000" b="0" dirty="0"/>
              <a:t>(1 of 4)</a:t>
            </a:r>
          </a:p>
        </p:txBody>
      </p:sp>
      <p:sp>
        <p:nvSpPr>
          <p:cNvPr id="3" name="Content Placeholder 2">
            <a:extLst>
              <a:ext uri="{FF2B5EF4-FFF2-40B4-BE49-F238E27FC236}">
                <a16:creationId xmlns:a16="http://schemas.microsoft.com/office/drawing/2014/main" id="{55BAAF70-A409-4352-B5C7-E651AC6479BB}"/>
              </a:ext>
            </a:extLst>
          </p:cNvPr>
          <p:cNvSpPr>
            <a:spLocks noGrp="1"/>
          </p:cNvSpPr>
          <p:nvPr>
            <p:ph sz="quarter" idx="13"/>
          </p:nvPr>
        </p:nvSpPr>
        <p:spPr>
          <a:xfrm>
            <a:off x="457200" y="1556326"/>
            <a:ext cx="8229600" cy="4681188"/>
          </a:xfrm>
        </p:spPr>
        <p:txBody>
          <a:bodyPr/>
          <a:lstStyle/>
          <a:p>
            <a:r>
              <a:rPr lang="en-US" dirty="0"/>
              <a:t>First, determine if the patient is breathing</a:t>
            </a:r>
          </a:p>
          <a:p>
            <a:r>
              <a:rPr lang="en-US" dirty="0"/>
              <a:t>Second, determine whether breathing is adequate</a:t>
            </a:r>
          </a:p>
          <a:p>
            <a:r>
              <a:rPr lang="en-US" dirty="0"/>
              <a:t>Signs of adequate breathing:</a:t>
            </a:r>
          </a:p>
          <a:p>
            <a:pPr lvl="1"/>
            <a:r>
              <a:rPr lang="en-US" dirty="0"/>
              <a:t>Equal expansion of the chest is seen on inhalation</a:t>
            </a:r>
          </a:p>
          <a:p>
            <a:pPr lvl="1"/>
            <a:r>
              <a:rPr lang="en-US" dirty="0"/>
              <a:t>Air is heard entering and leaving the nose, mouth, and chest</a:t>
            </a:r>
          </a:p>
          <a:p>
            <a:pPr lvl="1"/>
            <a:r>
              <a:rPr lang="en-US" dirty="0"/>
              <a:t>Air is felt moving out of the nose or mouth</a:t>
            </a:r>
          </a:p>
          <a:p>
            <a:pPr lvl="1"/>
            <a:r>
              <a:rPr lang="en-US" dirty="0"/>
              <a:t>Skin has typical coloration</a:t>
            </a:r>
          </a:p>
          <a:p>
            <a:pPr lvl="1"/>
            <a:r>
              <a:rPr lang="en-US" dirty="0"/>
              <a:t>Rate, rhythm, quality, and depth of breath are typical</a:t>
            </a:r>
          </a:p>
        </p:txBody>
      </p:sp>
    </p:spTree>
    <p:extLst>
      <p:ext uri="{BB962C8B-B14F-4D97-AF65-F5344CB8AC3E}">
        <p14:creationId xmlns:p14="http://schemas.microsoft.com/office/powerpoint/2010/main" val="3378147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E346-5294-4A30-8E21-FBE572DABA3F}"/>
              </a:ext>
            </a:extLst>
          </p:cNvPr>
          <p:cNvSpPr>
            <a:spLocks noGrp="1"/>
          </p:cNvSpPr>
          <p:nvPr>
            <p:ph type="title"/>
          </p:nvPr>
        </p:nvSpPr>
        <p:spPr>
          <a:xfrm>
            <a:off x="457199" y="215371"/>
            <a:ext cx="8425543" cy="1097279"/>
          </a:xfrm>
        </p:spPr>
        <p:txBody>
          <a:bodyPr/>
          <a:lstStyle/>
          <a:p>
            <a:r>
              <a:rPr lang="en-US" dirty="0"/>
              <a:t>Respiration—Patient Assessment </a:t>
            </a:r>
            <a:r>
              <a:rPr lang="en-US" sz="2000" b="0" dirty="0"/>
              <a:t>(2 of 4)</a:t>
            </a:r>
          </a:p>
        </p:txBody>
      </p:sp>
      <p:sp>
        <p:nvSpPr>
          <p:cNvPr id="3" name="Content Placeholder 2">
            <a:extLst>
              <a:ext uri="{FF2B5EF4-FFF2-40B4-BE49-F238E27FC236}">
                <a16:creationId xmlns:a16="http://schemas.microsoft.com/office/drawing/2014/main" id="{55BAAF70-A409-4352-B5C7-E651AC6479BB}"/>
              </a:ext>
            </a:extLst>
          </p:cNvPr>
          <p:cNvSpPr>
            <a:spLocks noGrp="1"/>
          </p:cNvSpPr>
          <p:nvPr>
            <p:ph sz="quarter" idx="13"/>
          </p:nvPr>
        </p:nvSpPr>
        <p:spPr>
          <a:xfrm>
            <a:off x="457200" y="1556326"/>
            <a:ext cx="8229600" cy="4681188"/>
          </a:xfrm>
        </p:spPr>
        <p:txBody>
          <a:bodyPr/>
          <a:lstStyle/>
          <a:p>
            <a:r>
              <a:rPr lang="en-US" dirty="0"/>
              <a:t>Signs of inadequate breathing:</a:t>
            </a:r>
          </a:p>
          <a:p>
            <a:pPr lvl="1"/>
            <a:r>
              <a:rPr lang="en-US" dirty="0"/>
              <a:t>Mental status is altered</a:t>
            </a:r>
          </a:p>
          <a:p>
            <a:pPr lvl="1"/>
            <a:r>
              <a:rPr lang="en-US" dirty="0"/>
              <a:t>Chest movements are absent, minimal, or uneven</a:t>
            </a:r>
          </a:p>
          <a:p>
            <a:pPr lvl="1"/>
            <a:r>
              <a:rPr lang="en-US" dirty="0"/>
              <a:t>Pulse rate is slow (children)</a:t>
            </a:r>
          </a:p>
          <a:p>
            <a:pPr lvl="1"/>
            <a:r>
              <a:rPr lang="en-US" dirty="0"/>
              <a:t>Breathing movements are limited to the abdomen</a:t>
            </a:r>
          </a:p>
          <a:p>
            <a:pPr lvl="1"/>
            <a:r>
              <a:rPr lang="en-US" dirty="0"/>
              <a:t>No air is felt or heard at the nose or mouth</a:t>
            </a:r>
          </a:p>
          <a:p>
            <a:pPr lvl="1"/>
            <a:r>
              <a:rPr lang="en-US" dirty="0"/>
              <a:t>Breath sounds are diminished or absent</a:t>
            </a:r>
          </a:p>
          <a:p>
            <a:pPr lvl="1"/>
            <a:r>
              <a:rPr lang="en-US" dirty="0"/>
              <a:t>Wheezing, crowing, stridor, gurgling, or gasping are heard during breathing</a:t>
            </a:r>
          </a:p>
        </p:txBody>
      </p:sp>
    </p:spTree>
    <p:extLst>
      <p:ext uri="{BB962C8B-B14F-4D97-AF65-F5344CB8AC3E}">
        <p14:creationId xmlns:p14="http://schemas.microsoft.com/office/powerpoint/2010/main" val="286535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Physiology and Pathophysiology</a:t>
            </a:r>
            <a:endParaRPr lang="en-US" altLang="en-US" dirty="0"/>
          </a:p>
          <a:p>
            <a:r>
              <a:rPr lang="en-US" altLang="en-US" dirty="0">
                <a:hlinkClick r:id="rId4" action="ppaction://hlinksldjump"/>
              </a:rPr>
              <a:t>Respiration</a:t>
            </a:r>
            <a:endParaRPr lang="en-US" altLang="en-US" dirty="0"/>
          </a:p>
          <a:p>
            <a:r>
              <a:rPr lang="en-US" altLang="en-US" dirty="0">
                <a:hlinkClick r:id="rId5" action="ppaction://hlinksldjump"/>
              </a:rPr>
              <a:t>Positive Pressure Ventilation</a:t>
            </a:r>
            <a:endParaRPr lang="en-US" altLang="en-US" dirty="0"/>
          </a:p>
          <a:p>
            <a:r>
              <a:rPr lang="en-US" altLang="en-US" dirty="0">
                <a:hlinkClick r:id="rId6" action="ppaction://hlinksldjump"/>
              </a:rPr>
              <a:t>Oxygen Therapy</a:t>
            </a:r>
            <a:endParaRPr lang="en-US" altLang="en-US" dirty="0"/>
          </a:p>
          <a:p>
            <a:r>
              <a:rPr lang="en-US" altLang="en-US" dirty="0">
                <a:hlinkClick r:id="rId7" action="ppaction://hlinksldjump"/>
              </a:rPr>
              <a:t>Special Considerations</a:t>
            </a:r>
            <a:endParaRPr lang="en-US" altLang="en-US" dirty="0"/>
          </a:p>
          <a:p>
            <a:r>
              <a:rPr lang="en-US" altLang="en-US" dirty="0">
                <a:hlinkClick r:id="rId8" action="ppaction://hlinksldjump"/>
              </a:rPr>
              <a:t>Assisting with Advanced Airway Devices</a:t>
            </a:r>
            <a:endParaRPr lang="en-US" altLang="en-US" dirty="0"/>
          </a:p>
        </p:txBody>
      </p:sp>
    </p:spTree>
    <p:extLst>
      <p:ext uri="{BB962C8B-B14F-4D97-AF65-F5344CB8AC3E}">
        <p14:creationId xmlns:p14="http://schemas.microsoft.com/office/powerpoint/2010/main" val="1556100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E346-5294-4A30-8E21-FBE572DABA3F}"/>
              </a:ext>
            </a:extLst>
          </p:cNvPr>
          <p:cNvSpPr>
            <a:spLocks noGrp="1"/>
          </p:cNvSpPr>
          <p:nvPr>
            <p:ph type="title"/>
          </p:nvPr>
        </p:nvSpPr>
        <p:spPr>
          <a:xfrm>
            <a:off x="457199" y="215371"/>
            <a:ext cx="8425543" cy="1097279"/>
          </a:xfrm>
        </p:spPr>
        <p:txBody>
          <a:bodyPr/>
          <a:lstStyle/>
          <a:p>
            <a:r>
              <a:rPr lang="en-US" dirty="0"/>
              <a:t>Respiration—Patient Assessment </a:t>
            </a:r>
            <a:r>
              <a:rPr lang="en-US" sz="2000" b="0" dirty="0"/>
              <a:t>(3 of 4)</a:t>
            </a:r>
          </a:p>
        </p:txBody>
      </p:sp>
      <p:sp>
        <p:nvSpPr>
          <p:cNvPr id="3" name="Content Placeholder 2">
            <a:extLst>
              <a:ext uri="{FF2B5EF4-FFF2-40B4-BE49-F238E27FC236}">
                <a16:creationId xmlns:a16="http://schemas.microsoft.com/office/drawing/2014/main" id="{55BAAF70-A409-4352-B5C7-E651AC6479BB}"/>
              </a:ext>
            </a:extLst>
          </p:cNvPr>
          <p:cNvSpPr>
            <a:spLocks noGrp="1"/>
          </p:cNvSpPr>
          <p:nvPr>
            <p:ph sz="quarter" idx="13"/>
          </p:nvPr>
        </p:nvSpPr>
        <p:spPr>
          <a:xfrm>
            <a:off x="457200" y="1556326"/>
            <a:ext cx="8229600" cy="4681188"/>
          </a:xfrm>
        </p:spPr>
        <p:txBody>
          <a:bodyPr/>
          <a:lstStyle/>
          <a:p>
            <a:r>
              <a:rPr lang="en-US" dirty="0"/>
              <a:t>Signs of inadequate breathing:</a:t>
            </a:r>
          </a:p>
          <a:p>
            <a:pPr lvl="1"/>
            <a:r>
              <a:rPr lang="en-US" dirty="0"/>
              <a:t>Rate of breathing is too rapid or too slow</a:t>
            </a:r>
          </a:p>
          <a:p>
            <a:pPr lvl="1"/>
            <a:r>
              <a:rPr lang="en-US" dirty="0"/>
              <a:t>Breathing is very shallow, very deep, or labored</a:t>
            </a:r>
          </a:p>
          <a:p>
            <a:pPr lvl="1"/>
            <a:r>
              <a:rPr lang="en-US" dirty="0"/>
              <a:t>Cyanosis is seen in skin, lips, tongue, ears, or nails</a:t>
            </a:r>
          </a:p>
          <a:p>
            <a:pPr lvl="1"/>
            <a:r>
              <a:rPr lang="en-US" dirty="0"/>
              <a:t>Inspirations or expirations are prolonged</a:t>
            </a:r>
          </a:p>
          <a:p>
            <a:pPr lvl="1"/>
            <a:r>
              <a:rPr lang="en-US" dirty="0"/>
              <a:t>Patient is unable to speak</a:t>
            </a:r>
          </a:p>
          <a:p>
            <a:pPr lvl="1"/>
            <a:r>
              <a:rPr lang="en-US" dirty="0"/>
              <a:t>Retractions and nasal flaring are seen (children)</a:t>
            </a:r>
          </a:p>
          <a:p>
            <a:pPr lvl="1"/>
            <a:r>
              <a:rPr lang="en-US" dirty="0"/>
              <a:t>Oxygen saturation readings are low (&lt;95%)</a:t>
            </a:r>
          </a:p>
          <a:p>
            <a:pPr lvl="1"/>
            <a:r>
              <a:rPr lang="en-US" dirty="0"/>
              <a:t>Body position indicates distress</a:t>
            </a:r>
          </a:p>
        </p:txBody>
      </p:sp>
    </p:spTree>
    <p:extLst>
      <p:ext uri="{BB962C8B-B14F-4D97-AF65-F5344CB8AC3E}">
        <p14:creationId xmlns:p14="http://schemas.microsoft.com/office/powerpoint/2010/main" val="170143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E346-5294-4A30-8E21-FBE572DABA3F}"/>
              </a:ext>
            </a:extLst>
          </p:cNvPr>
          <p:cNvSpPr>
            <a:spLocks noGrp="1"/>
          </p:cNvSpPr>
          <p:nvPr>
            <p:ph type="title"/>
          </p:nvPr>
        </p:nvSpPr>
        <p:spPr>
          <a:xfrm>
            <a:off x="457199" y="215371"/>
            <a:ext cx="8425543" cy="1097279"/>
          </a:xfrm>
        </p:spPr>
        <p:txBody>
          <a:bodyPr/>
          <a:lstStyle/>
          <a:p>
            <a:r>
              <a:rPr lang="en-US" dirty="0"/>
              <a:t>Respiration—Patient Assessment </a:t>
            </a:r>
            <a:r>
              <a:rPr lang="en-US" sz="2000" b="0" dirty="0"/>
              <a:t>(4 of 4)</a:t>
            </a:r>
          </a:p>
        </p:txBody>
      </p:sp>
      <p:sp>
        <p:nvSpPr>
          <p:cNvPr id="3" name="Content Placeholder 2">
            <a:extLst>
              <a:ext uri="{FF2B5EF4-FFF2-40B4-BE49-F238E27FC236}">
                <a16:creationId xmlns:a16="http://schemas.microsoft.com/office/drawing/2014/main" id="{55BAAF70-A409-4352-B5C7-E651AC6479BB}"/>
              </a:ext>
            </a:extLst>
          </p:cNvPr>
          <p:cNvSpPr>
            <a:spLocks noGrp="1"/>
          </p:cNvSpPr>
          <p:nvPr>
            <p:ph sz="quarter" idx="13"/>
          </p:nvPr>
        </p:nvSpPr>
        <p:spPr>
          <a:xfrm>
            <a:off x="457200" y="1556326"/>
            <a:ext cx="8229600" cy="4681188"/>
          </a:xfrm>
        </p:spPr>
        <p:txBody>
          <a:bodyPr/>
          <a:lstStyle/>
          <a:p>
            <a:r>
              <a:rPr lang="en-US" dirty="0"/>
              <a:t>Hypoxia is insufficient supply of oxygen to body tissues</a:t>
            </a:r>
          </a:p>
          <a:p>
            <a:pPr lvl="1"/>
            <a:r>
              <a:rPr lang="en-US" dirty="0"/>
              <a:t>Common causes</a:t>
            </a:r>
          </a:p>
          <a:p>
            <a:pPr lvl="2"/>
            <a:r>
              <a:rPr lang="en-US" dirty="0"/>
              <a:t>A patient is trapped in a fire</a:t>
            </a:r>
          </a:p>
          <a:p>
            <a:pPr lvl="2"/>
            <a:r>
              <a:rPr lang="en-US" dirty="0"/>
              <a:t>A patient has emphysema</a:t>
            </a:r>
          </a:p>
          <a:p>
            <a:pPr lvl="2"/>
            <a:r>
              <a:rPr lang="en-US" dirty="0"/>
              <a:t>A patient overdoses on a drug that depresses the respiratory system</a:t>
            </a:r>
          </a:p>
          <a:p>
            <a:pPr lvl="2"/>
            <a:r>
              <a:rPr lang="en-US" dirty="0"/>
              <a:t>A patient has a heart attack, stroke, or embolism</a:t>
            </a:r>
          </a:p>
          <a:p>
            <a:pPr lvl="1"/>
            <a:r>
              <a:rPr lang="en-US" dirty="0"/>
              <a:t>Signs include cyanosis and altered mental status</a:t>
            </a:r>
          </a:p>
          <a:p>
            <a:r>
              <a:rPr lang="en-US" dirty="0"/>
              <a:t>Address the cause and administer oxygen</a:t>
            </a:r>
          </a:p>
        </p:txBody>
      </p:sp>
    </p:spTree>
    <p:extLst>
      <p:ext uri="{BB962C8B-B14F-4D97-AF65-F5344CB8AC3E}">
        <p14:creationId xmlns:p14="http://schemas.microsoft.com/office/powerpoint/2010/main" val="72185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F1D1-EA69-47F9-BECD-E1DB030ACF22}"/>
              </a:ext>
            </a:extLst>
          </p:cNvPr>
          <p:cNvSpPr>
            <a:spLocks noGrp="1"/>
          </p:cNvSpPr>
          <p:nvPr>
            <p:ph type="title"/>
          </p:nvPr>
        </p:nvSpPr>
        <p:spPr/>
        <p:txBody>
          <a:bodyPr/>
          <a:lstStyle/>
          <a:p>
            <a:r>
              <a:rPr lang="en-US" dirty="0"/>
              <a:t>Respiration—Patient Care</a:t>
            </a:r>
          </a:p>
        </p:txBody>
      </p:sp>
      <p:sp>
        <p:nvSpPr>
          <p:cNvPr id="3" name="Content Placeholder 2">
            <a:extLst>
              <a:ext uri="{FF2B5EF4-FFF2-40B4-BE49-F238E27FC236}">
                <a16:creationId xmlns:a16="http://schemas.microsoft.com/office/drawing/2014/main" id="{88CA127F-BE3F-4A30-B512-5E4874EABB0D}"/>
              </a:ext>
            </a:extLst>
          </p:cNvPr>
          <p:cNvSpPr>
            <a:spLocks noGrp="1"/>
          </p:cNvSpPr>
          <p:nvPr>
            <p:ph sz="quarter" idx="13"/>
          </p:nvPr>
        </p:nvSpPr>
        <p:spPr>
          <a:xfrm>
            <a:off x="457200" y="1556326"/>
            <a:ext cx="8366760" cy="4467955"/>
          </a:xfrm>
        </p:spPr>
        <p:txBody>
          <a:bodyPr/>
          <a:lstStyle/>
          <a:p>
            <a:r>
              <a:rPr lang="en-US" dirty="0"/>
              <a:t>Provide artificial ventilation to the nonbreathing patient and the patient with inadequate breathing</a:t>
            </a:r>
          </a:p>
          <a:p>
            <a:r>
              <a:rPr lang="en-US" dirty="0"/>
              <a:t>Provide supplemental oxygen to the breathing patient</a:t>
            </a:r>
          </a:p>
          <a:p>
            <a:r>
              <a:rPr lang="en-US" dirty="0"/>
              <a:t>Intervene when you see signs of inadequate breathing</a:t>
            </a:r>
          </a:p>
          <a:p>
            <a:pPr lvl="1"/>
            <a:r>
              <a:rPr lang="en-US" dirty="0"/>
              <a:t>The patient’s efforts are not meeting demands</a:t>
            </a:r>
          </a:p>
          <a:p>
            <a:pPr lvl="1"/>
            <a:r>
              <a:rPr lang="en-US" dirty="0"/>
              <a:t>The condition will progress without intervention</a:t>
            </a:r>
          </a:p>
          <a:p>
            <a:pPr lvl="1"/>
            <a:r>
              <a:rPr lang="en-US" dirty="0"/>
              <a:t>It is better to be too aggressive than not aggressive enough</a:t>
            </a:r>
          </a:p>
        </p:txBody>
      </p:sp>
    </p:spTree>
    <p:extLst>
      <p:ext uri="{BB962C8B-B14F-4D97-AF65-F5344CB8AC3E}">
        <p14:creationId xmlns:p14="http://schemas.microsoft.com/office/powerpoint/2010/main" val="4018890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Positive Pressure Ventilation</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352444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F1D1-EA69-47F9-BECD-E1DB030ACF22}"/>
              </a:ext>
            </a:extLst>
          </p:cNvPr>
          <p:cNvSpPr>
            <a:spLocks noGrp="1"/>
          </p:cNvSpPr>
          <p:nvPr>
            <p:ph type="title"/>
          </p:nvPr>
        </p:nvSpPr>
        <p:spPr/>
        <p:txBody>
          <a:bodyPr/>
          <a:lstStyle/>
          <a:p>
            <a:r>
              <a:rPr lang="en-US" dirty="0"/>
              <a:t>Positive Pressure Ventilation </a:t>
            </a:r>
            <a:r>
              <a:rPr lang="en-US" sz="2000" b="0" dirty="0"/>
              <a:t>(1 of 2)</a:t>
            </a:r>
          </a:p>
        </p:txBody>
      </p:sp>
      <p:sp>
        <p:nvSpPr>
          <p:cNvPr id="3" name="Content Placeholder 2">
            <a:extLst>
              <a:ext uri="{FF2B5EF4-FFF2-40B4-BE49-F238E27FC236}">
                <a16:creationId xmlns:a16="http://schemas.microsoft.com/office/drawing/2014/main" id="{88CA127F-BE3F-4A30-B512-5E4874EABB0D}"/>
              </a:ext>
            </a:extLst>
          </p:cNvPr>
          <p:cNvSpPr>
            <a:spLocks noGrp="1"/>
          </p:cNvSpPr>
          <p:nvPr>
            <p:ph sz="quarter" idx="13"/>
          </p:nvPr>
        </p:nvSpPr>
        <p:spPr/>
        <p:txBody>
          <a:bodyPr/>
          <a:lstStyle/>
          <a:p>
            <a:r>
              <a:rPr lang="en-US" dirty="0"/>
              <a:t>Artificial ventilation is the use of positive pressure to force air or oxygen into the lungs</a:t>
            </a:r>
          </a:p>
          <a:p>
            <a:pPr lvl="1"/>
            <a:r>
              <a:rPr lang="en-US" dirty="0"/>
              <a:t>It is also called positive pressure ventilation</a:t>
            </a:r>
          </a:p>
          <a:p>
            <a:pPr lvl="1"/>
            <a:r>
              <a:rPr lang="en-US" dirty="0"/>
              <a:t>It is used when a patient has stopped breathing or has inadequate breathing</a:t>
            </a:r>
          </a:p>
          <a:p>
            <a:r>
              <a:rPr lang="en-US" dirty="0"/>
              <a:t>Positive pressure relies on a force that is exactly the opposite of the force the body normally uses</a:t>
            </a:r>
          </a:p>
        </p:txBody>
      </p:sp>
    </p:spTree>
    <p:extLst>
      <p:ext uri="{BB962C8B-B14F-4D97-AF65-F5344CB8AC3E}">
        <p14:creationId xmlns:p14="http://schemas.microsoft.com/office/powerpoint/2010/main" val="1908157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F1D1-EA69-47F9-BECD-E1DB030ACF22}"/>
              </a:ext>
            </a:extLst>
          </p:cNvPr>
          <p:cNvSpPr>
            <a:spLocks noGrp="1"/>
          </p:cNvSpPr>
          <p:nvPr>
            <p:ph type="title"/>
          </p:nvPr>
        </p:nvSpPr>
        <p:spPr/>
        <p:txBody>
          <a:bodyPr/>
          <a:lstStyle/>
          <a:p>
            <a:r>
              <a:rPr lang="en-US" dirty="0"/>
              <a:t>Positive Pressure Ventilation </a:t>
            </a:r>
            <a:r>
              <a:rPr lang="en-US" sz="2000" b="0" dirty="0"/>
              <a:t>(2 of 2)</a:t>
            </a:r>
          </a:p>
        </p:txBody>
      </p:sp>
      <p:sp>
        <p:nvSpPr>
          <p:cNvPr id="3" name="Content Placeholder 2">
            <a:extLst>
              <a:ext uri="{FF2B5EF4-FFF2-40B4-BE49-F238E27FC236}">
                <a16:creationId xmlns:a16="http://schemas.microsoft.com/office/drawing/2014/main" id="{88CA127F-BE3F-4A30-B512-5E4874EABB0D}"/>
              </a:ext>
            </a:extLst>
          </p:cNvPr>
          <p:cNvSpPr>
            <a:spLocks noGrp="1"/>
          </p:cNvSpPr>
          <p:nvPr>
            <p:ph sz="quarter" idx="13"/>
          </p:nvPr>
        </p:nvSpPr>
        <p:spPr>
          <a:xfrm>
            <a:off x="457200" y="1556326"/>
            <a:ext cx="8115300" cy="4467955"/>
          </a:xfrm>
        </p:spPr>
        <p:txBody>
          <a:bodyPr/>
          <a:lstStyle/>
          <a:p>
            <a:r>
              <a:rPr lang="en-US" dirty="0"/>
              <a:t>Use of positive pressure has negative side effects:</a:t>
            </a:r>
          </a:p>
          <a:p>
            <a:pPr lvl="1"/>
            <a:r>
              <a:rPr lang="en-US" dirty="0"/>
              <a:t>Cardiac output and blood pressure drop because the heart’s ability to refill its chambers is affected</a:t>
            </a:r>
          </a:p>
          <a:p>
            <a:pPr lvl="1"/>
            <a:r>
              <a:rPr lang="en-US" dirty="0"/>
              <a:t>Gastric distention occurs because air may be diverted into the stomach</a:t>
            </a:r>
          </a:p>
          <a:p>
            <a:pPr lvl="1"/>
            <a:r>
              <a:rPr lang="en-US" dirty="0"/>
              <a:t>Hyperventilation blows off too much carbon dioxide and leads to vasoconstriction</a:t>
            </a:r>
          </a:p>
        </p:txBody>
      </p:sp>
    </p:spTree>
    <p:extLst>
      <p:ext uri="{BB962C8B-B14F-4D97-AF65-F5344CB8AC3E}">
        <p14:creationId xmlns:p14="http://schemas.microsoft.com/office/powerpoint/2010/main" val="3549509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(1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p:txBody>
          <a:bodyPr/>
          <a:lstStyle/>
          <a:p>
            <a:r>
              <a:rPr lang="en-US" dirty="0"/>
              <a:t>Three methods are common:</a:t>
            </a:r>
          </a:p>
          <a:p>
            <a:pPr lvl="1"/>
            <a:r>
              <a:rPr lang="en-US" dirty="0"/>
              <a:t>Mouth-to-mask</a:t>
            </a:r>
          </a:p>
          <a:p>
            <a:pPr lvl="1"/>
            <a:r>
              <a:rPr lang="en-US" dirty="0"/>
              <a:t>Two-rescuer bag-valve mask</a:t>
            </a:r>
          </a:p>
          <a:p>
            <a:pPr lvl="1"/>
            <a:r>
              <a:rPr lang="en-US" dirty="0"/>
              <a:t>One-rescuer bag-valve mask</a:t>
            </a:r>
          </a:p>
          <a:p>
            <a:r>
              <a:rPr lang="en-US" dirty="0"/>
              <a:t>Never ventilate a patient who is vomiting or has vomitus in the airway because the vomit will go into the lungs</a:t>
            </a:r>
          </a:p>
        </p:txBody>
      </p:sp>
    </p:spTree>
    <p:extLst>
      <p:ext uri="{BB962C8B-B14F-4D97-AF65-F5344CB8AC3E}">
        <p14:creationId xmlns:p14="http://schemas.microsoft.com/office/powerpoint/2010/main" val="4116205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(2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p:txBody>
          <a:bodyPr/>
          <a:lstStyle/>
          <a:p>
            <a:r>
              <a:rPr lang="en-US" dirty="0"/>
              <a:t>To ensure adequate ventilations:</a:t>
            </a:r>
          </a:p>
          <a:p>
            <a:pPr lvl="1"/>
            <a:r>
              <a:rPr lang="en-US" dirty="0"/>
              <a:t>Watch the chest rise and fall with each ventilation</a:t>
            </a:r>
          </a:p>
          <a:p>
            <a:pPr lvl="1"/>
            <a:r>
              <a:rPr lang="en-US" dirty="0"/>
              <a:t>Ensure the rate of ventilation is sufficient</a:t>
            </a:r>
          </a:p>
          <a:p>
            <a:r>
              <a:rPr lang="en-US" dirty="0"/>
              <a:t>Inadequate ventilations occur when the chest does move, air escapes, or the rate is too fast or slow</a:t>
            </a:r>
          </a:p>
          <a:p>
            <a:r>
              <a:rPr lang="en-US" dirty="0"/>
              <a:t>Techniques should always ensure adequate protection from the patient’s body fluids</a:t>
            </a:r>
          </a:p>
          <a:p>
            <a:pPr lvl="1"/>
            <a:r>
              <a:rPr lang="en-US" dirty="0"/>
              <a:t>Do not use mouth-to-mouth ventilation</a:t>
            </a:r>
          </a:p>
          <a:p>
            <a:pPr lvl="1"/>
            <a:r>
              <a:rPr lang="en-US" dirty="0"/>
              <a:t>Do use a barrier device</a:t>
            </a:r>
          </a:p>
        </p:txBody>
      </p:sp>
    </p:spTree>
    <p:extLst>
      <p:ext uri="{BB962C8B-B14F-4D97-AF65-F5344CB8AC3E}">
        <p14:creationId xmlns:p14="http://schemas.microsoft.com/office/powerpoint/2010/main" val="296478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(3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p:txBody>
          <a:bodyPr/>
          <a:lstStyle/>
          <a:p>
            <a:r>
              <a:rPr lang="en-US" dirty="0"/>
              <a:t>When ventilating a patient who is breathing rapidly:</a:t>
            </a:r>
          </a:p>
          <a:p>
            <a:pPr lvl="1"/>
            <a:r>
              <a:rPr lang="en-US" dirty="0"/>
              <a:t>Carefully assess the adequacy of respiration</a:t>
            </a:r>
          </a:p>
          <a:p>
            <a:pPr lvl="1"/>
            <a:r>
              <a:rPr lang="en-US" dirty="0"/>
              <a:t>Explain the procedure to patient</a:t>
            </a:r>
          </a:p>
          <a:p>
            <a:pPr lvl="1"/>
            <a:r>
              <a:rPr lang="en-US" dirty="0"/>
              <a:t>Place the mask over the patient’s mouth and nose</a:t>
            </a:r>
          </a:p>
          <a:p>
            <a:pPr lvl="1"/>
            <a:r>
              <a:rPr lang="en-US" dirty="0"/>
              <a:t>After sealing the mask on patient’s face, squeeze the bag with the patient’s inhalation</a:t>
            </a:r>
          </a:p>
          <a:p>
            <a:pPr lvl="1"/>
            <a:r>
              <a:rPr lang="en-US" dirty="0"/>
              <a:t>Adjust rate over the next few breaths to ventilate fewer times with greater volume</a:t>
            </a:r>
          </a:p>
        </p:txBody>
      </p:sp>
    </p:spTree>
    <p:extLst>
      <p:ext uri="{BB962C8B-B14F-4D97-AF65-F5344CB8AC3E}">
        <p14:creationId xmlns:p14="http://schemas.microsoft.com/office/powerpoint/2010/main" val="287107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(4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p:txBody>
          <a:bodyPr/>
          <a:lstStyle/>
          <a:p>
            <a:r>
              <a:rPr lang="en-US" dirty="0"/>
              <a:t>When ventilating a patient who is breathing slowly:</a:t>
            </a:r>
          </a:p>
          <a:p>
            <a:pPr lvl="1"/>
            <a:r>
              <a:rPr lang="en-US" dirty="0"/>
              <a:t>Carefully assess the adequacy of respiration</a:t>
            </a:r>
          </a:p>
          <a:p>
            <a:pPr lvl="1"/>
            <a:r>
              <a:rPr lang="en-US" dirty="0"/>
              <a:t>Explain the procedure to patient</a:t>
            </a:r>
          </a:p>
          <a:p>
            <a:pPr lvl="1"/>
            <a:r>
              <a:rPr lang="en-US" dirty="0"/>
              <a:t>Place the mask over the patient’s mouth and nose</a:t>
            </a:r>
          </a:p>
          <a:p>
            <a:pPr lvl="1"/>
            <a:r>
              <a:rPr lang="en-US" dirty="0"/>
              <a:t>After sealing the mask on patient’s face, squeeze the bag with the patient’s inhalation</a:t>
            </a:r>
          </a:p>
          <a:p>
            <a:pPr lvl="1"/>
            <a:r>
              <a:rPr lang="en-US" dirty="0"/>
              <a:t>Add ventilation in between the patient’s own to increase the rate to 12 per minute</a:t>
            </a:r>
          </a:p>
        </p:txBody>
      </p:sp>
    </p:spTree>
    <p:extLst>
      <p:ext uri="{BB962C8B-B14F-4D97-AF65-F5344CB8AC3E}">
        <p14:creationId xmlns:p14="http://schemas.microsoft.com/office/powerpoint/2010/main" val="2163615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Physiology and Pathophysiology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(5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p:txBody>
          <a:bodyPr/>
          <a:lstStyle/>
          <a:p>
            <a:r>
              <a:rPr lang="en-US" dirty="0"/>
              <a:t>Opening the airway</a:t>
            </a:r>
          </a:p>
          <a:p>
            <a:pPr lvl="1"/>
            <a:r>
              <a:rPr lang="en-US" dirty="0"/>
              <a:t>Clear, suction, and position the airway</a:t>
            </a:r>
          </a:p>
          <a:p>
            <a:pPr lvl="1"/>
            <a:r>
              <a:rPr lang="en-US" dirty="0"/>
              <a:t>Head-elevated, sniffing position is optimal</a:t>
            </a:r>
          </a:p>
          <a:p>
            <a:pPr lvl="2"/>
            <a:r>
              <a:rPr lang="en-US" dirty="0"/>
              <a:t>Flex the neck forward</a:t>
            </a:r>
          </a:p>
          <a:p>
            <a:pPr lvl="2"/>
            <a:r>
              <a:rPr lang="en-US" dirty="0"/>
              <a:t>Extend the head at the top of the neck</a:t>
            </a:r>
          </a:p>
          <a:p>
            <a:pPr lvl="2"/>
            <a:r>
              <a:rPr lang="en-US" dirty="0"/>
              <a:t>Suprasternal notch is even with the ear hole and face is parallel with the ceiling</a:t>
            </a:r>
          </a:p>
          <a:p>
            <a:pPr lvl="1"/>
            <a:r>
              <a:rPr lang="en-US" dirty="0"/>
              <a:t>Adjust padding based on the patient’s anatomy</a:t>
            </a:r>
          </a:p>
          <a:p>
            <a:pPr lvl="1"/>
            <a:r>
              <a:rPr lang="en-US" dirty="0"/>
              <a:t>Young pediatric patients are challenging to position</a:t>
            </a:r>
          </a:p>
        </p:txBody>
      </p:sp>
    </p:spTree>
    <p:extLst>
      <p:ext uri="{BB962C8B-B14F-4D97-AF65-F5344CB8AC3E}">
        <p14:creationId xmlns:p14="http://schemas.microsoft.com/office/powerpoint/2010/main" val="2044516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(6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r>
              <a:rPr lang="en-US" dirty="0"/>
              <a:t>Opening the airway</a:t>
            </a:r>
          </a:p>
          <a:p>
            <a:pPr lvl="1"/>
            <a:r>
              <a:rPr lang="en-US" dirty="0"/>
              <a:t>Use the ramp position with obese patients</a:t>
            </a:r>
          </a:p>
          <a:p>
            <a:pPr lvl="2"/>
            <a:r>
              <a:rPr lang="en-US" dirty="0"/>
              <a:t>Raise the torso to a 45-degree angle</a:t>
            </a:r>
          </a:p>
          <a:p>
            <a:pPr lvl="2"/>
            <a:r>
              <a:rPr lang="en-US" dirty="0"/>
              <a:t>Plateau the head at the top of the ramp</a:t>
            </a:r>
          </a:p>
          <a:p>
            <a:pPr lvl="2"/>
            <a:r>
              <a:rPr lang="en-US" dirty="0"/>
              <a:t>Suprasternal notch is even with the ear hole and face is parallel with the ceiling</a:t>
            </a:r>
          </a:p>
          <a:p>
            <a:pPr lvl="1"/>
            <a:r>
              <a:rPr lang="en-US" dirty="0"/>
              <a:t>Ventilate spine injury patients with the head in a neutral position if possible</a:t>
            </a:r>
          </a:p>
        </p:txBody>
      </p:sp>
    </p:spTree>
    <p:extLst>
      <p:ext uri="{BB962C8B-B14F-4D97-AF65-F5344CB8AC3E}">
        <p14:creationId xmlns:p14="http://schemas.microsoft.com/office/powerpoint/2010/main" val="193123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(7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458200" cy="4467955"/>
          </a:xfrm>
        </p:spPr>
        <p:txBody>
          <a:bodyPr/>
          <a:lstStyle/>
          <a:p>
            <a:r>
              <a:rPr lang="en-US" dirty="0"/>
              <a:t>Sealing the mask</a:t>
            </a:r>
          </a:p>
          <a:p>
            <a:pPr lvl="1"/>
            <a:r>
              <a:rPr lang="en-US" dirty="0"/>
              <a:t>A proper seal allows air to move into the lungs</a:t>
            </a:r>
          </a:p>
          <a:p>
            <a:pPr lvl="2"/>
            <a:r>
              <a:rPr lang="en-US" dirty="0"/>
              <a:t>The mask should extend from the bridge of the nose to the cleft of the chin</a:t>
            </a:r>
          </a:p>
          <a:p>
            <a:pPr lvl="2"/>
            <a:r>
              <a:rPr lang="en-US" dirty="0"/>
              <a:t>The mask should be wide enough to cover the entire mouth</a:t>
            </a:r>
          </a:p>
          <a:p>
            <a:pPr lvl="2"/>
            <a:r>
              <a:rPr lang="en-US" dirty="0"/>
              <a:t>Two hands should be used to create a seal</a:t>
            </a:r>
          </a:p>
        </p:txBody>
      </p:sp>
    </p:spTree>
    <p:extLst>
      <p:ext uri="{BB962C8B-B14F-4D97-AF65-F5344CB8AC3E}">
        <p14:creationId xmlns:p14="http://schemas.microsoft.com/office/powerpoint/2010/main" val="3378490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(8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r>
              <a:rPr lang="en-US" dirty="0"/>
              <a:t>Sealing the mask</a:t>
            </a:r>
          </a:p>
          <a:p>
            <a:pPr lvl="1"/>
            <a:r>
              <a:rPr lang="en-US" dirty="0"/>
              <a:t>Patient characteristics can make it hard to get a seal</a:t>
            </a:r>
          </a:p>
          <a:p>
            <a:pPr lvl="2"/>
            <a:r>
              <a:rPr lang="en-US" dirty="0"/>
              <a:t>Large, bushy beards should be wetted with water or water-soluble lubricant</a:t>
            </a:r>
          </a:p>
          <a:p>
            <a:pPr lvl="2"/>
            <a:r>
              <a:rPr lang="en-US" dirty="0"/>
              <a:t>Dentures should be left in place</a:t>
            </a:r>
          </a:p>
          <a:p>
            <a:r>
              <a:rPr lang="en-US" dirty="0"/>
              <a:t>Several things can optimize mask use:</a:t>
            </a:r>
          </a:p>
          <a:p>
            <a:pPr lvl="1"/>
            <a:r>
              <a:rPr lang="en-US" dirty="0"/>
              <a:t>Raising the patient’s head at a 30-degree angle</a:t>
            </a:r>
          </a:p>
          <a:p>
            <a:pPr lvl="1"/>
            <a:r>
              <a:rPr lang="en-US" dirty="0"/>
              <a:t>Using an airway adjunct</a:t>
            </a:r>
          </a:p>
          <a:p>
            <a:pPr lvl="1"/>
            <a:r>
              <a:rPr lang="en-US" dirty="0"/>
              <a:t>Using a team to ventilate</a:t>
            </a:r>
          </a:p>
        </p:txBody>
      </p:sp>
    </p:spTree>
    <p:extLst>
      <p:ext uri="{BB962C8B-B14F-4D97-AF65-F5344CB8AC3E}">
        <p14:creationId xmlns:p14="http://schemas.microsoft.com/office/powerpoint/2010/main" val="1052484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311243" cy="1097279"/>
          </a:xfrm>
        </p:spPr>
        <p:txBody>
          <a:bodyPr/>
          <a:lstStyle/>
          <a:p>
            <a:r>
              <a:rPr lang="en-US" sz="3400" dirty="0"/>
              <a:t>Positive Pressure Ventilation—Techniques of Artificial Ventilation </a:t>
            </a:r>
            <a:r>
              <a:rPr lang="en-US" sz="2000" b="0" dirty="0"/>
              <a:t>(9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473440" cy="4467955"/>
          </a:xfrm>
        </p:spPr>
        <p:txBody>
          <a:bodyPr/>
          <a:lstStyle/>
          <a:p>
            <a:r>
              <a:rPr lang="en-US" dirty="0"/>
              <a:t>Mouth-to mask ventilation is performed using a pocket face mask</a:t>
            </a:r>
          </a:p>
          <a:p>
            <a:pPr lvl="1"/>
            <a:r>
              <a:rPr lang="en-US" dirty="0"/>
              <a:t>Masks are made of soft, collapsible plastic</a:t>
            </a:r>
          </a:p>
          <a:p>
            <a:pPr lvl="1"/>
            <a:r>
              <a:rPr lang="en-US" dirty="0"/>
              <a:t>They have infection control features</a:t>
            </a:r>
          </a:p>
          <a:p>
            <a:pPr lvl="1"/>
            <a:r>
              <a:rPr lang="en-US" dirty="0"/>
              <a:t>They may have oxygen inlets</a:t>
            </a:r>
          </a:p>
          <a:p>
            <a:pPr lvl="1"/>
            <a:r>
              <a:rPr lang="en-US" dirty="0"/>
              <a:t>They are made of clear plastic that allows observation of the patient’s mouth and lips</a:t>
            </a:r>
          </a:p>
          <a:p>
            <a:pPr lvl="1"/>
            <a:r>
              <a:rPr lang="en-US" dirty="0"/>
              <a:t>They may have a strap to put around the patient’s head</a:t>
            </a:r>
          </a:p>
        </p:txBody>
      </p:sp>
    </p:spTree>
    <p:extLst>
      <p:ext uri="{BB962C8B-B14F-4D97-AF65-F5344CB8AC3E}">
        <p14:creationId xmlns:p14="http://schemas.microsoft.com/office/powerpoint/2010/main" val="14720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07186" cy="1097279"/>
          </a:xfrm>
        </p:spPr>
        <p:txBody>
          <a:bodyPr/>
          <a:lstStyle/>
          <a:p>
            <a:r>
              <a:rPr lang="en-US" altLang="en-US" sz="3400" dirty="0">
                <a:sym typeface="Lucida Grande" pitchFamily="-111" charset="0"/>
              </a:rPr>
              <a:t>Positive Pressure Ventilation—Techniques of Artificial Ventilation </a:t>
            </a:r>
            <a:r>
              <a:rPr lang="en-US" altLang="en-US" sz="2000" b="0" dirty="0">
                <a:sym typeface="Lucida Grande" pitchFamily="-111" charset="0"/>
              </a:rPr>
              <a:t>(10 of 33)</a:t>
            </a:r>
            <a:endParaRPr lang="en-IN" sz="2000" b="0" dirty="0"/>
          </a:p>
        </p:txBody>
      </p:sp>
      <p:pic>
        <p:nvPicPr>
          <p:cNvPr id="5" name="Picture 4" descr="An EMT holds a pocket face mask above the protective bag.">
            <a:extLst>
              <a:ext uri="{FF2B5EF4-FFF2-40B4-BE49-F238E27FC236}">
                <a16:creationId xmlns:a16="http://schemas.microsoft.com/office/drawing/2014/main" id="{D3A32A7D-561F-4D78-8AD9-0E0C5676C263}"/>
              </a:ext>
            </a:extLst>
          </p:cNvPr>
          <p:cNvPicPr>
            <a:picLocks noChangeAspect="1"/>
          </p:cNvPicPr>
          <p:nvPr/>
        </p:nvPicPr>
        <p:blipFill>
          <a:blip r:embed="rId3"/>
          <a:stretch>
            <a:fillRect/>
          </a:stretch>
        </p:blipFill>
        <p:spPr>
          <a:xfrm>
            <a:off x="1792047" y="1673622"/>
            <a:ext cx="5559906" cy="370670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764230"/>
            <a:ext cx="8229600" cy="410936"/>
          </a:xfrm>
        </p:spPr>
        <p:txBody>
          <a:bodyPr/>
          <a:lstStyle/>
          <a:p>
            <a:pPr marL="432" indent="0">
              <a:buNone/>
            </a:pPr>
            <a:r>
              <a:rPr lang="en-US" sz="2000" dirty="0"/>
              <a:t>Pocket face mask. </a:t>
            </a:r>
            <a:r>
              <a:rPr lang="en-US" sz="2000" b="1" dirty="0"/>
              <a:t>© Laerdal Corporation</a:t>
            </a:r>
          </a:p>
        </p:txBody>
      </p:sp>
    </p:spTree>
    <p:extLst>
      <p:ext uri="{BB962C8B-B14F-4D97-AF65-F5344CB8AC3E}">
        <p14:creationId xmlns:p14="http://schemas.microsoft.com/office/powerpoint/2010/main" val="3119325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(11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without spine injury</a:t>
            </a:r>
          </a:p>
          <a:p>
            <a:pPr lvl="1"/>
            <a:r>
              <a:rPr lang="en-US" sz="2400" dirty="0"/>
              <a:t>E</a:t>
            </a:r>
            <a:r>
              <a:rPr lang="en-US" sz="100" dirty="0"/>
              <a:t> </a:t>
            </a:r>
            <a:r>
              <a:rPr lang="en-US" sz="2400" dirty="0"/>
              <a:t>M</a:t>
            </a:r>
            <a:r>
              <a:rPr lang="en-US" sz="100" dirty="0"/>
              <a:t> </a:t>
            </a:r>
            <a:r>
              <a:rPr lang="en-US" sz="2400" dirty="0"/>
              <a:t>T at the top of the patient’s head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63587"/>
            <a:ext cx="8591550" cy="3513364"/>
          </a:xfrm>
        </p:spPr>
        <p:txBody>
          <a:bodyPr/>
          <a:lstStyle/>
          <a:p>
            <a:pPr marL="1144800" lvl="2" indent="-428400">
              <a:buFont typeface="+mj-lt"/>
              <a:buAutoNum type="arabicPeriod"/>
            </a:pPr>
            <a:r>
              <a:rPr lang="en-US" sz="2400" dirty="0"/>
              <a:t>Position yourself directly above the patient’s head</a:t>
            </a:r>
          </a:p>
          <a:p>
            <a:pPr marL="1144800" lvl="2" indent="-428400">
              <a:buFont typeface="+mj-lt"/>
              <a:buAutoNum type="arabicPeriod"/>
            </a:pPr>
            <a:r>
              <a:rPr lang="en-US" sz="2400" dirty="0"/>
              <a:t>Place the patient in a head-elevated, sniffing position and insert an adjunct</a:t>
            </a:r>
          </a:p>
          <a:p>
            <a:pPr marL="1144800" lvl="2" indent="-428400">
              <a:buFont typeface="+mj-lt"/>
              <a:buAutoNum type="arabicPeriod"/>
            </a:pPr>
            <a:r>
              <a:rPr lang="en-US" sz="2400" dirty="0"/>
              <a:t>Apply the mask to the patient</a:t>
            </a:r>
          </a:p>
          <a:p>
            <a:pPr marL="1144800" lvl="2" indent="-428400">
              <a:buFont typeface="+mj-lt"/>
              <a:buAutoNum type="arabicPeriod"/>
            </a:pPr>
            <a:r>
              <a:rPr lang="en-US" sz="2400" dirty="0"/>
              <a:t>Thumbs over the top of the mask, index fingers over the bottom of the mask, and fingers under the jaw</a:t>
            </a:r>
          </a:p>
        </p:txBody>
      </p:sp>
    </p:spTree>
    <p:extLst>
      <p:ext uri="{BB962C8B-B14F-4D97-AF65-F5344CB8AC3E}">
        <p14:creationId xmlns:p14="http://schemas.microsoft.com/office/powerpoint/2010/main" val="353465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(12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without spine injury</a:t>
            </a:r>
          </a:p>
          <a:p>
            <a:pPr lvl="1"/>
            <a:r>
              <a:rPr lang="en-US" sz="2400" dirty="0"/>
              <a:t>E</a:t>
            </a:r>
            <a:r>
              <a:rPr lang="en-US" sz="100" dirty="0"/>
              <a:t> </a:t>
            </a:r>
            <a:r>
              <a:rPr lang="en-US" sz="2400" dirty="0"/>
              <a:t>M</a:t>
            </a:r>
            <a:r>
              <a:rPr lang="en-US" sz="100" dirty="0"/>
              <a:t> </a:t>
            </a:r>
            <a:r>
              <a:rPr lang="en-US" sz="2400" dirty="0"/>
              <a:t>T at the top of the patient’s head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63587"/>
            <a:ext cx="8082643" cy="3513364"/>
          </a:xfrm>
        </p:spPr>
        <p:txBody>
          <a:bodyPr/>
          <a:lstStyle/>
          <a:p>
            <a:pPr marL="1144800" lvl="2" indent="-428400">
              <a:buFont typeface="+mj-lt"/>
              <a:buAutoNum type="arabicPeriod" startAt="5"/>
            </a:pPr>
            <a:r>
              <a:rPr lang="en-US" sz="2400" dirty="0"/>
              <a:t>Lift the jaw to the mask as you tilt patient’s head backward and place remaining under the jaw</a:t>
            </a:r>
          </a:p>
          <a:p>
            <a:pPr marL="1144800" lvl="2" indent="-428400">
              <a:buFont typeface="+mj-lt"/>
              <a:buAutoNum type="arabicPeriod" startAt="5"/>
            </a:pPr>
            <a:r>
              <a:rPr lang="en-US" sz="2400" dirty="0"/>
              <a:t>While lifting the jaw, squeeze the mask with your thumbs to achieve a seal</a:t>
            </a:r>
          </a:p>
          <a:p>
            <a:pPr marL="1144800" lvl="2" indent="-428400">
              <a:buFont typeface="+mj-lt"/>
              <a:buAutoNum type="arabicPeriod" startAt="5"/>
            </a:pPr>
            <a:r>
              <a:rPr lang="en-US" sz="2400" dirty="0"/>
              <a:t>Give breaths into one-way valve and watch for the chest to rise</a:t>
            </a:r>
          </a:p>
        </p:txBody>
      </p:sp>
    </p:spTree>
    <p:extLst>
      <p:ext uri="{BB962C8B-B14F-4D97-AF65-F5344CB8AC3E}">
        <p14:creationId xmlns:p14="http://schemas.microsoft.com/office/powerpoint/2010/main" val="575643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199" y="215371"/>
            <a:ext cx="8474529" cy="1097279"/>
          </a:xfrm>
        </p:spPr>
        <p:txBody>
          <a:bodyPr/>
          <a:lstStyle/>
          <a:p>
            <a:r>
              <a:rPr lang="en-US" altLang="en-US" sz="3400" dirty="0">
                <a:sym typeface="Lucida Grande" pitchFamily="-111" charset="0"/>
              </a:rPr>
              <a:t>Positive Pressure Ventilation—Techniques of Artificial Ventilation </a:t>
            </a:r>
            <a:r>
              <a:rPr lang="en-US" altLang="en-US" sz="2000" b="0" dirty="0">
                <a:sym typeface="Lucida Grande" pitchFamily="-111" charset="0"/>
              </a:rPr>
              <a:t>(13 of 33)</a:t>
            </a:r>
            <a:endParaRPr lang="en-IN" sz="2000" b="0" dirty="0"/>
          </a:p>
        </p:txBody>
      </p:sp>
      <p:pic>
        <p:nvPicPr>
          <p:cNvPr id="4" name="Picture 3" descr="A photograph of an E M T using a pocket mask with a one way valve on a patient.">
            <a:extLst>
              <a:ext uri="{FF2B5EF4-FFF2-40B4-BE49-F238E27FC236}">
                <a16:creationId xmlns:a16="http://schemas.microsoft.com/office/drawing/2014/main" id="{7E3BA584-2731-4E7E-8D78-0DECCDF35D87}"/>
              </a:ext>
            </a:extLst>
          </p:cNvPr>
          <p:cNvPicPr>
            <a:picLocks noChangeAspect="1"/>
          </p:cNvPicPr>
          <p:nvPr/>
        </p:nvPicPr>
        <p:blipFill>
          <a:blip r:embed="rId3"/>
          <a:stretch>
            <a:fillRect/>
          </a:stretch>
        </p:blipFill>
        <p:spPr>
          <a:xfrm>
            <a:off x="3253806" y="1533352"/>
            <a:ext cx="2636389" cy="395458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829297"/>
            <a:ext cx="8229600" cy="394855"/>
          </a:xfrm>
        </p:spPr>
        <p:txBody>
          <a:bodyPr/>
          <a:lstStyle/>
          <a:p>
            <a:pPr marL="432" indent="0">
              <a:buNone/>
            </a:pPr>
            <a:r>
              <a:rPr lang="en-US" sz="2000" dirty="0"/>
              <a:t>Use only a pocket mask with a one-way valve</a:t>
            </a:r>
          </a:p>
        </p:txBody>
      </p:sp>
    </p:spTree>
    <p:extLst>
      <p:ext uri="{BB962C8B-B14F-4D97-AF65-F5344CB8AC3E}">
        <p14:creationId xmlns:p14="http://schemas.microsoft.com/office/powerpoint/2010/main" val="1522076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(14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without spine injury</a:t>
            </a:r>
          </a:p>
          <a:p>
            <a:pPr lvl="1"/>
            <a:r>
              <a:rPr lang="en-US" sz="2400" dirty="0"/>
              <a:t>E</a:t>
            </a:r>
            <a:r>
              <a:rPr lang="en-US" sz="100" dirty="0"/>
              <a:t> </a:t>
            </a:r>
            <a:r>
              <a:rPr lang="en-US" sz="2400" dirty="0"/>
              <a:t>M</a:t>
            </a:r>
            <a:r>
              <a:rPr lang="en-US" sz="100" dirty="0"/>
              <a:t> </a:t>
            </a:r>
            <a:r>
              <a:rPr lang="en-US" sz="2400" dirty="0"/>
              <a:t>T </a:t>
            </a:r>
            <a:r>
              <a:rPr lang="en-US" altLang="en-US" sz="2400" dirty="0"/>
              <a:t>beside the patient’s head</a:t>
            </a:r>
            <a:endParaRPr lang="en-US" sz="2400" dirty="0"/>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63587"/>
            <a:ext cx="8082643" cy="3513364"/>
          </a:xfrm>
        </p:spPr>
        <p:txBody>
          <a:bodyPr/>
          <a:lstStyle/>
          <a:p>
            <a:pPr marL="1144800" lvl="2" indent="-428400">
              <a:buFont typeface="+mj-lt"/>
              <a:buAutoNum type="arabicPeriod"/>
            </a:pPr>
            <a:r>
              <a:rPr lang="en-US" sz="2400" dirty="0"/>
              <a:t>Position yourself beside the patient’s head</a:t>
            </a:r>
          </a:p>
          <a:p>
            <a:pPr marL="1144800" lvl="2" indent="-428400">
              <a:buFont typeface="+mj-lt"/>
              <a:buAutoNum type="arabicPeriod"/>
            </a:pPr>
            <a:r>
              <a:rPr lang="en-US" sz="2400" dirty="0"/>
              <a:t>Place the patient in a head-elevated, sniffing position and insert an adjunct</a:t>
            </a:r>
          </a:p>
          <a:p>
            <a:pPr marL="1144800" lvl="2" indent="-428400">
              <a:buFont typeface="+mj-lt"/>
              <a:buAutoNum type="arabicPeriod"/>
            </a:pPr>
            <a:r>
              <a:rPr lang="en-US" sz="2400" dirty="0"/>
              <a:t>Apply the mask to the patient</a:t>
            </a:r>
          </a:p>
          <a:p>
            <a:pPr marL="1144800" lvl="2" indent="-428400">
              <a:buFont typeface="+mj-lt"/>
              <a:buAutoNum type="arabicPeriod"/>
            </a:pPr>
            <a:r>
              <a:rPr lang="en-US" sz="2400" dirty="0"/>
              <a:t>Place index finger and thumb of hand toward the top of the head along the top border of the mask</a:t>
            </a:r>
          </a:p>
        </p:txBody>
      </p:sp>
    </p:spTree>
    <p:extLst>
      <p:ext uri="{BB962C8B-B14F-4D97-AF65-F5344CB8AC3E}">
        <p14:creationId xmlns:p14="http://schemas.microsoft.com/office/powerpoint/2010/main" val="173537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989-8151-4461-A363-7D3A551CECC9}"/>
              </a:ext>
            </a:extLst>
          </p:cNvPr>
          <p:cNvSpPr>
            <a:spLocks noGrp="1"/>
          </p:cNvSpPr>
          <p:nvPr>
            <p:ph type="title"/>
          </p:nvPr>
        </p:nvSpPr>
        <p:spPr/>
        <p:txBody>
          <a:bodyPr/>
          <a:lstStyle/>
          <a:p>
            <a:r>
              <a:rPr lang="en-US" altLang="en-US" sz="3400" dirty="0">
                <a:sym typeface="Lucida Grande" pitchFamily="-111" charset="0"/>
              </a:rPr>
              <a:t>Physiology and Pathophysiology—Mechanics of Breathing </a:t>
            </a:r>
            <a:r>
              <a:rPr lang="en-US" altLang="en-US" sz="2000" b="0" dirty="0">
                <a:sym typeface="Lucida Grande" pitchFamily="-111" charset="0"/>
              </a:rPr>
              <a:t>(1 of 3)</a:t>
            </a:r>
            <a:endParaRPr lang="en-IN" sz="2000" b="0" dirty="0"/>
          </a:p>
        </p:txBody>
      </p:sp>
      <p:sp>
        <p:nvSpPr>
          <p:cNvPr id="3" name="Content Placeholder 2">
            <a:extLst>
              <a:ext uri="{FF2B5EF4-FFF2-40B4-BE49-F238E27FC236}">
                <a16:creationId xmlns:a16="http://schemas.microsoft.com/office/drawing/2014/main" id="{6C22E648-8998-41F9-8E14-CB5E523E0724}"/>
              </a:ext>
            </a:extLst>
          </p:cNvPr>
          <p:cNvSpPr>
            <a:spLocks noGrp="1"/>
          </p:cNvSpPr>
          <p:nvPr>
            <p:ph sz="quarter" idx="13"/>
          </p:nvPr>
        </p:nvSpPr>
        <p:spPr>
          <a:xfrm>
            <a:off x="457200" y="1556326"/>
            <a:ext cx="8229600" cy="4467955"/>
          </a:xfrm>
        </p:spPr>
        <p:txBody>
          <a:bodyPr/>
          <a:lstStyle/>
          <a:p>
            <a:r>
              <a:rPr lang="en-US" dirty="0"/>
              <a:t>Ventilation is the process of moving air into (inhalation) and out of (exhalation) the chest</a:t>
            </a:r>
          </a:p>
          <a:p>
            <a:r>
              <a:rPr lang="en-US" dirty="0"/>
              <a:t>Inhalation is an active process</a:t>
            </a:r>
          </a:p>
          <a:p>
            <a:pPr lvl="1"/>
            <a:r>
              <a:rPr lang="en-US" dirty="0"/>
              <a:t>Chest muscles expand and the diaphragm contracts</a:t>
            </a:r>
          </a:p>
          <a:p>
            <a:pPr lvl="1"/>
            <a:r>
              <a:rPr lang="en-US" dirty="0"/>
              <a:t>The size of the chest increases</a:t>
            </a:r>
          </a:p>
          <a:p>
            <a:pPr lvl="1"/>
            <a:r>
              <a:rPr lang="en-US" dirty="0"/>
              <a:t>Negative pressure pulls air into lungs</a:t>
            </a:r>
          </a:p>
        </p:txBody>
      </p:sp>
    </p:spTree>
    <p:extLst>
      <p:ext uri="{BB962C8B-B14F-4D97-AF65-F5344CB8AC3E}">
        <p14:creationId xmlns:p14="http://schemas.microsoft.com/office/powerpoint/2010/main" val="455648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(15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without spine injury</a:t>
            </a:r>
          </a:p>
          <a:p>
            <a:pPr lvl="1"/>
            <a:r>
              <a:rPr lang="en-US" sz="2400" dirty="0"/>
              <a:t>E</a:t>
            </a:r>
            <a:r>
              <a:rPr lang="en-US" sz="100" dirty="0"/>
              <a:t> </a:t>
            </a:r>
            <a:r>
              <a:rPr lang="en-US" sz="2400" dirty="0"/>
              <a:t>M</a:t>
            </a:r>
            <a:r>
              <a:rPr lang="en-US" sz="100" dirty="0"/>
              <a:t> </a:t>
            </a:r>
            <a:r>
              <a:rPr lang="en-US" sz="2400" dirty="0"/>
              <a:t>T </a:t>
            </a:r>
            <a:r>
              <a:rPr lang="en-US" altLang="en-US" sz="2400" dirty="0"/>
              <a:t>beside the patient’s head</a:t>
            </a:r>
            <a:endParaRPr lang="en-US" sz="2400" dirty="0"/>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63587"/>
            <a:ext cx="8082643" cy="3513364"/>
          </a:xfrm>
        </p:spPr>
        <p:txBody>
          <a:bodyPr/>
          <a:lstStyle/>
          <a:p>
            <a:pPr marL="1144800" lvl="2" indent="-428400">
              <a:buFont typeface="+mj-lt"/>
              <a:buAutoNum type="arabicPeriod" startAt="5"/>
            </a:pPr>
            <a:r>
              <a:rPr lang="en-US" sz="2400" dirty="0"/>
              <a:t>Place thumb of hand toward the feet on the lower margin of the mask and fingers along the jaw</a:t>
            </a:r>
          </a:p>
          <a:p>
            <a:pPr marL="1144800" lvl="2" indent="-428400">
              <a:buFont typeface="+mj-lt"/>
              <a:buAutoNum type="arabicPeriod" startAt="5"/>
            </a:pPr>
            <a:r>
              <a:rPr lang="en-US" sz="2400" dirty="0"/>
              <a:t>Lift the jaw while performing a head-tilt, chin-lift maneuver</a:t>
            </a:r>
          </a:p>
          <a:p>
            <a:pPr marL="1144800" lvl="2" indent="-428400">
              <a:buFont typeface="+mj-lt"/>
              <a:buAutoNum type="arabicPeriod" startAt="5"/>
            </a:pPr>
            <a:r>
              <a:rPr lang="en-US" sz="2400" dirty="0"/>
              <a:t>Compress the mask against the face</a:t>
            </a:r>
          </a:p>
          <a:p>
            <a:pPr marL="1144800" lvl="2" indent="-428400">
              <a:buFont typeface="+mj-lt"/>
              <a:buAutoNum type="arabicPeriod" startAt="5"/>
            </a:pPr>
            <a:r>
              <a:rPr lang="en-US" sz="2400" dirty="0"/>
              <a:t>Give breaths into one-way valve and watch for the chest to rise</a:t>
            </a:r>
          </a:p>
        </p:txBody>
      </p:sp>
    </p:spTree>
    <p:extLst>
      <p:ext uri="{BB962C8B-B14F-4D97-AF65-F5344CB8AC3E}">
        <p14:creationId xmlns:p14="http://schemas.microsoft.com/office/powerpoint/2010/main" val="4211334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(16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 spine injury</a:t>
            </a:r>
          </a:p>
          <a:p>
            <a:pPr lvl="1"/>
            <a:r>
              <a:rPr lang="en-US" sz="2400" dirty="0"/>
              <a:t>E</a:t>
            </a:r>
            <a:r>
              <a:rPr lang="en-US" sz="100" dirty="0"/>
              <a:t> </a:t>
            </a:r>
            <a:r>
              <a:rPr lang="en-US" sz="2400" dirty="0"/>
              <a:t>M</a:t>
            </a:r>
            <a:r>
              <a:rPr lang="en-US" sz="100" dirty="0"/>
              <a:t> </a:t>
            </a:r>
            <a:r>
              <a:rPr lang="en-US" sz="2400" dirty="0"/>
              <a:t>T at the top of the patient’s head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63587"/>
            <a:ext cx="8229600" cy="3513364"/>
          </a:xfrm>
        </p:spPr>
        <p:txBody>
          <a:bodyPr/>
          <a:lstStyle/>
          <a:p>
            <a:pPr marL="1144800" lvl="2" indent="-428400">
              <a:buFont typeface="+mj-lt"/>
              <a:buAutoNum type="arabicPeriod"/>
            </a:pPr>
            <a:r>
              <a:rPr lang="en-US" sz="2400" dirty="0"/>
              <a:t>Position yourself directly above the patient’s head</a:t>
            </a:r>
          </a:p>
          <a:p>
            <a:pPr marL="1144800" lvl="2" indent="-428400">
              <a:buFont typeface="+mj-lt"/>
              <a:buAutoNum type="arabicPeriod"/>
            </a:pPr>
            <a:r>
              <a:rPr lang="en-US" sz="2400" dirty="0"/>
              <a:t>Place the patient in a head-elevated, sniffing position and insert an adjunct</a:t>
            </a:r>
          </a:p>
          <a:p>
            <a:pPr marL="1144800" lvl="2" indent="-428400">
              <a:buFont typeface="+mj-lt"/>
              <a:buAutoNum type="arabicPeriod"/>
            </a:pPr>
            <a:r>
              <a:rPr lang="en-US" sz="2400" dirty="0"/>
              <a:t>Apply the mask to the patient</a:t>
            </a:r>
          </a:p>
          <a:p>
            <a:pPr marL="1144800" lvl="2" indent="-428400">
              <a:buFont typeface="+mj-lt"/>
              <a:buAutoNum type="arabicPeriod"/>
            </a:pPr>
            <a:r>
              <a:rPr lang="en-US" sz="2400" dirty="0"/>
              <a:t>Thumb sides of the hands along the mask to hold it on the face</a:t>
            </a:r>
          </a:p>
        </p:txBody>
      </p:sp>
    </p:spTree>
    <p:extLst>
      <p:ext uri="{BB962C8B-B14F-4D97-AF65-F5344CB8AC3E}">
        <p14:creationId xmlns:p14="http://schemas.microsoft.com/office/powerpoint/2010/main" val="2049036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(17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892959"/>
          </a:xfrm>
        </p:spPr>
        <p:txBody>
          <a:bodyPr/>
          <a:lstStyle/>
          <a:p>
            <a:r>
              <a:rPr lang="en-US" sz="2400" dirty="0"/>
              <a:t>Mouth-to-mask for a patient with spine injury</a:t>
            </a:r>
          </a:p>
          <a:p>
            <a:pPr lvl="1"/>
            <a:r>
              <a:rPr lang="en-US" sz="2400" dirty="0"/>
              <a:t>E</a:t>
            </a:r>
            <a:r>
              <a:rPr lang="en-US" sz="100" dirty="0"/>
              <a:t> </a:t>
            </a:r>
            <a:r>
              <a:rPr lang="en-US" sz="2400" dirty="0"/>
              <a:t>M</a:t>
            </a:r>
            <a:r>
              <a:rPr lang="en-US" sz="100" dirty="0"/>
              <a:t> </a:t>
            </a:r>
            <a:r>
              <a:rPr lang="en-US" sz="2400" dirty="0"/>
              <a:t>T at the top of the patient’s head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517867"/>
            <a:ext cx="8229600" cy="3513364"/>
          </a:xfrm>
        </p:spPr>
        <p:txBody>
          <a:bodyPr/>
          <a:lstStyle/>
          <a:p>
            <a:pPr marL="1144800" lvl="2" indent="-428400">
              <a:buFont typeface="+mj-lt"/>
              <a:buAutoNum type="arabicPeriod" startAt="5"/>
            </a:pPr>
            <a:r>
              <a:rPr lang="en-US" sz="2400" dirty="0"/>
              <a:t>Lift the angle of the jaw but do not tilt the head backward</a:t>
            </a:r>
          </a:p>
          <a:p>
            <a:pPr marL="1144800" lvl="2" indent="-428400">
              <a:buFont typeface="+mj-lt"/>
              <a:buAutoNum type="arabicPeriod" startAt="5"/>
            </a:pPr>
            <a:r>
              <a:rPr lang="en-US" sz="2400" dirty="0"/>
              <a:t>While lifting the jaw, squeeze the mask with your thumbs and fingers to seal</a:t>
            </a:r>
          </a:p>
          <a:p>
            <a:pPr marL="1144800" lvl="2" indent="-428400">
              <a:buFont typeface="+mj-lt"/>
              <a:buAutoNum type="arabicPeriod" startAt="5"/>
            </a:pPr>
            <a:r>
              <a:rPr lang="en-US" sz="2400" dirty="0"/>
              <a:t>Give breaths into one-way valve and watch for the chest to rise</a:t>
            </a:r>
          </a:p>
        </p:txBody>
      </p:sp>
    </p:spTree>
    <p:extLst>
      <p:ext uri="{BB962C8B-B14F-4D97-AF65-F5344CB8AC3E}">
        <p14:creationId xmlns:p14="http://schemas.microsoft.com/office/powerpoint/2010/main" val="2854586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(18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061767" cy="4467955"/>
          </a:xfrm>
        </p:spPr>
        <p:txBody>
          <a:bodyPr/>
          <a:lstStyle/>
          <a:p>
            <a:r>
              <a:rPr lang="en-US" dirty="0"/>
              <a:t>Bag-valve masks (B</a:t>
            </a:r>
            <a:r>
              <a:rPr lang="en-US" sz="100" dirty="0"/>
              <a:t> </a:t>
            </a:r>
            <a:r>
              <a:rPr lang="en-US" dirty="0"/>
              <a:t>V</a:t>
            </a:r>
            <a:r>
              <a:rPr lang="en-US" sz="100" dirty="0"/>
              <a:t> </a:t>
            </a:r>
            <a:r>
              <a:rPr lang="en-US" dirty="0"/>
              <a:t>M) are used to ventilate nonbreathing patients or to assist patients in respiratory failure</a:t>
            </a:r>
          </a:p>
          <a:p>
            <a:r>
              <a:rPr lang="en-US" dirty="0"/>
              <a:t>They provide an infection-control barrier</a:t>
            </a:r>
          </a:p>
          <a:p>
            <a:r>
              <a:rPr lang="en-US" dirty="0"/>
              <a:t>They come in adult, child, and infant sizes</a:t>
            </a:r>
          </a:p>
          <a:p>
            <a:r>
              <a:rPr lang="en-US" dirty="0"/>
              <a:t>They consist of a self-refilling shell and a non-jam valve that allows an oxygen inlet of 15 liters per minute</a:t>
            </a:r>
          </a:p>
        </p:txBody>
      </p:sp>
    </p:spTree>
    <p:extLst>
      <p:ext uri="{BB962C8B-B14F-4D97-AF65-F5344CB8AC3E}">
        <p14:creationId xmlns:p14="http://schemas.microsoft.com/office/powerpoint/2010/main" val="3499792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199" y="215371"/>
            <a:ext cx="8474529" cy="1097279"/>
          </a:xfrm>
        </p:spPr>
        <p:txBody>
          <a:bodyPr/>
          <a:lstStyle/>
          <a:p>
            <a:r>
              <a:rPr lang="en-US" altLang="en-US" sz="3400" dirty="0">
                <a:sym typeface="Lucida Grande" pitchFamily="-111" charset="0"/>
              </a:rPr>
              <a:t>Positive Pressure Ventilation—Techniques of Artificial Ventilation </a:t>
            </a:r>
            <a:r>
              <a:rPr lang="en-US" altLang="en-US" sz="2000" b="0" dirty="0">
                <a:sym typeface="Lucida Grande" pitchFamily="-111" charset="0"/>
              </a:rPr>
              <a:t>(19 of 33)</a:t>
            </a:r>
            <a:endParaRPr lang="en-IN" sz="2000" b="0" dirty="0"/>
          </a:p>
        </p:txBody>
      </p:sp>
      <p:pic>
        <p:nvPicPr>
          <p:cNvPr id="5" name="Picture 4" descr="A photograph of adult, child, and infant bag valve mask units.">
            <a:extLst>
              <a:ext uri="{FF2B5EF4-FFF2-40B4-BE49-F238E27FC236}">
                <a16:creationId xmlns:a16="http://schemas.microsoft.com/office/drawing/2014/main" id="{7B9A0768-63BB-4EFA-808D-4AF89E3DA737}"/>
              </a:ext>
            </a:extLst>
          </p:cNvPr>
          <p:cNvPicPr>
            <a:picLocks noChangeAspect="1"/>
          </p:cNvPicPr>
          <p:nvPr/>
        </p:nvPicPr>
        <p:blipFill>
          <a:blip r:embed="rId3"/>
          <a:stretch>
            <a:fillRect/>
          </a:stretch>
        </p:blipFill>
        <p:spPr>
          <a:xfrm>
            <a:off x="2541856" y="1625546"/>
            <a:ext cx="4060288" cy="392616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864606"/>
            <a:ext cx="8229600" cy="408534"/>
          </a:xfrm>
        </p:spPr>
        <p:txBody>
          <a:bodyPr/>
          <a:lstStyle/>
          <a:p>
            <a:pPr marL="432" indent="0">
              <a:buNone/>
            </a:pPr>
            <a:r>
              <a:rPr lang="en-US" sz="2000" dirty="0"/>
              <a:t>Adult, child, and infant bag-valve-mask units.</a:t>
            </a:r>
          </a:p>
        </p:txBody>
      </p:sp>
    </p:spTree>
    <p:extLst>
      <p:ext uri="{BB962C8B-B14F-4D97-AF65-F5344CB8AC3E}">
        <p14:creationId xmlns:p14="http://schemas.microsoft.com/office/powerpoint/2010/main" val="1880698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(20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r>
              <a:rPr lang="en-US" dirty="0"/>
              <a:t>Mechanical workings of B</a:t>
            </a:r>
            <a:r>
              <a:rPr lang="en-US" sz="100" dirty="0"/>
              <a:t> </a:t>
            </a:r>
            <a:r>
              <a:rPr lang="en-US" dirty="0"/>
              <a:t>V</a:t>
            </a:r>
            <a:r>
              <a:rPr lang="en-US" sz="100" dirty="0"/>
              <a:t> </a:t>
            </a:r>
            <a:r>
              <a:rPr lang="en-US" dirty="0"/>
              <a:t>M</a:t>
            </a:r>
          </a:p>
          <a:p>
            <a:pPr lvl="1"/>
            <a:r>
              <a:rPr lang="en-US" dirty="0"/>
              <a:t>Oxygen is attached and enters the reservoir</a:t>
            </a:r>
          </a:p>
          <a:p>
            <a:pPr lvl="1"/>
            <a:r>
              <a:rPr lang="en-US" dirty="0"/>
              <a:t>When squeezed, the air inlet closes and oxygen is delivered to the patient</a:t>
            </a:r>
          </a:p>
          <a:p>
            <a:pPr lvl="1"/>
            <a:r>
              <a:rPr lang="en-US" dirty="0"/>
              <a:t>When released, the patient passively expires</a:t>
            </a:r>
          </a:p>
          <a:p>
            <a:pPr lvl="1"/>
            <a:r>
              <a:rPr lang="en-US" dirty="0"/>
              <a:t>As the patient exhales, oxygen enters the reservoir</a:t>
            </a:r>
          </a:p>
        </p:txBody>
      </p:sp>
    </p:spTree>
    <p:extLst>
      <p:ext uri="{BB962C8B-B14F-4D97-AF65-F5344CB8AC3E}">
        <p14:creationId xmlns:p14="http://schemas.microsoft.com/office/powerpoint/2010/main" val="1922622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(21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501073"/>
          </a:xfrm>
        </p:spPr>
        <p:txBody>
          <a:bodyPr/>
          <a:lstStyle/>
          <a:p>
            <a:r>
              <a:rPr lang="en-US" sz="2400" dirty="0"/>
              <a:t>Two-rescuer B</a:t>
            </a:r>
            <a:r>
              <a:rPr lang="en-US" sz="100" dirty="0"/>
              <a:t> </a:t>
            </a:r>
            <a:r>
              <a:rPr lang="en-US" sz="2400" dirty="0"/>
              <a:t>V</a:t>
            </a:r>
            <a:r>
              <a:rPr lang="en-US" sz="100" dirty="0"/>
              <a:t> </a:t>
            </a:r>
            <a:r>
              <a:rPr lang="en-US" sz="2400" dirty="0"/>
              <a:t>M ventilation—no trauma suspected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171700"/>
            <a:ext cx="8441870" cy="3905251"/>
          </a:xfrm>
        </p:spPr>
        <p:txBody>
          <a:bodyPr/>
          <a:lstStyle/>
          <a:p>
            <a:pPr marL="741600" lvl="1" indent="-428400">
              <a:buFont typeface="+mj-lt"/>
              <a:buAutoNum type="arabicPeriod"/>
              <a:tabLst>
                <a:tab pos="5197475" algn="l"/>
              </a:tabLst>
            </a:pPr>
            <a:r>
              <a:rPr lang="en-US" sz="2400" dirty="0"/>
              <a:t>Place the patient is the head-elevated, sniffing position and insert adjunct</a:t>
            </a:r>
          </a:p>
          <a:p>
            <a:pPr marL="741600" lvl="1" indent="-428400">
              <a:buFont typeface="+mj-lt"/>
              <a:buAutoNum type="arabicPeriod"/>
              <a:tabLst>
                <a:tab pos="5197475" algn="l"/>
              </a:tabLst>
            </a:pPr>
            <a:r>
              <a:rPr lang="en-US" sz="2400" dirty="0"/>
              <a:t>Select correct B</a:t>
            </a:r>
            <a:r>
              <a:rPr lang="en-US" sz="100" dirty="0"/>
              <a:t> </a:t>
            </a:r>
            <a:r>
              <a:rPr lang="en-US" sz="2400" dirty="0"/>
              <a:t>V</a:t>
            </a:r>
            <a:r>
              <a:rPr lang="en-US" sz="100" dirty="0"/>
              <a:t> </a:t>
            </a:r>
            <a:r>
              <a:rPr lang="en-US" sz="2400" dirty="0"/>
              <a:t>M size</a:t>
            </a:r>
          </a:p>
          <a:p>
            <a:pPr marL="741600" lvl="1" indent="-428400">
              <a:buFont typeface="+mj-lt"/>
              <a:buAutoNum type="arabicPeriod"/>
              <a:tabLst>
                <a:tab pos="5197475" algn="l"/>
              </a:tabLst>
            </a:pPr>
            <a:r>
              <a:rPr lang="en-US" sz="2400" dirty="0"/>
              <a:t>Kneel at the patient’s head; position thumbs along the side of the mask and press the mask downward</a:t>
            </a:r>
          </a:p>
          <a:p>
            <a:pPr marL="741600" lvl="1" indent="-428400">
              <a:buFont typeface="+mj-lt"/>
              <a:buAutoNum type="arabicPeriod"/>
              <a:tabLst>
                <a:tab pos="5197475" algn="l"/>
              </a:tabLst>
            </a:pPr>
            <a:r>
              <a:rPr lang="en-US" sz="2400" dirty="0"/>
              <a:t>Place the apex of the triangular mask over the bridge of the nose; lower the mask over the mouth chin</a:t>
            </a:r>
          </a:p>
        </p:txBody>
      </p:sp>
    </p:spTree>
    <p:extLst>
      <p:ext uri="{BB962C8B-B14F-4D97-AF65-F5344CB8AC3E}">
        <p14:creationId xmlns:p14="http://schemas.microsoft.com/office/powerpoint/2010/main" val="80858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(22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399795"/>
          </a:xfrm>
        </p:spPr>
        <p:txBody>
          <a:bodyPr/>
          <a:lstStyle/>
          <a:p>
            <a:r>
              <a:rPr lang="en-US" sz="2400" dirty="0"/>
              <a:t>Two-rescuer B</a:t>
            </a:r>
            <a:r>
              <a:rPr lang="en-US" sz="100" dirty="0"/>
              <a:t> </a:t>
            </a:r>
            <a:r>
              <a:rPr lang="en-US" sz="2400" dirty="0"/>
              <a:t>V</a:t>
            </a:r>
            <a:r>
              <a:rPr lang="en-US" sz="100" dirty="0"/>
              <a:t> </a:t>
            </a:r>
            <a:r>
              <a:rPr lang="en-US" sz="2400" dirty="0"/>
              <a:t>M ventilation—no trauma suspected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171700"/>
            <a:ext cx="8229600" cy="3905251"/>
          </a:xfrm>
        </p:spPr>
        <p:txBody>
          <a:bodyPr/>
          <a:lstStyle/>
          <a:p>
            <a:pPr marL="741600" lvl="1" indent="-428400">
              <a:buFont typeface="+mj-lt"/>
              <a:buAutoNum type="arabicPeriod" startAt="5"/>
            </a:pPr>
            <a:r>
              <a:rPr lang="en-US" sz="2400" dirty="0"/>
              <a:t>Use the index, middle, and ring fingers to bring the jaw up to the mask; maintain head position</a:t>
            </a:r>
          </a:p>
          <a:p>
            <a:pPr marL="741600" lvl="1" indent="-428400">
              <a:buFont typeface="+mj-lt"/>
              <a:buAutoNum type="arabicPeriod" startAt="5"/>
            </a:pPr>
            <a:r>
              <a:rPr lang="en-US" sz="2400" dirty="0"/>
              <a:t>Second rescuer connects and squeezes the bag until the chest begins to rise</a:t>
            </a:r>
          </a:p>
          <a:p>
            <a:pPr marL="741600" lvl="1" indent="-428400">
              <a:buFont typeface="+mj-lt"/>
              <a:buAutoNum type="arabicPeriod" startAt="5"/>
            </a:pPr>
            <a:r>
              <a:rPr lang="en-US" sz="2400" dirty="0"/>
              <a:t>Second rescuer releases bag and lets the patient exhale passively</a:t>
            </a:r>
          </a:p>
        </p:txBody>
      </p:sp>
    </p:spTree>
    <p:extLst>
      <p:ext uri="{BB962C8B-B14F-4D97-AF65-F5344CB8AC3E}">
        <p14:creationId xmlns:p14="http://schemas.microsoft.com/office/powerpoint/2010/main" val="3360562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(23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501073"/>
          </a:xfrm>
        </p:spPr>
        <p:txBody>
          <a:bodyPr/>
          <a:lstStyle/>
          <a:p>
            <a:r>
              <a:rPr lang="en-US" sz="2400" dirty="0"/>
              <a:t>Two-rescuer B</a:t>
            </a:r>
            <a:r>
              <a:rPr lang="en-US" sz="100" dirty="0"/>
              <a:t> </a:t>
            </a:r>
            <a:r>
              <a:rPr lang="en-US" sz="2400" dirty="0"/>
              <a:t>V</a:t>
            </a:r>
            <a:r>
              <a:rPr lang="en-US" sz="100" dirty="0"/>
              <a:t> </a:t>
            </a:r>
            <a:r>
              <a:rPr lang="en-US" sz="2400" dirty="0"/>
              <a:t>M ventilation—spine injury suspected</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171700"/>
            <a:ext cx="8229600" cy="3905251"/>
          </a:xfrm>
        </p:spPr>
        <p:txBody>
          <a:bodyPr/>
          <a:lstStyle/>
          <a:p>
            <a:pPr marL="741600" lvl="1" indent="-428400">
              <a:buFont typeface="+mj-lt"/>
              <a:buAutoNum type="arabicPeriod"/>
            </a:pPr>
            <a:r>
              <a:rPr lang="en-US" sz="2400" dirty="0"/>
              <a:t>Place the patient is the head-elevated, sniffing position or neutral position and insert adjunct</a:t>
            </a:r>
          </a:p>
          <a:p>
            <a:pPr marL="741600" lvl="1" indent="-428400">
              <a:buFont typeface="+mj-lt"/>
              <a:buAutoNum type="arabicPeriod"/>
            </a:pPr>
            <a:r>
              <a:rPr lang="en-US" sz="2400" dirty="0"/>
              <a:t>Select correct B</a:t>
            </a:r>
            <a:r>
              <a:rPr lang="en-US" sz="100" dirty="0"/>
              <a:t> </a:t>
            </a:r>
            <a:r>
              <a:rPr lang="en-US" sz="2400" dirty="0"/>
              <a:t>V</a:t>
            </a:r>
            <a:r>
              <a:rPr lang="en-US" sz="100" dirty="0"/>
              <a:t> </a:t>
            </a:r>
            <a:r>
              <a:rPr lang="en-US" sz="2400" dirty="0"/>
              <a:t>M size</a:t>
            </a:r>
          </a:p>
          <a:p>
            <a:pPr marL="741600" lvl="1" indent="-428400">
              <a:buFont typeface="+mj-lt"/>
              <a:buAutoNum type="arabicPeriod"/>
            </a:pPr>
            <a:r>
              <a:rPr lang="en-US" sz="2400" dirty="0"/>
              <a:t>Kneel at the patient’s head; position thumbs along the side of the mask and press the mask downward</a:t>
            </a:r>
          </a:p>
          <a:p>
            <a:pPr marL="741600" lvl="1" indent="-428400">
              <a:buFont typeface="+mj-lt"/>
              <a:buAutoNum type="arabicPeriod"/>
            </a:pPr>
            <a:r>
              <a:rPr lang="en-US" sz="2400" dirty="0"/>
              <a:t>Use the index, middle, and ring fingers to bring the jaw up to the mask without tilting the head or neck</a:t>
            </a:r>
          </a:p>
          <a:p>
            <a:pPr marL="741600" lvl="1" indent="-428400">
              <a:buFont typeface="+mj-lt"/>
              <a:buAutoNum type="arabicPeriod"/>
            </a:pPr>
            <a:r>
              <a:rPr lang="en-US" sz="2400" dirty="0"/>
              <a:t>Second rescuer squeezes the bag as for a nonspine-injured patient</a:t>
            </a:r>
          </a:p>
        </p:txBody>
      </p:sp>
    </p:spTree>
    <p:extLst>
      <p:ext uri="{BB962C8B-B14F-4D97-AF65-F5344CB8AC3E}">
        <p14:creationId xmlns:p14="http://schemas.microsoft.com/office/powerpoint/2010/main" val="2540938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485632" cy="1097279"/>
          </a:xfrm>
        </p:spPr>
        <p:txBody>
          <a:bodyPr/>
          <a:lstStyle/>
          <a:p>
            <a:r>
              <a:rPr lang="en-US" altLang="en-US" sz="3400" dirty="0">
                <a:sym typeface="Lucida Grande" pitchFamily="-111" charset="0"/>
              </a:rPr>
              <a:t>Positive Pressure Ventilation—Techniques of Artificial Ventilation </a:t>
            </a:r>
            <a:r>
              <a:rPr lang="en-US" altLang="en-US" sz="2000" b="0" dirty="0">
                <a:sym typeface="Lucida Grande" pitchFamily="-111" charset="0"/>
              </a:rPr>
              <a:t>(24 of 33)</a:t>
            </a:r>
            <a:endParaRPr lang="en-IN" sz="2000" b="0" dirty="0"/>
          </a:p>
        </p:txBody>
      </p:sp>
      <p:pic>
        <p:nvPicPr>
          <p:cNvPr id="4" name="Picture 3" descr="An E M T stabilizes the rescuer’s head by holding the oxygen mask. For long description, see slide 115: Appendix 1">
            <a:extLst>
              <a:ext uri="{FF2B5EF4-FFF2-40B4-BE49-F238E27FC236}">
                <a16:creationId xmlns:a16="http://schemas.microsoft.com/office/drawing/2014/main" id="{0DE3F488-14FC-48B5-AB16-22447A71CA73}"/>
              </a:ext>
            </a:extLst>
          </p:cNvPr>
          <p:cNvPicPr>
            <a:picLocks noChangeAspect="1"/>
          </p:cNvPicPr>
          <p:nvPr/>
        </p:nvPicPr>
        <p:blipFill>
          <a:blip r:embed="rId3"/>
          <a:stretch>
            <a:fillRect/>
          </a:stretch>
        </p:blipFill>
        <p:spPr>
          <a:xfrm>
            <a:off x="1429642" y="1568778"/>
            <a:ext cx="6284716" cy="3062077"/>
          </a:xfrm>
          <a:prstGeom prst="rect">
            <a:avLst/>
          </a:prstGeom>
        </p:spPr>
      </p:pic>
      <p:sp>
        <p:nvSpPr>
          <p:cNvPr id="7" name="Text Placeholder 6"/>
          <p:cNvSpPr>
            <a:spLocks noGrp="1"/>
          </p:cNvSpPr>
          <p:nvPr>
            <p:ph type="body" sz="quarter" idx="15"/>
          </p:nvPr>
        </p:nvSpPr>
        <p:spPr>
          <a:xfrm>
            <a:off x="2391156" y="4846556"/>
            <a:ext cx="4361688" cy="319976"/>
          </a:xfrm>
        </p:spPr>
        <p:txBody>
          <a:bodyPr/>
          <a:lstStyle/>
          <a:p>
            <a:pPr marL="0"/>
            <a:r>
              <a:rPr lang="en-US" altLang="en-US" dirty="0">
                <a:cs typeface="Arial" pitchFamily="34" charset="0"/>
                <a:hlinkClick r:id="rId4" action="ppaction://hlinksldjump"/>
              </a:rPr>
              <a:t>For long description, see slide 115: Appendix 1</a:t>
            </a:r>
            <a:endParaRPr lang="en-IN" altLang="en-US" dirty="0">
              <a:cs typeface="Arial" pitchFamily="34" charset="0"/>
            </a:endParaRPr>
          </a:p>
        </p:txBody>
      </p:sp>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382233"/>
            <a:ext cx="8567928" cy="735103"/>
          </a:xfrm>
        </p:spPr>
        <p:txBody>
          <a:bodyPr/>
          <a:lstStyle/>
          <a:p>
            <a:pPr marL="432" indent="0">
              <a:buNone/>
            </a:pPr>
            <a:r>
              <a:rPr lang="en-US" sz="2000" dirty="0"/>
              <a:t>Delivering two-rescuer B</a:t>
            </a:r>
            <a:r>
              <a:rPr lang="en-US" sz="100" dirty="0"/>
              <a:t> </a:t>
            </a:r>
            <a:r>
              <a:rPr lang="en-US" sz="2000" dirty="0"/>
              <a:t>V</a:t>
            </a:r>
            <a:r>
              <a:rPr lang="en-US" sz="100" dirty="0"/>
              <a:t> </a:t>
            </a:r>
            <a:r>
              <a:rPr lang="en-US" sz="2000" dirty="0"/>
              <a:t>M ventilation while providing manual stabilization of the head and neck when trauma is suspected in the patient.</a:t>
            </a:r>
          </a:p>
        </p:txBody>
      </p:sp>
    </p:spTree>
    <p:extLst>
      <p:ext uri="{BB962C8B-B14F-4D97-AF65-F5344CB8AC3E}">
        <p14:creationId xmlns:p14="http://schemas.microsoft.com/office/powerpoint/2010/main" val="269902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989-8151-4461-A363-7D3A551CECC9}"/>
              </a:ext>
            </a:extLst>
          </p:cNvPr>
          <p:cNvSpPr>
            <a:spLocks noGrp="1"/>
          </p:cNvSpPr>
          <p:nvPr>
            <p:ph type="title"/>
          </p:nvPr>
        </p:nvSpPr>
        <p:spPr/>
        <p:txBody>
          <a:bodyPr/>
          <a:lstStyle/>
          <a:p>
            <a:r>
              <a:rPr lang="en-US" altLang="en-US" sz="3400" dirty="0">
                <a:sym typeface="Lucida Grande" pitchFamily="-111" charset="0"/>
              </a:rPr>
              <a:t>Physiology and Pathophysiology—Mechanics of Breathing </a:t>
            </a:r>
            <a:r>
              <a:rPr lang="en-US" altLang="en-US" sz="2000" b="0" dirty="0">
                <a:sym typeface="Lucida Grande" pitchFamily="-111" charset="0"/>
              </a:rPr>
              <a:t>(2 of 3)</a:t>
            </a:r>
            <a:endParaRPr lang="en-IN" sz="2000" b="0" dirty="0"/>
          </a:p>
        </p:txBody>
      </p:sp>
      <p:sp>
        <p:nvSpPr>
          <p:cNvPr id="3" name="Content Placeholder 2">
            <a:extLst>
              <a:ext uri="{FF2B5EF4-FFF2-40B4-BE49-F238E27FC236}">
                <a16:creationId xmlns:a16="http://schemas.microsoft.com/office/drawing/2014/main" id="{6C22E648-8998-41F9-8E14-CB5E523E0724}"/>
              </a:ext>
            </a:extLst>
          </p:cNvPr>
          <p:cNvSpPr>
            <a:spLocks noGrp="1"/>
          </p:cNvSpPr>
          <p:nvPr>
            <p:ph sz="quarter" idx="13"/>
          </p:nvPr>
        </p:nvSpPr>
        <p:spPr>
          <a:xfrm>
            <a:off x="457200" y="1556326"/>
            <a:ext cx="8229600" cy="4467955"/>
          </a:xfrm>
        </p:spPr>
        <p:txBody>
          <a:bodyPr/>
          <a:lstStyle/>
          <a:p>
            <a:r>
              <a:rPr lang="en-US" dirty="0"/>
              <a:t>Exhalation is a passive process</a:t>
            </a:r>
          </a:p>
          <a:p>
            <a:pPr lvl="1"/>
            <a:r>
              <a:rPr lang="en-US" dirty="0"/>
              <a:t>Chest muscles and the diaphragm relax</a:t>
            </a:r>
          </a:p>
          <a:p>
            <a:pPr lvl="1"/>
            <a:r>
              <a:rPr lang="en-US" dirty="0"/>
              <a:t>The size of the chest decreases</a:t>
            </a:r>
          </a:p>
          <a:p>
            <a:pPr lvl="1"/>
            <a:r>
              <a:rPr lang="en-US" dirty="0"/>
              <a:t>Positive pressure pushes air out of the lungs</a:t>
            </a:r>
          </a:p>
          <a:p>
            <a:r>
              <a:rPr lang="en-US" dirty="0"/>
              <a:t>Tidal volume is the mount of air moved in one breath</a:t>
            </a:r>
          </a:p>
          <a:p>
            <a:r>
              <a:rPr lang="en-US" dirty="0"/>
              <a:t>Minute volume is the amount of air moved into and out of the lungs per minute</a:t>
            </a:r>
          </a:p>
        </p:txBody>
      </p:sp>
    </p:spTree>
    <p:extLst>
      <p:ext uri="{BB962C8B-B14F-4D97-AF65-F5344CB8AC3E}">
        <p14:creationId xmlns:p14="http://schemas.microsoft.com/office/powerpoint/2010/main" val="3745163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(25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434519"/>
          </a:xfrm>
        </p:spPr>
        <p:txBody>
          <a:bodyPr/>
          <a:lstStyle/>
          <a:p>
            <a:r>
              <a:rPr lang="en-US" sz="2400" dirty="0"/>
              <a:t>One-rescuer B</a:t>
            </a:r>
            <a:r>
              <a:rPr lang="en-US" sz="100" dirty="0"/>
              <a:t> </a:t>
            </a:r>
            <a:r>
              <a:rPr lang="en-US" sz="2400" dirty="0"/>
              <a:t>V</a:t>
            </a:r>
            <a:r>
              <a:rPr lang="en-US" sz="100" dirty="0"/>
              <a:t> </a:t>
            </a:r>
            <a:r>
              <a:rPr lang="en-US" sz="2400" dirty="0"/>
              <a:t>M ventilation</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171700"/>
            <a:ext cx="8098971" cy="3905251"/>
          </a:xfrm>
        </p:spPr>
        <p:txBody>
          <a:bodyPr/>
          <a:lstStyle/>
          <a:p>
            <a:pPr marL="741600" lvl="1" indent="-428400">
              <a:buFont typeface="+mj-lt"/>
              <a:buAutoNum type="arabicPeriod"/>
            </a:pPr>
            <a:r>
              <a:rPr lang="en-US" sz="2400" dirty="0"/>
              <a:t>Place the patient in the head-elevated, sniffing position and insert adjunct</a:t>
            </a:r>
          </a:p>
          <a:p>
            <a:pPr marL="741600" lvl="1" indent="-428400">
              <a:buFont typeface="+mj-lt"/>
              <a:buAutoNum type="arabicPeriod"/>
            </a:pPr>
            <a:r>
              <a:rPr lang="en-US" sz="2400" dirty="0"/>
              <a:t>Select correct size mask and position on the face as for the two-rescuer technique</a:t>
            </a:r>
          </a:p>
          <a:p>
            <a:pPr marL="741600" lvl="1" indent="-428400">
              <a:buFont typeface="+mj-lt"/>
              <a:buAutoNum type="arabicPeriod"/>
            </a:pPr>
            <a:r>
              <a:rPr lang="en-US" sz="2400" dirty="0"/>
              <a:t>Form a “C” around the ventilation port with the thumb and index finger; use the middle and little fingers to hold the jaw to mask</a:t>
            </a:r>
          </a:p>
        </p:txBody>
      </p:sp>
    </p:spTree>
    <p:extLst>
      <p:ext uri="{BB962C8B-B14F-4D97-AF65-F5344CB8AC3E}">
        <p14:creationId xmlns:p14="http://schemas.microsoft.com/office/powerpoint/2010/main" val="950666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(26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7"/>
            <a:ext cx="8229600" cy="501073"/>
          </a:xfrm>
        </p:spPr>
        <p:txBody>
          <a:bodyPr/>
          <a:lstStyle/>
          <a:p>
            <a:r>
              <a:rPr lang="en-US" sz="2400" dirty="0"/>
              <a:t>One-rescuer B</a:t>
            </a:r>
            <a:r>
              <a:rPr lang="en-US" sz="100" dirty="0"/>
              <a:t> </a:t>
            </a:r>
            <a:r>
              <a:rPr lang="en-US" sz="2400" dirty="0"/>
              <a:t>V</a:t>
            </a:r>
            <a:r>
              <a:rPr lang="en-US" sz="100" dirty="0"/>
              <a:t> </a:t>
            </a:r>
            <a:r>
              <a:rPr lang="en-US" sz="2400" dirty="0"/>
              <a:t>M ventilation</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171700"/>
            <a:ext cx="8098971" cy="3905251"/>
          </a:xfrm>
        </p:spPr>
        <p:txBody>
          <a:bodyPr/>
          <a:lstStyle/>
          <a:p>
            <a:pPr marL="741600" lvl="1" indent="-428400">
              <a:buFont typeface="+mj-lt"/>
              <a:buAutoNum type="arabicPeriod" startAt="4"/>
            </a:pPr>
            <a:r>
              <a:rPr lang="en-US" sz="2400" dirty="0"/>
              <a:t>Squeeze the bag with the other hand; the squeeze should cause the chest to rise</a:t>
            </a:r>
          </a:p>
          <a:p>
            <a:pPr marL="741600" lvl="1" indent="-428400">
              <a:buFont typeface="+mj-lt"/>
              <a:buAutoNum type="arabicPeriod" startAt="4"/>
            </a:pPr>
            <a:r>
              <a:rPr lang="en-US" sz="2400" dirty="0"/>
              <a:t>Release the pressure on the bag and let the patient exhale passively</a:t>
            </a:r>
          </a:p>
        </p:txBody>
      </p:sp>
    </p:spTree>
    <p:extLst>
      <p:ext uri="{BB962C8B-B14F-4D97-AF65-F5344CB8AC3E}">
        <p14:creationId xmlns:p14="http://schemas.microsoft.com/office/powerpoint/2010/main" val="185461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AA63-6BFA-406B-ADD7-8804631191EE}"/>
              </a:ext>
            </a:extLst>
          </p:cNvPr>
          <p:cNvSpPr>
            <a:spLocks noGrp="1"/>
          </p:cNvSpPr>
          <p:nvPr>
            <p:ph type="title"/>
          </p:nvPr>
        </p:nvSpPr>
        <p:spPr>
          <a:xfrm>
            <a:off x="457199" y="215371"/>
            <a:ext cx="8490857" cy="1097279"/>
          </a:xfrm>
        </p:spPr>
        <p:txBody>
          <a:bodyPr/>
          <a:lstStyle/>
          <a:p>
            <a:r>
              <a:rPr lang="en-US" sz="3400" dirty="0"/>
              <a:t>Positive Pressure Ventilation—Techniques of Artificial Ventilation </a:t>
            </a:r>
            <a:r>
              <a:rPr lang="en-US" sz="2000" b="0" dirty="0"/>
              <a:t>(27 of 33)</a:t>
            </a:r>
          </a:p>
        </p:txBody>
      </p:sp>
      <p:sp>
        <p:nvSpPr>
          <p:cNvPr id="3" name="Content Placeholder 2">
            <a:extLst>
              <a:ext uri="{FF2B5EF4-FFF2-40B4-BE49-F238E27FC236}">
                <a16:creationId xmlns:a16="http://schemas.microsoft.com/office/drawing/2014/main" id="{D2722E50-7F8E-4F08-9460-1B666D05A58A}"/>
              </a:ext>
            </a:extLst>
          </p:cNvPr>
          <p:cNvSpPr>
            <a:spLocks noGrp="1"/>
          </p:cNvSpPr>
          <p:nvPr>
            <p:ph sz="quarter" idx="16"/>
          </p:nvPr>
        </p:nvSpPr>
        <p:spPr>
          <a:xfrm>
            <a:off x="457200" y="1555750"/>
            <a:ext cx="8232128" cy="452664"/>
          </a:xfrm>
        </p:spPr>
        <p:txBody>
          <a:bodyPr/>
          <a:lstStyle/>
          <a:p>
            <a:r>
              <a:rPr lang="en-US" sz="2400" dirty="0"/>
              <a:t>If the chest does not rise and fall during B</a:t>
            </a:r>
            <a:r>
              <a:rPr lang="en-US" sz="100" dirty="0"/>
              <a:t> </a:t>
            </a:r>
            <a:r>
              <a:rPr lang="en-US" sz="2400" dirty="0"/>
              <a:t>V</a:t>
            </a:r>
            <a:r>
              <a:rPr lang="en-US" sz="100" dirty="0"/>
              <a:t> </a:t>
            </a:r>
            <a:r>
              <a:rPr lang="en-US" sz="2400" dirty="0"/>
              <a:t>M ventilation:</a:t>
            </a:r>
          </a:p>
        </p:txBody>
      </p:sp>
      <p:sp>
        <p:nvSpPr>
          <p:cNvPr id="4" name="Content Placeholder 3">
            <a:extLst>
              <a:ext uri="{FF2B5EF4-FFF2-40B4-BE49-F238E27FC236}">
                <a16:creationId xmlns:a16="http://schemas.microsoft.com/office/drawing/2014/main" id="{5BD6CA8B-D6A8-47E0-B933-36C394B5EE8A}"/>
              </a:ext>
            </a:extLst>
          </p:cNvPr>
          <p:cNvSpPr>
            <a:spLocks noGrp="1"/>
          </p:cNvSpPr>
          <p:nvPr>
            <p:ph sz="quarter" idx="14"/>
          </p:nvPr>
        </p:nvSpPr>
        <p:spPr>
          <a:xfrm>
            <a:off x="457200" y="2119186"/>
            <a:ext cx="8229600" cy="2085747"/>
          </a:xfrm>
        </p:spPr>
        <p:txBody>
          <a:bodyPr/>
          <a:lstStyle/>
          <a:p>
            <a:pPr marL="741600" lvl="1" indent="-428400">
              <a:buFont typeface="+mj-lt"/>
              <a:buAutoNum type="arabicPeriod"/>
            </a:pPr>
            <a:r>
              <a:rPr lang="en-US" sz="2400" dirty="0"/>
              <a:t>Reposition head</a:t>
            </a:r>
          </a:p>
          <a:p>
            <a:pPr marL="741600" lvl="1" indent="-428400">
              <a:buFont typeface="+mj-lt"/>
              <a:buAutoNum type="arabicPeriod"/>
            </a:pPr>
            <a:r>
              <a:rPr lang="en-US" sz="2400" dirty="0"/>
              <a:t>Check for escape of air around the mask and reposition your fingers and the mask</a:t>
            </a:r>
          </a:p>
          <a:p>
            <a:pPr marL="741600" lvl="1" indent="-428400">
              <a:buFont typeface="+mj-lt"/>
              <a:buAutoNum type="arabicPeriod"/>
            </a:pPr>
            <a:r>
              <a:rPr lang="en-US" sz="2400" dirty="0"/>
              <a:t>Check for airway obstruction or obstruction in B</a:t>
            </a:r>
            <a:r>
              <a:rPr lang="en-US" sz="100" dirty="0"/>
              <a:t> </a:t>
            </a:r>
            <a:r>
              <a:rPr lang="en-US" sz="2400" dirty="0"/>
              <a:t>V</a:t>
            </a:r>
            <a:r>
              <a:rPr lang="en-US" sz="100" dirty="0"/>
              <a:t> </a:t>
            </a:r>
            <a:r>
              <a:rPr lang="en-US" sz="2400" dirty="0"/>
              <a:t>M system and resuction if needed</a:t>
            </a:r>
          </a:p>
        </p:txBody>
      </p:sp>
      <p:sp>
        <p:nvSpPr>
          <p:cNvPr id="5" name="Content Placeholder 4">
            <a:extLst>
              <a:ext uri="{FF2B5EF4-FFF2-40B4-BE49-F238E27FC236}">
                <a16:creationId xmlns:a16="http://schemas.microsoft.com/office/drawing/2014/main" id="{EA1E13BC-CA7B-4EAD-A13F-C8FEA3442ED5}"/>
              </a:ext>
            </a:extLst>
          </p:cNvPr>
          <p:cNvSpPr>
            <a:spLocks noGrp="1"/>
          </p:cNvSpPr>
          <p:nvPr>
            <p:ph sz="quarter" idx="15"/>
          </p:nvPr>
        </p:nvSpPr>
        <p:spPr>
          <a:xfrm>
            <a:off x="457200" y="4315706"/>
            <a:ext cx="8066314" cy="1454696"/>
          </a:xfrm>
        </p:spPr>
        <p:txBody>
          <a:bodyPr/>
          <a:lstStyle/>
          <a:p>
            <a:pPr indent="-256032"/>
            <a:r>
              <a:rPr lang="en-US" sz="2400" dirty="0"/>
              <a:t>If none of these work, use an alternative method of artificial ventilation</a:t>
            </a:r>
          </a:p>
        </p:txBody>
      </p:sp>
    </p:spTree>
    <p:extLst>
      <p:ext uri="{BB962C8B-B14F-4D97-AF65-F5344CB8AC3E}">
        <p14:creationId xmlns:p14="http://schemas.microsoft.com/office/powerpoint/2010/main" val="1964694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(28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r>
              <a:rPr lang="en-US" dirty="0"/>
              <a:t>The B</a:t>
            </a:r>
            <a:r>
              <a:rPr lang="en-US" sz="100" dirty="0"/>
              <a:t> </a:t>
            </a:r>
            <a:r>
              <a:rPr lang="en-US" dirty="0"/>
              <a:t>V</a:t>
            </a:r>
            <a:r>
              <a:rPr lang="en-US" sz="100" dirty="0"/>
              <a:t> </a:t>
            </a:r>
            <a:r>
              <a:rPr lang="en-US" dirty="0"/>
              <a:t>M may be used during C</a:t>
            </a:r>
            <a:r>
              <a:rPr lang="en-US" sz="100" dirty="0"/>
              <a:t> </a:t>
            </a:r>
            <a:r>
              <a:rPr lang="en-US" dirty="0"/>
              <a:t>P</a:t>
            </a:r>
            <a:r>
              <a:rPr lang="en-US" sz="100" dirty="0"/>
              <a:t> </a:t>
            </a:r>
            <a:r>
              <a:rPr lang="en-US" dirty="0"/>
              <a:t>R</a:t>
            </a:r>
          </a:p>
          <a:p>
            <a:pPr lvl="1"/>
            <a:r>
              <a:rPr lang="en-US" dirty="0"/>
              <a:t>The bag is squeezed once every time a ventilation is to be delivered</a:t>
            </a:r>
          </a:p>
          <a:p>
            <a:pPr lvl="1"/>
            <a:r>
              <a:rPr lang="en-US" dirty="0"/>
              <a:t>In one-rescuer C</a:t>
            </a:r>
            <a:r>
              <a:rPr lang="en-US" sz="100" dirty="0"/>
              <a:t> </a:t>
            </a:r>
            <a:r>
              <a:rPr lang="en-US" dirty="0"/>
              <a:t>P</a:t>
            </a:r>
            <a:r>
              <a:rPr lang="en-US" sz="100" dirty="0"/>
              <a:t> </a:t>
            </a:r>
            <a:r>
              <a:rPr lang="en-US" dirty="0"/>
              <a:t>R, it is preferred to use a pocket mask with supplemental oxygen over a B</a:t>
            </a:r>
            <a:r>
              <a:rPr lang="en-US" sz="100" dirty="0"/>
              <a:t> </a:t>
            </a:r>
            <a:r>
              <a:rPr lang="en-US" dirty="0"/>
              <a:t>V</a:t>
            </a:r>
            <a:r>
              <a:rPr lang="en-US" sz="100" dirty="0"/>
              <a:t> </a:t>
            </a:r>
            <a:r>
              <a:rPr lang="en-US" dirty="0"/>
              <a:t>M</a:t>
            </a:r>
          </a:p>
        </p:txBody>
      </p:sp>
    </p:spTree>
    <p:extLst>
      <p:ext uri="{BB962C8B-B14F-4D97-AF65-F5344CB8AC3E}">
        <p14:creationId xmlns:p14="http://schemas.microsoft.com/office/powerpoint/2010/main" val="4038845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5D5-0B3B-42A3-AB52-B742CA4967FD}"/>
              </a:ext>
            </a:extLst>
          </p:cNvPr>
          <p:cNvSpPr>
            <a:spLocks noGrp="1"/>
          </p:cNvSpPr>
          <p:nvPr>
            <p:ph type="title"/>
          </p:nvPr>
        </p:nvSpPr>
        <p:spPr>
          <a:xfrm>
            <a:off x="457199" y="215371"/>
            <a:ext cx="8441871" cy="1097279"/>
          </a:xfrm>
        </p:spPr>
        <p:txBody>
          <a:bodyPr/>
          <a:lstStyle/>
          <a:p>
            <a:r>
              <a:rPr lang="en-US" sz="3400" dirty="0"/>
              <a:t>Positive Pressure Ventilation—Techniques of Artificial Ventilation </a:t>
            </a:r>
            <a:r>
              <a:rPr lang="en-US" sz="2000" b="0" dirty="0"/>
              <a:t>(29 of 33)</a:t>
            </a:r>
          </a:p>
        </p:txBody>
      </p:sp>
      <p:sp>
        <p:nvSpPr>
          <p:cNvPr id="3" name="Content Placeholder 2">
            <a:extLst>
              <a:ext uri="{FF2B5EF4-FFF2-40B4-BE49-F238E27FC236}">
                <a16:creationId xmlns:a16="http://schemas.microsoft.com/office/drawing/2014/main" id="{A970DB49-06FC-424B-8E8D-B974C577C09A}"/>
              </a:ext>
            </a:extLst>
          </p:cNvPr>
          <p:cNvSpPr>
            <a:spLocks noGrp="1"/>
          </p:cNvSpPr>
          <p:nvPr>
            <p:ph sz="quarter" idx="13"/>
          </p:nvPr>
        </p:nvSpPr>
        <p:spPr>
          <a:xfrm>
            <a:off x="457200" y="1556328"/>
            <a:ext cx="8229600" cy="457668"/>
          </a:xfrm>
        </p:spPr>
        <p:txBody>
          <a:bodyPr/>
          <a:lstStyle/>
          <a:p>
            <a:r>
              <a:rPr lang="en-US" sz="2400" dirty="0"/>
              <a:t>Artificial ventilation of a stoma breather</a:t>
            </a:r>
          </a:p>
        </p:txBody>
      </p:sp>
      <p:sp>
        <p:nvSpPr>
          <p:cNvPr id="4" name="Content Placeholder 3">
            <a:extLst>
              <a:ext uri="{FF2B5EF4-FFF2-40B4-BE49-F238E27FC236}">
                <a16:creationId xmlns:a16="http://schemas.microsoft.com/office/drawing/2014/main" id="{4D078197-0933-4F29-B61C-42ABA9C1C189}"/>
              </a:ext>
            </a:extLst>
          </p:cNvPr>
          <p:cNvSpPr>
            <a:spLocks noGrp="1"/>
          </p:cNvSpPr>
          <p:nvPr>
            <p:ph sz="quarter" idx="14"/>
          </p:nvPr>
        </p:nvSpPr>
        <p:spPr>
          <a:xfrm>
            <a:off x="457200" y="2089404"/>
            <a:ext cx="8098971" cy="3905251"/>
          </a:xfrm>
        </p:spPr>
        <p:txBody>
          <a:bodyPr/>
          <a:lstStyle/>
          <a:p>
            <a:pPr marL="741600" lvl="1" indent="-428400">
              <a:buFont typeface="+mj-lt"/>
              <a:buAutoNum type="arabicPeriod"/>
            </a:pPr>
            <a:r>
              <a:rPr lang="en-US" sz="2400" dirty="0"/>
              <a:t>Clear any mucus plugs or secretions from stoma</a:t>
            </a:r>
          </a:p>
          <a:p>
            <a:pPr marL="741600" lvl="1" indent="-428400">
              <a:buFont typeface="+mj-lt"/>
              <a:buAutoNum type="arabicPeriod"/>
            </a:pPr>
            <a:r>
              <a:rPr lang="en-US" sz="2400" dirty="0"/>
              <a:t>Leave the head and neck in the neutral position</a:t>
            </a:r>
          </a:p>
          <a:p>
            <a:pPr marL="741600" lvl="1" indent="-428400">
              <a:buFont typeface="+mj-lt"/>
              <a:buAutoNum type="arabicPeriod"/>
            </a:pPr>
            <a:r>
              <a:rPr lang="en-US" sz="2400" dirty="0"/>
              <a:t>Use a pediatric-sized mask to establish a seal around the stoma</a:t>
            </a:r>
          </a:p>
          <a:p>
            <a:pPr marL="741600" lvl="1" indent="-428400">
              <a:buFont typeface="+mj-lt"/>
              <a:buAutoNum type="arabicPeriod"/>
            </a:pPr>
            <a:r>
              <a:rPr lang="en-US" sz="2400" dirty="0"/>
              <a:t>Ventilate at the appropriate rate for the patient’s age</a:t>
            </a:r>
          </a:p>
          <a:p>
            <a:pPr marL="741600" lvl="1" indent="-428400">
              <a:buFont typeface="+mj-lt"/>
              <a:buAutoNum type="arabicPeriod"/>
            </a:pPr>
            <a:r>
              <a:rPr lang="en-US" sz="2400" dirty="0"/>
              <a:t>If unable to ventilate through stoma, seal the stoma and attempt ventilation through the mouth and nose</a:t>
            </a:r>
          </a:p>
        </p:txBody>
      </p:sp>
    </p:spTree>
    <p:extLst>
      <p:ext uri="{BB962C8B-B14F-4D97-AF65-F5344CB8AC3E}">
        <p14:creationId xmlns:p14="http://schemas.microsoft.com/office/powerpoint/2010/main" val="306253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(30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pPr>
              <a:tabLst>
                <a:tab pos="6007100" algn="l"/>
              </a:tabLst>
            </a:pPr>
            <a:r>
              <a:rPr lang="en-US" dirty="0"/>
              <a:t>Improper ventilation rates can harm the patient</a:t>
            </a:r>
          </a:p>
          <a:p>
            <a:pPr lvl="1">
              <a:tabLst>
                <a:tab pos="6007100" algn="l"/>
              </a:tabLst>
            </a:pPr>
            <a:r>
              <a:rPr lang="en-US" dirty="0"/>
              <a:t>Too slow can cause hypoventilation and hypoxia</a:t>
            </a:r>
          </a:p>
          <a:p>
            <a:pPr lvl="1">
              <a:tabLst>
                <a:tab pos="6007100" algn="l"/>
              </a:tabLst>
            </a:pPr>
            <a:r>
              <a:rPr lang="en-US" dirty="0"/>
              <a:t>Too fast can cause hyperventilation and vasoconstriction</a:t>
            </a:r>
          </a:p>
          <a:p>
            <a:pPr>
              <a:tabLst>
                <a:tab pos="6007100" algn="l"/>
              </a:tabLst>
            </a:pPr>
            <a:r>
              <a:rPr lang="en-US" dirty="0"/>
              <a:t>If possible, one rescuer should focus on ventilation while the other focuses on maintaining the airway and seal</a:t>
            </a:r>
          </a:p>
          <a:p>
            <a:pPr>
              <a:tabLst>
                <a:tab pos="6007100" algn="l"/>
              </a:tabLst>
            </a:pPr>
            <a:r>
              <a:rPr lang="en-US" dirty="0"/>
              <a:t>Adults should be ventilated 10–12 times per minute</a:t>
            </a:r>
          </a:p>
          <a:p>
            <a:pPr>
              <a:tabLst>
                <a:tab pos="6007100" algn="l"/>
              </a:tabLst>
            </a:pPr>
            <a:r>
              <a:rPr lang="en-US" dirty="0"/>
              <a:t>Children should be ventilated 12–20 times per minute</a:t>
            </a:r>
          </a:p>
        </p:txBody>
      </p:sp>
    </p:spTree>
    <p:extLst>
      <p:ext uri="{BB962C8B-B14F-4D97-AF65-F5344CB8AC3E}">
        <p14:creationId xmlns:p14="http://schemas.microsoft.com/office/powerpoint/2010/main" val="2429252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(31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311242" cy="4467955"/>
          </a:xfrm>
        </p:spPr>
        <p:txBody>
          <a:bodyPr/>
          <a:lstStyle/>
          <a:p>
            <a:r>
              <a:rPr lang="en-US" dirty="0"/>
              <a:t>Improper ventilation volume can also harm the patient</a:t>
            </a:r>
          </a:p>
          <a:p>
            <a:pPr lvl="1"/>
            <a:r>
              <a:rPr lang="en-US" dirty="0"/>
              <a:t>Too much pressure causes gastric distention</a:t>
            </a:r>
          </a:p>
          <a:p>
            <a:pPr lvl="1"/>
            <a:r>
              <a:rPr lang="en-US" dirty="0"/>
              <a:t>Too much volume can cause lung tissue trauma</a:t>
            </a:r>
          </a:p>
          <a:p>
            <a:r>
              <a:rPr lang="en-US" dirty="0"/>
              <a:t>Pressure should be slow and gentle</a:t>
            </a:r>
          </a:p>
          <a:p>
            <a:r>
              <a:rPr lang="en-US" dirty="0"/>
              <a:t>One hand or 2–3 fingers can be used to squeeze</a:t>
            </a:r>
          </a:p>
          <a:p>
            <a:r>
              <a:rPr lang="en-US" dirty="0"/>
              <a:t>Ventilations should be delivered over 1 second</a:t>
            </a:r>
          </a:p>
          <a:p>
            <a:r>
              <a:rPr lang="en-US" dirty="0"/>
              <a:t>Ventilate only until the chest begins to move—do not ventilated to full expansion</a:t>
            </a:r>
          </a:p>
        </p:txBody>
      </p:sp>
    </p:spTree>
    <p:extLst>
      <p:ext uri="{BB962C8B-B14F-4D97-AF65-F5344CB8AC3E}">
        <p14:creationId xmlns:p14="http://schemas.microsoft.com/office/powerpoint/2010/main" val="2955718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C73-0D74-4E5D-A43E-8D4B6B6565EB}"/>
              </a:ext>
            </a:extLst>
          </p:cNvPr>
          <p:cNvSpPr>
            <a:spLocks noGrp="1"/>
          </p:cNvSpPr>
          <p:nvPr>
            <p:ph type="title"/>
          </p:nvPr>
        </p:nvSpPr>
        <p:spPr>
          <a:xfrm>
            <a:off x="457199" y="215371"/>
            <a:ext cx="8458201" cy="1097279"/>
          </a:xfrm>
        </p:spPr>
        <p:txBody>
          <a:bodyPr/>
          <a:lstStyle/>
          <a:p>
            <a:r>
              <a:rPr lang="en-US" sz="3400" dirty="0"/>
              <a:t>Positive Pressure Ventilation—Techniques of Artificial Ventilation </a:t>
            </a:r>
            <a:r>
              <a:rPr lang="en-US" sz="2000" b="0" dirty="0"/>
              <a:t>(32 of 33)</a:t>
            </a:r>
          </a:p>
        </p:txBody>
      </p:sp>
      <p:sp>
        <p:nvSpPr>
          <p:cNvPr id="3" name="Content Placeholder 2">
            <a:extLst>
              <a:ext uri="{FF2B5EF4-FFF2-40B4-BE49-F238E27FC236}">
                <a16:creationId xmlns:a16="http://schemas.microsoft.com/office/drawing/2014/main" id="{231231D9-ABA8-4F2C-97A5-F4C22D283C98}"/>
              </a:ext>
            </a:extLst>
          </p:cNvPr>
          <p:cNvSpPr>
            <a:spLocks noGrp="1"/>
          </p:cNvSpPr>
          <p:nvPr>
            <p:ph sz="quarter" idx="13"/>
          </p:nvPr>
        </p:nvSpPr>
        <p:spPr>
          <a:xfrm>
            <a:off x="457200" y="1556326"/>
            <a:ext cx="8096491" cy="4467955"/>
          </a:xfrm>
        </p:spPr>
        <p:txBody>
          <a:bodyPr/>
          <a:lstStyle/>
          <a:p>
            <a:r>
              <a:rPr lang="en-US" dirty="0"/>
              <a:t>An automatic transport ventilator (A</a:t>
            </a:r>
            <a:r>
              <a:rPr lang="en-US" sz="100" dirty="0"/>
              <a:t> </a:t>
            </a:r>
            <a:r>
              <a:rPr lang="en-US" dirty="0"/>
              <a:t>T</a:t>
            </a:r>
            <a:r>
              <a:rPr lang="en-US" sz="100" dirty="0"/>
              <a:t> </a:t>
            </a:r>
            <a:r>
              <a:rPr lang="en-US" dirty="0"/>
              <a:t>V) provides positive pressure ventilations during respiratory arrest</a:t>
            </a:r>
          </a:p>
          <a:p>
            <a:r>
              <a:rPr lang="en-US" dirty="0"/>
              <a:t>It has settings for rate and volume</a:t>
            </a:r>
          </a:p>
          <a:p>
            <a:r>
              <a:rPr lang="en-US" dirty="0"/>
              <a:t>It is easily portable</a:t>
            </a:r>
          </a:p>
          <a:p>
            <a:r>
              <a:rPr lang="en-US" dirty="0"/>
              <a:t>It may be beneficial when prolonged ventilation is necessary and there is only one rescuer available</a:t>
            </a:r>
          </a:p>
          <a:p>
            <a:r>
              <a:rPr lang="en-US" dirty="0"/>
              <a:t>The provider must ensure the respiratory rate is appropriate for the patient’s size and condition and ensure a proper mask seal</a:t>
            </a:r>
          </a:p>
        </p:txBody>
      </p:sp>
    </p:spTree>
    <p:extLst>
      <p:ext uri="{BB962C8B-B14F-4D97-AF65-F5344CB8AC3E}">
        <p14:creationId xmlns:p14="http://schemas.microsoft.com/office/powerpoint/2010/main" val="147881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199" y="215371"/>
            <a:ext cx="8425543" cy="1097279"/>
          </a:xfrm>
        </p:spPr>
        <p:txBody>
          <a:bodyPr/>
          <a:lstStyle/>
          <a:p>
            <a:r>
              <a:rPr lang="en-US" altLang="en-US" sz="3400" dirty="0">
                <a:sym typeface="Lucida Grande" pitchFamily="-111" charset="0"/>
              </a:rPr>
              <a:t>Positive Pressure Ventilation—Techniques of Artificial Ventilation </a:t>
            </a:r>
            <a:r>
              <a:rPr lang="en-US" altLang="en-US" sz="2000" b="0" dirty="0">
                <a:sym typeface="Lucida Grande" pitchFamily="-111" charset="0"/>
              </a:rPr>
              <a:t>(33 of 33)</a:t>
            </a:r>
            <a:endParaRPr lang="en-IN" sz="2000" b="0" dirty="0"/>
          </a:p>
        </p:txBody>
      </p:sp>
      <p:pic>
        <p:nvPicPr>
          <p:cNvPr id="5" name="Picture 4" descr="A photograph of an automatic transport ventilator. Three discs with different markings on them are placed one beside the other.">
            <a:extLst>
              <a:ext uri="{FF2B5EF4-FFF2-40B4-BE49-F238E27FC236}">
                <a16:creationId xmlns:a16="http://schemas.microsoft.com/office/drawing/2014/main" id="{75191FAE-8860-4F1E-899C-912485BDE91D}"/>
              </a:ext>
            </a:extLst>
          </p:cNvPr>
          <p:cNvPicPr>
            <a:picLocks noChangeAspect="1"/>
          </p:cNvPicPr>
          <p:nvPr/>
        </p:nvPicPr>
        <p:blipFill>
          <a:blip r:embed="rId3"/>
          <a:stretch>
            <a:fillRect/>
          </a:stretch>
        </p:blipFill>
        <p:spPr>
          <a:xfrm>
            <a:off x="1218156" y="1561487"/>
            <a:ext cx="6707689" cy="387392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41008"/>
            <a:ext cx="8229600" cy="656112"/>
          </a:xfrm>
        </p:spPr>
        <p:txBody>
          <a:bodyPr/>
          <a:lstStyle/>
          <a:p>
            <a:pPr marL="432" indent="0">
              <a:buNone/>
            </a:pPr>
            <a:r>
              <a:rPr lang="en-US" sz="2000" dirty="0"/>
              <a:t>An automatic transport ventilator. The coin is shown for scale.</a:t>
            </a:r>
            <a:br>
              <a:rPr lang="en-US" sz="2000" dirty="0"/>
            </a:br>
            <a:r>
              <a:rPr lang="en-US" sz="2000" b="1" dirty="0"/>
              <a:t>© Edward T. Dickinson, M</a:t>
            </a:r>
            <a:r>
              <a:rPr lang="en-US" sz="100" b="1" dirty="0"/>
              <a:t> </a:t>
            </a:r>
            <a:r>
              <a:rPr lang="en-US" sz="2000" b="1" dirty="0"/>
              <a:t>D</a:t>
            </a:r>
          </a:p>
        </p:txBody>
      </p:sp>
    </p:spTree>
    <p:extLst>
      <p:ext uri="{BB962C8B-B14F-4D97-AF65-F5344CB8AC3E}">
        <p14:creationId xmlns:p14="http://schemas.microsoft.com/office/powerpoint/2010/main" val="1692359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Oxygen Therapy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76202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989-8151-4461-A363-7D3A551CECC9}"/>
              </a:ext>
            </a:extLst>
          </p:cNvPr>
          <p:cNvSpPr>
            <a:spLocks noGrp="1"/>
          </p:cNvSpPr>
          <p:nvPr>
            <p:ph type="title"/>
          </p:nvPr>
        </p:nvSpPr>
        <p:spPr/>
        <p:txBody>
          <a:bodyPr/>
          <a:lstStyle/>
          <a:p>
            <a:r>
              <a:rPr lang="en-US" altLang="en-US" sz="3400" dirty="0">
                <a:sym typeface="Lucida Grande" pitchFamily="-111" charset="0"/>
              </a:rPr>
              <a:t>Physiology and Pathophysiology—Mechanics of Breathing </a:t>
            </a:r>
            <a:r>
              <a:rPr lang="en-US" altLang="en-US" sz="2000" b="0" dirty="0">
                <a:sym typeface="Lucida Grande" pitchFamily="-111" charset="0"/>
              </a:rPr>
              <a:t>(3 of 3)</a:t>
            </a:r>
            <a:endParaRPr lang="en-IN" sz="2000" b="0" dirty="0"/>
          </a:p>
        </p:txBody>
      </p:sp>
      <p:sp>
        <p:nvSpPr>
          <p:cNvPr id="3" name="Content Placeholder 2">
            <a:extLst>
              <a:ext uri="{FF2B5EF4-FFF2-40B4-BE49-F238E27FC236}">
                <a16:creationId xmlns:a16="http://schemas.microsoft.com/office/drawing/2014/main" id="{6C22E648-8998-41F9-8E14-CB5E523E0724}"/>
              </a:ext>
            </a:extLst>
          </p:cNvPr>
          <p:cNvSpPr>
            <a:spLocks noGrp="1"/>
          </p:cNvSpPr>
          <p:nvPr>
            <p:ph sz="quarter" idx="13"/>
          </p:nvPr>
        </p:nvSpPr>
        <p:spPr>
          <a:xfrm>
            <a:off x="457200" y="1556326"/>
            <a:ext cx="8229600" cy="4467955"/>
          </a:xfrm>
        </p:spPr>
        <p:txBody>
          <a:bodyPr/>
          <a:lstStyle/>
          <a:p>
            <a:r>
              <a:rPr lang="en-US" dirty="0"/>
              <a:t>Ventilation is designed to move air to and from the alveoli for gas exchange</a:t>
            </a:r>
          </a:p>
          <a:p>
            <a:pPr lvl="1"/>
            <a:r>
              <a:rPr lang="en-US" dirty="0"/>
              <a:t>Not all of the air breathed reaches the alveoli</a:t>
            </a:r>
          </a:p>
          <a:p>
            <a:pPr lvl="1"/>
            <a:r>
              <a:rPr lang="en-US" dirty="0"/>
              <a:t>Some air occupies dead space</a:t>
            </a:r>
          </a:p>
          <a:p>
            <a:r>
              <a:rPr lang="en-US" dirty="0"/>
              <a:t>Alveolar ventilation refers to the amount of air that actually reaches the alveoli</a:t>
            </a:r>
          </a:p>
          <a:p>
            <a:pPr lvl="1"/>
            <a:r>
              <a:rPr lang="en-US" dirty="0"/>
              <a:t>It can be altered by changes in rate or volume</a:t>
            </a:r>
          </a:p>
          <a:p>
            <a:pPr lvl="1"/>
            <a:r>
              <a:rPr lang="en-US" dirty="0"/>
              <a:t>It depends heavily on tidal volume, but is affected by very fast or very slow rates</a:t>
            </a:r>
          </a:p>
        </p:txBody>
      </p:sp>
    </p:spTree>
    <p:extLst>
      <p:ext uri="{BB962C8B-B14F-4D97-AF65-F5344CB8AC3E}">
        <p14:creationId xmlns:p14="http://schemas.microsoft.com/office/powerpoint/2010/main" val="107619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7744-65AF-48FD-88AB-BB03696F0715}"/>
              </a:ext>
            </a:extLst>
          </p:cNvPr>
          <p:cNvSpPr>
            <a:spLocks noGrp="1"/>
          </p:cNvSpPr>
          <p:nvPr>
            <p:ph type="title"/>
          </p:nvPr>
        </p:nvSpPr>
        <p:spPr/>
        <p:txBody>
          <a:bodyPr/>
          <a:lstStyle/>
          <a:p>
            <a:r>
              <a:rPr lang="en-US" sz="3400" dirty="0"/>
              <a:t>Oxygen Therapy—Importance of Supplemental Oxygen</a:t>
            </a:r>
          </a:p>
        </p:txBody>
      </p:sp>
      <p:sp>
        <p:nvSpPr>
          <p:cNvPr id="3" name="Content Placeholder 2">
            <a:extLst>
              <a:ext uri="{FF2B5EF4-FFF2-40B4-BE49-F238E27FC236}">
                <a16:creationId xmlns:a16="http://schemas.microsoft.com/office/drawing/2014/main" id="{669F917A-5888-415E-9680-D35835D27A41}"/>
              </a:ext>
            </a:extLst>
          </p:cNvPr>
          <p:cNvSpPr>
            <a:spLocks noGrp="1"/>
          </p:cNvSpPr>
          <p:nvPr>
            <p:ph sz="quarter" idx="13"/>
          </p:nvPr>
        </p:nvSpPr>
        <p:spPr>
          <a:xfrm>
            <a:off x="457200" y="1556326"/>
            <a:ext cx="8534400" cy="4615874"/>
          </a:xfrm>
        </p:spPr>
        <p:txBody>
          <a:bodyPr/>
          <a:lstStyle/>
          <a:p>
            <a:r>
              <a:rPr lang="en-US" dirty="0"/>
              <a:t>Oxygen is an important and beneficial treatment</a:t>
            </a:r>
          </a:p>
          <a:p>
            <a:r>
              <a:rPr lang="en-US" dirty="0"/>
              <a:t>There are three major issues with supplemental oxygen:</a:t>
            </a:r>
          </a:p>
          <a:p>
            <a:pPr lvl="1"/>
            <a:r>
              <a:rPr lang="en-US" dirty="0"/>
              <a:t>Oxygen is a drug—It is possible to give too much or too little of it</a:t>
            </a:r>
          </a:p>
          <a:p>
            <a:pPr lvl="1"/>
            <a:r>
              <a:rPr lang="en-US" dirty="0"/>
              <a:t>Oxygen can cause harm—It can cause damage to heart attack and stroke patients</a:t>
            </a:r>
          </a:p>
          <a:p>
            <a:pPr lvl="1"/>
            <a:r>
              <a:rPr lang="en-US" dirty="0"/>
              <a:t>Oxygen administration is based on evaluation—Saturation below 94, hypoxia, and decompensation all suggest it is necessary</a:t>
            </a:r>
          </a:p>
          <a:p>
            <a:r>
              <a:rPr lang="en-US" dirty="0"/>
              <a:t>Always ventilate cardiac arrest patients</a:t>
            </a:r>
          </a:p>
        </p:txBody>
      </p:sp>
    </p:spTree>
    <p:extLst>
      <p:ext uri="{BB962C8B-B14F-4D97-AF65-F5344CB8AC3E}">
        <p14:creationId xmlns:p14="http://schemas.microsoft.com/office/powerpoint/2010/main" val="946903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(1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p:txBody>
          <a:bodyPr/>
          <a:lstStyle/>
          <a:p>
            <a:r>
              <a:rPr lang="en-US" dirty="0"/>
              <a:t>Oxygen equipment in the field must be safe, lightweight, portable, and dependable</a:t>
            </a:r>
          </a:p>
          <a:p>
            <a:r>
              <a:rPr lang="en-US" dirty="0"/>
              <a:t>Most systems contain cylinders, pressure regulates, and a delivery device</a:t>
            </a:r>
          </a:p>
          <a:p>
            <a:r>
              <a:rPr lang="en-US" dirty="0"/>
              <a:t>Other devices like B</a:t>
            </a:r>
            <a:r>
              <a:rPr lang="en-US" sz="100" dirty="0"/>
              <a:t> </a:t>
            </a:r>
            <a:r>
              <a:rPr lang="en-US" dirty="0"/>
              <a:t>V</a:t>
            </a:r>
            <a:r>
              <a:rPr lang="en-US" sz="100" dirty="0"/>
              <a:t> </a:t>
            </a:r>
            <a:r>
              <a:rPr lang="en-US" dirty="0"/>
              <a:t>M and pocket masks can be used to force oxygen into the patient’s lungs</a:t>
            </a:r>
          </a:p>
        </p:txBody>
      </p:sp>
    </p:spTree>
    <p:extLst>
      <p:ext uri="{BB962C8B-B14F-4D97-AF65-F5344CB8AC3E}">
        <p14:creationId xmlns:p14="http://schemas.microsoft.com/office/powerpoint/2010/main" val="2001996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(2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p:txBody>
          <a:bodyPr/>
          <a:lstStyle/>
          <a:p>
            <a:r>
              <a:rPr lang="en-US" dirty="0"/>
              <a:t>Cylinders are seamless steel or alloy canisters filled with oxygen under pressure</a:t>
            </a:r>
          </a:p>
          <a:p>
            <a:r>
              <a:rPr lang="en-US" dirty="0"/>
              <a:t>They come in various sizes identified by letter</a:t>
            </a:r>
          </a:p>
          <a:p>
            <a:pPr lvl="1"/>
            <a:r>
              <a:rPr lang="en-US" dirty="0"/>
              <a:t>D cylinder = 350 liters of oxygen</a:t>
            </a:r>
          </a:p>
          <a:p>
            <a:pPr lvl="1"/>
            <a:r>
              <a:rPr lang="en-US" dirty="0"/>
              <a:t>E cylinder = 625 liters of oxygen</a:t>
            </a:r>
          </a:p>
          <a:p>
            <a:pPr lvl="1"/>
            <a:r>
              <a:rPr lang="en-US" dirty="0"/>
              <a:t>M cylinder = 3,000 liters of oxygen</a:t>
            </a:r>
          </a:p>
          <a:p>
            <a:pPr lvl="1"/>
            <a:r>
              <a:rPr lang="en-US" dirty="0"/>
              <a:t>G cylinder = 5,300 liters of oxygen</a:t>
            </a:r>
          </a:p>
          <a:p>
            <a:pPr lvl="1"/>
            <a:r>
              <a:rPr lang="en-US" dirty="0"/>
              <a:t>H cylinder = 6,900 liters of oxygen</a:t>
            </a:r>
          </a:p>
          <a:p>
            <a:r>
              <a:rPr lang="en-US" dirty="0"/>
              <a:t>They are green or green and white</a:t>
            </a:r>
          </a:p>
        </p:txBody>
      </p:sp>
    </p:spTree>
    <p:extLst>
      <p:ext uri="{BB962C8B-B14F-4D97-AF65-F5344CB8AC3E}">
        <p14:creationId xmlns:p14="http://schemas.microsoft.com/office/powerpoint/2010/main" val="1287868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Oxygen Therapy—Oxygen Therapy Equipment </a:t>
            </a:r>
            <a:r>
              <a:rPr lang="en-US" altLang="en-US" sz="2000" b="0" dirty="0">
                <a:sym typeface="Lucida Grande" pitchFamily="-111" charset="0"/>
              </a:rPr>
              <a:t>(3 of 13)</a:t>
            </a:r>
            <a:endParaRPr lang="en-IN" sz="2000" b="0" dirty="0"/>
          </a:p>
        </p:txBody>
      </p:sp>
      <p:pic>
        <p:nvPicPr>
          <p:cNvPr id="4" name="Picture 3" descr="A photograph of a large, fixed system oxygen cylinder affixed upright on an ambulance.">
            <a:extLst>
              <a:ext uri="{FF2B5EF4-FFF2-40B4-BE49-F238E27FC236}">
                <a16:creationId xmlns:a16="http://schemas.microsoft.com/office/drawing/2014/main" id="{309A13FD-BC02-4756-9EE2-6CF0B363CC0C}"/>
              </a:ext>
            </a:extLst>
          </p:cNvPr>
          <p:cNvPicPr>
            <a:picLocks noChangeAspect="1"/>
          </p:cNvPicPr>
          <p:nvPr/>
        </p:nvPicPr>
        <p:blipFill>
          <a:blip r:embed="rId3"/>
          <a:stretch>
            <a:fillRect/>
          </a:stretch>
        </p:blipFill>
        <p:spPr>
          <a:xfrm>
            <a:off x="2888622" y="1558425"/>
            <a:ext cx="3366754" cy="3969756"/>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878284"/>
            <a:ext cx="8229600" cy="394855"/>
          </a:xfrm>
        </p:spPr>
        <p:txBody>
          <a:bodyPr/>
          <a:lstStyle/>
          <a:p>
            <a:pPr marL="432" indent="0">
              <a:buNone/>
            </a:pPr>
            <a:r>
              <a:rPr lang="en-US" sz="2000" dirty="0"/>
              <a:t>Larger cylinders are used for fixed systems on ambulances.</a:t>
            </a:r>
          </a:p>
        </p:txBody>
      </p:sp>
    </p:spTree>
    <p:extLst>
      <p:ext uri="{BB962C8B-B14F-4D97-AF65-F5344CB8AC3E}">
        <p14:creationId xmlns:p14="http://schemas.microsoft.com/office/powerpoint/2010/main" val="1719919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(4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p:txBody>
          <a:bodyPr/>
          <a:lstStyle/>
          <a:p>
            <a:r>
              <a:rPr lang="en-US" dirty="0"/>
              <a:t>Cylinder safety</a:t>
            </a:r>
          </a:p>
          <a:p>
            <a:pPr lvl="1"/>
            <a:r>
              <a:rPr lang="en-US" dirty="0"/>
              <a:t>Always use pressure gauges, regulators, and tubing intended for use with oxygen</a:t>
            </a:r>
          </a:p>
          <a:p>
            <a:pPr lvl="1"/>
            <a:r>
              <a:rPr lang="en-US" dirty="0"/>
              <a:t>Always use nonferrous wrenches</a:t>
            </a:r>
          </a:p>
          <a:p>
            <a:pPr lvl="1"/>
            <a:r>
              <a:rPr lang="en-US" dirty="0"/>
              <a:t>Always ensure valve seat inserts and gaskets are in good condition</a:t>
            </a:r>
          </a:p>
          <a:p>
            <a:pPr lvl="1"/>
            <a:r>
              <a:rPr lang="en-US" dirty="0"/>
              <a:t>Always use medical-grade oxygen</a:t>
            </a:r>
          </a:p>
          <a:p>
            <a:pPr lvl="1"/>
            <a:r>
              <a:rPr lang="en-US" dirty="0"/>
              <a:t>Always open the valve fully then close it half a turn to prevent someone trying to force the valve</a:t>
            </a:r>
          </a:p>
        </p:txBody>
      </p:sp>
    </p:spTree>
    <p:extLst>
      <p:ext uri="{BB962C8B-B14F-4D97-AF65-F5344CB8AC3E}">
        <p14:creationId xmlns:p14="http://schemas.microsoft.com/office/powerpoint/2010/main" val="3173458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(5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p:txBody>
          <a:bodyPr/>
          <a:lstStyle/>
          <a:p>
            <a:r>
              <a:rPr lang="en-US" dirty="0"/>
              <a:t>Cylinder safety</a:t>
            </a:r>
          </a:p>
          <a:p>
            <a:pPr lvl="1"/>
            <a:r>
              <a:rPr lang="en-US" dirty="0"/>
              <a:t>Always store reserve cylinders in a cool, ventilated room, properly secured in place</a:t>
            </a:r>
          </a:p>
          <a:p>
            <a:pPr lvl="1"/>
            <a:r>
              <a:rPr lang="en-US" dirty="0"/>
              <a:t>Always have oxygen cylinders hydrostatically tested every five years</a:t>
            </a:r>
          </a:p>
          <a:p>
            <a:pPr lvl="1"/>
            <a:r>
              <a:rPr lang="en-US" dirty="0"/>
              <a:t>Never drop a cylinder or let it fall against any object</a:t>
            </a:r>
          </a:p>
          <a:p>
            <a:pPr lvl="1"/>
            <a:r>
              <a:rPr lang="en-US" dirty="0"/>
              <a:t>Never leave an oxygen cylinder standing in an upright position without being secured.</a:t>
            </a:r>
          </a:p>
          <a:p>
            <a:pPr lvl="1"/>
            <a:r>
              <a:rPr lang="en-US" dirty="0"/>
              <a:t>Never allow smoking around oxygen equipment in use</a:t>
            </a:r>
          </a:p>
        </p:txBody>
      </p:sp>
    </p:spTree>
    <p:extLst>
      <p:ext uri="{BB962C8B-B14F-4D97-AF65-F5344CB8AC3E}">
        <p14:creationId xmlns:p14="http://schemas.microsoft.com/office/powerpoint/2010/main" val="244730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(6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p:txBody>
          <a:bodyPr/>
          <a:lstStyle/>
          <a:p>
            <a:r>
              <a:rPr lang="en-US" dirty="0"/>
              <a:t>Cylinder safety</a:t>
            </a:r>
          </a:p>
          <a:p>
            <a:pPr lvl="1"/>
            <a:r>
              <a:rPr lang="en-US" dirty="0"/>
              <a:t>Never use oxygen equipment around an open flame</a:t>
            </a:r>
          </a:p>
          <a:p>
            <a:pPr lvl="1"/>
            <a:r>
              <a:rPr lang="en-US" dirty="0"/>
              <a:t>Never use grease, oil, or fat-based soaps on devices that will be attached to a cylinder</a:t>
            </a:r>
          </a:p>
          <a:p>
            <a:pPr lvl="1"/>
            <a:r>
              <a:rPr lang="en-US" dirty="0"/>
              <a:t>Never use adhesive tape on a cylinder</a:t>
            </a:r>
          </a:p>
          <a:p>
            <a:pPr lvl="1"/>
            <a:r>
              <a:rPr lang="en-US" dirty="0"/>
              <a:t>Never try to move an oxygen cylinder by dragging it or rolling it on its side or bottom</a:t>
            </a:r>
          </a:p>
        </p:txBody>
      </p:sp>
    </p:spTree>
    <p:extLst>
      <p:ext uri="{BB962C8B-B14F-4D97-AF65-F5344CB8AC3E}">
        <p14:creationId xmlns:p14="http://schemas.microsoft.com/office/powerpoint/2010/main" val="737308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Oxygen Therapy—Oxygen Therapy Equipment </a:t>
            </a:r>
            <a:r>
              <a:rPr lang="en-US" altLang="en-US" sz="2000" b="0" dirty="0">
                <a:sym typeface="Lucida Grande" pitchFamily="-111" charset="0"/>
              </a:rPr>
              <a:t>(7 of 13)</a:t>
            </a:r>
            <a:endParaRPr lang="en-IN" sz="2000" b="0" dirty="0"/>
          </a:p>
        </p:txBody>
      </p:sp>
      <p:pic>
        <p:nvPicPr>
          <p:cNvPr id="5" name="Picture 4" descr="A photograph of two oxygen cylinders placed in a parallel, horizontal position.">
            <a:extLst>
              <a:ext uri="{FF2B5EF4-FFF2-40B4-BE49-F238E27FC236}">
                <a16:creationId xmlns:a16="http://schemas.microsoft.com/office/drawing/2014/main" id="{E4E5214E-C7B4-4F88-BD62-B144C451F224}"/>
              </a:ext>
            </a:extLst>
          </p:cNvPr>
          <p:cNvPicPr>
            <a:picLocks noChangeAspect="1"/>
          </p:cNvPicPr>
          <p:nvPr/>
        </p:nvPicPr>
        <p:blipFill>
          <a:blip r:embed="rId3"/>
          <a:stretch>
            <a:fillRect/>
          </a:stretch>
        </p:blipFill>
        <p:spPr>
          <a:xfrm>
            <a:off x="1231556" y="1608746"/>
            <a:ext cx="6680886" cy="3802559"/>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41626"/>
            <a:ext cx="8229600" cy="672441"/>
          </a:xfrm>
        </p:spPr>
        <p:txBody>
          <a:bodyPr/>
          <a:lstStyle/>
          <a:p>
            <a:pPr marL="432" indent="0">
              <a:buNone/>
            </a:pPr>
            <a:r>
              <a:rPr lang="en-US" sz="2000" dirty="0"/>
              <a:t>For safety, to prevent them from tipping over, oxygen cylinders must be placed in a horizontal position or, if upright, must be securely supported.</a:t>
            </a:r>
          </a:p>
        </p:txBody>
      </p:sp>
    </p:spTree>
    <p:extLst>
      <p:ext uri="{BB962C8B-B14F-4D97-AF65-F5344CB8AC3E}">
        <p14:creationId xmlns:p14="http://schemas.microsoft.com/office/powerpoint/2010/main" val="411203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(8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a:xfrm>
            <a:off x="457199" y="1556326"/>
            <a:ext cx="8466881" cy="4467955"/>
          </a:xfrm>
        </p:spPr>
        <p:txBody>
          <a:bodyPr/>
          <a:lstStyle/>
          <a:p>
            <a:r>
              <a:rPr lang="en-US" dirty="0"/>
              <a:t>A pressure regulator must be connected to a cylinder to provide a safe working pressure of 30 to 70 p</a:t>
            </a:r>
            <a:r>
              <a:rPr lang="en-US" sz="100" dirty="0"/>
              <a:t> </a:t>
            </a:r>
            <a:r>
              <a:rPr lang="en-US" dirty="0"/>
              <a:t>s</a:t>
            </a:r>
            <a:r>
              <a:rPr lang="en-US" sz="100" dirty="0"/>
              <a:t> </a:t>
            </a:r>
            <a:r>
              <a:rPr lang="en-US" dirty="0"/>
              <a:t>i</a:t>
            </a:r>
          </a:p>
          <a:p>
            <a:pPr lvl="1"/>
            <a:r>
              <a:rPr lang="en-US" dirty="0"/>
              <a:t>On cylinders E size or smaller, the regulator is secured using a yoke assembly</a:t>
            </a:r>
          </a:p>
          <a:p>
            <a:pPr lvl="1"/>
            <a:r>
              <a:rPr lang="en-US" dirty="0"/>
              <a:t>On cylinders larger than E size, the regulator is secured with a threaded outlet</a:t>
            </a:r>
          </a:p>
          <a:p>
            <a:r>
              <a:rPr lang="en-US" dirty="0"/>
              <a:t>Before connecting a regulator to a cylinder, open the main valve slightly to clear dirt and dust</a:t>
            </a:r>
          </a:p>
        </p:txBody>
      </p:sp>
    </p:spTree>
    <p:extLst>
      <p:ext uri="{BB962C8B-B14F-4D97-AF65-F5344CB8AC3E}">
        <p14:creationId xmlns:p14="http://schemas.microsoft.com/office/powerpoint/2010/main" val="1024904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(9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a:xfrm>
            <a:off x="457199" y="1556326"/>
            <a:ext cx="8293261" cy="4467955"/>
          </a:xfrm>
        </p:spPr>
        <p:txBody>
          <a:bodyPr/>
          <a:lstStyle/>
          <a:p>
            <a:r>
              <a:rPr lang="en-US" dirty="0"/>
              <a:t>Flowmeters allow control of the flow of oxygen in liters per minute</a:t>
            </a:r>
          </a:p>
          <a:p>
            <a:r>
              <a:rPr lang="en-US" dirty="0"/>
              <a:t>There are two types of low-pressure flowmeters</a:t>
            </a:r>
          </a:p>
          <a:p>
            <a:pPr lvl="1"/>
            <a:r>
              <a:rPr lang="en-US" dirty="0"/>
              <a:t>Pressure-compensated flowmeters are used for larger cylinders in the ambulance</a:t>
            </a:r>
          </a:p>
          <a:p>
            <a:pPr lvl="1"/>
            <a:r>
              <a:rPr lang="en-US" dirty="0"/>
              <a:t>Constant flow selector valve can be used with any size cylinder</a:t>
            </a:r>
          </a:p>
          <a:p>
            <a:r>
              <a:rPr lang="en-US" dirty="0"/>
              <a:t>High-pressure flowmeters may be necessary for oxygen-powered devices or respirators and ventilators</a:t>
            </a:r>
          </a:p>
        </p:txBody>
      </p:sp>
    </p:spTree>
    <p:extLst>
      <p:ext uri="{BB962C8B-B14F-4D97-AF65-F5344CB8AC3E}">
        <p14:creationId xmlns:p14="http://schemas.microsoft.com/office/powerpoint/2010/main" val="266590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DA2F-8980-4E17-B6FB-0F85793C3F22}"/>
              </a:ext>
            </a:extLst>
          </p:cNvPr>
          <p:cNvSpPr>
            <a:spLocks noGrp="1"/>
          </p:cNvSpPr>
          <p:nvPr>
            <p:ph type="title"/>
          </p:nvPr>
        </p:nvSpPr>
        <p:spPr/>
        <p:txBody>
          <a:bodyPr/>
          <a:lstStyle/>
          <a:p>
            <a:r>
              <a:rPr lang="en-US" sz="3400" dirty="0"/>
              <a:t>Physiology and Pathophysiology— Physiology of Respiration </a:t>
            </a:r>
            <a:r>
              <a:rPr lang="en-US" sz="2000" b="0" dirty="0"/>
              <a:t>(1 of 3)</a:t>
            </a:r>
          </a:p>
        </p:txBody>
      </p:sp>
      <p:sp>
        <p:nvSpPr>
          <p:cNvPr id="3" name="Content Placeholder 2">
            <a:extLst>
              <a:ext uri="{FF2B5EF4-FFF2-40B4-BE49-F238E27FC236}">
                <a16:creationId xmlns:a16="http://schemas.microsoft.com/office/drawing/2014/main" id="{7A8C742D-964D-4D6C-AD81-F88D77A0B225}"/>
              </a:ext>
            </a:extLst>
          </p:cNvPr>
          <p:cNvSpPr>
            <a:spLocks noGrp="1"/>
          </p:cNvSpPr>
          <p:nvPr>
            <p:ph sz="quarter" idx="13"/>
          </p:nvPr>
        </p:nvSpPr>
        <p:spPr/>
        <p:txBody>
          <a:bodyPr/>
          <a:lstStyle/>
          <a:p>
            <a:r>
              <a:rPr lang="en-US" dirty="0"/>
              <a:t>Alveoli form the ends of the bronchiole tubes</a:t>
            </a:r>
          </a:p>
          <a:p>
            <a:pPr lvl="1"/>
            <a:r>
              <a:rPr lang="en-US" dirty="0"/>
              <a:t>Bunches of sacs are inflated and ventilated as air moves in and out</a:t>
            </a:r>
          </a:p>
          <a:p>
            <a:pPr lvl="1"/>
            <a:r>
              <a:rPr lang="en-US" dirty="0"/>
              <a:t>Each alveolus is a bubble-like structure</a:t>
            </a:r>
          </a:p>
          <a:p>
            <a:r>
              <a:rPr lang="en-US" dirty="0"/>
              <a:t>Pulmonary capillaries bring blood close to the sacs</a:t>
            </a:r>
          </a:p>
          <a:p>
            <a:r>
              <a:rPr lang="en-US" dirty="0"/>
              <a:t>Thin alveoli and capillary walls allow for gas exchange</a:t>
            </a:r>
          </a:p>
          <a:p>
            <a:pPr lvl="1"/>
            <a:r>
              <a:rPr lang="en-US" dirty="0"/>
              <a:t>Oxygen in the alveoli moves into the blood</a:t>
            </a:r>
          </a:p>
          <a:p>
            <a:pPr lvl="1"/>
            <a:r>
              <a:rPr lang="en-US" dirty="0"/>
              <a:t>Carbon dioxide in the blood moves into the alveoli</a:t>
            </a:r>
          </a:p>
        </p:txBody>
      </p:sp>
    </p:spTree>
    <p:extLst>
      <p:ext uri="{BB962C8B-B14F-4D97-AF65-F5344CB8AC3E}">
        <p14:creationId xmlns:p14="http://schemas.microsoft.com/office/powerpoint/2010/main" val="39225672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Oxygen Therapy—Oxygen Therapy Equipment </a:t>
            </a:r>
            <a:r>
              <a:rPr lang="en-US" altLang="en-US" sz="2000" b="0" dirty="0">
                <a:sym typeface="Lucida Grande" pitchFamily="-111" charset="0"/>
              </a:rPr>
              <a:t>(10 of 13)</a:t>
            </a:r>
            <a:endParaRPr lang="en-IN" sz="2000" b="0" dirty="0"/>
          </a:p>
        </p:txBody>
      </p:sp>
      <p:pic>
        <p:nvPicPr>
          <p:cNvPr id="5" name="Picture 4" descr="Two pictures of pressure flow meters. For long description, see slide 116: Appendix 2"/>
          <p:cNvPicPr>
            <a:picLocks noChangeAspect="1"/>
          </p:cNvPicPr>
          <p:nvPr/>
        </p:nvPicPr>
        <p:blipFill>
          <a:blip r:embed="rId3"/>
          <a:stretch>
            <a:fillRect/>
          </a:stretch>
        </p:blipFill>
        <p:spPr>
          <a:xfrm>
            <a:off x="1024929" y="1569537"/>
            <a:ext cx="7094142" cy="3408514"/>
          </a:xfrm>
          <a:prstGeom prst="rect">
            <a:avLst/>
          </a:prstGeom>
        </p:spPr>
      </p:pic>
      <p:sp>
        <p:nvSpPr>
          <p:cNvPr id="6" name="Text Placeholder 5"/>
          <p:cNvSpPr>
            <a:spLocks noGrp="1"/>
          </p:cNvSpPr>
          <p:nvPr>
            <p:ph type="body" sz="quarter" idx="15"/>
          </p:nvPr>
        </p:nvSpPr>
        <p:spPr>
          <a:xfrm>
            <a:off x="2249303" y="5166425"/>
            <a:ext cx="4645395" cy="329120"/>
          </a:xfrm>
        </p:spPr>
        <p:txBody>
          <a:bodyPr/>
          <a:lstStyle/>
          <a:p>
            <a:pPr marL="0"/>
            <a:r>
              <a:rPr lang="en-US" altLang="en-US" dirty="0">
                <a:cs typeface="Arial" pitchFamily="34" charset="0"/>
                <a:hlinkClick r:id="rId4" action="ppaction://hlinksldjump"/>
              </a:rPr>
              <a:t>For long description, see slide 116: Appendix 2</a:t>
            </a:r>
            <a:endParaRPr lang="en-IN" altLang="en-US" dirty="0">
              <a:cs typeface="Arial" pitchFamily="34" charset="0"/>
            </a:endParaRPr>
          </a:p>
        </p:txBody>
      </p:sp>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02391"/>
            <a:ext cx="8229600" cy="722505"/>
          </a:xfrm>
        </p:spPr>
        <p:txBody>
          <a:bodyPr/>
          <a:lstStyle/>
          <a:p>
            <a:pPr marL="432" indent="0">
              <a:buNone/>
            </a:pPr>
            <a:r>
              <a:rPr lang="en-US" sz="2000" dirty="0"/>
              <a:t>Low-pressure flowmeters: (Left) A pressure-compensated flowmeter; (Right) a constant flow selector valve.</a:t>
            </a:r>
          </a:p>
        </p:txBody>
      </p:sp>
    </p:spTree>
    <p:extLst>
      <p:ext uri="{BB962C8B-B14F-4D97-AF65-F5344CB8AC3E}">
        <p14:creationId xmlns:p14="http://schemas.microsoft.com/office/powerpoint/2010/main" val="4155695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Oxygen Therapy—Oxygen Therapy Equipment </a:t>
            </a:r>
            <a:r>
              <a:rPr lang="en-US" altLang="en-US" sz="2000" b="0" dirty="0">
                <a:sym typeface="Lucida Grande" pitchFamily="-111" charset="0"/>
              </a:rPr>
              <a:t>(11 of 13)</a:t>
            </a:r>
            <a:endParaRPr lang="en-IN" sz="2000" b="0" dirty="0"/>
          </a:p>
        </p:txBody>
      </p:sp>
      <p:pic>
        <p:nvPicPr>
          <p:cNvPr id="5" name="Picture 4" descr="A picture represents the high pressure flowmeter in a horizontal position. An indicator is present at the center of the flowmeter. The meter has a manual regulator at the bottom. A tubing can be connected to hose that extends from the indicator.">
            <a:extLst>
              <a:ext uri="{FF2B5EF4-FFF2-40B4-BE49-F238E27FC236}">
                <a16:creationId xmlns:a16="http://schemas.microsoft.com/office/drawing/2014/main" id="{C53FCC5C-E2A3-4059-8071-63DD8EB5BB4B}"/>
              </a:ext>
            </a:extLst>
          </p:cNvPr>
          <p:cNvPicPr>
            <a:picLocks noChangeAspect="1"/>
          </p:cNvPicPr>
          <p:nvPr/>
        </p:nvPicPr>
        <p:blipFill>
          <a:blip r:embed="rId3"/>
          <a:stretch>
            <a:fillRect/>
          </a:stretch>
        </p:blipFill>
        <p:spPr>
          <a:xfrm>
            <a:off x="1517639" y="1624427"/>
            <a:ext cx="6108721" cy="360914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470073"/>
            <a:ext cx="8229600" cy="721426"/>
          </a:xfrm>
        </p:spPr>
        <p:txBody>
          <a:bodyPr/>
          <a:lstStyle/>
          <a:p>
            <a:pPr marL="432" indent="0">
              <a:buNone/>
            </a:pPr>
            <a:r>
              <a:rPr lang="en-US" sz="2000" dirty="0"/>
              <a:t>High-pressure flowmeter. High-pressure oxygen is delivered through hoses attached to a threaded connector.</a:t>
            </a:r>
          </a:p>
        </p:txBody>
      </p:sp>
    </p:spTree>
    <p:extLst>
      <p:ext uri="{BB962C8B-B14F-4D97-AF65-F5344CB8AC3E}">
        <p14:creationId xmlns:p14="http://schemas.microsoft.com/office/powerpoint/2010/main" val="4173378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Therapy—Oxygen Therapy Equipment </a:t>
            </a:r>
            <a:r>
              <a:rPr lang="en-US" sz="2000" b="0" dirty="0"/>
              <a:t>(12 of 13)</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a:xfrm>
            <a:off x="457200" y="1556326"/>
            <a:ext cx="8343900" cy="4467955"/>
          </a:xfrm>
        </p:spPr>
        <p:txBody>
          <a:bodyPr/>
          <a:lstStyle/>
          <a:p>
            <a:r>
              <a:rPr lang="en-US" dirty="0"/>
              <a:t>Humidifiers can be connected to the flowmeter to moisten dry oxygen from the cylinder</a:t>
            </a:r>
          </a:p>
          <a:p>
            <a:pPr lvl="1"/>
            <a:r>
              <a:rPr lang="en-US" dirty="0"/>
              <a:t>They are basically a non-breakable jar of water that the oxygen bubbles through</a:t>
            </a:r>
          </a:p>
          <a:p>
            <a:pPr lvl="1"/>
            <a:r>
              <a:rPr lang="en-US" dirty="0"/>
              <a:t>They must be kept clean</a:t>
            </a:r>
          </a:p>
          <a:p>
            <a:r>
              <a:rPr lang="en-US" dirty="0"/>
              <a:t>Humidifiers are often not used by E</a:t>
            </a:r>
            <a:r>
              <a:rPr lang="en-US" sz="100" dirty="0"/>
              <a:t> </a:t>
            </a:r>
            <a:r>
              <a:rPr lang="en-US" dirty="0"/>
              <a:t>M</a:t>
            </a:r>
            <a:r>
              <a:rPr lang="en-US" sz="100" dirty="0"/>
              <a:t> </a:t>
            </a:r>
            <a:r>
              <a:rPr lang="en-US" dirty="0"/>
              <a:t>S because transports are short and they increase infection risk</a:t>
            </a:r>
          </a:p>
        </p:txBody>
      </p:sp>
    </p:spTree>
    <p:extLst>
      <p:ext uri="{BB962C8B-B14F-4D97-AF65-F5344CB8AC3E}">
        <p14:creationId xmlns:p14="http://schemas.microsoft.com/office/powerpoint/2010/main" val="2208930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Oxygen Therapy—Oxygen Therapy Equipment </a:t>
            </a:r>
            <a:r>
              <a:rPr lang="en-US" altLang="en-US" sz="2000" b="0" dirty="0">
                <a:sym typeface="Lucida Grande" pitchFamily="-111" charset="0"/>
              </a:rPr>
              <a:t>(13 of 13)</a:t>
            </a:r>
            <a:endParaRPr lang="en-IN" sz="2000" b="0" dirty="0"/>
          </a:p>
        </p:txBody>
      </p:sp>
      <p:pic>
        <p:nvPicPr>
          <p:cNvPr id="4" name="Picture 3" descr="A humidifier is connected the flowmeter plugged on the board of ambulance. The humidifier is a non breakable jar where the pressure indicator indicates 3.">
            <a:extLst>
              <a:ext uri="{FF2B5EF4-FFF2-40B4-BE49-F238E27FC236}">
                <a16:creationId xmlns:a16="http://schemas.microsoft.com/office/drawing/2014/main" id="{6DB5C8D4-FFC2-4391-BB75-D19194423964}"/>
              </a:ext>
            </a:extLst>
          </p:cNvPr>
          <p:cNvPicPr>
            <a:picLocks noChangeAspect="1"/>
          </p:cNvPicPr>
          <p:nvPr/>
        </p:nvPicPr>
        <p:blipFill>
          <a:blip r:embed="rId3"/>
          <a:stretch>
            <a:fillRect/>
          </a:stretch>
        </p:blipFill>
        <p:spPr>
          <a:xfrm>
            <a:off x="2414151" y="1528098"/>
            <a:ext cx="4315697" cy="428794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950631"/>
            <a:ext cx="5098648" cy="394855"/>
          </a:xfrm>
        </p:spPr>
        <p:txBody>
          <a:bodyPr/>
          <a:lstStyle/>
          <a:p>
            <a:pPr marL="432" indent="0">
              <a:buNone/>
            </a:pPr>
            <a:r>
              <a:rPr lang="en-US" sz="2000" dirty="0"/>
              <a:t>Humidifier in use on board an ambulance.</a:t>
            </a:r>
          </a:p>
        </p:txBody>
      </p:sp>
    </p:spTree>
    <p:extLst>
      <p:ext uri="{BB962C8B-B14F-4D97-AF65-F5344CB8AC3E}">
        <p14:creationId xmlns:p14="http://schemas.microsoft.com/office/powerpoint/2010/main" val="2925072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Therapy—Hazards of Oxygen Therapy </a:t>
            </a:r>
            <a:r>
              <a:rPr lang="en-US" sz="2000" b="0" dirty="0"/>
              <a:t>(1 of 2)</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a:xfrm>
            <a:off x="457200" y="1556326"/>
            <a:ext cx="8343900" cy="4467955"/>
          </a:xfrm>
        </p:spPr>
        <p:txBody>
          <a:bodyPr/>
          <a:lstStyle/>
          <a:p>
            <a:r>
              <a:rPr lang="en-US" dirty="0"/>
              <a:t>Nonmedical hazards are extremely rare and can be avoided by treating equipment properly</a:t>
            </a:r>
          </a:p>
          <a:p>
            <a:pPr lvl="1"/>
            <a:r>
              <a:rPr lang="en-US" dirty="0"/>
              <a:t>If a tank is punctured or a valve breaks off, the supply tank can become a missile.</a:t>
            </a:r>
          </a:p>
          <a:p>
            <a:pPr lvl="1"/>
            <a:r>
              <a:rPr lang="en-US" dirty="0"/>
              <a:t>Oxygen can cause fire to burn more rapidly</a:t>
            </a:r>
          </a:p>
          <a:p>
            <a:pPr lvl="1"/>
            <a:r>
              <a:rPr lang="en-US" dirty="0"/>
              <a:t>Oxygen under pressure and oil create a severe, explosive reaction</a:t>
            </a:r>
          </a:p>
        </p:txBody>
      </p:sp>
    </p:spTree>
    <p:extLst>
      <p:ext uri="{BB962C8B-B14F-4D97-AF65-F5344CB8AC3E}">
        <p14:creationId xmlns:p14="http://schemas.microsoft.com/office/powerpoint/2010/main" val="1934655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3E29-8741-42A5-938B-80B15F3C6ADD}"/>
              </a:ext>
            </a:extLst>
          </p:cNvPr>
          <p:cNvSpPr>
            <a:spLocks noGrp="1"/>
          </p:cNvSpPr>
          <p:nvPr>
            <p:ph type="title"/>
          </p:nvPr>
        </p:nvSpPr>
        <p:spPr/>
        <p:txBody>
          <a:bodyPr/>
          <a:lstStyle/>
          <a:p>
            <a:r>
              <a:rPr lang="en-US" sz="3400" dirty="0"/>
              <a:t>Oxygen Therapy—Hazards of Oxygen Therapy </a:t>
            </a:r>
            <a:r>
              <a:rPr lang="en-US" sz="2000" b="0" dirty="0"/>
              <a:t>(2 of 2)</a:t>
            </a:r>
          </a:p>
        </p:txBody>
      </p:sp>
      <p:sp>
        <p:nvSpPr>
          <p:cNvPr id="3" name="Content Placeholder 2">
            <a:extLst>
              <a:ext uri="{FF2B5EF4-FFF2-40B4-BE49-F238E27FC236}">
                <a16:creationId xmlns:a16="http://schemas.microsoft.com/office/drawing/2014/main" id="{E5CEEF2F-3834-4CF4-9900-219C8CCB7070}"/>
              </a:ext>
            </a:extLst>
          </p:cNvPr>
          <p:cNvSpPr>
            <a:spLocks noGrp="1"/>
          </p:cNvSpPr>
          <p:nvPr>
            <p:ph sz="quarter" idx="13"/>
          </p:nvPr>
        </p:nvSpPr>
        <p:spPr>
          <a:xfrm>
            <a:off x="457200" y="1556326"/>
            <a:ext cx="8229600" cy="4467955"/>
          </a:xfrm>
        </p:spPr>
        <p:txBody>
          <a:bodyPr/>
          <a:lstStyle/>
          <a:p>
            <a:r>
              <a:rPr lang="en-US" dirty="0"/>
              <a:t>Medical hazards can occur but take time to develop and are rarely seen by E</a:t>
            </a:r>
            <a:r>
              <a:rPr lang="en-US" sz="100" dirty="0"/>
              <a:t> </a:t>
            </a:r>
            <a:r>
              <a:rPr lang="en-US" dirty="0"/>
              <a:t>M</a:t>
            </a:r>
            <a:r>
              <a:rPr lang="en-US" sz="100" dirty="0"/>
              <a:t> </a:t>
            </a:r>
            <a:r>
              <a:rPr lang="en-US" dirty="0"/>
              <a:t>Ts</a:t>
            </a:r>
          </a:p>
          <a:p>
            <a:pPr lvl="1"/>
            <a:r>
              <a:rPr lang="en-US" dirty="0"/>
              <a:t>Oxygen toxicity or air sac collapse occurs when there is an “overload” of oxygen</a:t>
            </a:r>
          </a:p>
          <a:p>
            <a:pPr lvl="1"/>
            <a:r>
              <a:rPr lang="en-US" dirty="0"/>
              <a:t>Eye damage may occur when premature infants receive oxygen over a long period</a:t>
            </a:r>
          </a:p>
          <a:p>
            <a:pPr lvl="1"/>
            <a:r>
              <a:rPr lang="en-US" dirty="0"/>
              <a:t>Respiratory depression or respiratory arrest occur when hypoxic drive is depressed in C</a:t>
            </a:r>
            <a:r>
              <a:rPr lang="en-US" sz="100" dirty="0"/>
              <a:t> </a:t>
            </a:r>
            <a:r>
              <a:rPr lang="en-US" dirty="0"/>
              <a:t>O</a:t>
            </a:r>
            <a:r>
              <a:rPr lang="en-US" sz="100" dirty="0"/>
              <a:t> </a:t>
            </a:r>
            <a:r>
              <a:rPr lang="en-US" dirty="0"/>
              <a:t>P</a:t>
            </a:r>
            <a:r>
              <a:rPr lang="en-US" sz="100" dirty="0"/>
              <a:t> </a:t>
            </a:r>
            <a:r>
              <a:rPr lang="en-US" dirty="0"/>
              <a:t>D patients</a:t>
            </a:r>
          </a:p>
          <a:p>
            <a:pPr lvl="1"/>
            <a:r>
              <a:rPr lang="en-US" dirty="0"/>
              <a:t>Underlying conditions can be exacerbated, as with myocardial infarction or stroke</a:t>
            </a:r>
          </a:p>
        </p:txBody>
      </p:sp>
    </p:spTree>
    <p:extLst>
      <p:ext uri="{BB962C8B-B14F-4D97-AF65-F5344CB8AC3E}">
        <p14:creationId xmlns:p14="http://schemas.microsoft.com/office/powerpoint/2010/main" val="230116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38C4-B68B-4F33-A476-BF1AA465FC1B}"/>
              </a:ext>
            </a:extLst>
          </p:cNvPr>
          <p:cNvSpPr>
            <a:spLocks noGrp="1"/>
          </p:cNvSpPr>
          <p:nvPr>
            <p:ph type="title"/>
          </p:nvPr>
        </p:nvSpPr>
        <p:spPr>
          <a:xfrm>
            <a:off x="457200" y="215371"/>
            <a:ext cx="8229600" cy="1097279"/>
          </a:xfrm>
        </p:spPr>
        <p:txBody>
          <a:bodyPr/>
          <a:lstStyle/>
          <a:p>
            <a:r>
              <a:rPr lang="en-US" sz="3400" dirty="0"/>
              <a:t>Oxygen Therapy—Administering Oxygen</a:t>
            </a:r>
          </a:p>
        </p:txBody>
      </p:sp>
      <p:sp>
        <p:nvSpPr>
          <p:cNvPr id="3" name="Content Placeholder 2">
            <a:extLst>
              <a:ext uri="{FF2B5EF4-FFF2-40B4-BE49-F238E27FC236}">
                <a16:creationId xmlns:a16="http://schemas.microsoft.com/office/drawing/2014/main" id="{4E9DD0ED-5972-4CB0-988D-FC3466FADAA2}"/>
              </a:ext>
            </a:extLst>
          </p:cNvPr>
          <p:cNvSpPr>
            <a:spLocks noGrp="1"/>
          </p:cNvSpPr>
          <p:nvPr>
            <p:ph sz="quarter" idx="13"/>
          </p:nvPr>
        </p:nvSpPr>
        <p:spPr/>
        <p:txBody>
          <a:bodyPr/>
          <a:lstStyle/>
          <a:p>
            <a:r>
              <a:rPr lang="en-US" altLang="en-US" dirty="0"/>
              <a:t>Various delivery devices are available</a:t>
            </a:r>
          </a:p>
          <a:p>
            <a:r>
              <a:rPr lang="en-US" altLang="en-US" dirty="0"/>
              <a:t>Work with your instructor or follow your instructor’s directions to understand how to use specific equipment</a:t>
            </a:r>
            <a:endParaRPr lang="en-US" dirty="0"/>
          </a:p>
        </p:txBody>
      </p:sp>
    </p:spTree>
    <p:extLst>
      <p:ext uri="{BB962C8B-B14F-4D97-AF65-F5344CB8AC3E}">
        <p14:creationId xmlns:p14="http://schemas.microsoft.com/office/powerpoint/2010/main" val="2590639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01606" cy="1097279"/>
          </a:xfrm>
        </p:spPr>
        <p:txBody>
          <a:bodyPr/>
          <a:lstStyle/>
          <a:p>
            <a:r>
              <a:rPr lang="en-US" sz="3400" dirty="0"/>
              <a:t>Oxygen Therapy—Supplemental Oxygen for Patients with Chest Pain </a:t>
            </a:r>
            <a:r>
              <a:rPr lang="en-US" sz="2000" b="0" dirty="0"/>
              <a:t>(1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p:txBody>
          <a:bodyPr/>
          <a:lstStyle/>
          <a:p>
            <a:r>
              <a:rPr lang="en-US" altLang="en-US" dirty="0"/>
              <a:t>Supplemental oxygen should be used when there is shortness of breath, hypoxia, or low oxygen saturation</a:t>
            </a:r>
          </a:p>
          <a:p>
            <a:pPr lvl="1"/>
            <a:r>
              <a:rPr lang="en-US" altLang="en-US" dirty="0"/>
              <a:t>For mild distress, administer low-concentration oxygen via nasal cannula</a:t>
            </a:r>
          </a:p>
          <a:p>
            <a:pPr lvl="1"/>
            <a:r>
              <a:rPr lang="en-US" altLang="en-US" dirty="0"/>
              <a:t>For moderate to severe distress, administer high-concentration oxygen via nonrebreather mask</a:t>
            </a:r>
          </a:p>
          <a:p>
            <a:pPr lvl="1"/>
            <a:r>
              <a:rPr lang="en-US" altLang="en-US" dirty="0"/>
              <a:t>Local protocols may offer additional guidance</a:t>
            </a:r>
            <a:endParaRPr lang="en-US" dirty="0"/>
          </a:p>
        </p:txBody>
      </p:sp>
    </p:spTree>
    <p:extLst>
      <p:ext uri="{BB962C8B-B14F-4D97-AF65-F5344CB8AC3E}">
        <p14:creationId xmlns:p14="http://schemas.microsoft.com/office/powerpoint/2010/main" val="280827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13181" cy="1097279"/>
          </a:xfrm>
        </p:spPr>
        <p:txBody>
          <a:bodyPr/>
          <a:lstStyle/>
          <a:p>
            <a:r>
              <a:rPr lang="en-US" sz="3400" dirty="0"/>
              <a:t>Oxygen Therapy—Supplemental Oxygen for Patients with Chest Pain </a:t>
            </a:r>
            <a:r>
              <a:rPr lang="en-US" sz="2000" b="0" dirty="0"/>
              <a:t>(2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p:txBody>
          <a:bodyPr/>
          <a:lstStyle/>
          <a:p>
            <a:r>
              <a:rPr lang="en-US" dirty="0"/>
              <a:t>A nonrebreather mask is the best way to deliver high concentrations of oxygen to breathing patients</a:t>
            </a:r>
          </a:p>
          <a:p>
            <a:pPr lvl="1"/>
            <a:r>
              <a:rPr lang="en-US" dirty="0"/>
              <a:t>It must be placed properly on the face to provide the necessary seal</a:t>
            </a:r>
          </a:p>
          <a:p>
            <a:pPr lvl="1"/>
            <a:r>
              <a:rPr lang="en-US" dirty="0"/>
              <a:t>You must inflate the reservoir bag before putting the mask on the patient’s face</a:t>
            </a:r>
          </a:p>
          <a:p>
            <a:r>
              <a:rPr lang="en-US" dirty="0"/>
              <a:t>The reservoir must always contain enough oxygen so it does not deflate by more than one-third</a:t>
            </a:r>
          </a:p>
          <a:p>
            <a:pPr lvl="1"/>
            <a:r>
              <a:rPr lang="en-US" dirty="0"/>
              <a:t>This is maintained at a flow of 15 liter per minute</a:t>
            </a:r>
          </a:p>
          <a:p>
            <a:pPr lvl="1"/>
            <a:r>
              <a:rPr lang="en-US" dirty="0"/>
              <a:t>This provides concentrations from 80 to 90 percent</a:t>
            </a:r>
          </a:p>
        </p:txBody>
      </p:sp>
    </p:spTree>
    <p:extLst>
      <p:ext uri="{BB962C8B-B14F-4D97-AF65-F5344CB8AC3E}">
        <p14:creationId xmlns:p14="http://schemas.microsoft.com/office/powerpoint/2010/main" val="6672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13181" cy="1097279"/>
          </a:xfrm>
        </p:spPr>
        <p:txBody>
          <a:bodyPr/>
          <a:lstStyle/>
          <a:p>
            <a:r>
              <a:rPr lang="en-US" sz="3400" dirty="0"/>
              <a:t>Oxygen Therapy—Supplemental Oxygen for Patients with Chest Pain </a:t>
            </a:r>
            <a:r>
              <a:rPr lang="en-US" sz="2000" b="0" dirty="0"/>
              <a:t>(3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p:txBody>
          <a:bodyPr/>
          <a:lstStyle/>
          <a:p>
            <a:r>
              <a:rPr lang="en-US" dirty="0"/>
              <a:t>Exhaled air escapes through a flutter valve and does not return to the reservoir</a:t>
            </a:r>
          </a:p>
          <a:p>
            <a:r>
              <a:rPr lang="en-US" dirty="0"/>
              <a:t>A safety feature is an emergency port that enables the patient to receive atmospheric air if the oxygen fails</a:t>
            </a:r>
          </a:p>
          <a:p>
            <a:r>
              <a:rPr lang="en-US" dirty="0"/>
              <a:t>Nonrebreather masks should be used in patients with signs of hypoxia with shortness of breath, chest pain, and altered mental status</a:t>
            </a:r>
          </a:p>
        </p:txBody>
      </p:sp>
    </p:spTree>
    <p:extLst>
      <p:ext uri="{BB962C8B-B14F-4D97-AF65-F5344CB8AC3E}">
        <p14:creationId xmlns:p14="http://schemas.microsoft.com/office/powerpoint/2010/main" val="1063533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DA2F-8980-4E17-B6FB-0F85793C3F22}"/>
              </a:ext>
            </a:extLst>
          </p:cNvPr>
          <p:cNvSpPr>
            <a:spLocks noGrp="1"/>
          </p:cNvSpPr>
          <p:nvPr>
            <p:ph type="title"/>
          </p:nvPr>
        </p:nvSpPr>
        <p:spPr/>
        <p:txBody>
          <a:bodyPr/>
          <a:lstStyle/>
          <a:p>
            <a:r>
              <a:rPr lang="en-US" sz="3400" dirty="0"/>
              <a:t>Physiology and Pathophysiology— Physiology of Respiration </a:t>
            </a:r>
            <a:r>
              <a:rPr lang="en-US" sz="2000" b="0" dirty="0"/>
              <a:t>(2 of 3)</a:t>
            </a:r>
          </a:p>
        </p:txBody>
      </p:sp>
      <p:sp>
        <p:nvSpPr>
          <p:cNvPr id="3" name="Content Placeholder 2">
            <a:extLst>
              <a:ext uri="{FF2B5EF4-FFF2-40B4-BE49-F238E27FC236}">
                <a16:creationId xmlns:a16="http://schemas.microsoft.com/office/drawing/2014/main" id="{7A8C742D-964D-4D6C-AD81-F88D77A0B225}"/>
              </a:ext>
            </a:extLst>
          </p:cNvPr>
          <p:cNvSpPr>
            <a:spLocks noGrp="1"/>
          </p:cNvSpPr>
          <p:nvPr>
            <p:ph sz="quarter" idx="13"/>
          </p:nvPr>
        </p:nvSpPr>
        <p:spPr/>
        <p:txBody>
          <a:bodyPr/>
          <a:lstStyle/>
          <a:p>
            <a:r>
              <a:rPr lang="en-US" dirty="0"/>
              <a:t>Diffusion is movement of gases from an area of high concentration to an area of low concentration</a:t>
            </a:r>
          </a:p>
          <a:p>
            <a:r>
              <a:rPr lang="en-US" dirty="0"/>
              <a:t>Pulmonary respiration is diffusion of oxygen and carbon dioxide between the alveoli and the circulating blood</a:t>
            </a:r>
          </a:p>
          <a:p>
            <a:r>
              <a:rPr lang="en-US" dirty="0"/>
              <a:t>Cellular respiration is diffusion of oxygen and carbon dioxide between the cells and the circulating blood</a:t>
            </a:r>
          </a:p>
        </p:txBody>
      </p:sp>
    </p:spTree>
    <p:extLst>
      <p:ext uri="{BB962C8B-B14F-4D97-AF65-F5344CB8AC3E}">
        <p14:creationId xmlns:p14="http://schemas.microsoft.com/office/powerpoint/2010/main" val="848705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49640"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(4 of 14)</a:t>
            </a:r>
            <a:endParaRPr lang="en-IN" sz="2000" b="0" dirty="0"/>
          </a:p>
        </p:txBody>
      </p:sp>
      <p:pic>
        <p:nvPicPr>
          <p:cNvPr id="4" name="Picture 3" descr="The photos illustrate a woman with a non rebreather mask over her nose and mouth.">
            <a:extLst>
              <a:ext uri="{FF2B5EF4-FFF2-40B4-BE49-F238E27FC236}">
                <a16:creationId xmlns:a16="http://schemas.microsoft.com/office/drawing/2014/main" id="{792AD1AF-3D1D-44DC-80F4-163675A80C19}"/>
              </a:ext>
            </a:extLst>
          </p:cNvPr>
          <p:cNvPicPr>
            <a:picLocks noChangeAspect="1"/>
          </p:cNvPicPr>
          <p:nvPr/>
        </p:nvPicPr>
        <p:blipFill>
          <a:blip r:embed="rId3"/>
          <a:stretch>
            <a:fillRect/>
          </a:stretch>
        </p:blipFill>
        <p:spPr>
          <a:xfrm>
            <a:off x="1251494" y="1657786"/>
            <a:ext cx="6641013" cy="372723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661530"/>
            <a:ext cx="8439150" cy="701761"/>
          </a:xfrm>
        </p:spPr>
        <p:txBody>
          <a:bodyPr/>
          <a:lstStyle/>
          <a:p>
            <a:pPr marL="432" indent="0">
              <a:buNone/>
            </a:pPr>
            <a:r>
              <a:rPr lang="en-US" sz="2000" dirty="0"/>
              <a:t>Nonrebreather mask. Note the round disks—flutter valves that allow air exhaled by the patient to escape so it is not rebreathed.</a:t>
            </a:r>
          </a:p>
        </p:txBody>
      </p:sp>
    </p:spTree>
    <p:extLst>
      <p:ext uri="{BB962C8B-B14F-4D97-AF65-F5344CB8AC3E}">
        <p14:creationId xmlns:p14="http://schemas.microsoft.com/office/powerpoint/2010/main" val="1463162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49640"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(5 of 14)</a:t>
            </a:r>
            <a:endParaRPr lang="en-IN" sz="2000" b="0" dirty="0"/>
          </a:p>
        </p:txBody>
      </p:sp>
      <p:pic>
        <p:nvPicPr>
          <p:cNvPr id="5" name="Picture 4" descr="The photos illustrate a non rebreather mask with flutter valves on each side, round devices that allow exhaled air to escape so it is not rebreathed. Below the chin section is an airbag and tubing. An elastic band is affixed to hold the mask in place.">
            <a:extLst>
              <a:ext uri="{FF2B5EF4-FFF2-40B4-BE49-F238E27FC236}">
                <a16:creationId xmlns:a16="http://schemas.microsoft.com/office/drawing/2014/main" id="{2EE2BDDE-CDA0-4A77-8BBB-8F3EEA329AD2}"/>
              </a:ext>
            </a:extLst>
          </p:cNvPr>
          <p:cNvPicPr>
            <a:picLocks noChangeAspect="1"/>
          </p:cNvPicPr>
          <p:nvPr/>
        </p:nvPicPr>
        <p:blipFill>
          <a:blip r:embed="rId3"/>
          <a:stretch>
            <a:fillRect/>
          </a:stretch>
        </p:blipFill>
        <p:spPr>
          <a:xfrm>
            <a:off x="2469954" y="1572121"/>
            <a:ext cx="4204091" cy="3687907"/>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638382"/>
            <a:ext cx="8439150" cy="701761"/>
          </a:xfrm>
        </p:spPr>
        <p:txBody>
          <a:bodyPr/>
          <a:lstStyle/>
          <a:p>
            <a:pPr marL="432" indent="0">
              <a:buNone/>
            </a:pPr>
            <a:r>
              <a:rPr lang="en-US" sz="2000" dirty="0"/>
              <a:t>Nonrebreather mask. Note the round disks—flutter valves that allow air exhaled by the patient to escape so it is not rebreathed.</a:t>
            </a:r>
          </a:p>
        </p:txBody>
      </p:sp>
    </p:spTree>
    <p:extLst>
      <p:ext uri="{BB962C8B-B14F-4D97-AF65-F5344CB8AC3E}">
        <p14:creationId xmlns:p14="http://schemas.microsoft.com/office/powerpoint/2010/main" val="1652255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01606" cy="1097279"/>
          </a:xfrm>
        </p:spPr>
        <p:txBody>
          <a:bodyPr/>
          <a:lstStyle/>
          <a:p>
            <a:r>
              <a:rPr lang="en-US" sz="3400" dirty="0"/>
              <a:t>Oxygen Therapy—Supplemental Oxygen for Patients with Chest Pain </a:t>
            </a:r>
            <a:r>
              <a:rPr lang="en-US" sz="2000" b="0" dirty="0"/>
              <a:t>(6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199" y="1556326"/>
            <a:ext cx="8501605" cy="4467955"/>
          </a:xfrm>
        </p:spPr>
        <p:txBody>
          <a:bodyPr/>
          <a:lstStyle/>
          <a:p>
            <a:pPr marL="255600"/>
            <a:r>
              <a:rPr lang="en-US" altLang="en-US" dirty="0"/>
              <a:t>A nasal cannula provides low concentrations of oxygen (24 to 44 percent)</a:t>
            </a:r>
          </a:p>
          <a:p>
            <a:pPr lvl="1"/>
            <a:r>
              <a:rPr lang="en-US" altLang="en-US" dirty="0"/>
              <a:t>Oxygen is delivered by two prongs in the nostrils</a:t>
            </a:r>
          </a:p>
          <a:p>
            <a:pPr lvl="1"/>
            <a:r>
              <a:rPr lang="en-US" altLang="en-US" dirty="0"/>
              <a:t>Cannula is held in place by placing tubing over the ears and using a slip-loop under the chin</a:t>
            </a:r>
          </a:p>
          <a:p>
            <a:pPr lvl="1"/>
            <a:r>
              <a:rPr lang="en-US" altLang="en-US" dirty="0"/>
              <a:t>Oxygen delivered by the cannula should not exceed 4 to 6 liters per minute</a:t>
            </a:r>
          </a:p>
          <a:p>
            <a:pPr marL="255600"/>
            <a:r>
              <a:rPr lang="en-US" altLang="en-US" dirty="0"/>
              <a:t>The cannula is the best choice for a patient who refuses to wear an oxygen face mask</a:t>
            </a:r>
            <a:endParaRPr lang="en-US" dirty="0"/>
          </a:p>
        </p:txBody>
      </p:sp>
    </p:spTree>
    <p:extLst>
      <p:ext uri="{BB962C8B-B14F-4D97-AF65-F5344CB8AC3E}">
        <p14:creationId xmlns:p14="http://schemas.microsoft.com/office/powerpoint/2010/main" val="38532263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199" y="215371"/>
            <a:ext cx="8536330"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(7 of 14)</a:t>
            </a:r>
            <a:endParaRPr lang="en-IN" sz="2000" b="0" dirty="0"/>
          </a:p>
        </p:txBody>
      </p:sp>
      <p:pic>
        <p:nvPicPr>
          <p:cNvPr id="4" name="Picture 3" descr="The photo illustrate a nasal cannula, a device comprised of two prongs that rest in the patient's nostrils and tubing to connect the airflow device, respectively.">
            <a:extLst>
              <a:ext uri="{FF2B5EF4-FFF2-40B4-BE49-F238E27FC236}">
                <a16:creationId xmlns:a16="http://schemas.microsoft.com/office/drawing/2014/main" id="{007D4307-AD30-48EA-8B81-86899BF62493}"/>
              </a:ext>
            </a:extLst>
          </p:cNvPr>
          <p:cNvPicPr>
            <a:picLocks noChangeAspect="1"/>
          </p:cNvPicPr>
          <p:nvPr/>
        </p:nvPicPr>
        <p:blipFill>
          <a:blip r:embed="rId3"/>
          <a:stretch>
            <a:fillRect/>
          </a:stretch>
        </p:blipFill>
        <p:spPr>
          <a:xfrm>
            <a:off x="2151557" y="1636636"/>
            <a:ext cx="4840886" cy="4034072"/>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845812"/>
            <a:ext cx="2042932" cy="430230"/>
          </a:xfrm>
        </p:spPr>
        <p:txBody>
          <a:bodyPr/>
          <a:lstStyle/>
          <a:p>
            <a:pPr marL="432" indent="0">
              <a:buNone/>
            </a:pPr>
            <a:r>
              <a:rPr lang="en-US" sz="2000" dirty="0"/>
              <a:t>Nasal cannula</a:t>
            </a:r>
          </a:p>
        </p:txBody>
      </p:sp>
    </p:spTree>
    <p:extLst>
      <p:ext uri="{BB962C8B-B14F-4D97-AF65-F5344CB8AC3E}">
        <p14:creationId xmlns:p14="http://schemas.microsoft.com/office/powerpoint/2010/main" val="3298106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13181" cy="1097279"/>
          </a:xfrm>
        </p:spPr>
        <p:txBody>
          <a:bodyPr/>
          <a:lstStyle/>
          <a:p>
            <a:r>
              <a:rPr lang="en-US" sz="3400" dirty="0"/>
              <a:t>Oxygen Therapy—Supplemental Oxygen for Patients with Chest Pain </a:t>
            </a:r>
            <a:r>
              <a:rPr lang="en-US" sz="2000" b="0" dirty="0"/>
              <a:t>(8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56326"/>
            <a:ext cx="8441870" cy="4467955"/>
          </a:xfrm>
        </p:spPr>
        <p:txBody>
          <a:bodyPr/>
          <a:lstStyle/>
          <a:p>
            <a:r>
              <a:rPr lang="en-US" altLang="en-US" dirty="0"/>
              <a:t>A partial rebreather mask is very similar to nonrebreather mask</a:t>
            </a:r>
          </a:p>
          <a:p>
            <a:pPr lvl="1"/>
            <a:r>
              <a:rPr lang="en-US" altLang="en-US" dirty="0"/>
              <a:t>It does not have a one-way valve like the nonrebreather mask</a:t>
            </a:r>
          </a:p>
          <a:p>
            <a:pPr lvl="1"/>
            <a:r>
              <a:rPr lang="en-US" altLang="en-US" dirty="0"/>
              <a:t>It allows the patient to rebreathe about one-third of the exhaled air</a:t>
            </a:r>
          </a:p>
          <a:p>
            <a:pPr lvl="1"/>
            <a:r>
              <a:rPr lang="en-US" altLang="en-US" dirty="0"/>
              <a:t>This is useful to preserve carbon dioxide levels to stimulate breathing</a:t>
            </a:r>
          </a:p>
          <a:p>
            <a:r>
              <a:rPr lang="en-US" altLang="en-US" dirty="0"/>
              <a:t>The partial rebreather mask delivers 40 to 60 percent oxygen at 9–10 liters per minute</a:t>
            </a:r>
            <a:endParaRPr lang="en-US" dirty="0"/>
          </a:p>
        </p:txBody>
      </p:sp>
    </p:spTree>
    <p:extLst>
      <p:ext uri="{BB962C8B-B14F-4D97-AF65-F5344CB8AC3E}">
        <p14:creationId xmlns:p14="http://schemas.microsoft.com/office/powerpoint/2010/main" val="3424599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01606" cy="1097279"/>
          </a:xfrm>
        </p:spPr>
        <p:txBody>
          <a:bodyPr/>
          <a:lstStyle/>
          <a:p>
            <a:r>
              <a:rPr lang="en-US" sz="3400" dirty="0"/>
              <a:t>Oxygen Therapy—Supplemental Oxygen for Patients with Chest Pain </a:t>
            </a:r>
            <a:r>
              <a:rPr lang="en-US" sz="2000" b="0" dirty="0"/>
              <a:t>(9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56326"/>
            <a:ext cx="8441870" cy="4467955"/>
          </a:xfrm>
        </p:spPr>
        <p:txBody>
          <a:bodyPr/>
          <a:lstStyle/>
          <a:p>
            <a:r>
              <a:rPr lang="en-US" altLang="en-US" dirty="0"/>
              <a:t>A Venturi mask delivers specific concentrations of oxygen by mixing oxygen with inhaled air</a:t>
            </a:r>
          </a:p>
          <a:p>
            <a:pPr lvl="1"/>
            <a:r>
              <a:rPr lang="en-US" altLang="en-US" dirty="0"/>
              <a:t>Mask package contains different tips that provide different concentrations of oxygen</a:t>
            </a:r>
          </a:p>
          <a:p>
            <a:pPr lvl="1"/>
            <a:r>
              <a:rPr lang="en-US" altLang="en-US" dirty="0"/>
              <a:t>Most commonly used on C</a:t>
            </a:r>
            <a:r>
              <a:rPr lang="en-US" altLang="en-US" sz="100" dirty="0"/>
              <a:t> </a:t>
            </a:r>
            <a:r>
              <a:rPr lang="en-US" altLang="en-US" dirty="0"/>
              <a:t>O</a:t>
            </a:r>
            <a:r>
              <a:rPr lang="en-US" altLang="en-US" sz="100" dirty="0"/>
              <a:t> </a:t>
            </a:r>
            <a:r>
              <a:rPr lang="en-US" altLang="en-US" dirty="0"/>
              <a:t>P</a:t>
            </a:r>
            <a:r>
              <a:rPr lang="en-US" altLang="en-US" sz="100" dirty="0"/>
              <a:t> </a:t>
            </a:r>
            <a:r>
              <a:rPr lang="en-US" altLang="en-US" dirty="0"/>
              <a:t>D patients</a:t>
            </a:r>
            <a:endParaRPr lang="en-US" dirty="0"/>
          </a:p>
        </p:txBody>
      </p:sp>
    </p:spTree>
    <p:extLst>
      <p:ext uri="{BB962C8B-B14F-4D97-AF65-F5344CB8AC3E}">
        <p14:creationId xmlns:p14="http://schemas.microsoft.com/office/powerpoint/2010/main" val="168447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80120"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(10 of 14)</a:t>
            </a:r>
            <a:endParaRPr lang="en-IN" sz="2000" b="0" dirty="0"/>
          </a:p>
        </p:txBody>
      </p:sp>
      <p:pic>
        <p:nvPicPr>
          <p:cNvPr id="5" name="Picture 4" descr="The photo illustrates a woman with a venturi mask over her nose and mouth.">
            <a:extLst>
              <a:ext uri="{FF2B5EF4-FFF2-40B4-BE49-F238E27FC236}">
                <a16:creationId xmlns:a16="http://schemas.microsoft.com/office/drawing/2014/main" id="{1010FFF2-7E72-4E67-B445-9DA03B476BD5}"/>
              </a:ext>
            </a:extLst>
          </p:cNvPr>
          <p:cNvPicPr>
            <a:picLocks noChangeAspect="1"/>
          </p:cNvPicPr>
          <p:nvPr/>
        </p:nvPicPr>
        <p:blipFill>
          <a:blip r:embed="rId3"/>
          <a:stretch>
            <a:fillRect/>
          </a:stretch>
        </p:blipFill>
        <p:spPr>
          <a:xfrm>
            <a:off x="2574934" y="1599793"/>
            <a:ext cx="3994131" cy="399413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1" y="5881066"/>
            <a:ext cx="1798320" cy="396271"/>
          </a:xfrm>
        </p:spPr>
        <p:txBody>
          <a:bodyPr/>
          <a:lstStyle/>
          <a:p>
            <a:pPr marL="432" indent="0">
              <a:buNone/>
            </a:pPr>
            <a:r>
              <a:rPr lang="en-US" sz="2000" dirty="0"/>
              <a:t>Venturi mask</a:t>
            </a:r>
          </a:p>
        </p:txBody>
      </p:sp>
    </p:spTree>
    <p:extLst>
      <p:ext uri="{BB962C8B-B14F-4D97-AF65-F5344CB8AC3E}">
        <p14:creationId xmlns:p14="http://schemas.microsoft.com/office/powerpoint/2010/main" val="3667605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490030"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(11 of 14)</a:t>
            </a:r>
            <a:endParaRPr lang="en-IN" sz="2000" b="0" dirty="0"/>
          </a:p>
        </p:txBody>
      </p:sp>
      <p:pic>
        <p:nvPicPr>
          <p:cNvPr id="4" name="Picture 3" descr="The photo illustrates a venturi mask. It is clear, rubberized plastic, shaped to cover the mouth and nose. It has a cylindrical, expandable plastic device approximately 4 inches long attached. An elastic band is affixed to hold the mask in place.">
            <a:extLst>
              <a:ext uri="{FF2B5EF4-FFF2-40B4-BE49-F238E27FC236}">
                <a16:creationId xmlns:a16="http://schemas.microsoft.com/office/drawing/2014/main" id="{18CD4E76-8F9B-4792-A82D-7DB595CA5B70}"/>
              </a:ext>
            </a:extLst>
          </p:cNvPr>
          <p:cNvPicPr>
            <a:picLocks noChangeAspect="1"/>
          </p:cNvPicPr>
          <p:nvPr/>
        </p:nvPicPr>
        <p:blipFill>
          <a:blip r:embed="rId3"/>
          <a:stretch>
            <a:fillRect/>
          </a:stretch>
        </p:blipFill>
        <p:spPr>
          <a:xfrm>
            <a:off x="2299152" y="1599357"/>
            <a:ext cx="4545695" cy="4168570"/>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1" y="5927560"/>
            <a:ext cx="1706880" cy="350551"/>
          </a:xfrm>
        </p:spPr>
        <p:txBody>
          <a:bodyPr/>
          <a:lstStyle/>
          <a:p>
            <a:pPr marL="432" indent="0">
              <a:buNone/>
            </a:pPr>
            <a:r>
              <a:rPr lang="en-US" sz="2000" dirty="0"/>
              <a:t>Venturi mask</a:t>
            </a:r>
          </a:p>
        </p:txBody>
      </p:sp>
    </p:spTree>
    <p:extLst>
      <p:ext uri="{BB962C8B-B14F-4D97-AF65-F5344CB8AC3E}">
        <p14:creationId xmlns:p14="http://schemas.microsoft.com/office/powerpoint/2010/main" val="42712478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13181" cy="1097279"/>
          </a:xfrm>
        </p:spPr>
        <p:txBody>
          <a:bodyPr/>
          <a:lstStyle/>
          <a:p>
            <a:r>
              <a:rPr lang="en-US" sz="3400" dirty="0"/>
              <a:t>Oxygen Therapy—Supplemental Oxygen for Patients with Chest Pain </a:t>
            </a:r>
            <a:r>
              <a:rPr lang="en-US" sz="2000" b="0" dirty="0"/>
              <a:t>(12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441870" cy="4467955"/>
          </a:xfrm>
        </p:spPr>
        <p:txBody>
          <a:bodyPr/>
          <a:lstStyle/>
          <a:p>
            <a:r>
              <a:rPr lang="en-US" altLang="en-US" dirty="0"/>
              <a:t>A tracheostomy mask is placed over a stoma or tracheostomy tube to provide supplemental oxygen</a:t>
            </a:r>
          </a:p>
          <a:p>
            <a:pPr lvl="1"/>
            <a:r>
              <a:rPr lang="en-US" altLang="en-US" dirty="0"/>
              <a:t>It is typically a small, cuplike mask that fits over the tracheostomy</a:t>
            </a:r>
          </a:p>
          <a:p>
            <a:pPr lvl="1"/>
            <a:r>
              <a:rPr lang="en-US" altLang="en-US" dirty="0"/>
              <a:t>It is connected to 8 to 10 liters per minute of oxygen via supply tubing</a:t>
            </a:r>
            <a:endParaRPr lang="en-US" dirty="0"/>
          </a:p>
        </p:txBody>
      </p:sp>
    </p:spTree>
    <p:extLst>
      <p:ext uri="{BB962C8B-B14F-4D97-AF65-F5344CB8AC3E}">
        <p14:creationId xmlns:p14="http://schemas.microsoft.com/office/powerpoint/2010/main" val="2283475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199" y="215371"/>
            <a:ext cx="8501605" cy="1097279"/>
          </a:xfrm>
        </p:spPr>
        <p:txBody>
          <a:bodyPr/>
          <a:lstStyle/>
          <a:p>
            <a:r>
              <a:rPr lang="en-US" altLang="en-US" sz="3400" dirty="0">
                <a:sym typeface="Lucida Grande" pitchFamily="-111" charset="0"/>
              </a:rPr>
              <a:t>Oxygen Therapy—Supplemental Oxygen for Patients with Chest Pain </a:t>
            </a:r>
            <a:r>
              <a:rPr lang="en-US" altLang="en-US" sz="2000" b="0" dirty="0">
                <a:sym typeface="Lucida Grande" pitchFamily="-111" charset="0"/>
              </a:rPr>
              <a:t>(13 of 14)</a:t>
            </a:r>
            <a:endParaRPr lang="en-IN" sz="2000" b="0" dirty="0"/>
          </a:p>
        </p:txBody>
      </p:sp>
      <p:pic>
        <p:nvPicPr>
          <p:cNvPr id="5" name="Picture 4" descr="The photo illustrates a tracheostomy mask with an elastic strap that is placed around the patient's neck to hold it in place.">
            <a:extLst>
              <a:ext uri="{FF2B5EF4-FFF2-40B4-BE49-F238E27FC236}">
                <a16:creationId xmlns:a16="http://schemas.microsoft.com/office/drawing/2014/main" id="{AB51A722-653D-40AF-AD67-E9E366EDA9B7}"/>
              </a:ext>
            </a:extLst>
          </p:cNvPr>
          <p:cNvPicPr>
            <a:picLocks noChangeAspect="1"/>
          </p:cNvPicPr>
          <p:nvPr/>
        </p:nvPicPr>
        <p:blipFill>
          <a:blip r:embed="rId3"/>
          <a:stretch>
            <a:fillRect/>
          </a:stretch>
        </p:blipFill>
        <p:spPr>
          <a:xfrm>
            <a:off x="1387273" y="1593047"/>
            <a:ext cx="6369455" cy="406544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1" y="5901904"/>
            <a:ext cx="2392680" cy="396271"/>
          </a:xfrm>
        </p:spPr>
        <p:txBody>
          <a:bodyPr/>
          <a:lstStyle/>
          <a:p>
            <a:pPr marL="432" indent="0">
              <a:buNone/>
            </a:pPr>
            <a:r>
              <a:rPr lang="en-US" sz="2000" dirty="0"/>
              <a:t>Tracheostomy mask</a:t>
            </a:r>
          </a:p>
        </p:txBody>
      </p:sp>
    </p:spTree>
    <p:extLst>
      <p:ext uri="{BB962C8B-B14F-4D97-AF65-F5344CB8AC3E}">
        <p14:creationId xmlns:p14="http://schemas.microsoft.com/office/powerpoint/2010/main" val="50699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DA2F-8980-4E17-B6FB-0F85793C3F22}"/>
              </a:ext>
            </a:extLst>
          </p:cNvPr>
          <p:cNvSpPr>
            <a:spLocks noGrp="1"/>
          </p:cNvSpPr>
          <p:nvPr>
            <p:ph type="title"/>
          </p:nvPr>
        </p:nvSpPr>
        <p:spPr/>
        <p:txBody>
          <a:bodyPr/>
          <a:lstStyle/>
          <a:p>
            <a:r>
              <a:rPr lang="en-US" sz="3400" dirty="0"/>
              <a:t>Physiology and Pathophysiology— Physiology of Respiration </a:t>
            </a:r>
            <a:r>
              <a:rPr lang="en-US" sz="2000" b="0" dirty="0"/>
              <a:t>(3 of 3)</a:t>
            </a:r>
          </a:p>
        </p:txBody>
      </p:sp>
      <p:sp>
        <p:nvSpPr>
          <p:cNvPr id="3" name="Content Placeholder 2">
            <a:extLst>
              <a:ext uri="{FF2B5EF4-FFF2-40B4-BE49-F238E27FC236}">
                <a16:creationId xmlns:a16="http://schemas.microsoft.com/office/drawing/2014/main" id="{7A8C742D-964D-4D6C-AD81-F88D77A0B225}"/>
              </a:ext>
            </a:extLst>
          </p:cNvPr>
          <p:cNvSpPr>
            <a:spLocks noGrp="1"/>
          </p:cNvSpPr>
          <p:nvPr>
            <p:ph sz="quarter" idx="13"/>
          </p:nvPr>
        </p:nvSpPr>
        <p:spPr>
          <a:xfrm>
            <a:off x="457200" y="1556326"/>
            <a:ext cx="8473440" cy="4467955"/>
          </a:xfrm>
        </p:spPr>
        <p:txBody>
          <a:bodyPr/>
          <a:lstStyle/>
          <a:p>
            <a:r>
              <a:rPr lang="en-US" dirty="0"/>
              <a:t>In order for pulmonary and cellular respiration to occur, the respiratory and circular systems work in conjunction</a:t>
            </a:r>
          </a:p>
          <a:p>
            <a:pPr lvl="1"/>
            <a:r>
              <a:rPr lang="en-US" dirty="0"/>
              <a:t>This is sometimes called the cardiopulmonary system</a:t>
            </a:r>
          </a:p>
          <a:p>
            <a:pPr lvl="1"/>
            <a:r>
              <a:rPr lang="en-US" dirty="0"/>
              <a:t>It may also be called a ventilation-perfusion (V/Q) match</a:t>
            </a:r>
          </a:p>
          <a:p>
            <a:r>
              <a:rPr lang="en-US" dirty="0"/>
              <a:t>When either the respiratory or circular system fails, the process of respiration is defeated</a:t>
            </a:r>
          </a:p>
        </p:txBody>
      </p:sp>
    </p:spTree>
    <p:extLst>
      <p:ext uri="{BB962C8B-B14F-4D97-AF65-F5344CB8AC3E}">
        <p14:creationId xmlns:p14="http://schemas.microsoft.com/office/powerpoint/2010/main" val="3573277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24755" cy="1097279"/>
          </a:xfrm>
        </p:spPr>
        <p:txBody>
          <a:bodyPr/>
          <a:lstStyle/>
          <a:p>
            <a:r>
              <a:rPr lang="en-US" sz="3400" dirty="0"/>
              <a:t>Oxygen Therapy—Supplemental Oxygen for Patients with Chest Pain </a:t>
            </a:r>
            <a:r>
              <a:rPr lang="en-US" sz="2000" b="0" dirty="0"/>
              <a:t>(14 of 14)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281686" cy="4467955"/>
          </a:xfrm>
        </p:spPr>
        <p:txBody>
          <a:bodyPr/>
          <a:lstStyle/>
          <a:p>
            <a:r>
              <a:rPr lang="en-US" dirty="0"/>
              <a:t>High-concentration oxygen should be administered to children in respiratory distress, with inadequate respirations, or in possible shock</a:t>
            </a:r>
          </a:p>
          <a:p>
            <a:r>
              <a:rPr lang="en-US" dirty="0"/>
              <a:t>Infants and children may benefit from the blow-by technique</a:t>
            </a:r>
          </a:p>
          <a:p>
            <a:pPr lvl="1"/>
            <a:r>
              <a:rPr lang="en-US" dirty="0"/>
              <a:t>Hold tubing or a nonrebreather mask 2 inches from the face</a:t>
            </a:r>
          </a:p>
          <a:p>
            <a:pPr lvl="1"/>
            <a:r>
              <a:rPr lang="en-US" dirty="0"/>
              <a:t>Oxygen passes over the face and is inhaled</a:t>
            </a:r>
          </a:p>
        </p:txBody>
      </p:sp>
    </p:spTree>
    <p:extLst>
      <p:ext uri="{BB962C8B-B14F-4D97-AF65-F5344CB8AC3E}">
        <p14:creationId xmlns:p14="http://schemas.microsoft.com/office/powerpoint/2010/main" val="15636193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Special Considerations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4121273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229601" cy="1097279"/>
          </a:xfrm>
        </p:spPr>
        <p:txBody>
          <a:bodyPr/>
          <a:lstStyle/>
          <a:p>
            <a:r>
              <a:rPr lang="en-US" dirty="0"/>
              <a:t>Special Considerations </a:t>
            </a:r>
            <a:r>
              <a:rPr lang="en-US" sz="2000" b="0" dirty="0"/>
              <a:t>(1 of 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392886" cy="4467955"/>
          </a:xfrm>
        </p:spPr>
        <p:txBody>
          <a:bodyPr/>
          <a:lstStyle/>
          <a:p>
            <a:r>
              <a:rPr lang="en-US" dirty="0"/>
              <a:t>Facial injuries</a:t>
            </a:r>
          </a:p>
          <a:p>
            <a:pPr lvl="1"/>
            <a:r>
              <a:rPr lang="en-US" dirty="0"/>
              <a:t>Bleeding may require frequent suctioning</a:t>
            </a:r>
          </a:p>
          <a:p>
            <a:pPr lvl="1"/>
            <a:r>
              <a:rPr lang="en-US" dirty="0"/>
              <a:t>An airway adjunct or endotracheal tube may be needed</a:t>
            </a:r>
          </a:p>
          <a:p>
            <a:r>
              <a:rPr lang="en-US" dirty="0"/>
              <a:t>Obstructions</a:t>
            </a:r>
          </a:p>
          <a:p>
            <a:pPr lvl="1"/>
            <a:r>
              <a:rPr lang="en-US" dirty="0"/>
              <a:t>Suction units are not adequate for removing solid objects</a:t>
            </a:r>
          </a:p>
          <a:p>
            <a:pPr lvl="1"/>
            <a:r>
              <a:rPr lang="en-US" dirty="0"/>
              <a:t>Use abdominal thrusts, chest thrusts, or finger sweeps</a:t>
            </a:r>
          </a:p>
        </p:txBody>
      </p:sp>
    </p:spTree>
    <p:extLst>
      <p:ext uri="{BB962C8B-B14F-4D97-AF65-F5344CB8AC3E}">
        <p14:creationId xmlns:p14="http://schemas.microsoft.com/office/powerpoint/2010/main" val="38244646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229601" cy="1097279"/>
          </a:xfrm>
        </p:spPr>
        <p:txBody>
          <a:bodyPr/>
          <a:lstStyle/>
          <a:p>
            <a:r>
              <a:rPr lang="en-US" dirty="0"/>
              <a:t>Special Considerations </a:t>
            </a:r>
            <a:r>
              <a:rPr lang="en-US" sz="2000" b="0" dirty="0"/>
              <a:t>(2 of 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229600" cy="4467955"/>
          </a:xfrm>
        </p:spPr>
        <p:txBody>
          <a:bodyPr/>
          <a:lstStyle/>
          <a:p>
            <a:r>
              <a:rPr lang="en-US" dirty="0"/>
              <a:t>Dental appliances</a:t>
            </a:r>
          </a:p>
          <a:p>
            <a:pPr lvl="1"/>
            <a:r>
              <a:rPr lang="en-US" dirty="0"/>
              <a:t>Dentures should be left in place during airway procedures</a:t>
            </a:r>
          </a:p>
          <a:p>
            <a:pPr lvl="1"/>
            <a:r>
              <a:rPr lang="en-US" dirty="0"/>
              <a:t>Partial dentures may become dislodged during an emergency</a:t>
            </a:r>
          </a:p>
          <a:p>
            <a:pPr lvl="1"/>
            <a:r>
              <a:rPr lang="en-US" dirty="0"/>
              <a:t>Be prepared to remove a device if it endangers the airway</a:t>
            </a:r>
          </a:p>
        </p:txBody>
      </p:sp>
    </p:spTree>
    <p:extLst>
      <p:ext uri="{BB962C8B-B14F-4D97-AF65-F5344CB8AC3E}">
        <p14:creationId xmlns:p14="http://schemas.microsoft.com/office/powerpoint/2010/main" val="6391129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229601" cy="1097279"/>
          </a:xfrm>
        </p:spPr>
        <p:txBody>
          <a:bodyPr/>
          <a:lstStyle/>
          <a:p>
            <a:r>
              <a:rPr lang="en-US" dirty="0"/>
              <a:t>Special Considerations </a:t>
            </a:r>
            <a:r>
              <a:rPr lang="en-US" sz="2000" b="0" dirty="0"/>
              <a:t>(3 of 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392886" cy="4467955"/>
          </a:xfrm>
        </p:spPr>
        <p:txBody>
          <a:bodyPr/>
          <a:lstStyle/>
          <a:p>
            <a:r>
              <a:rPr lang="en-US" dirty="0"/>
              <a:t>Infants and children</a:t>
            </a:r>
          </a:p>
          <a:p>
            <a:pPr lvl="1"/>
            <a:r>
              <a:rPr lang="en-US" dirty="0"/>
              <a:t>Anatomic considerations</a:t>
            </a:r>
          </a:p>
          <a:p>
            <a:pPr lvl="2"/>
            <a:r>
              <a:rPr lang="en-US" dirty="0"/>
              <a:t>The tongue takes up more space</a:t>
            </a:r>
          </a:p>
          <a:p>
            <a:pPr lvl="2"/>
            <a:r>
              <a:rPr lang="en-US" dirty="0"/>
              <a:t>The trachea is softer and more flexible and the head is proportionately larger</a:t>
            </a:r>
          </a:p>
          <a:p>
            <a:pPr lvl="2"/>
            <a:r>
              <a:rPr lang="en-US" dirty="0"/>
              <a:t>Chest wall is softer and diaphragm breathing is more important</a:t>
            </a:r>
          </a:p>
          <a:p>
            <a:pPr lvl="2"/>
            <a:r>
              <a:rPr lang="en-US" dirty="0"/>
              <a:t>Oxygen burn rate is twice the adult rate</a:t>
            </a:r>
          </a:p>
        </p:txBody>
      </p:sp>
    </p:spTree>
    <p:extLst>
      <p:ext uri="{BB962C8B-B14F-4D97-AF65-F5344CB8AC3E}">
        <p14:creationId xmlns:p14="http://schemas.microsoft.com/office/powerpoint/2010/main" val="3502704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229601" cy="1097279"/>
          </a:xfrm>
        </p:spPr>
        <p:txBody>
          <a:bodyPr/>
          <a:lstStyle/>
          <a:p>
            <a:r>
              <a:rPr lang="en-US" dirty="0"/>
              <a:t>Special Considerations </a:t>
            </a:r>
            <a:r>
              <a:rPr lang="en-US" sz="2000" b="0" dirty="0"/>
              <a:t>(4 of 4)</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392886" cy="4467955"/>
          </a:xfrm>
        </p:spPr>
        <p:txBody>
          <a:bodyPr/>
          <a:lstStyle/>
          <a:p>
            <a:r>
              <a:rPr lang="en-US" dirty="0"/>
              <a:t>Infants and children</a:t>
            </a:r>
          </a:p>
          <a:p>
            <a:pPr lvl="1"/>
            <a:r>
              <a:rPr lang="en-US" dirty="0"/>
              <a:t>Management considerations</a:t>
            </a:r>
          </a:p>
          <a:p>
            <a:pPr lvl="2"/>
            <a:r>
              <a:rPr lang="en-US" dirty="0"/>
              <a:t>Avoid excessive pressure and volume.</a:t>
            </a:r>
          </a:p>
          <a:p>
            <a:pPr lvl="2"/>
            <a:r>
              <a:rPr lang="en-US" dirty="0"/>
              <a:t>Use properly sized face masks.</a:t>
            </a:r>
          </a:p>
          <a:p>
            <a:pPr lvl="2"/>
            <a:r>
              <a:rPr lang="en-US"/>
              <a:t>Use </a:t>
            </a:r>
            <a:r>
              <a:rPr lang="en-US" dirty="0"/>
              <a:t>pediatric-sized nonrebreather masks and nasal cannulas</a:t>
            </a:r>
          </a:p>
          <a:p>
            <a:pPr lvl="2"/>
            <a:r>
              <a:rPr lang="en-US" dirty="0"/>
              <a:t>Gastric distention may impair adequate ventilations</a:t>
            </a:r>
          </a:p>
        </p:txBody>
      </p:sp>
    </p:spTree>
    <p:extLst>
      <p:ext uri="{BB962C8B-B14F-4D97-AF65-F5344CB8AC3E}">
        <p14:creationId xmlns:p14="http://schemas.microsoft.com/office/powerpoint/2010/main" val="10668370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Assisting with Advanced Airway Devices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519990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82629" cy="1097279"/>
          </a:xfrm>
        </p:spPr>
        <p:txBody>
          <a:bodyPr/>
          <a:lstStyle/>
          <a:p>
            <a:r>
              <a:rPr lang="en-US" sz="3200" dirty="0"/>
              <a:t>Assisting with Advanced Airway Devices —Preparing the Patient for Intubation </a:t>
            </a:r>
            <a:r>
              <a:rPr lang="en-US" sz="2000" b="0" dirty="0"/>
              <a:t>(1 of 3)</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392886" cy="4467955"/>
          </a:xfrm>
        </p:spPr>
        <p:txBody>
          <a:bodyPr/>
          <a:lstStyle/>
          <a:p>
            <a:r>
              <a:rPr lang="en-US" dirty="0"/>
              <a:t>Before a paramedic places a tube, you may be asked to give the patient extra oxygen</a:t>
            </a:r>
          </a:p>
          <a:p>
            <a:r>
              <a:rPr lang="en-US" dirty="0"/>
              <a:t>The paramedic will then position the patient’s head in the head-elevated, sniffing position</a:t>
            </a:r>
          </a:p>
          <a:p>
            <a:r>
              <a:rPr lang="en-US" dirty="0"/>
              <a:t>The paramedic will remove the oral airway and pass the endotracheal tube into place</a:t>
            </a:r>
          </a:p>
          <a:p>
            <a:r>
              <a:rPr lang="en-US" dirty="0"/>
              <a:t>You may be asked to help with the B</a:t>
            </a:r>
            <a:r>
              <a:rPr lang="en-US" sz="100" dirty="0"/>
              <a:t> </a:t>
            </a:r>
            <a:r>
              <a:rPr lang="en-US" dirty="0"/>
              <a:t>U</a:t>
            </a:r>
            <a:r>
              <a:rPr lang="en-US" sz="100" dirty="0"/>
              <a:t> </a:t>
            </a:r>
            <a:r>
              <a:rPr lang="en-US" dirty="0"/>
              <a:t>R</a:t>
            </a:r>
            <a:r>
              <a:rPr lang="en-US" sz="100" dirty="0"/>
              <a:t> </a:t>
            </a:r>
            <a:r>
              <a:rPr lang="en-US" dirty="0"/>
              <a:t>P maneuver</a:t>
            </a:r>
          </a:p>
        </p:txBody>
      </p:sp>
    </p:spTree>
    <p:extLst>
      <p:ext uri="{BB962C8B-B14F-4D97-AF65-F5344CB8AC3E}">
        <p14:creationId xmlns:p14="http://schemas.microsoft.com/office/powerpoint/2010/main" val="3762793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536329" cy="1097279"/>
          </a:xfrm>
        </p:spPr>
        <p:txBody>
          <a:bodyPr/>
          <a:lstStyle/>
          <a:p>
            <a:r>
              <a:rPr lang="en-US" altLang="en-US" sz="3200" dirty="0">
                <a:sym typeface="Lucida Grande" pitchFamily="-111" charset="0"/>
              </a:rPr>
              <a:t>Assisting with Advanced Airway Devices —Preparing the Patient for Intubation </a:t>
            </a:r>
            <a:r>
              <a:rPr lang="en-US" altLang="en-US" sz="2000" b="0" dirty="0">
                <a:sym typeface="Lucida Grande" pitchFamily="-111" charset="0"/>
              </a:rPr>
              <a:t>(2 of 3)</a:t>
            </a:r>
            <a:endParaRPr lang="en-IN" sz="2000" b="0" dirty="0"/>
          </a:p>
        </p:txBody>
      </p:sp>
      <p:pic>
        <p:nvPicPr>
          <p:cNvPr id="4" name="Picture 3" descr="A photo of a paramedic and assistant performing a B U R P maneuver on a patient. The paramedic is holding the oxygen mask, and the assistant is pressing the right hand thumb and index finger on the patient's throat.">
            <a:extLst>
              <a:ext uri="{FF2B5EF4-FFF2-40B4-BE49-F238E27FC236}">
                <a16:creationId xmlns:a16="http://schemas.microsoft.com/office/drawing/2014/main" id="{15E4788C-4751-44A4-A750-819FF58E84B8}"/>
              </a:ext>
            </a:extLst>
          </p:cNvPr>
          <p:cNvPicPr>
            <a:picLocks noChangeAspect="1"/>
          </p:cNvPicPr>
          <p:nvPr/>
        </p:nvPicPr>
        <p:blipFill>
          <a:blip r:embed="rId3"/>
          <a:stretch>
            <a:fillRect/>
          </a:stretch>
        </p:blipFill>
        <p:spPr>
          <a:xfrm>
            <a:off x="2302040" y="1560413"/>
            <a:ext cx="4539921" cy="3631937"/>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354724"/>
            <a:ext cx="8351520" cy="986223"/>
          </a:xfrm>
        </p:spPr>
        <p:txBody>
          <a:bodyPr/>
          <a:lstStyle/>
          <a:p>
            <a:pPr marL="432" indent="0">
              <a:buNone/>
            </a:pPr>
            <a:r>
              <a:rPr lang="en-US" sz="2000" dirty="0"/>
              <a:t>In the B</a:t>
            </a:r>
            <a:r>
              <a:rPr lang="en-US" sz="100" dirty="0"/>
              <a:t> </a:t>
            </a:r>
            <a:r>
              <a:rPr lang="en-US" sz="2000" dirty="0"/>
              <a:t>U</a:t>
            </a:r>
            <a:r>
              <a:rPr lang="en-US" sz="100" dirty="0"/>
              <a:t> </a:t>
            </a:r>
            <a:r>
              <a:rPr lang="en-US" sz="2000" dirty="0"/>
              <a:t>R</a:t>
            </a:r>
            <a:r>
              <a:rPr lang="en-US" sz="100" dirty="0"/>
              <a:t> </a:t>
            </a:r>
            <a:r>
              <a:rPr lang="en-US" sz="2000" dirty="0"/>
              <a:t>P maneuver, press your thumb and index finger on either side of the throat over the cricoid cartilage and gently direct the throat upward and toward the patient’s right. </a:t>
            </a:r>
            <a:r>
              <a:rPr lang="en-US" sz="2000" b="1" dirty="0"/>
              <a:t>© Edward T. Dickinson, M</a:t>
            </a:r>
            <a:r>
              <a:rPr lang="en-US" sz="100" b="1" dirty="0"/>
              <a:t> </a:t>
            </a:r>
            <a:r>
              <a:rPr lang="en-US" sz="2000" b="1" dirty="0"/>
              <a:t>D</a:t>
            </a:r>
          </a:p>
        </p:txBody>
      </p:sp>
    </p:spTree>
    <p:extLst>
      <p:ext uri="{BB962C8B-B14F-4D97-AF65-F5344CB8AC3E}">
        <p14:creationId xmlns:p14="http://schemas.microsoft.com/office/powerpoint/2010/main" val="42532400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ACEA-343C-4F23-AD09-8B3B69C746E1}"/>
              </a:ext>
            </a:extLst>
          </p:cNvPr>
          <p:cNvSpPr>
            <a:spLocks noGrp="1"/>
          </p:cNvSpPr>
          <p:nvPr>
            <p:ph type="title"/>
          </p:nvPr>
        </p:nvSpPr>
        <p:spPr>
          <a:xfrm>
            <a:off x="457199" y="215371"/>
            <a:ext cx="8559479" cy="1097279"/>
          </a:xfrm>
        </p:spPr>
        <p:txBody>
          <a:bodyPr/>
          <a:lstStyle/>
          <a:p>
            <a:r>
              <a:rPr lang="en-US" sz="3200" dirty="0"/>
              <a:t>Assisting with Advanced Airway Devices —Preparing the Patient for Intubation </a:t>
            </a:r>
            <a:r>
              <a:rPr lang="en-US" sz="2000" b="0" dirty="0"/>
              <a:t>(3 of 3)</a:t>
            </a:r>
          </a:p>
        </p:txBody>
      </p:sp>
      <p:sp>
        <p:nvSpPr>
          <p:cNvPr id="3" name="Content Placeholder 2">
            <a:extLst>
              <a:ext uri="{FF2B5EF4-FFF2-40B4-BE49-F238E27FC236}">
                <a16:creationId xmlns:a16="http://schemas.microsoft.com/office/drawing/2014/main" id="{B0AAD5F3-BF8F-4064-94C4-947F93F9EE41}"/>
              </a:ext>
            </a:extLst>
          </p:cNvPr>
          <p:cNvSpPr>
            <a:spLocks noGrp="1"/>
          </p:cNvSpPr>
          <p:nvPr>
            <p:ph sz="quarter" idx="13"/>
          </p:nvPr>
        </p:nvSpPr>
        <p:spPr>
          <a:xfrm>
            <a:off x="457200" y="1539997"/>
            <a:ext cx="8392886" cy="4467955"/>
          </a:xfrm>
        </p:spPr>
        <p:txBody>
          <a:bodyPr/>
          <a:lstStyle/>
          <a:p>
            <a:r>
              <a:rPr lang="en-US" dirty="0"/>
              <a:t>Once the tube is placed, the paramedic assures proper placement via two methods</a:t>
            </a:r>
          </a:p>
          <a:p>
            <a:r>
              <a:rPr lang="en-US" dirty="0"/>
              <a:t>The tube is then anchored with a commercial restraint</a:t>
            </a:r>
          </a:p>
          <a:p>
            <a:r>
              <a:rPr lang="en-US" dirty="0"/>
              <a:t>You may be asked to monitor lung and epigastric sounds</a:t>
            </a:r>
          </a:p>
          <a:p>
            <a:r>
              <a:rPr lang="en-US" dirty="0"/>
              <a:t>Take care not to disturb the tube once it has been placed and secured</a:t>
            </a:r>
          </a:p>
        </p:txBody>
      </p:sp>
    </p:spTree>
    <p:extLst>
      <p:ext uri="{BB962C8B-B14F-4D97-AF65-F5344CB8AC3E}">
        <p14:creationId xmlns:p14="http://schemas.microsoft.com/office/powerpoint/2010/main" val="1443833891"/>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36677</TotalTime>
  <Words>9159</Words>
  <Application>Microsoft Office PowerPoint</Application>
  <PresentationFormat>On-screen Show (4:3)</PresentationFormat>
  <Paragraphs>936</Paragraphs>
  <Slides>116</Slides>
  <Notes>107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116</vt:i4>
      </vt:variant>
    </vt:vector>
  </HeadingPairs>
  <TitlesOfParts>
    <vt:vector size="122" baseType="lpstr">
      <vt:lpstr>Arial</vt:lpstr>
      <vt:lpstr>Noto Sans Symbols</vt:lpstr>
      <vt:lpstr>Times New Roman</vt:lpstr>
      <vt:lpstr>Verdana</vt:lpstr>
      <vt:lpstr>508 Lecture</vt:lpstr>
      <vt:lpstr>2_508 Lecture</vt:lpstr>
      <vt:lpstr>Emergency Care</vt:lpstr>
      <vt:lpstr>Topics</vt:lpstr>
      <vt:lpstr>Physiology and Pathophysiology</vt:lpstr>
      <vt:lpstr>Physiology and Pathophysiology—Mechanics of Breathing (1 of 3)</vt:lpstr>
      <vt:lpstr>Physiology and Pathophysiology—Mechanics of Breathing (2 of 3)</vt:lpstr>
      <vt:lpstr>Physiology and Pathophysiology—Mechanics of Breathing (3 of 3)</vt:lpstr>
      <vt:lpstr>Physiology and Pathophysiology— Physiology of Respiration (1 of 3)</vt:lpstr>
      <vt:lpstr>Physiology and Pathophysiology— Physiology of Respiration (2 of 3)</vt:lpstr>
      <vt:lpstr>Physiology and Pathophysiology— Physiology of Respiration (3 of 3)</vt:lpstr>
      <vt:lpstr>Physiology and Pathophysiology—Cardiopulmonary Pathophysiology (1 of 3)</vt:lpstr>
      <vt:lpstr>Physiology and Pathophysiology—Cardiopulmonary Pathophysiology (2 of 3)</vt:lpstr>
      <vt:lpstr>Physiology and Pathophysiology—Cardiopulmonary Pathophysiology (3 of 3)</vt:lpstr>
      <vt:lpstr>Respiration</vt:lpstr>
      <vt:lpstr>Respiration—Adequate and Inadequate Breathing (1 of 4)</vt:lpstr>
      <vt:lpstr>Respiration—Adequate and Inadequate Breathing (2 of 4)</vt:lpstr>
      <vt:lpstr>Respiration—Adequate and Inadequate Breathing (3 of 4)</vt:lpstr>
      <vt:lpstr>Respiration—Adequate and Inadequate Breathing (4 of 4)</vt:lpstr>
      <vt:lpstr>Respiration—Patient Assessment (1 of 4)</vt:lpstr>
      <vt:lpstr>Respiration—Patient Assessment (2 of 4)</vt:lpstr>
      <vt:lpstr>Respiration—Patient Assessment (3 of 4)</vt:lpstr>
      <vt:lpstr>Respiration—Patient Assessment (4 of 4)</vt:lpstr>
      <vt:lpstr>Respiration—Patient Care</vt:lpstr>
      <vt:lpstr>Positive Pressure Ventilation</vt:lpstr>
      <vt:lpstr>Positive Pressure Ventilation (1 of 2)</vt:lpstr>
      <vt:lpstr>Positive Pressure Ventilation (2 of 2)</vt:lpstr>
      <vt:lpstr>Positive Pressure Ventilation—Techniques of Artificial Ventilation (1 of 33)</vt:lpstr>
      <vt:lpstr>Positive Pressure Ventilation—Techniques of Artificial Ventilation (2 of 33)</vt:lpstr>
      <vt:lpstr>Positive Pressure Ventilation—Techniques of Artificial Ventilation (3 of 33)</vt:lpstr>
      <vt:lpstr>Positive Pressure Ventilation—Techniques of Artificial Ventilation (4 of 33)</vt:lpstr>
      <vt:lpstr>Positive Pressure Ventilation—Techniques of Artificial Ventilation (5 of 33)</vt:lpstr>
      <vt:lpstr>Positive Pressure Ventilation—Techniques of Artificial Ventilation (6 of 33)</vt:lpstr>
      <vt:lpstr>Positive Pressure Ventilation—Techniques of Artificial Ventilation (7 of 33)</vt:lpstr>
      <vt:lpstr>Positive Pressure Ventilation—Techniques of Artificial Ventilation (8 of 33)</vt:lpstr>
      <vt:lpstr>Positive Pressure Ventilation—Techniques of Artificial Ventilation (9 of 33)</vt:lpstr>
      <vt:lpstr>Positive Pressure Ventilation—Techniques of Artificial Ventilation (10 of 33)</vt:lpstr>
      <vt:lpstr>Positive Pressure Ventilation—Techniques of Artificial Ventilation (11 of 33)</vt:lpstr>
      <vt:lpstr>Positive Pressure Ventilation—Techniques of Artificial Ventilation (12 of 33)</vt:lpstr>
      <vt:lpstr>Positive Pressure Ventilation—Techniques of Artificial Ventilation (13 of 33)</vt:lpstr>
      <vt:lpstr>Positive Pressure Ventilation—Techniques of Artificial Ventilation (14 of 33)</vt:lpstr>
      <vt:lpstr>Positive Pressure Ventilation—Techniques of Artificial Ventilation (15 of 33)</vt:lpstr>
      <vt:lpstr>Positive Pressure Ventilation—Techniques of Artificial Ventilation (16 of 33)</vt:lpstr>
      <vt:lpstr>Positive Pressure Ventilation—Techniques of Artificial Ventilation (17 of 33)</vt:lpstr>
      <vt:lpstr>Positive Pressure Ventilation—Techniques of Artificial Ventilation (18 of 33)</vt:lpstr>
      <vt:lpstr>Positive Pressure Ventilation—Techniques of Artificial Ventilation (19 of 33)</vt:lpstr>
      <vt:lpstr>Positive Pressure Ventilation—Techniques of Artificial Ventilation (20 of 33)</vt:lpstr>
      <vt:lpstr>Positive Pressure Ventilation—Techniques of Artificial Ventilation (21 of 33)</vt:lpstr>
      <vt:lpstr>Positive Pressure Ventilation—Techniques of Artificial Ventilation (22 of 33)</vt:lpstr>
      <vt:lpstr>Positive Pressure Ventilation—Techniques of Artificial Ventilation (23 of 33)</vt:lpstr>
      <vt:lpstr>Positive Pressure Ventilation—Techniques of Artificial Ventilation (24 of 33)</vt:lpstr>
      <vt:lpstr>Positive Pressure Ventilation—Techniques of Artificial Ventilation (25 of 33)</vt:lpstr>
      <vt:lpstr>Positive Pressure Ventilation—Techniques of Artificial Ventilation (26 of 33)</vt:lpstr>
      <vt:lpstr>Positive Pressure Ventilation—Techniques of Artificial Ventilation (27 of 33)</vt:lpstr>
      <vt:lpstr>Positive Pressure Ventilation—Techniques of Artificial Ventilation (28 of 33)</vt:lpstr>
      <vt:lpstr>Positive Pressure Ventilation—Techniques of Artificial Ventilation (29 of 33)</vt:lpstr>
      <vt:lpstr>Positive Pressure Ventilation—Techniques of Artificial Ventilation (30 of 33)</vt:lpstr>
      <vt:lpstr>Positive Pressure Ventilation—Techniques of Artificial Ventilation (31 of 33)</vt:lpstr>
      <vt:lpstr>Positive Pressure Ventilation—Techniques of Artificial Ventilation (32 of 33)</vt:lpstr>
      <vt:lpstr>Positive Pressure Ventilation—Techniques of Artificial Ventilation (33 of 33)</vt:lpstr>
      <vt:lpstr>Oxygen Therapy</vt:lpstr>
      <vt:lpstr>Oxygen Therapy—Importance of Supplemental Oxygen</vt:lpstr>
      <vt:lpstr>Oxygen Therapy—Oxygen Therapy Equipment (1 of 13)</vt:lpstr>
      <vt:lpstr>Oxygen Therapy—Oxygen Therapy Equipment (2 of 13)</vt:lpstr>
      <vt:lpstr>Oxygen Therapy—Oxygen Therapy Equipment (3 of 13)</vt:lpstr>
      <vt:lpstr>Oxygen Therapy—Oxygen Therapy Equipment (4 of 13)</vt:lpstr>
      <vt:lpstr>Oxygen Therapy—Oxygen Therapy Equipment (5 of 13)</vt:lpstr>
      <vt:lpstr>Oxygen Therapy—Oxygen Therapy Equipment (6 of 13)</vt:lpstr>
      <vt:lpstr>Oxygen Therapy—Oxygen Therapy Equipment (7 of 13)</vt:lpstr>
      <vt:lpstr>Oxygen Therapy—Oxygen Therapy Equipment (8 of 13)</vt:lpstr>
      <vt:lpstr>Oxygen Therapy—Oxygen Therapy Equipment (9 of 13)</vt:lpstr>
      <vt:lpstr>Oxygen Therapy—Oxygen Therapy Equipment (10 of 13)</vt:lpstr>
      <vt:lpstr>Oxygen Therapy—Oxygen Therapy Equipment (11 of 13)</vt:lpstr>
      <vt:lpstr>Oxygen Therapy—Oxygen Therapy Equipment (12 of 13)</vt:lpstr>
      <vt:lpstr>Oxygen Therapy—Oxygen Therapy Equipment (13 of 13)</vt:lpstr>
      <vt:lpstr>Oxygen Therapy—Hazards of Oxygen Therapy (1 of 2)</vt:lpstr>
      <vt:lpstr>Oxygen Therapy—Hazards of Oxygen Therapy (2 of 2)</vt:lpstr>
      <vt:lpstr>Oxygen Therapy—Administering Oxygen</vt:lpstr>
      <vt:lpstr>Oxygen Therapy—Supplemental Oxygen for Patients with Chest Pain (1 of 14)</vt:lpstr>
      <vt:lpstr>Oxygen Therapy—Supplemental Oxygen for Patients with Chest Pain (2 of 14)</vt:lpstr>
      <vt:lpstr>Oxygen Therapy—Supplemental Oxygen for Patients with Chest Pain (3 of 14)</vt:lpstr>
      <vt:lpstr>Oxygen Therapy—Supplemental Oxygen for Patients with Chest Pain (4 of 14)</vt:lpstr>
      <vt:lpstr>Oxygen Therapy—Supplemental Oxygen for Patients with Chest Pain (5 of 14)</vt:lpstr>
      <vt:lpstr>Oxygen Therapy—Supplemental Oxygen for Patients with Chest Pain (6 of 14)</vt:lpstr>
      <vt:lpstr>Oxygen Therapy—Supplemental Oxygen for Patients with Chest Pain (7 of 14)</vt:lpstr>
      <vt:lpstr>Oxygen Therapy—Supplemental Oxygen for Patients with Chest Pain (8 of 14)</vt:lpstr>
      <vt:lpstr>Oxygen Therapy—Supplemental Oxygen for Patients with Chest Pain (9 of 14)</vt:lpstr>
      <vt:lpstr>Oxygen Therapy—Supplemental Oxygen for Patients with Chest Pain (10 of 14)</vt:lpstr>
      <vt:lpstr>Oxygen Therapy—Supplemental Oxygen for Patients with Chest Pain (11 of 14)</vt:lpstr>
      <vt:lpstr>Oxygen Therapy—Supplemental Oxygen for Patients with Chest Pain (12 of 14)</vt:lpstr>
      <vt:lpstr>Oxygen Therapy—Supplemental Oxygen for Patients with Chest Pain (13 of 14)</vt:lpstr>
      <vt:lpstr>Oxygen Therapy—Supplemental Oxygen for Patients with Chest Pain (14 of 14)</vt:lpstr>
      <vt:lpstr>Special Considerations</vt:lpstr>
      <vt:lpstr>Special Considerations (1 of 4)</vt:lpstr>
      <vt:lpstr>Special Considerations (2 of 4)</vt:lpstr>
      <vt:lpstr>Special Considerations (3 of 4)</vt:lpstr>
      <vt:lpstr>Special Considerations (4 of 4)</vt:lpstr>
      <vt:lpstr>Assisting with Advanced Airway Devices</vt:lpstr>
      <vt:lpstr>Assisting with Advanced Airway Devices —Preparing the Patient for Intubation (1 of 3)</vt:lpstr>
      <vt:lpstr>Assisting with Advanced Airway Devices —Preparing the Patient for Intubation (2 of 3)</vt:lpstr>
      <vt:lpstr>Assisting with Advanced Airway Devices —Preparing the Patient for Intubation (3 of 3)</vt:lpstr>
      <vt:lpstr>Assisting with Advanced Airway Devices —Ventilating the Intubated Patient (1 of 2)</vt:lpstr>
      <vt:lpstr>Assisting with Advanced Airway Devices —Ventilating the Intubated Patient (2 of 2)</vt:lpstr>
      <vt:lpstr>Assisting with Advanced Airway Devices —Assisting with Trauma Intubation (1 of 2)</vt:lpstr>
      <vt:lpstr>Assisting with Advanced Airway Devices —Assisting with Trauma Intubation (2 of 2)</vt:lpstr>
      <vt:lpstr>Chapter Review</vt:lpstr>
      <vt:lpstr>Chapter Review (1 of 2)</vt:lpstr>
      <vt:lpstr>Chapter Review (2 of 2)</vt:lpstr>
      <vt:lpstr>Remember (1 of 3)</vt:lpstr>
      <vt:lpstr>Remember (2 of 3)</vt:lpstr>
      <vt:lpstr>Remember (3 of 3)</vt:lpstr>
      <vt:lpstr>Questions to Consider (1 of 2)</vt:lpstr>
      <vt:lpstr>Questions to Consider (2 of 2)</vt:lpstr>
      <vt:lpstr>Critical Thinking (1 of 2)</vt:lpstr>
      <vt:lpstr>Critical Thinking (2 of 2)</vt:lpstr>
      <vt:lpstr>Copyright</vt:lpstr>
      <vt:lpstr>Appendix 1</vt:lpstr>
      <vt:lpstr>Appendix 2</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10, Respiration and Artificial Ventilation</dc:title>
  <dc:subject>Health</dc:subject>
  <dc:creator>Limmer/O'Keefe</dc:creator>
  <cp:keywords>Emergency Care</cp:keywords>
  <dc:description/>
  <cp:lastModifiedBy>Wilson, Kevin</cp:lastModifiedBy>
  <cp:revision>1173</cp:revision>
  <dcterms:modified xsi:type="dcterms:W3CDTF">2022-03-17T20:17:26Z</dcterms:modified>
  <cp:category/>
</cp:coreProperties>
</file>