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73"/>
  </p:notesMasterIdLst>
  <p:handoutMasterIdLst>
    <p:handoutMasterId r:id="rId74"/>
  </p:handoutMasterIdLst>
  <p:sldIdLst>
    <p:sldId id="354" r:id="rId3"/>
    <p:sldId id="355" r:id="rId4"/>
    <p:sldId id="356" r:id="rId5"/>
    <p:sldId id="379" r:id="rId6"/>
    <p:sldId id="380" r:id="rId7"/>
    <p:sldId id="381" r:id="rId8"/>
    <p:sldId id="366" r:id="rId9"/>
    <p:sldId id="382" r:id="rId10"/>
    <p:sldId id="383" r:id="rId11"/>
    <p:sldId id="384" r:id="rId12"/>
    <p:sldId id="385" r:id="rId13"/>
    <p:sldId id="386" r:id="rId14"/>
    <p:sldId id="387" r:id="rId15"/>
    <p:sldId id="388" r:id="rId16"/>
    <p:sldId id="37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298" r:id="rId71"/>
    <p:sldId id="487"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guide id="4" pos="464">
          <p15:clr>
            <a:srgbClr val="A4A3A4"/>
          </p15:clr>
        </p15:guide>
        <p15:guide id="5" pos="572">
          <p15:clr>
            <a:srgbClr val="A4A3A4"/>
          </p15:clr>
        </p15:guide>
        <p15:guide id="6" pos="764">
          <p15:clr>
            <a:srgbClr val="A4A3A4"/>
          </p15:clr>
        </p15:guide>
        <p15:guide id="7" pos="872">
          <p15:clr>
            <a:srgbClr val="A4A3A4"/>
          </p15:clr>
        </p15:guide>
        <p15:guide id="8" pos="932">
          <p15:clr>
            <a:srgbClr val="A4A3A4"/>
          </p15:clr>
        </p15:guide>
        <p15:guide id="9" pos="10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6395" autoAdjust="0"/>
  </p:normalViewPr>
  <p:slideViewPr>
    <p:cSldViewPr snapToGrid="0" snapToObjects="1">
      <p:cViewPr varScale="1">
        <p:scale>
          <a:sx n="107" d="100"/>
          <a:sy n="107" d="100"/>
        </p:scale>
        <p:origin x="606" y="114"/>
      </p:cViewPr>
      <p:guideLst>
        <p:guide orient="horz" pos="777"/>
        <p:guide pos="295"/>
        <p:guide orient="horz" pos="981"/>
        <p:guide pos="464"/>
        <p:guide pos="572"/>
        <p:guide pos="764"/>
        <p:guide pos="872"/>
        <p:guide pos="932"/>
        <p:guide pos="1028"/>
      </p:guideLst>
    </p:cSldViewPr>
  </p:slideViewPr>
  <p:outlineViewPr>
    <p:cViewPr>
      <p:scale>
        <a:sx n="33" d="100"/>
        <a:sy n="33" d="100"/>
      </p:scale>
      <p:origin x="0" y="-36654"/>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Sepsis can arise from</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 variety of causes in many parts of the body</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exact pathway for the development of sepsis is unclear, many cases do not have clearly defined sources, the definition is still changing, and treatment is still improving.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SIRS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criteria are fairly vague. </a:t>
            </a:r>
            <a:r>
              <a:rPr lang="en-US" sz="1200" b="0" i="0" u="none" strike="noStrike" kern="1200" cap="none" dirty="0">
                <a:solidFill>
                  <a:schemeClr val="tx1"/>
                </a:solidFill>
                <a:effectLst/>
                <a:latin typeface="Arial"/>
                <a:ea typeface="ＭＳ Ｐゴシック" charset="-128"/>
                <a:cs typeface="ＭＳ Ｐゴシック" charset="-128"/>
                <a:sym typeface="Arial"/>
              </a:rPr>
              <a:t>Many patients without sepsis will have two or more abnormal findings, as in the case of trauma patients. A number of patients with sepsis will not have two or more abnormal findings.</a:t>
            </a:r>
          </a:p>
          <a:p>
            <a:endPar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 </a:t>
            </a:r>
            <a:r>
              <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rPr>
              <a:t>What role does reassessment play when treating</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 a patient with sepsis? How can your initial findings change?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Follow local protocols and own clinical judgment when determining whether patient may be septic.</a:t>
            </a:r>
          </a:p>
          <a:p>
            <a:endPar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sz="1200" b="1" i="0" u="none" strike="noStrike" kern="1200" cap="none" dirty="0">
                <a:solidFill>
                  <a:schemeClr val="tx1"/>
                </a:solidFill>
                <a:effectLst/>
                <a:latin typeface="Arial"/>
                <a:ea typeface="ＭＳ Ｐゴシック" charset="-128"/>
                <a:cs typeface="ＭＳ Ｐゴシック" charset="-128"/>
                <a:sym typeface="Arial"/>
              </a:rPr>
              <a:t>Discussion Topics:</a:t>
            </a:r>
            <a:r>
              <a:rPr lang="en-US" sz="1200" b="0" i="0" u="none" strike="noStrike" kern="1200" cap="none" dirty="0">
                <a:solidFill>
                  <a:schemeClr val="tx1"/>
                </a:solidFill>
                <a:effectLst/>
                <a:latin typeface="Arial"/>
                <a:ea typeface="ＭＳ Ｐゴシック" charset="-128"/>
                <a:cs typeface="ＭＳ Ｐゴシック" charset="-128"/>
                <a:sym typeface="Arial"/>
              </a:rPr>
              <a:t> Describe the assessment findings for sepsis. What are the differences between SIRS and qSOFA?</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b="1" dirty="0">
              <a:ea typeface="ＭＳ Ｐゴシック" panose="020B0600070205080204" pitchFamily="34" charset="-128"/>
            </a:endParaRPr>
          </a:p>
          <a:p>
            <a:r>
              <a:rPr lang="en-US" sz="1200" b="1" i="0" u="none" strike="noStrike" kern="1200" cap="none" dirty="0">
                <a:solidFill>
                  <a:schemeClr val="tx1"/>
                </a:solidFill>
                <a:effectLst/>
                <a:latin typeface="Arial"/>
                <a:ea typeface="ＭＳ Ｐゴシック" charset="-128"/>
                <a:cs typeface="ＭＳ Ｐゴシック" charset="-128"/>
                <a:sym typeface="Arial"/>
              </a:rPr>
              <a:t>Discussion Topic:</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steps of care for a patient with sepsis.</a:t>
            </a:r>
          </a:p>
          <a:p>
            <a:endParaRPr lang="en-US" altLang="en-US" sz="1200" b="1" i="0" u="none" strike="noStrike" kern="1200" cap="none" dirty="0">
              <a:solidFill>
                <a:schemeClr val="tx1"/>
              </a:solidFill>
              <a:effectLst/>
              <a:latin typeface="Arial"/>
              <a:ea typeface="ＭＳ Ｐゴシック" charset="-128"/>
              <a:cs typeface="Arial"/>
              <a:sym typeface="Arial"/>
            </a:endParaRPr>
          </a:p>
          <a:p>
            <a:r>
              <a:rPr lang="en-US" altLang="en-US" sz="1200" b="1" i="0" u="none" strike="noStrike" kern="1200" cap="none" dirty="0">
                <a:solidFill>
                  <a:schemeClr val="tx1"/>
                </a:solidFill>
                <a:effectLst/>
                <a:latin typeface="Arial"/>
                <a:ea typeface="ＭＳ Ｐゴシック" charset="-128"/>
                <a:cs typeface="Arial"/>
                <a:sym typeface="Arial"/>
              </a:rPr>
              <a:t>Knowledge Application:</a:t>
            </a:r>
            <a:r>
              <a:rPr lang="en-US" altLang="en-US" sz="1200" b="0" i="0" u="none" strike="noStrike" kern="1200" cap="none" dirty="0">
                <a:solidFill>
                  <a:schemeClr val="tx1"/>
                </a:solidFill>
                <a:effectLst/>
                <a:latin typeface="Arial"/>
                <a:ea typeface="ＭＳ Ｐゴシック" charset="-128"/>
                <a:cs typeface="Arial"/>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For a programmed patient, have the class use SIRS criteria to assess the patient for sepsis. Challenge the class to indicate why these criteria might not be definitive for this patient.</a:t>
            </a:r>
          </a:p>
          <a:p>
            <a:endParaRPr lang="en-US" altLang="en-US" sz="1200" b="1" i="0" u="none" strike="noStrike" kern="1200" cap="none" dirty="0">
              <a:solidFill>
                <a:schemeClr val="tx1"/>
              </a:solidFill>
              <a:effectLst/>
              <a:latin typeface="Arial"/>
              <a:ea typeface="ＭＳ Ｐゴシック" charset="-128"/>
              <a:cs typeface="Arial"/>
              <a:sym typeface="Arial"/>
            </a:endParaRPr>
          </a:p>
          <a:p>
            <a:r>
              <a:rPr lang="en-US" altLang="en-US" sz="1200" b="1" i="0" u="none" strike="noStrike" kern="1200" cap="none" dirty="0">
                <a:solidFill>
                  <a:schemeClr val="tx1"/>
                </a:solidFill>
                <a:effectLst/>
                <a:latin typeface="Arial"/>
                <a:ea typeface="ＭＳ Ｐゴシック" charset="-128"/>
                <a:cs typeface="Arial"/>
                <a:sym typeface="Arial"/>
              </a:rPr>
              <a:t>Class Activities:</a:t>
            </a:r>
            <a:r>
              <a:rPr lang="en-US" altLang="en-US" sz="1200" b="0" i="0" u="none" strike="noStrike" kern="1200" cap="none" dirty="0">
                <a:solidFill>
                  <a:schemeClr val="tx1"/>
                </a:solidFill>
                <a:effectLst/>
                <a:latin typeface="Arial"/>
                <a:ea typeface="ＭＳ Ｐゴシック" charset="-128"/>
                <a:cs typeface="Arial"/>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the signs and symptoms of a variety of patients with problems indicating sepsis. Work with the class to develop strategies to identify treatment approaches for these patients. Assign a take-home assignment in which students list signs and symptoms indicating potential sepsis in a patient, then have students identify  appropriate treatment steps.</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95</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ＭＳ Ｐゴシック" charset="-128"/>
                <a:cs typeface="ＭＳ Ｐゴシック" charset="-128"/>
                <a:sym typeface="Arial"/>
              </a:rPr>
              <a:t>This lesson will apply to the scenario and simulation environment. Strictly enforce Standard Precautions practices and integrate assessment of communicable diseases in the scenario setting. Use real-life examples. Adults grasp pathophysiology best when they can apply it to actual situations. For each subsection of disorder, discuss actual examples and move from theory to reality. For communicable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diseases that have visible signs such as a rash, use multimedia graphics to enhance learning and differentiation among diseases.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To protect yourself and patients from infectious diseases, get appropriate vaccinations and use Standard Precautions. When you encounter patients with a fever, vague symptoms, or an ill-defined complaint, ask them where they have traveled in the previous several weeks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and received the recommended vaccinations.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Discussion Topic:</a:t>
            </a:r>
            <a:r>
              <a:rPr lang="en-US" altLang="en-US" b="0" dirty="0">
                <a:ea typeface="ＭＳ Ｐゴシック" panose="020B0600070205080204" pitchFamily="34" charset="-128"/>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general approach to assessment of and care for a patient with a communicable disease.</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anose="020B0600070205080204" pitchFamily="34" charset="-128"/>
              </a:rPr>
              <a:t>Covers Objective: 24.3</a:t>
            </a:r>
          </a:p>
          <a:p>
            <a:endParaRPr lang="en-US" altLang="en-US" b="1" dirty="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to emphasize: </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Chickenpox can spread from 1 to 2 days after lesions appear until they dry.</a:t>
            </a:r>
          </a:p>
          <a:p>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chickenpox.</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140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Infectious Diseases (15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Sepsis (30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Selected</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Common Communicable Diseases </a:t>
            </a:r>
            <a:r>
              <a:rPr lang="en-US" altLang="en-US" dirty="0">
                <a:latin typeface="Arial" panose="020B0604020202020204" pitchFamily="34" charset="0"/>
                <a:ea typeface="ＭＳ Ｐゴシック" panose="020B0600070205080204" pitchFamily="34" charset="-128"/>
                <a:cs typeface="Arial" panose="020B0604020202020204" pitchFamily="34" charset="0"/>
              </a:rPr>
              <a:t>(95 minutes)</a:t>
            </a:r>
          </a:p>
          <a:p>
            <a:pPr>
              <a:buFontTx/>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r>
              <a:rPr lang="en-US" sz="1200" b="0" i="0" u="none" strike="noStrike" kern="1200" cap="none" baseline="0" dirty="0">
                <a:solidFill>
                  <a:schemeClr val="tx1"/>
                </a:solidFill>
                <a:latin typeface="Arial"/>
                <a:ea typeface="ＭＳ Ｐゴシック" charset="-128"/>
                <a:cs typeface="ＭＳ Ｐゴシック" charset="-128"/>
                <a:sym typeface="Arial"/>
              </a:rPr>
              <a:t>• Pathophysiology of infectious disease and sepsis</a:t>
            </a:r>
          </a:p>
          <a:p>
            <a:r>
              <a:rPr lang="en-US" sz="1200" b="0" i="0" u="none" strike="noStrike" kern="1200" cap="none" baseline="0" dirty="0">
                <a:solidFill>
                  <a:schemeClr val="tx1"/>
                </a:solidFill>
                <a:latin typeface="Arial"/>
                <a:ea typeface="ＭＳ Ｐゴシック" charset="-128"/>
                <a:cs typeface="ＭＳ Ｐゴシック" charset="-128"/>
                <a:sym typeface="Arial"/>
              </a:rPr>
              <a:t>• How infectious diseases spread</a:t>
            </a:r>
          </a:p>
          <a:p>
            <a:r>
              <a:rPr lang="en-US" sz="1200" b="0" i="0" u="none" strike="noStrike" kern="1200" cap="none" baseline="0" dirty="0">
                <a:solidFill>
                  <a:schemeClr val="tx1"/>
                </a:solidFill>
                <a:latin typeface="Arial"/>
                <a:ea typeface="ＭＳ Ｐゴシック" charset="-128"/>
                <a:cs typeface="ＭＳ Ｐゴシック" charset="-128"/>
                <a:sym typeface="Arial"/>
              </a:rPr>
              <a:t>• Recognition and management of patients with infectious diseases</a:t>
            </a:r>
          </a:p>
          <a:p>
            <a:r>
              <a:rPr lang="en-US" sz="1200" b="0" i="0" u="none" strike="noStrike" kern="1200" cap="none" baseline="0" dirty="0">
                <a:solidFill>
                  <a:schemeClr val="tx1"/>
                </a:solidFill>
                <a:latin typeface="Arial"/>
                <a:ea typeface="ＭＳ Ｐゴシック" charset="-128"/>
                <a:cs typeface="ＭＳ Ｐゴシック" charset="-128"/>
                <a:sym typeface="Arial"/>
              </a:rPr>
              <a:t>• Recognition and management of the possibly septic patient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en-US" b="1" dirty="0">
                <a:ea typeface="ＭＳ Ｐゴシック" panose="020B0600070205080204" pitchFamily="34" charset="-128"/>
              </a:rPr>
              <a:t>Covers Objective: 24.3</a:t>
            </a:r>
          </a:p>
          <a:p>
            <a:endParaRPr lang="en-US" altLang="en-US" b="1" dirty="0">
              <a:ea typeface="ＭＳ Ｐゴシック" panose="020B0600070205080204" pitchFamily="34" charset="-128"/>
            </a:endParaRPr>
          </a:p>
          <a:p>
            <a:pPr marL="0" lvl="2" indent="0" eaLnBrk="1" fontAlgn="auto" hangingPunct="1">
              <a:spcBef>
                <a:spcPts val="1500"/>
              </a:spcBef>
              <a:spcAft>
                <a:spcPts val="0"/>
              </a:spcAft>
              <a:buFont typeface="Arial"/>
              <a:buNone/>
              <a:defRPr/>
            </a:pPr>
            <a:r>
              <a:rPr lang="en-US" altLang="en-US" b="1" dirty="0">
                <a:ea typeface="ＭＳ Ｐゴシック" panose="020B0600070205080204" pitchFamily="34" charset="-128"/>
              </a:rPr>
              <a:t>Points to emphasize:</a:t>
            </a:r>
            <a:r>
              <a:rPr lang="en-US" altLang="en-US" b="0" baseline="0" dirty="0">
                <a:ea typeface="ＭＳ Ｐゴシック" panose="020B0600070205080204" pitchFamily="34" charset="-128"/>
              </a:rPr>
              <a:t> Chickenpox is traditionally a </a:t>
            </a:r>
            <a:r>
              <a:rPr lang="en-US" sz="2400" b="0" i="0" u="none" strike="noStrike" kern="1200" cap="none" dirty="0">
                <a:solidFill>
                  <a:schemeClr val="dk1"/>
                </a:solidFill>
                <a:latin typeface="Arial"/>
                <a:ea typeface="Arial"/>
                <a:cs typeface="Arial"/>
                <a:sym typeface="Arial"/>
              </a:rPr>
              <a:t>childhood disease but can return in adults in different form (shingles)</a:t>
            </a:r>
            <a:r>
              <a:rPr lang="en-US" sz="1200" b="0" i="0" u="none" strike="noStrike" kern="1200" cap="none" dirty="0">
                <a:solidFill>
                  <a:schemeClr val="dk1"/>
                </a:solidFill>
                <a:latin typeface="Arial"/>
                <a:ea typeface="ＭＳ Ｐゴシック" panose="020B0600070205080204" pitchFamily="34" charset="-128"/>
                <a:cs typeface="Arial"/>
                <a:sym typeface="Arial"/>
              </a:rPr>
              <a:t>.</a:t>
            </a:r>
            <a:r>
              <a:rPr lang="en-US" sz="1200" b="0" i="0" u="none" strike="noStrike" kern="1200" cap="none" baseline="0" dirty="0">
                <a:solidFill>
                  <a:schemeClr val="dk1"/>
                </a:solidFill>
                <a:latin typeface="Arial"/>
                <a:ea typeface="ＭＳ Ｐゴシック" panose="020B0600070205080204" pitchFamily="34" charset="-128"/>
                <a:cs typeface="Arial"/>
                <a:sym typeface="Arial"/>
              </a:rPr>
              <a:t> When it reactivates later in life, this is often in response to stress. </a:t>
            </a:r>
            <a:r>
              <a:rPr lang="en-US" sz="2400" b="0" i="0" u="none" strike="noStrike" kern="1200" cap="none" baseline="0" dirty="0">
                <a:solidFill>
                  <a:schemeClr val="dk1"/>
                </a:solidFill>
                <a:latin typeface="Arial"/>
                <a:ea typeface="ＭＳ Ｐゴシック" charset="-128"/>
                <a:cs typeface="Arial"/>
                <a:sym typeface="Arial"/>
              </a:rPr>
              <a:t>The r</a:t>
            </a:r>
            <a:r>
              <a:rPr lang="en-US" sz="2400" b="0" i="0" u="none" strike="noStrike" kern="1200" cap="none" dirty="0">
                <a:solidFill>
                  <a:schemeClr val="dk1"/>
                </a:solidFill>
                <a:latin typeface="Arial"/>
                <a:ea typeface="Arial"/>
                <a:cs typeface="Arial"/>
                <a:sym typeface="Arial"/>
              </a:rPr>
              <a:t>ash persists for 7 to 10 days and heals within a month.</a:t>
            </a:r>
            <a:r>
              <a:rPr lang="en-US" sz="2400" b="0" i="0" u="none" strike="noStrike" kern="1200" cap="none" baseline="0" dirty="0">
                <a:solidFill>
                  <a:schemeClr val="dk1"/>
                </a:solidFill>
                <a:latin typeface="Arial"/>
                <a:ea typeface="Arial"/>
                <a:cs typeface="Arial"/>
                <a:sym typeface="Arial"/>
              </a:rPr>
              <a:t> A s</a:t>
            </a:r>
            <a:r>
              <a:rPr lang="en-US" sz="2400" b="0" i="0" u="none" strike="noStrike" kern="1200" cap="none" dirty="0">
                <a:solidFill>
                  <a:schemeClr val="dk1"/>
                </a:solidFill>
                <a:latin typeface="Arial"/>
                <a:ea typeface="Arial"/>
                <a:cs typeface="Arial"/>
                <a:sym typeface="Arial"/>
              </a:rPr>
              <a:t>mall but significant number of patients experience postherpetic neuralgia.</a:t>
            </a:r>
          </a:p>
          <a:p>
            <a:pPr marL="0" lvl="2" indent="0" eaLnBrk="1" fontAlgn="auto" hangingPunct="1">
              <a:spcBef>
                <a:spcPts val="1500"/>
              </a:spcBef>
              <a:spcAft>
                <a:spcPts val="0"/>
              </a:spcAft>
              <a:buFont typeface="Arial"/>
              <a:buNone/>
              <a:defRPr/>
            </a:pPr>
            <a:endParaRPr lang="en-US" altLang="en-US" sz="2400" b="0" i="0" u="none" strike="noStrike" kern="1200" cap="none" dirty="0">
              <a:solidFill>
                <a:schemeClr val="dk1"/>
              </a:solidFill>
              <a:latin typeface="Arial"/>
              <a:ea typeface="Arial"/>
              <a:cs typeface="Arial"/>
              <a:sym typeface="Arial"/>
            </a:endParaRPr>
          </a:p>
          <a:p>
            <a:pPr marL="0" marR="0" lvl="2" indent="0" algn="l" defTabSz="457200" rtl="0" eaLnBrk="1" fontAlgn="auto" latinLnBrk="0" hangingPunct="1">
              <a:lnSpc>
                <a:spcPct val="100000"/>
              </a:lnSpc>
              <a:spcBef>
                <a:spcPts val="1500"/>
              </a:spcBef>
              <a:spcAft>
                <a:spcPts val="0"/>
              </a:spcAft>
              <a:buClrTx/>
              <a:buSzTx/>
              <a:buFont typeface="Arial"/>
              <a:buNone/>
              <a:tabLst/>
              <a:defRPr/>
            </a:pPr>
            <a:r>
              <a:rPr lang="en-US" altLang="en-US" sz="2400" b="1" baseline="0"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Arial"/>
                <a:sym typeface="Arial"/>
              </a:rPr>
              <a:t>Describe the transmission, prevention, and treatment of chickenpox.</a:t>
            </a:r>
          </a:p>
          <a:p>
            <a:pPr marL="0" marR="0" lvl="2" indent="0" algn="l" defTabSz="457200" rtl="0" eaLnBrk="1" fontAlgn="auto" latinLnBrk="0" hangingPunct="1">
              <a:lnSpc>
                <a:spcPct val="100000"/>
              </a:lnSpc>
              <a:spcBef>
                <a:spcPts val="1500"/>
              </a:spcBef>
              <a:spcAft>
                <a:spcPts val="0"/>
              </a:spcAft>
              <a:buClrTx/>
              <a:buSzTx/>
              <a:buFont typeface="Arial"/>
              <a:buNone/>
              <a:tabLst/>
              <a:defRPr/>
            </a:pPr>
            <a:endParaRPr lang="en-US" altLang="en-US" sz="1200" b="0" i="0" u="none" strike="noStrike" kern="1200" cap="none" dirty="0">
              <a:solidFill>
                <a:schemeClr val="tx1"/>
              </a:solidFill>
              <a:effectLst/>
              <a:latin typeface="Arial"/>
              <a:ea typeface="ＭＳ Ｐゴシック" charset="-128"/>
              <a:cs typeface="Arial"/>
              <a:sym typeface="Arial"/>
            </a:endParaRPr>
          </a:p>
          <a:p>
            <a:pPr marL="0" marR="0" lvl="2" indent="0" algn="l" defTabSz="457200" rtl="0" eaLnBrk="1" fontAlgn="auto" latinLnBrk="0" hangingPunct="1">
              <a:lnSpc>
                <a:spcPct val="100000"/>
              </a:lnSpc>
              <a:spcBef>
                <a:spcPts val="1500"/>
              </a:spcBef>
              <a:spcAft>
                <a:spcPts val="0"/>
              </a:spcAft>
              <a:buClrTx/>
              <a:buSzTx/>
              <a:buFont typeface="Arial"/>
              <a:buNone/>
              <a:tabLst/>
              <a:defRPr/>
            </a:pPr>
            <a:r>
              <a:rPr lang="en-US" sz="1200" b="1" i="0" u="none" strike="noStrike" kern="1200" cap="none" dirty="0">
                <a:solidFill>
                  <a:schemeClr val="tx1"/>
                </a:solidFill>
                <a:effectLst/>
                <a:latin typeface="Arial"/>
                <a:ea typeface="ＭＳ Ｐゴシック" charset="-128"/>
                <a:cs typeface="Arial"/>
                <a:sym typeface="Arial"/>
              </a:rPr>
              <a:t>Critical Thinking Discussion:</a:t>
            </a:r>
            <a:r>
              <a:rPr lang="en-US" sz="1200" b="0" i="0" u="none" strike="noStrike" kern="1200" cap="none" dirty="0">
                <a:solidFill>
                  <a:schemeClr val="tx1"/>
                </a:solidFill>
                <a:effectLst/>
                <a:latin typeface="Arial"/>
                <a:ea typeface="ＭＳ Ｐゴシック" charset="-128"/>
                <a:cs typeface="Arial"/>
                <a:sym typeface="Arial"/>
              </a:rPr>
              <a:t> If you encounter a patient with chickenpox, what concerns should you have?</a:t>
            </a:r>
            <a:endParaRPr lang="en-US" altLang="en-US" sz="24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Measles is a highly infection disease that can easily spread and requires Standard Precautions.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measles.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Patients at high risk (infants less than 1 year old, pregnant women,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immunocompromised individuals) may receive immune globulin for protection. Measles is a reportable disease and increasing numbers of outbreaks have occurred in recent years among unvaccinated patients. Contact receiving facility to ensure they can handle patient properly.</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measles.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rPr>
              <a:t>The</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 i</a:t>
            </a:r>
            <a:r>
              <a:rPr lang="en-US" sz="1200" b="0" i="0" u="none" strike="noStrike" kern="1200" cap="none" dirty="0">
                <a:solidFill>
                  <a:schemeClr val="tx1"/>
                </a:solidFill>
                <a:effectLst/>
                <a:latin typeface="Arial"/>
                <a:ea typeface="ＭＳ Ｐゴシック" charset="-128"/>
                <a:cs typeface="ＭＳ Ｐゴシック" charset="-128"/>
                <a:sym typeface="Arial"/>
              </a:rPr>
              <a:t>ncubation period for mumps is 16 to 18 days.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Patient most infectious from 2 days before the parotid swelling appears to 5 days after.</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mumps.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Treatment of mumps is supportive with no specific postexposure actions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Approximately a quarter of adult males who get mumps get orchitis. Sterility has resulted in a few cases but is rare.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mumps.</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the importance of vaccinations for preventing communicable diseases. How can EMTs help the public understand the need to be vaccinated? What should you do if you encounter a patient (or parent) who refuses to allow vaccination?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rPr>
              <a:t>Hepatitis A is one of several types of hepatitis</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 and </a:t>
            </a:r>
            <a:r>
              <a:rPr lang="en-US" altLang="en-US" sz="1200" b="0" i="0" u="none" strike="noStrike" kern="1200" cap="none" dirty="0">
                <a:solidFill>
                  <a:schemeClr val="tx1"/>
                </a:solidFill>
                <a:effectLst/>
                <a:latin typeface="Arial"/>
                <a:ea typeface="ＭＳ Ｐゴシック" charset="-128"/>
                <a:cs typeface="Arial" panose="020B0604020202020204" pitchFamily="34" charset="0"/>
                <a:sym typeface="Arial"/>
              </a:rPr>
              <a:t>starts</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 suddenly in adults</a:t>
            </a:r>
            <a:r>
              <a:rPr lang="en-US" sz="1200" b="0" i="0" u="none" strike="noStrike" kern="1200" cap="none" dirty="0">
                <a:solidFill>
                  <a:schemeClr val="tx1"/>
                </a:solidFill>
                <a:effectLst/>
                <a:latin typeface="Arial"/>
                <a:ea typeface="ＭＳ Ｐゴシック" charset="-128"/>
                <a:cs typeface="ＭＳ Ｐゴシック" charset="-128"/>
                <a:sym typeface="Arial"/>
              </a:rPr>
              <a:t>.</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hepatitis 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Treatment of hepatitis A is supportive</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Postexposure actions involve vaccination and, in some cases, immune globulin</a:t>
            </a:r>
            <a:r>
              <a:rPr lang="en-US" sz="1200" b="0" i="0" u="none" strike="noStrike" kern="1200" cap="none" dirty="0">
                <a:solidFill>
                  <a:schemeClr val="tx1"/>
                </a:solidFill>
                <a:effectLst/>
                <a:latin typeface="Arial"/>
                <a:ea typeface="ＭＳ Ｐゴシック" charset="-128"/>
                <a:cs typeface="ＭＳ Ｐゴシック" charset="-128"/>
                <a:sym typeface="Arial"/>
              </a:rPr>
              <a:t>. Hepatitis A may spread easily when people crowd together, especially under unplanned circumstances. Hepatitis E is spread by the same route but caused by a different virus. It</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is m</a:t>
            </a:r>
            <a:r>
              <a:rPr lang="en-US" sz="1200" b="0" i="0" u="none" strike="noStrike" kern="1200" cap="none" dirty="0">
                <a:solidFill>
                  <a:schemeClr val="tx1"/>
                </a:solidFill>
                <a:effectLst/>
                <a:latin typeface="Arial"/>
                <a:ea typeface="ＭＳ Ｐゴシック" charset="-128"/>
                <a:cs typeface="ＭＳ Ｐゴシック" charset="-128"/>
                <a:sym typeface="Arial"/>
              </a:rPr>
              <a:t>uch more common outside the United States and Europe.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hepatitis A.</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sz="1200" b="1" i="0" u="none" strike="noStrike" kern="1200" cap="none" dirty="0">
                <a:solidFill>
                  <a:schemeClr val="tx1"/>
                </a:solidFill>
                <a:effectLst/>
                <a:latin typeface="Arial"/>
                <a:ea typeface="ＭＳ Ｐゴシック" charset="-128"/>
                <a:cs typeface="ＭＳ Ｐゴシック" charset="-128"/>
                <a:sym typeface="Arial"/>
              </a:rPr>
              <a:t>Critical Thinking Discussion:</a:t>
            </a:r>
            <a:r>
              <a:rPr lang="en-US" sz="1200" b="0" i="0" u="none" strike="noStrike" kern="1200" cap="none" dirty="0">
                <a:solidFill>
                  <a:schemeClr val="tx1"/>
                </a:solidFill>
                <a:effectLst/>
                <a:latin typeface="Arial"/>
                <a:ea typeface="ＭＳ Ｐゴシック" charset="-128"/>
                <a:cs typeface="ＭＳ Ｐゴシック" charset="-128"/>
                <a:sym typeface="Arial"/>
              </a:rPr>
              <a:t> Why does hepatitis A spread easily in places such as emergency shelters? What other places may be of concern for the spread of hepatitis 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ＭＳ Ｐゴシック" charset="-128"/>
                <a:cs typeface="ＭＳ Ｐゴシック" charset="-128"/>
                <a:sym typeface="Arial"/>
              </a:rPr>
              <a:t>This lesson lends itself well to real-world examples of communicable disease outbreaks pulled from the news as well as use of photographs to illustrate signs of different diseases. Review the anatomy and physiology of parts of the body that help defend against infection, such as the immune and lymphatic systems, blood, and integumentary system. Review the anatomy and</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physiology of the parts of the body that are most susceptible to infection, such as the skin, respiratory system, and gastrointestinal system.</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Hepatitis B is very different from hepatitis A. It is a more serious disease with sometimes life-threatening consequences. Before development of a vaccine and changes in injection practices, hundreds of health care workers (including EMS providers) died every year in the United States from occupationally acquired hepatitis B.</a:t>
            </a:r>
          </a:p>
          <a:p>
            <a:pPr lvl="0"/>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hepatitis B.</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What are the differences between hepatitis A and hepatitis B? How does this affect the PPE you choose and the treatment you provide?</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Routes of transmission for hepatitis B include blood transfusion,</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s</a:t>
            </a:r>
            <a:r>
              <a:rPr lang="en-US" sz="1200" b="0" i="0" u="none" strike="noStrike" kern="1200" cap="none" dirty="0">
                <a:solidFill>
                  <a:schemeClr val="tx1"/>
                </a:solidFill>
                <a:effectLst/>
                <a:latin typeface="Arial"/>
                <a:ea typeface="ＭＳ Ｐゴシック" charset="-128"/>
                <a:cs typeface="ＭＳ Ｐゴシック" charset="-128"/>
                <a:sym typeface="Arial"/>
              </a:rPr>
              <a:t>hared needles during drug injection,</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s</a:t>
            </a:r>
            <a:r>
              <a:rPr lang="en-US" sz="1200" b="0" i="0" u="none" strike="noStrike" kern="1200" cap="none" dirty="0">
                <a:solidFill>
                  <a:schemeClr val="tx1"/>
                </a:solidFill>
                <a:effectLst/>
                <a:latin typeface="Arial"/>
                <a:ea typeface="ＭＳ Ｐゴシック" charset="-128"/>
                <a:cs typeface="ＭＳ Ｐゴシック" charset="-128"/>
                <a:sym typeface="Arial"/>
              </a:rPr>
              <a:t>exual intercourse,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c</a:t>
            </a:r>
            <a:r>
              <a:rPr lang="en-US" sz="1200" b="0" i="0" u="none" strike="noStrike" kern="1200" cap="none" dirty="0">
                <a:solidFill>
                  <a:schemeClr val="tx1"/>
                </a:solidFill>
                <a:effectLst/>
                <a:latin typeface="Arial"/>
                <a:ea typeface="ＭＳ Ｐゴシック" charset="-128"/>
                <a:cs typeface="ＭＳ Ｐゴシック" charset="-128"/>
                <a:sym typeface="Arial"/>
              </a:rPr>
              <a:t>lose household contacts,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r</a:t>
            </a:r>
            <a:r>
              <a:rPr lang="en-US" sz="1200" b="0" i="0" u="none" strike="noStrike" kern="1200" cap="none" dirty="0">
                <a:solidFill>
                  <a:schemeClr val="tx1"/>
                </a:solidFill>
                <a:effectLst/>
                <a:latin typeface="Arial"/>
                <a:ea typeface="ＭＳ Ｐゴシック" charset="-128"/>
                <a:cs typeface="ＭＳ Ｐゴシック" charset="-128"/>
                <a:sym typeface="Arial"/>
              </a:rPr>
              <a:t>euse of lancets for glucose testing,</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and c</a:t>
            </a:r>
            <a:r>
              <a:rPr lang="en-US" sz="1200" b="0" i="0" u="none" strike="noStrike" kern="1200" cap="none" dirty="0">
                <a:solidFill>
                  <a:schemeClr val="tx1"/>
                </a:solidFill>
                <a:effectLst/>
                <a:latin typeface="Arial"/>
                <a:ea typeface="ＭＳ Ｐゴシック" charset="-128"/>
                <a:cs typeface="ＭＳ Ｐゴシック" charset="-128"/>
                <a:sym typeface="Arial"/>
              </a:rPr>
              <a:t>hildbirth (mother to neonate).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HBV is very hardy and can survive for a week on surfaces outside the body.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Treatment of hepatitis B is supportive</a:t>
            </a:r>
            <a:r>
              <a:rPr lang="en-US" sz="1200" b="0" i="0" u="none" strike="noStrike" kern="1200" cap="none" dirty="0">
                <a:solidFill>
                  <a:schemeClr val="tx1"/>
                </a:solidFill>
                <a:effectLst/>
                <a:latin typeface="Arial"/>
                <a:ea typeface="ＭＳ Ｐゴシック" charset="-128"/>
                <a:cs typeface="ＭＳ Ｐゴシック" charset="-128"/>
                <a:sym typeface="Arial"/>
              </a:rPr>
              <a:t>. The safety and efficacy of antiviral medications administered in some countries is unclear. Hepatitis D can occur only in patients who have HBV infection.</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It has s</a:t>
            </a:r>
            <a:r>
              <a:rPr lang="en-US" sz="1200" b="0" i="0" u="none" strike="noStrike" kern="1200" cap="none" dirty="0">
                <a:solidFill>
                  <a:schemeClr val="tx1"/>
                </a:solidFill>
                <a:effectLst/>
                <a:latin typeface="Arial"/>
                <a:ea typeface="ＭＳ Ｐゴシック" charset="-128"/>
                <a:cs typeface="ＭＳ Ｐゴシック" charset="-128"/>
                <a:sym typeface="Arial"/>
              </a:rPr>
              <a:t>imilar signs and symptoms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but is m</a:t>
            </a:r>
            <a:r>
              <a:rPr lang="en-US" sz="1200" b="0" i="0" u="none" strike="noStrike" kern="1200" cap="none" dirty="0">
                <a:solidFill>
                  <a:schemeClr val="tx1"/>
                </a:solidFill>
                <a:effectLst/>
                <a:latin typeface="Arial"/>
                <a:ea typeface="ＭＳ Ｐゴシック" charset="-128"/>
                <a:cs typeface="ＭＳ Ｐゴシック" charset="-128"/>
                <a:sym typeface="Arial"/>
              </a:rPr>
              <a:t>ore sudden in onset and has a</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s</a:t>
            </a:r>
            <a:r>
              <a:rPr lang="en-US" sz="1200" b="0" i="0" u="none" strike="noStrike" kern="1200" cap="none" dirty="0">
                <a:solidFill>
                  <a:schemeClr val="tx1"/>
                </a:solidFill>
                <a:effectLst/>
                <a:latin typeface="Arial"/>
                <a:ea typeface="ＭＳ Ｐゴシック" charset="-128"/>
                <a:cs typeface="ＭＳ Ｐゴシック" charset="-128"/>
                <a:sym typeface="Arial"/>
              </a:rPr>
              <a:t>horter incubation (2–8 weeks).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There is n</a:t>
            </a:r>
            <a:r>
              <a:rPr lang="en-US" sz="1200" b="0" i="0" u="none" strike="noStrike" kern="1200" cap="none" dirty="0">
                <a:solidFill>
                  <a:schemeClr val="tx1"/>
                </a:solidFill>
                <a:effectLst/>
                <a:latin typeface="Arial"/>
                <a:ea typeface="ＭＳ Ｐゴシック" charset="-128"/>
                <a:cs typeface="ＭＳ Ｐゴシック" charset="-128"/>
                <a:sym typeface="Arial"/>
              </a:rPr>
              <a:t>o vaccine for hepatitis D, but if you are immunized against hepatitis B, you cannot be infected with hepatitis D.</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There is a treatment, but it is administered over the course of almost a year.</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hepatitis B.</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sz="1200" b="0" i="0" u="none" strike="noStrike" kern="1200" cap="none" dirty="0">
                <a:solidFill>
                  <a:schemeClr val="tx1"/>
                </a:solidFill>
                <a:effectLst/>
                <a:latin typeface="Arial"/>
                <a:ea typeface="ＭＳ Ｐゴシック" charset="-128"/>
                <a:cs typeface="Arial"/>
                <a:sym typeface="Arial"/>
              </a:rPr>
              <a:t>Although</a:t>
            </a:r>
            <a:r>
              <a:rPr lang="en-US" altLang="en-US" sz="1200" b="0" i="0" u="none" strike="noStrike" kern="1200" cap="none" baseline="0" dirty="0">
                <a:solidFill>
                  <a:schemeClr val="tx1"/>
                </a:solidFill>
                <a:effectLst/>
                <a:latin typeface="Arial"/>
                <a:ea typeface="ＭＳ Ｐゴシック" charset="-128"/>
                <a:cs typeface="Arial"/>
                <a:sym typeface="Arial"/>
              </a:rPr>
              <a:t> h</a:t>
            </a:r>
            <a:r>
              <a:rPr lang="en-US" sz="1200" b="0" i="0" u="none" strike="noStrike" kern="1200" cap="none" dirty="0">
                <a:solidFill>
                  <a:schemeClr val="tx1"/>
                </a:solidFill>
                <a:effectLst/>
                <a:latin typeface="Arial"/>
                <a:ea typeface="ＭＳ Ｐゴシック" charset="-128"/>
                <a:cs typeface="Arial"/>
                <a:sym typeface="Arial"/>
              </a:rPr>
              <a:t>epatitis C is very similar to hepatitis B in many ways,</a:t>
            </a:r>
            <a:r>
              <a:rPr lang="en-US" sz="1200" b="0" i="0" u="none" strike="noStrike" kern="1200" cap="none" baseline="0" dirty="0">
                <a:solidFill>
                  <a:schemeClr val="tx1"/>
                </a:solidFill>
                <a:effectLst/>
                <a:latin typeface="Arial"/>
                <a:ea typeface="ＭＳ Ｐゴシック" charset="-128"/>
                <a:cs typeface="Arial"/>
                <a:sym typeface="Arial"/>
              </a:rPr>
              <a:t> j</a:t>
            </a:r>
            <a:r>
              <a:rPr lang="en-US" sz="1200" b="0" i="0" u="none" strike="noStrike" kern="1200" cap="none" dirty="0">
                <a:solidFill>
                  <a:schemeClr val="tx1"/>
                </a:solidFill>
                <a:effectLst/>
                <a:latin typeface="Arial"/>
                <a:ea typeface="ＭＳ Ｐゴシック" charset="-128"/>
                <a:cs typeface="ＭＳ Ｐゴシック" charset="-128"/>
                <a:sym typeface="Arial"/>
              </a:rPr>
              <a:t>aundice is less common in hepatitis C and more patients (approximately three-quarters) are infected without showing symptoms.</a:t>
            </a:r>
            <a:endParaRPr lang="en-US" sz="1800" b="0" i="0" u="none" strike="noStrike" kern="1200" cap="none" dirty="0">
              <a:solidFill>
                <a:schemeClr val="tx1"/>
              </a:solidFill>
              <a:effectLst/>
              <a:latin typeface="Arial"/>
              <a:ea typeface="ＭＳ Ｐゴシック" charset="-128"/>
              <a:cs typeface="ＭＳ Ｐゴシック" charset="-128"/>
              <a:sym typeface="Arial"/>
            </a:endParaRPr>
          </a:p>
          <a:p>
            <a:pPr lvl="0"/>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hepatitis C.</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a:t>
            </a:r>
            <a:r>
              <a:rPr lang="en-US" altLang="en-US" b="1" i="0" dirty="0">
                <a:latin typeface="Arial" panose="020B0604020202020204" pitchFamily="34" charset="0"/>
                <a:ea typeface="ＭＳ Ｐゴシック" panose="020B0600070205080204" pitchFamily="34" charset="-128"/>
                <a:cs typeface="Arial" panose="020B0604020202020204" pitchFamily="34" charset="0"/>
              </a:rPr>
              <a:t>Emphasize:</a:t>
            </a:r>
            <a:r>
              <a:rPr lang="en-US" altLang="en-US" b="0" i="0" baseline="0" dirty="0">
                <a:latin typeface="Arial" panose="020B0604020202020204" pitchFamily="34" charset="0"/>
                <a:ea typeface="ＭＳ Ｐゴシック" panose="020B0600070205080204" pitchFamily="34" charset="-128"/>
                <a:cs typeface="Arial" panose="020B0604020202020204" pitchFamily="34" charset="0"/>
              </a:rPr>
              <a:t> Hepatitis C may be communicable forever in those with a chronic infection. </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The </a:t>
            </a:r>
            <a:r>
              <a:rPr lang="en-US" sz="1200" b="0" i="0" u="none" strike="noStrike" kern="1200" cap="none" dirty="0">
                <a:solidFill>
                  <a:schemeClr val="tx1"/>
                </a:solidFill>
                <a:effectLst/>
                <a:latin typeface="Arial"/>
                <a:ea typeface="ＭＳ Ｐゴシック" charset="-128"/>
                <a:cs typeface="ＭＳ Ｐゴシック" charset="-128"/>
                <a:sym typeface="Arial"/>
              </a:rPr>
              <a:t>precautions for hepatitis C are the same as for any exposure, but there is </a:t>
            </a:r>
            <a:r>
              <a:rPr lang="en-US" sz="1800" b="0" i="0" u="none" strike="noStrike" kern="1200" cap="none" dirty="0">
                <a:solidFill>
                  <a:schemeClr val="tx1"/>
                </a:solidFill>
                <a:effectLst/>
                <a:latin typeface="Arial"/>
                <a:ea typeface="ＭＳ Ｐゴシック" charset="-128"/>
                <a:cs typeface="ＭＳ Ｐゴシック" charset="-128"/>
                <a:sym typeface="Arial"/>
              </a:rPr>
              <a:t>n</a:t>
            </a:r>
            <a:r>
              <a:rPr lang="en-US" sz="1200" b="0" i="0" u="none" strike="noStrike" kern="1200" cap="none" dirty="0">
                <a:solidFill>
                  <a:schemeClr val="tx1"/>
                </a:solidFill>
                <a:effectLst/>
                <a:latin typeface="Arial"/>
                <a:ea typeface="ＭＳ Ｐゴシック" charset="-128"/>
                <a:cs typeface="ＭＳ Ｐゴシック" charset="-128"/>
                <a:sym typeface="Arial"/>
              </a:rPr>
              <a:t>o specific treatment to prevent or reduce risk of developing the disease.</a:t>
            </a:r>
            <a:r>
              <a:rPr lang="en-US" sz="1800" b="0" i="0" u="none" strike="noStrike" kern="1200" cap="none" baseline="0" dirty="0">
                <a:solidFill>
                  <a:schemeClr val="tx1"/>
                </a:solidFill>
                <a:effectLst/>
                <a:latin typeface="Arial"/>
                <a:ea typeface="ＭＳ Ｐゴシック" charset="-128"/>
                <a:cs typeface="ＭＳ Ｐゴシック" charset="-128"/>
                <a:sym typeface="Arial"/>
              </a:rPr>
              <a:t> Hepatitis C </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c</a:t>
            </a:r>
            <a:r>
              <a:rPr lang="en-US" sz="1200" b="0" i="0" u="none" strike="noStrike" kern="1200" cap="none" dirty="0">
                <a:solidFill>
                  <a:schemeClr val="tx1"/>
                </a:solidFill>
                <a:effectLst/>
                <a:latin typeface="Arial"/>
                <a:ea typeface="ＭＳ Ｐゴシック" charset="-128"/>
                <a:cs typeface="ＭＳ Ｐゴシック" charset="-128"/>
                <a:sym typeface="Arial"/>
              </a:rPr>
              <a:t>an linger in body for decades before producing cirrhosis or liver cancer</a:t>
            </a:r>
            <a:r>
              <a:rPr lang="en-US" sz="1800" b="0" i="0" u="none" strike="noStrike" kern="1200" cap="none" dirty="0">
                <a:solidFill>
                  <a:schemeClr val="tx1"/>
                </a:solidFill>
                <a:effectLst/>
                <a:latin typeface="Arial"/>
                <a:ea typeface="ＭＳ Ｐゴシック" charset="-128"/>
                <a:cs typeface="ＭＳ Ｐゴシック" charset="-128"/>
                <a:sym typeface="Arial"/>
              </a:rPr>
              <a:t>.</a:t>
            </a:r>
            <a:r>
              <a:rPr lang="en-US" sz="18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Safe and effective treatments prevent these conditions from occurring.</a:t>
            </a:r>
          </a:p>
          <a:p>
            <a:endParaRPr lang="en-US" altLang="en-US" sz="1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8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hepatitis C.</a:t>
            </a:r>
          </a:p>
          <a:p>
            <a:endParaRPr lang="en-US" sz="1800" b="0" i="0" u="none" strike="noStrike" kern="1200" cap="none" dirty="0">
              <a:solidFill>
                <a:schemeClr val="tx1"/>
              </a:solidFill>
              <a:effectLst/>
              <a:latin typeface="Arial"/>
              <a:ea typeface="ＭＳ Ｐゴシック" charset="-128"/>
              <a:cs typeface="ＭＳ Ｐゴシック" charset="-128"/>
              <a:sym typeface="Arial"/>
            </a:endParaRPr>
          </a:p>
          <a:p>
            <a:r>
              <a:rPr lang="en-US" sz="1800" b="1" i="0" u="none" strike="noStrike" kern="1200" cap="none" dirty="0">
                <a:solidFill>
                  <a:schemeClr val="tx1"/>
                </a:solidFill>
                <a:effectLst/>
                <a:latin typeface="Arial"/>
                <a:ea typeface="ＭＳ Ｐゴシック" charset="-128"/>
                <a:cs typeface="ＭＳ Ｐゴシック" charset="-128"/>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What is the importance of a thorough patient history for preventing the spread of a chronic infection such as hepatitis C?</a:t>
            </a:r>
            <a:endParaRPr lang="en-US" sz="1800" b="0" i="0" u="none" strike="noStrike" kern="1200" cap="none" dirty="0">
              <a:solidFill>
                <a:schemeClr val="tx1"/>
              </a:solidFill>
              <a:effectLst/>
              <a:latin typeface="Arial"/>
              <a:ea typeface="ＭＳ Ｐゴシック" charset="-128"/>
              <a:cs typeface="ＭＳ Ｐゴシック"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AIDS is still one of the few diseases for which people experience discrimination, but treatments that have reduced the level of infectivity have made tremendous differences in the length and quality of life for these patients.</a:t>
            </a:r>
          </a:p>
          <a:p>
            <a:pPr lvl="0"/>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difference between a patient with AIDS and a patient with an HIV infection that has not developed into AIDS.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Panic about HIV persists in some areas.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To help r</a:t>
            </a:r>
            <a:r>
              <a:rPr lang="en-US" sz="1200" b="0" i="0" u="none" strike="noStrike" kern="1200" cap="none" dirty="0">
                <a:solidFill>
                  <a:schemeClr val="tx1"/>
                </a:solidFill>
                <a:effectLst/>
                <a:latin typeface="Arial"/>
                <a:ea typeface="ＭＳ Ｐゴシック" charset="-128"/>
                <a:cs typeface="ＭＳ Ｐゴシック" charset="-128"/>
                <a:sym typeface="Arial"/>
              </a:rPr>
              <a:t>educe fear about HIV/AIDS,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the EMT may explain simple </a:t>
            </a:r>
            <a:r>
              <a:rPr lang="en-US" sz="1200" b="0" i="0" u="none" strike="noStrike" kern="1200" cap="none" dirty="0">
                <a:solidFill>
                  <a:schemeClr val="tx1"/>
                </a:solidFill>
                <a:effectLst/>
                <a:latin typeface="Arial"/>
                <a:ea typeface="ＭＳ Ｐゴシック" charset="-128"/>
                <a:cs typeface="ＭＳ Ｐゴシック" charset="-128"/>
                <a:sym typeface="Arial"/>
              </a:rPr>
              <a:t>precautions to prevent HIV infection and treat</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all patients with </a:t>
            </a:r>
            <a:r>
              <a:rPr lang="en-US" sz="1200" b="0" i="0" u="none" strike="noStrike" kern="1200" cap="none" dirty="0">
                <a:solidFill>
                  <a:schemeClr val="tx1"/>
                </a:solidFill>
                <a:effectLst/>
                <a:latin typeface="Arial"/>
                <a:ea typeface="ＭＳ Ｐゴシック" charset="-128"/>
                <a:cs typeface="ＭＳ Ｐゴシック" charset="-128"/>
                <a:sym typeface="Arial"/>
              </a:rPr>
              <a:t>respect and courtesy.</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HIV/AIDS.</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a:t>
            </a:r>
            <a:r>
              <a:rPr lang="en-US" altLang="en-US" sz="1200" b="0" i="0" u="none" strike="noStrike" kern="1200" cap="none" baseline="0" dirty="0">
                <a:solidFill>
                  <a:schemeClr val="tx1"/>
                </a:solidFill>
                <a:effectLst/>
                <a:latin typeface="Arial"/>
                <a:ea typeface="ＭＳ Ｐゴシック" charset="-128"/>
                <a:cs typeface="Arial" panose="020B0604020202020204" pitchFamily="34" charset="0"/>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Why is there a lingering stigma against patients with AIDS? What can you do as an EMT to reduce this stigma?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sz="1200" b="0" i="0" u="none" strike="noStrike" kern="1200" cap="none" dirty="0">
                <a:solidFill>
                  <a:schemeClr val="tx1"/>
                </a:solidFill>
                <a:effectLst/>
                <a:latin typeface="Arial"/>
                <a:ea typeface="ＭＳ Ｐゴシック" charset="-128"/>
                <a:cs typeface="Arial"/>
                <a:sym typeface="Arial"/>
              </a:rPr>
              <a:t>Influenza</a:t>
            </a:r>
            <a:r>
              <a:rPr lang="en-US" altLang="en-US" sz="1200" b="0" i="0" u="none" strike="noStrike" kern="1200" cap="none" baseline="0" dirty="0">
                <a:solidFill>
                  <a:schemeClr val="tx1"/>
                </a:solidFill>
                <a:effectLst/>
                <a:latin typeface="Arial"/>
                <a:ea typeface="ＭＳ Ｐゴシック" charset="-128"/>
                <a:cs typeface="Arial"/>
                <a:sym typeface="Arial"/>
              </a:rPr>
              <a:t> is a c</a:t>
            </a:r>
            <a:r>
              <a:rPr lang="en-US" sz="1200" b="0" i="0" u="none" strike="noStrike" kern="1200" cap="none" dirty="0">
                <a:solidFill>
                  <a:schemeClr val="tx1"/>
                </a:solidFill>
                <a:effectLst/>
                <a:latin typeface="Arial"/>
                <a:ea typeface="ＭＳ Ｐゴシック" charset="-128"/>
                <a:cs typeface="Arial"/>
                <a:sym typeface="Arial"/>
              </a:rPr>
              <a:t>ommon viral illness</a:t>
            </a:r>
            <a:r>
              <a:rPr lang="en-US" sz="1800" b="0" i="0" u="none" strike="noStrike" kern="1200" cap="none" baseline="0" dirty="0">
                <a:solidFill>
                  <a:schemeClr val="tx1"/>
                </a:solidFill>
                <a:effectLst/>
                <a:latin typeface="Arial"/>
                <a:ea typeface="ＭＳ Ｐゴシック" charset="-128"/>
                <a:cs typeface="Arial"/>
                <a:sym typeface="Arial"/>
              </a:rPr>
              <a:t> that </a:t>
            </a:r>
            <a:r>
              <a:rPr lang="en-US" sz="1200" b="0" i="0" u="none" strike="noStrike" kern="1200" cap="none" baseline="0" dirty="0">
                <a:solidFill>
                  <a:schemeClr val="tx1"/>
                </a:solidFill>
                <a:effectLst/>
                <a:latin typeface="Arial"/>
                <a:ea typeface="ＭＳ Ｐゴシック" charset="-128"/>
                <a:cs typeface="Arial"/>
                <a:sym typeface="Arial"/>
              </a:rPr>
              <a:t>t</a:t>
            </a:r>
            <a:r>
              <a:rPr lang="en-US" sz="1200" b="0" i="0" u="none" strike="noStrike" kern="1200" cap="none" dirty="0">
                <a:solidFill>
                  <a:schemeClr val="tx1"/>
                </a:solidFill>
                <a:effectLst/>
                <a:latin typeface="Arial"/>
                <a:ea typeface="ＭＳ Ｐゴシック" charset="-128"/>
                <a:cs typeface="ＭＳ Ｐゴシック" charset="-128"/>
                <a:sym typeface="Arial"/>
              </a:rPr>
              <a:t>ends to occur at certain times of the year but can occur at any time.</a:t>
            </a:r>
            <a:r>
              <a:rPr lang="en-US" sz="1800" b="0" i="0" u="none" strike="noStrike" kern="1200" cap="none" baseline="0" dirty="0">
                <a:solidFill>
                  <a:schemeClr val="tx1"/>
                </a:solidFill>
                <a:effectLst/>
                <a:latin typeface="Arial"/>
                <a:ea typeface="ＭＳ Ｐゴシック" charset="-128"/>
                <a:cs typeface="ＭＳ Ｐゴシック" charset="-128"/>
                <a:sym typeface="Arial"/>
              </a:rPr>
              <a:t> It is c</a:t>
            </a:r>
            <a:r>
              <a:rPr lang="en-US" sz="1200" b="0" i="0" u="none" strike="noStrike" kern="1200" cap="none" dirty="0">
                <a:solidFill>
                  <a:schemeClr val="tx1"/>
                </a:solidFill>
                <a:effectLst/>
                <a:latin typeface="Arial"/>
                <a:ea typeface="ＭＳ Ｐゴシック" charset="-128"/>
                <a:cs typeface="ＭＳ Ｐゴシック" charset="-128"/>
                <a:sym typeface="Arial"/>
              </a:rPr>
              <a:t>aused by more than two dozen viruses.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influenza.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24.1</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Points to Emphasize</a:t>
            </a:r>
            <a:r>
              <a:rPr lang="en-US" altLang="en-US" dirty="0">
                <a:ea typeface="ＭＳ Ｐゴシック" panose="020B0600070205080204" pitchFamily="34" charset="-128"/>
              </a:rPr>
              <a:t>: An infectious disease is caused by bacteria, viruses,</a:t>
            </a:r>
            <a:r>
              <a:rPr lang="en-US" altLang="en-US" baseline="0" dirty="0">
                <a:ea typeface="ＭＳ Ｐゴシック" panose="020B0600070205080204" pitchFamily="34" charset="-128"/>
              </a:rPr>
              <a:t> and other microbes and </a:t>
            </a:r>
            <a:r>
              <a:rPr lang="en-US" altLang="en-US" dirty="0">
                <a:ea typeface="ＭＳ Ｐゴシック" panose="020B0600070205080204" pitchFamily="34" charset="-128"/>
              </a:rPr>
              <a:t>may not be communicable.</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Discussion Topic:</a:t>
            </a:r>
            <a:r>
              <a:rPr lang="en-US" altLang="en-US" b="0" dirty="0">
                <a:ea typeface="ＭＳ Ｐゴシック" panose="020B0600070205080204" pitchFamily="34" charset="-128"/>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Distinguish between infectious and communicable diseases. Identify the types of microbes and differentiate between them.</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Antiviral medications can be taken postexposure. When the CDC identifies a new strain of influenza, it is recommended that health care providers take respiratory precautions, including N-95 masks, until droplet precautions are confirmed to be sufficient. To date, standard surgical masks are sufficient for all forms of influenza. The populations more prone to influenza are the very young, the elderly, and patients with chronic conditions.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influenza.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baseline="0" dirty="0">
                <a:solidFill>
                  <a:schemeClr val="tx1"/>
                </a:solidFill>
                <a:latin typeface="Arial"/>
                <a:ea typeface="ＭＳ Ｐゴシック" charset="-128"/>
                <a:cs typeface="ＭＳ Ｐゴシック" charset="-128"/>
                <a:sym typeface="Arial"/>
              </a:rPr>
              <a:t>Despite the resemblance of their names, parainfluenza and influenza are completely separate organisms and cause different signs and symptoms.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croup.</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Patients with croup are usually young children. How does this affect your approach to assessment and treatment?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a:t>
            </a:r>
            <a:r>
              <a:rPr lang="en-US" altLang="en-US" b="1" i="0" dirty="0">
                <a:latin typeface="Arial" panose="020B0604020202020204" pitchFamily="34" charset="0"/>
                <a:ea typeface="ＭＳ Ｐゴシック" panose="020B0600070205080204" pitchFamily="34" charset="-128"/>
                <a:cs typeface="Arial" panose="020B0604020202020204" pitchFamily="34" charset="0"/>
              </a:rPr>
              <a:t>Emphasize:</a:t>
            </a:r>
            <a:r>
              <a:rPr lang="en-US" altLang="en-US" b="0" i="0" baseline="0" dirty="0">
                <a:latin typeface="Arial" panose="020B0604020202020204" pitchFamily="34" charset="0"/>
                <a:ea typeface="ＭＳ Ｐゴシック" panose="020B0600070205080204" pitchFamily="34" charset="-128"/>
                <a:cs typeface="Arial" panose="020B0604020202020204" pitchFamily="34" charset="0"/>
              </a:rPr>
              <a:t> Treatment for croup is symptomatic. There is no vaccine</a:t>
            </a:r>
            <a:r>
              <a:rPr lang="en-US" sz="1200" b="0" i="0" u="none" strike="noStrike" kern="1200" cap="none" dirty="0">
                <a:solidFill>
                  <a:schemeClr val="tx1"/>
                </a:solidFill>
                <a:effectLst/>
                <a:latin typeface="Arial"/>
                <a:ea typeface="ＭＳ Ｐゴシック" charset="-128"/>
                <a:cs typeface="ＭＳ Ｐゴシック" charset="-128"/>
                <a:sym typeface="Arial"/>
              </a:rPr>
              <a:t>.</a:t>
            </a:r>
          </a:p>
          <a:p>
            <a:endParaRPr lang="en-US" altLang="en-US" sz="1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8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croup.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dk1"/>
                </a:solidFill>
                <a:latin typeface="Arial"/>
                <a:ea typeface="Arial"/>
                <a:cs typeface="Arial"/>
                <a:sym typeface="Arial"/>
              </a:rPr>
              <a:t>Diagnosis involves of pertussis involves a cough for at least 2 weeks plus at least one of these:</a:t>
            </a:r>
            <a:r>
              <a:rPr lang="en-US" sz="1200" b="0" i="0" u="none" strike="noStrike" kern="1200" cap="none" baseline="0" dirty="0">
                <a:solidFill>
                  <a:schemeClr val="dk1"/>
                </a:solidFill>
                <a:latin typeface="Arial"/>
                <a:ea typeface="Arial"/>
                <a:cs typeface="Arial"/>
                <a:sym typeface="Arial"/>
              </a:rPr>
              <a:t> c</a:t>
            </a:r>
            <a:r>
              <a:rPr lang="en-US" sz="1200" b="0" i="0" u="none" strike="noStrike" kern="1200" cap="none" dirty="0">
                <a:solidFill>
                  <a:schemeClr val="dk1"/>
                </a:solidFill>
                <a:latin typeface="Arial"/>
                <a:ea typeface="Arial"/>
                <a:cs typeface="Arial"/>
                <a:sym typeface="Arial"/>
              </a:rPr>
              <a:t>oughing paroxysms, </a:t>
            </a:r>
            <a:r>
              <a:rPr lang="en-US" sz="1200" b="0" i="0" u="none" strike="noStrike" kern="1200" cap="none" baseline="0" dirty="0">
                <a:solidFill>
                  <a:schemeClr val="dk1"/>
                </a:solidFill>
                <a:latin typeface="Arial"/>
                <a:ea typeface="Arial"/>
                <a:cs typeface="Arial"/>
                <a:sym typeface="Arial"/>
              </a:rPr>
              <a:t>i</a:t>
            </a:r>
            <a:r>
              <a:rPr lang="en-US" sz="1200" b="0" i="0" u="none" strike="noStrike" kern="1200" cap="none" dirty="0">
                <a:solidFill>
                  <a:schemeClr val="dk1"/>
                </a:solidFill>
                <a:latin typeface="Arial"/>
                <a:ea typeface="Arial"/>
                <a:cs typeface="Arial"/>
                <a:sym typeface="Arial"/>
              </a:rPr>
              <a:t>nspiratory whooping,</a:t>
            </a:r>
            <a:r>
              <a:rPr lang="en-US" sz="1200" b="0" i="0" u="none" strike="noStrike" kern="1200" cap="none" baseline="0" dirty="0">
                <a:solidFill>
                  <a:schemeClr val="dk1"/>
                </a:solidFill>
                <a:latin typeface="Arial"/>
                <a:ea typeface="Arial"/>
                <a:cs typeface="Arial"/>
                <a:sym typeface="Arial"/>
              </a:rPr>
              <a:t> and/or p</a:t>
            </a:r>
            <a:r>
              <a:rPr lang="en-US" sz="1200" b="0" i="0" u="none" strike="noStrike" kern="1200" cap="none" dirty="0">
                <a:solidFill>
                  <a:schemeClr val="dk1"/>
                </a:solidFill>
                <a:latin typeface="Arial"/>
                <a:ea typeface="Arial"/>
                <a:cs typeface="Arial"/>
                <a:sym typeface="Arial"/>
              </a:rPr>
              <a:t>ost-tussive vomiting.</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8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pertussis.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a:t>
            </a:r>
            <a:r>
              <a:rPr lang="en-US" altLang="en-US" b="1" i="0" dirty="0">
                <a:latin typeface="Arial" panose="020B0604020202020204" pitchFamily="34" charset="0"/>
                <a:ea typeface="ＭＳ Ｐゴシック" panose="020B0600070205080204" pitchFamily="34" charset="-128"/>
                <a:cs typeface="Arial" panose="020B0604020202020204" pitchFamily="34" charset="0"/>
              </a:rPr>
              <a:t>Emphasize:</a:t>
            </a:r>
            <a:r>
              <a:rPr lang="en-US" altLang="en-US" b="0" i="0"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Postexposure, antibiotics are considered for women in the last 3 weeks of pregnancy and infants younger than 1 year old. Vaccinations are helpful in long term. There has been a major recurrence of pertussis. It is fatal in infants. Prevention in adults is the best way to prevent illness in the very young.</a:t>
            </a:r>
          </a:p>
          <a:p>
            <a:pPr lvl="0"/>
            <a:endParaRPr lang="en-US" altLang="en-US" sz="1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8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pertussis.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Pneumonia is the result of infection by any one of a number of different microbes. This section focuses on pneumococcal pneumonia, one of the types an EMT is more likely to see, and which is caused by the bacterium </a:t>
            </a:r>
            <a:r>
              <a:rPr lang="en-US" sz="1200" b="0" i="1" u="none" strike="noStrike" kern="1200" cap="none" dirty="0">
                <a:solidFill>
                  <a:schemeClr val="tx1"/>
                </a:solidFill>
                <a:effectLst/>
                <a:latin typeface="Arial"/>
                <a:ea typeface="ＭＳ Ｐゴシック" charset="-128"/>
                <a:cs typeface="ＭＳ Ｐゴシック" charset="-128"/>
                <a:sym typeface="Arial"/>
              </a:rPr>
              <a:t>Streptococcus pneumoniae</a:t>
            </a:r>
            <a:r>
              <a:rPr lang="en-US" sz="1200" b="0" i="0" u="none" strike="noStrike" kern="1200" cap="none" dirty="0">
                <a:solidFill>
                  <a:schemeClr val="tx1"/>
                </a:solidFill>
                <a:effectLst/>
                <a:latin typeface="Arial"/>
                <a:ea typeface="ＭＳ Ｐゴシック" charset="-128"/>
                <a:cs typeface="ＭＳ Ｐゴシック" charset="-128"/>
                <a:sym typeface="Arial"/>
              </a:rPr>
              <a: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pneumonia.</a:t>
            </a:r>
          </a:p>
          <a:p>
            <a:endPar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endParaRPr>
          </a:p>
          <a:p>
            <a:r>
              <a:rPr lang="en-US" altLang="en-US" sz="1200" b="1" i="0" u="none" strike="noStrike" kern="1200" cap="none" dirty="0">
                <a:solidFill>
                  <a:schemeClr val="tx1"/>
                </a:solidFill>
                <a:effectLst/>
                <a:latin typeface="Arial"/>
                <a:ea typeface="ＭＳ Ｐゴシック" charset="-128"/>
                <a:cs typeface="Arial" panose="020B0604020202020204" pitchFamily="34" charset="0"/>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You suspect a patient has pneumonia. How does this affect your approach to the ABCs?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dirty="0">
                <a:solidFill>
                  <a:schemeClr val="tx1"/>
                </a:solidFill>
                <a:effectLst/>
                <a:latin typeface="Arial"/>
                <a:ea typeface="ＭＳ Ｐゴシック" charset="-128"/>
                <a:cs typeface="ＭＳ Ｐゴシック" charset="-128"/>
                <a:sym typeface="Arial"/>
              </a:rPr>
              <a:t>Pneumonia has many different causes, including viral. It is a common cause of sepsis in patients at the extremes of age or with compromised immune systems.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pneumonia.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baseline="0" dirty="0">
                <a:solidFill>
                  <a:schemeClr val="tx1"/>
                </a:solidFill>
                <a:latin typeface="Arial"/>
                <a:ea typeface="ＭＳ Ｐゴシック" charset="-128"/>
                <a:cs typeface="ＭＳ Ｐゴシック" charset="-128"/>
                <a:sym typeface="Arial"/>
              </a:rPr>
              <a:t>Latent TB is common in people who are exposed and means they have an infection but no symptoms.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tuberculosis.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Every infectious disease has an incubation period. Every communicable disease has a communicable period.</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a:t>
            </a:r>
            <a:r>
              <a:rPr lang="en-US" altLang="en-US" b="1" i="0" dirty="0">
                <a:latin typeface="Arial" panose="020B0604020202020204" pitchFamily="34" charset="0"/>
                <a:ea typeface="ＭＳ Ｐゴシック" panose="020B0600070205080204" pitchFamily="34" charset="-128"/>
                <a:cs typeface="Arial" panose="020B0604020202020204" pitchFamily="34" charset="0"/>
              </a:rPr>
              <a:t>Emphasize:</a:t>
            </a:r>
            <a:r>
              <a:rPr lang="en-US" altLang="en-US" b="0" i="0"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The EMT</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must report exposure to a TB-infected patient and follow agency procedures for evaluation by a qualified health care provider</a:t>
            </a:r>
            <a:r>
              <a:rPr lang="en-US" sz="1200" b="0" i="0" u="none" strike="noStrike" kern="1200" cap="none" dirty="0">
                <a:solidFill>
                  <a:schemeClr val="tx1"/>
                </a:solidFill>
                <a:effectLst/>
                <a:latin typeface="Arial"/>
                <a:ea typeface="ＭＳ Ｐゴシック" charset="-128"/>
                <a:cs typeface="ＭＳ Ｐゴシック" charset="-128"/>
                <a:sym typeface="Arial"/>
              </a:rPr>
              <a:t>. TB</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is m</a:t>
            </a:r>
            <a:r>
              <a:rPr lang="en-US" sz="1200" b="0" i="0" u="none" strike="noStrike" kern="1200" cap="none" dirty="0">
                <a:solidFill>
                  <a:schemeClr val="tx1"/>
                </a:solidFill>
                <a:effectLst/>
                <a:latin typeface="Arial"/>
                <a:ea typeface="ＭＳ Ｐゴシック" charset="-128"/>
                <a:cs typeface="ＭＳ Ｐゴシック" charset="-128"/>
                <a:sym typeface="Arial"/>
              </a:rPr>
              <a:t>ore common in settings where people with poor health are gathered. Patients with HIV are at higher risk.</a:t>
            </a:r>
          </a:p>
          <a:p>
            <a:pPr lvl="0"/>
            <a:endParaRPr lang="en-US" altLang="en-US" sz="1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8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tuberculosis.</a:t>
            </a:r>
          </a:p>
          <a:p>
            <a:endParaRPr lang="en-US" sz="1800" b="0" i="0" u="none" strike="noStrike" kern="1200" cap="none" dirty="0">
              <a:solidFill>
                <a:schemeClr val="tx1"/>
              </a:solidFill>
              <a:effectLst/>
              <a:latin typeface="Arial"/>
              <a:ea typeface="ＭＳ Ｐゴシック" charset="-128"/>
              <a:cs typeface="ＭＳ Ｐゴシック" charset="-128"/>
              <a:sym typeface="Arial"/>
            </a:endParaRPr>
          </a:p>
          <a:p>
            <a:r>
              <a:rPr lang="en-US" sz="1800" b="1" i="0" u="none" strike="noStrike" kern="1200" cap="none" dirty="0">
                <a:solidFill>
                  <a:schemeClr val="tx1"/>
                </a:solidFill>
                <a:effectLst/>
                <a:latin typeface="Arial"/>
                <a:ea typeface="ＭＳ Ｐゴシック" charset="-128"/>
                <a:cs typeface="ＭＳ Ｐゴシック" charset="-128"/>
                <a:sym typeface="Arial"/>
              </a:rPr>
              <a:t>Critical Thinking Discussion: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the importance of a high index of suspicion and use of appropriate PPE for patients with respiratory symptoms that could indicate a tuberculosis infection.</a:t>
            </a:r>
            <a:endParaRPr lang="en-US" sz="1800" b="0" i="0" u="none" strike="noStrike" kern="1200" cap="none" dirty="0">
              <a:solidFill>
                <a:schemeClr val="tx1"/>
              </a:solidFill>
              <a:effectLst/>
              <a:latin typeface="Arial"/>
              <a:ea typeface="ＭＳ Ｐゴシック" charset="-128"/>
              <a:cs typeface="ＭＳ Ｐゴシック"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sz="1200" b="0" i="0" u="none" strike="noStrike" kern="1200" cap="none" baseline="0" dirty="0">
                <a:solidFill>
                  <a:schemeClr val="tx1"/>
                </a:solidFill>
                <a:latin typeface="Arial"/>
                <a:ea typeface="ＭＳ Ｐゴシック" charset="-128"/>
                <a:cs typeface="ＭＳ Ｐゴシック" charset="-128"/>
                <a:sym typeface="Arial"/>
              </a:rPr>
              <a:t>Meningitis is an inflammation of the meninges, the membranes that surround the brain and spinal cord. There are a number of causes of this condition, but this section will focus on meningococcal meningitis. </a:t>
            </a:r>
            <a:r>
              <a:rPr lang="en-US" sz="1200" b="0" i="0" u="none" strike="noStrike" kern="1200" cap="none" dirty="0">
                <a:solidFill>
                  <a:schemeClr val="tx1"/>
                </a:solidFill>
                <a:effectLst/>
                <a:latin typeface="Arial"/>
                <a:ea typeface="ＭＳ Ｐゴシック" charset="-128"/>
                <a:cs typeface="ＭＳ Ｐゴシック" charset="-128"/>
                <a:sym typeface="Arial"/>
              </a:rPr>
              <a:t>Meningitis has numerous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potential complications, including s</a:t>
            </a:r>
            <a:r>
              <a:rPr lang="en-US" sz="1200" b="0" i="0" u="none" strike="noStrike" kern="1200" cap="none" dirty="0">
                <a:solidFill>
                  <a:schemeClr val="tx1"/>
                </a:solidFill>
                <a:effectLst/>
                <a:latin typeface="Arial"/>
                <a:ea typeface="ＭＳ Ｐゴシック" charset="-128"/>
                <a:cs typeface="ＭＳ Ｐゴシック" charset="-128"/>
                <a:sym typeface="Arial"/>
              </a:rPr>
              <a:t>hock, multiple-organ failure,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b</a:t>
            </a:r>
            <a:r>
              <a:rPr lang="en-US" sz="1200" b="0" i="0" u="none" strike="noStrike" kern="1200" cap="none" dirty="0">
                <a:solidFill>
                  <a:schemeClr val="tx1"/>
                </a:solidFill>
                <a:effectLst/>
                <a:latin typeface="Arial"/>
                <a:ea typeface="ＭＳ Ｐゴシック" charset="-128"/>
                <a:cs typeface="ＭＳ Ｐゴシック" charset="-128"/>
                <a:sym typeface="Arial"/>
              </a:rPr>
              <a:t>lood-clotting problems,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b</a:t>
            </a:r>
            <a:r>
              <a:rPr lang="en-US" sz="1200" b="0" i="0" u="none" strike="noStrike" kern="1200" cap="none" dirty="0">
                <a:solidFill>
                  <a:schemeClr val="tx1"/>
                </a:solidFill>
                <a:effectLst/>
                <a:latin typeface="Arial"/>
                <a:ea typeface="ＭＳ Ｐゴシック" charset="-128"/>
                <a:cs typeface="ＭＳ Ｐゴシック" charset="-128"/>
                <a:sym typeface="Arial"/>
              </a:rPr>
              <a:t>rain damage,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d</a:t>
            </a:r>
            <a:r>
              <a:rPr lang="en-US" sz="1200" b="0" i="0" u="none" strike="noStrike" kern="1200" cap="none" dirty="0">
                <a:solidFill>
                  <a:schemeClr val="tx1"/>
                </a:solidFill>
                <a:effectLst/>
                <a:latin typeface="Arial"/>
                <a:ea typeface="ＭＳ Ｐゴシック" charset="-128"/>
                <a:cs typeface="ＭＳ Ｐゴシック" charset="-128"/>
                <a:sym typeface="Arial"/>
              </a:rPr>
              <a:t>eafness,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and l</a:t>
            </a:r>
            <a:r>
              <a:rPr lang="en-US" sz="1200" b="0" i="0" u="none" strike="noStrike" kern="1200" cap="none" dirty="0">
                <a:solidFill>
                  <a:schemeClr val="tx1"/>
                </a:solidFill>
                <a:effectLst/>
                <a:latin typeface="Arial"/>
                <a:ea typeface="ＭＳ Ｐゴシック" charset="-128"/>
                <a:cs typeface="ＭＳ Ｐゴシック" charset="-128"/>
                <a:sym typeface="Arial"/>
              </a:rPr>
              <a:t>oss of one or more limbs.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patient assessment findings that would indicate the presence of meningitis.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Covers Objective: 24.3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Treatment for meningitis is supportive. </a:t>
            </a:r>
            <a:r>
              <a:rPr lang="en-US" sz="1200" b="0" i="0" u="none" strike="noStrike" kern="1200" cap="none" dirty="0">
                <a:solidFill>
                  <a:schemeClr val="tx1"/>
                </a:solidFill>
                <a:effectLst/>
                <a:latin typeface="Arial"/>
                <a:ea typeface="ＭＳ Ｐゴシック" charset="-128"/>
                <a:cs typeface="ＭＳ Ｐゴシック" charset="-128"/>
                <a:sym typeface="Arial"/>
              </a:rPr>
              <a:t>Standard Precautions should be sufficient protection against exposure,</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but s</a:t>
            </a:r>
            <a:r>
              <a:rPr lang="en-US" sz="1200" b="0" i="0" u="none" strike="noStrike" kern="1200" cap="none" dirty="0">
                <a:solidFill>
                  <a:schemeClr val="tx1"/>
                </a:solidFill>
                <a:effectLst/>
                <a:latin typeface="Arial"/>
                <a:ea typeface="ＭＳ Ｐゴシック" charset="-128"/>
                <a:cs typeface="ＭＳ Ｐゴシック" charset="-128"/>
                <a:sym typeface="Arial"/>
              </a:rPr>
              <a:t>ome more virulent and communicable forms may require prophylactic antibiotics.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transmission, prevention, and treatment of meningitis.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ＭＳ Ｐゴシック" charset="-128"/>
                <a:cs typeface="ＭＳ Ｐゴシック" charset="-128"/>
                <a:sym typeface="Arial"/>
              </a:rPr>
              <a:t>Have students research and then describe the cause, presentation, and treatment for specific STIs.</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ea typeface="ＭＳ Ｐゴシック" panose="020B0600070205080204" pitchFamily="34" charset="-128"/>
            </a:endParaRPr>
          </a:p>
          <a:p>
            <a:r>
              <a:rPr lang="en-US" sz="1200" b="1" i="0" u="none" strike="noStrike" kern="1200" cap="none" dirty="0">
                <a:solidFill>
                  <a:schemeClr val="tx1"/>
                </a:solidFill>
                <a:effectLst/>
                <a:latin typeface="Arial"/>
                <a:ea typeface="ＭＳ Ｐゴシック" charset="-128"/>
                <a:cs typeface="ＭＳ Ｐゴシック" charset="-128"/>
                <a:sym typeface="Arial"/>
              </a:rPr>
              <a:t>Discussion</a:t>
            </a:r>
            <a:r>
              <a:rPr lang="en-US" sz="1200" b="1" i="0" u="none" strike="noStrike" kern="1200" cap="none" baseline="0" dirty="0">
                <a:solidFill>
                  <a:schemeClr val="tx1"/>
                </a:solidFill>
                <a:effectLst/>
                <a:latin typeface="Arial"/>
                <a:ea typeface="ＭＳ Ｐゴシック" charset="-128"/>
                <a:cs typeface="ＭＳ Ｐゴシック" charset="-128"/>
                <a:sym typeface="Arial"/>
              </a:rPr>
              <a:t> Topic: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an EMT’s potential role in public education efforts to prevent the spread of STIs.</a:t>
            </a:r>
            <a:endParaRPr lang="en-US" sz="1200" b="1" i="0" u="none" strike="noStrike" kern="1200" cap="none" dirty="0">
              <a:solidFill>
                <a:schemeClr val="tx1"/>
              </a:solidFill>
              <a:effectLst/>
              <a:latin typeface="Arial"/>
              <a:ea typeface="ＭＳ Ｐゴシック" charset="-128"/>
              <a:cs typeface="ＭＳ Ｐゴシック" charset="-128"/>
              <a:sym typeface="Arial"/>
            </a:endParaRPr>
          </a:p>
          <a:p>
            <a:endParaRPr lang="en-US" sz="1200" b="1" i="0" u="none" strike="noStrike" kern="1200" cap="none" dirty="0">
              <a:solidFill>
                <a:schemeClr val="tx1"/>
              </a:solidFill>
              <a:effectLst/>
              <a:latin typeface="Arial"/>
              <a:ea typeface="ＭＳ Ｐゴシック" charset="-128"/>
              <a:cs typeface="ＭＳ Ｐゴシック" charset="-128"/>
              <a:sym typeface="Arial"/>
            </a:endParaRPr>
          </a:p>
          <a:p>
            <a:r>
              <a:rPr lang="en-US" sz="1200" b="1" i="0" u="none" strike="noStrike" kern="1200" cap="none" dirty="0">
                <a:solidFill>
                  <a:schemeClr val="tx1"/>
                </a:solidFill>
                <a:effectLst/>
                <a:latin typeface="Arial"/>
                <a:ea typeface="ＭＳ Ｐゴシック" charset="-128"/>
                <a:cs typeface="ＭＳ Ｐゴシック" charset="-128"/>
                <a:sym typeface="Arial"/>
              </a:rPr>
              <a:t>Knowledge Application: </a:t>
            </a:r>
            <a:r>
              <a:rPr lang="en-US" sz="1200" b="0" i="0" u="none" strike="noStrike" kern="1200" cap="none" dirty="0">
                <a:solidFill>
                  <a:schemeClr val="tx1"/>
                </a:solidFill>
                <a:effectLst/>
                <a:latin typeface="Arial"/>
                <a:ea typeface="ＭＳ Ｐゴシック" charset="-128"/>
                <a:cs typeface="ＭＳ Ｐゴシック" charset="-128"/>
                <a:sym typeface="Arial"/>
              </a:rPr>
              <a:t>Have students work in small groups to list the characteristics of specific STIs. Other students guess each group’s STI from hearing its characteristics.</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24.3</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Points to emphasize:</a:t>
            </a:r>
            <a:r>
              <a:rPr lang="en-US" altLang="en-US" b="0" dirty="0">
                <a:ea typeface="ＭＳ Ｐゴシック" panose="020B0600070205080204" pitchFamily="34" charset="-128"/>
              </a:rPr>
              <a:t> </a:t>
            </a:r>
            <a:r>
              <a:rPr lang="en-US" sz="1200" b="0" i="0" u="none" strike="noStrike" kern="1200" cap="none" baseline="0" dirty="0">
                <a:solidFill>
                  <a:schemeClr val="tx1"/>
                </a:solidFill>
                <a:latin typeface="Arial"/>
                <a:ea typeface="ＭＳ Ｐゴシック" charset="-128"/>
                <a:cs typeface="ＭＳ Ｐゴシック" charset="-128"/>
                <a:sym typeface="Arial"/>
              </a:rPr>
              <a:t>Other diseases such as Rocky Mountain Spotted Fever are carried by ticks. If you live or work in an area with ticks, consider becoming familiar with which diseases are more common in your area.</a:t>
            </a:r>
            <a:endParaRPr lang="en-US" altLang="en-US" b="1" dirty="0">
              <a:ea typeface="ＭＳ Ｐゴシック" panose="020B0600070205080204" pitchFamily="34" charset="-128"/>
            </a:endParaRP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Discussion</a:t>
            </a:r>
            <a:r>
              <a:rPr lang="en-US" altLang="en-US" b="1" baseline="0" dirty="0">
                <a:ea typeface="ＭＳ Ｐゴシック" panose="020B0600070205080204" pitchFamily="34" charset="-128"/>
              </a:rPr>
              <a:t> Topic:</a:t>
            </a:r>
            <a:r>
              <a:rPr lang="en-US" altLang="en-US" b="0" baseline="0" dirty="0">
                <a:ea typeface="ＭＳ Ｐゴシック" panose="020B0600070205080204" pitchFamily="34" charset="-128"/>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the potential complications of Lyme disease.</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Increasing bacterial</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resistance </a:t>
            </a:r>
            <a:r>
              <a:rPr lang="en-US" sz="1200" b="0" i="0" u="none" strike="noStrike" kern="1200" cap="none" baseline="0" dirty="0">
                <a:solidFill>
                  <a:schemeClr val="tx1"/>
                </a:solidFill>
                <a:latin typeface="Arial"/>
                <a:ea typeface="ＭＳ Ｐゴシック" charset="-128"/>
                <a:cs typeface="ＭＳ Ｐゴシック" charset="-128"/>
                <a:sym typeface="Arial"/>
              </a:rPr>
              <a:t>has led to several conditions that EMTs deal with regularly, including methicillin-resistant </a:t>
            </a:r>
            <a:r>
              <a:rPr lang="en-US" sz="1200" b="0" i="1" u="none" strike="noStrike" kern="1200" cap="none" baseline="0" dirty="0">
                <a:solidFill>
                  <a:schemeClr val="tx1"/>
                </a:solidFill>
                <a:latin typeface="Arial"/>
                <a:ea typeface="ＭＳ Ｐゴシック" charset="-128"/>
                <a:cs typeface="ＭＳ Ｐゴシック" charset="-128"/>
                <a:sym typeface="Arial"/>
              </a:rPr>
              <a:t>Staphylococcus aureus </a:t>
            </a:r>
            <a:r>
              <a:rPr lang="en-US" sz="1200" b="0" i="0" u="none" strike="noStrike" kern="1200" cap="none" baseline="0" dirty="0">
                <a:solidFill>
                  <a:schemeClr val="tx1"/>
                </a:solidFill>
                <a:latin typeface="Arial"/>
                <a:ea typeface="ＭＳ Ｐゴシック" charset="-128"/>
                <a:cs typeface="ＭＳ Ｐゴシック" charset="-128"/>
                <a:sym typeface="Arial"/>
              </a:rPr>
              <a:t>(MRSA), vancomycin-resistant </a:t>
            </a:r>
            <a:r>
              <a:rPr lang="en-US" sz="1200" b="0" i="1" u="none" strike="noStrike" kern="1200" cap="none" baseline="0" dirty="0">
                <a:solidFill>
                  <a:schemeClr val="tx1"/>
                </a:solidFill>
                <a:latin typeface="Arial"/>
                <a:ea typeface="ＭＳ Ｐゴシック" charset="-128"/>
                <a:cs typeface="ＭＳ Ｐゴシック" charset="-128"/>
                <a:sym typeface="Arial"/>
              </a:rPr>
              <a:t>Enterococcus</a:t>
            </a:r>
          </a:p>
          <a:p>
            <a:r>
              <a:rPr lang="en-US" sz="1200" b="0" i="0" u="none" strike="noStrike" kern="1200" cap="none" baseline="0" dirty="0">
                <a:solidFill>
                  <a:schemeClr val="tx1"/>
                </a:solidFill>
                <a:latin typeface="Arial"/>
                <a:ea typeface="ＭＳ Ｐゴシック" charset="-128"/>
                <a:cs typeface="ＭＳ Ｐゴシック" charset="-128"/>
                <a:sym typeface="Arial"/>
              </a:rPr>
              <a:t>(VRE), and </a:t>
            </a:r>
            <a:r>
              <a:rPr lang="en-US" sz="1200" b="0" i="1" u="none" strike="noStrike" kern="1200" cap="none" baseline="0" dirty="0">
                <a:solidFill>
                  <a:schemeClr val="tx1"/>
                </a:solidFill>
                <a:latin typeface="Arial"/>
                <a:ea typeface="ＭＳ Ｐゴシック" charset="-128"/>
                <a:cs typeface="ＭＳ Ｐゴシック" charset="-128"/>
                <a:sym typeface="Arial"/>
              </a:rPr>
              <a:t>Clostridium difficile </a:t>
            </a:r>
            <a:r>
              <a:rPr lang="en-US" sz="1200" b="0" i="0" u="none" strike="noStrike" kern="1200" cap="none" baseline="0" dirty="0">
                <a:solidFill>
                  <a:schemeClr val="tx1"/>
                </a:solidFill>
                <a:latin typeface="Arial"/>
                <a:ea typeface="ＭＳ Ｐゴシック" charset="-128"/>
                <a:cs typeface="ＭＳ Ｐゴシック" charset="-128"/>
                <a:sym typeface="Arial"/>
              </a:rPr>
              <a:t>(C. diff). A less common but still important example is multidrug-resistant tuberculosis (MDR-TB). As bacteria evolve, this list will grow.</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Discuss the reasons why some bacteria are developing resistance to antibiotics.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24.4</a:t>
            </a:r>
          </a:p>
          <a:p>
            <a:endParaRPr lang="en-US" altLang="en-US" b="1" dirty="0">
              <a:ea typeface="ＭＳ Ｐゴシック" panose="020B0600070205080204" pitchFamily="34" charset="-128"/>
            </a:endParaRPr>
          </a:p>
          <a:p>
            <a:pPr lvl="0"/>
            <a:r>
              <a:rPr lang="en-US" altLang="en-US" b="1" dirty="0">
                <a:ea typeface="ＭＳ Ｐゴシック" panose="020B0600070205080204" pitchFamily="34" charset="-128"/>
              </a:rPr>
              <a:t>Points to Emphasize: </a:t>
            </a:r>
            <a:r>
              <a:rPr lang="en-US" altLang="en-US" sz="1200" b="0" i="0" u="none" strike="noStrike" kern="1200" cap="none" dirty="0">
                <a:solidFill>
                  <a:schemeClr val="tx1"/>
                </a:solidFill>
                <a:effectLst/>
                <a:latin typeface="Arial"/>
                <a:ea typeface="ＭＳ Ｐゴシック" charset="-128"/>
                <a:cs typeface="Arial"/>
                <a:sym typeface="Arial"/>
              </a:rPr>
              <a:t>When</a:t>
            </a:r>
            <a:r>
              <a:rPr lang="en-US" altLang="en-US" sz="1200" b="0" i="0" u="none" strike="noStrike" kern="1200" cap="none" baseline="0" dirty="0">
                <a:solidFill>
                  <a:schemeClr val="tx1"/>
                </a:solidFill>
                <a:effectLst/>
                <a:latin typeface="Arial"/>
                <a:ea typeface="ＭＳ Ｐゴシック" charset="-128"/>
                <a:cs typeface="Arial"/>
                <a:sym typeface="Arial"/>
              </a:rPr>
              <a:t> new infections have emerged, several common events occur. R</a:t>
            </a:r>
            <a:r>
              <a:rPr lang="en-US" sz="1200" b="0" i="0" u="none" strike="noStrike" kern="1200" cap="none" dirty="0">
                <a:solidFill>
                  <a:schemeClr val="tx1"/>
                </a:solidFill>
                <a:effectLst/>
                <a:latin typeface="Arial"/>
                <a:ea typeface="ＭＳ Ｐゴシック" charset="-128"/>
                <a:cs typeface="ＭＳ Ｐゴシック" charset="-128"/>
                <a:sym typeface="Arial"/>
              </a:rPr>
              <a:t>eports of outbreaks led to panic or near-panic states.</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The CDC, the World Health Organization, and other national and international agencies worked diligently to discover the microbes that cause the diseases, effective treatment for them, and how to prevent their spread.</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This information was disseminated to health care providers and institutions so that it could be implemented.</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Health care workers implemented appropriate steps and significantly reduced the number of people who became infected and ill.</a:t>
            </a:r>
          </a:p>
          <a:p>
            <a:pPr lvl="0"/>
            <a:endParaRPr lang="en-US" sz="1200" b="0" i="0" u="none" strike="noStrike" kern="1200" cap="none" dirty="0">
              <a:solidFill>
                <a:schemeClr val="tx1"/>
              </a:solidFill>
              <a:effectLst/>
              <a:latin typeface="Arial"/>
              <a:ea typeface="ＭＳ Ｐゴシック" charset="-128"/>
              <a:cs typeface="ＭＳ Ｐゴシック" charset="-128"/>
              <a:sym typeface="Arial"/>
            </a:endParaRPr>
          </a:p>
          <a:p>
            <a:pPr lvl="0"/>
            <a:r>
              <a:rPr lang="en-US" sz="1200" b="1" i="0" u="none" strike="noStrike" kern="1200" cap="none" dirty="0">
                <a:solidFill>
                  <a:schemeClr val="tx1"/>
                </a:solidFill>
                <a:effectLst/>
                <a:latin typeface="Arial"/>
                <a:ea typeface="ＭＳ Ｐゴシック" charset="-128"/>
                <a:cs typeface="ＭＳ Ｐゴシック" charset="-128"/>
                <a:sym typeface="Arial"/>
              </a:rPr>
              <a:t>Critical Thinking</a:t>
            </a:r>
            <a:r>
              <a:rPr lang="en-US" sz="1200" b="1" i="0" u="none" strike="noStrike" kern="1200" cap="none" baseline="0" dirty="0">
                <a:solidFill>
                  <a:schemeClr val="tx1"/>
                </a:solidFill>
                <a:effectLst/>
                <a:latin typeface="Arial"/>
                <a:ea typeface="ＭＳ Ｐゴシック" charset="-128"/>
                <a:cs typeface="ＭＳ Ｐゴシック" charset="-128"/>
                <a:sym typeface="Arial"/>
              </a:rPr>
              <a:t> Discussion:</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If you were watching the news and saw a story about an outbreak of a new communicable disease in a nearby city, what would you do as an EMT in response?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List and describe the factors that determine whether exposure to a microbe causes infection and illness.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sz="1200" b="0" i="0" u="none" strike="noStrike" kern="1200" cap="none" baseline="0" dirty="0">
                <a:solidFill>
                  <a:schemeClr val="tx1"/>
                </a:solidFill>
                <a:latin typeface="Arial"/>
                <a:ea typeface="ＭＳ Ｐゴシック" charset="-128"/>
                <a:cs typeface="ＭＳ Ｐゴシック" charset="-128"/>
                <a:sym typeface="Arial"/>
              </a:rPr>
              <a:t>Although patients with serious infections usually have a fever, some patients with sepsis are actually slightly hypothermic, so do not ignore the possibility of sepsis in a patient with a lower-than-normal temperature. Unfortunately, the SIRS criteria are fairly vague, and many patients without sepsis will have two or more abnormal findings, as in the case of trauma patients. Similarly, there are a number of patients with sepsis who will not have two or more abnormal findings.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sz="1200" b="0" i="0" u="none" strike="noStrike" kern="1200" cap="none" baseline="0" dirty="0">
                <a:solidFill>
                  <a:schemeClr val="tx1"/>
                </a:solidFill>
                <a:latin typeface="Arial"/>
                <a:ea typeface="ＭＳ Ｐゴシック" charset="-128"/>
                <a:cs typeface="ＭＳ Ｐゴシック" charset="-128"/>
                <a:sym typeface="Arial"/>
              </a:rPr>
              <a:t>Get the appropriate vaccinations and always use Standard Precautions, including appropriate use of disposable gloves, eyewear, face protection, and respiratory protection. When assessing patients with an infectious disease, remember to ask them if they have travelled recently (and if they got the recommended vaccinations if they did). Also remember to be empathetic and respond appropriately to how the patient feels.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b="0" dirty="0">
                <a:latin typeface="Arial" panose="020B0604020202020204" pitchFamily="34" charset="0"/>
                <a:ea typeface="ＭＳ Ｐゴシック" panose="020B0600070205080204" pitchFamily="34" charset="-128"/>
                <a:cs typeface="Arial" panose="020B0604020202020204" pitchFamily="34" charset="0"/>
              </a:rPr>
              <a:t>A</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cough like a seal barking is characteristic of croup, which tends to get worse at night. Although the volume and nature of the cough is alarming, you should reassure the parents that the cough isn’t as bad as it sounds. Taking Standard Precautions, provide supportive treatment, and assess the child for shortness of breath. Remember that </a:t>
            </a:r>
            <a:r>
              <a:rPr lang="en-US" sz="1200" b="0" i="0" u="none" strike="noStrike" kern="1200" cap="none" baseline="0" dirty="0">
                <a:solidFill>
                  <a:schemeClr val="tx1"/>
                </a:solidFill>
                <a:latin typeface="Arial"/>
                <a:ea typeface="ＭＳ Ｐゴシック" charset="-128"/>
                <a:cs typeface="ＭＳ Ｐゴシック" charset="-128"/>
                <a:sym typeface="Arial"/>
              </a:rPr>
              <a:t>ALS providers may be able to nebulize epinephrine, which may reduce swelling in the airway, and to administer a steroid, which will further reduce inflammation. A few patients with croup have enough inflammation and swelling of their airways to be admitted to a hospital, so look for signs of hypoxia.</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30</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ＭＳ Ｐゴシック" charset="-128"/>
                <a:cs typeface="ＭＳ Ｐゴシック" charset="-128"/>
                <a:sym typeface="Arial"/>
              </a:rPr>
              <a:t>Review the chapters on Principles of Pathophysiology and Bleeding and Shock. Add the progression of sepsis to septic shock to physiology and pathophysiology as previously discussed. Identification of sepsis is important but the criteria are not definitive. Discuss with students the efficacy and goals of sepsis-related assessment criteria.</a:t>
            </a:r>
            <a:r>
              <a:rPr lang="en-US" sz="1200" b="0" i="0" u="none" strike="noStrike" kern="1200" cap="none" baseline="0" dirty="0">
                <a:solidFill>
                  <a:schemeClr val="tx1"/>
                </a:solidFill>
                <a:effectLst/>
                <a:latin typeface="Arial"/>
                <a:ea typeface="ＭＳ Ｐゴシック" charset="-128"/>
                <a:cs typeface="ＭＳ Ｐゴシック" charset="-128"/>
                <a:sym typeface="Arial"/>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Teach that providing sepsis alerts to ED staff for potentially septic patients is crucial and how to make the determination that an alert is necessary.</a:t>
            </a:r>
            <a:endParaRPr lang="en-IN" sz="1200" b="0" i="0" u="none" strike="noStrike" kern="1200" cap="none" dirty="0">
              <a:solidFill>
                <a:schemeClr val="tx1"/>
              </a:solidFill>
              <a:effectLst/>
              <a:latin typeface="Arial"/>
              <a:ea typeface="ＭＳ Ｐゴシック" charset="-128"/>
              <a:cs typeface="ＭＳ Ｐゴシック" charset="-128"/>
              <a:sym typeface="Arial"/>
            </a:endParaRPr>
          </a:p>
          <a:p>
            <a:pPr lvl="0"/>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Sepsis involves an abnormal</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and counterproductive response by the body that damages tissue and organs. It can progress to septic shock</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Thinking Discussion: </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What can prevent sepsis from progressing to septic shock?</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ea typeface="ＭＳ Ｐゴシック" panose="020B0600070205080204" pitchFamily="34" charset="-128"/>
              </a:rPr>
              <a:t>Covers Objective: 24.2</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Discussion Topic:</a:t>
            </a:r>
            <a:r>
              <a:rPr lang="en-US" altLang="en-US" b="0" baseline="0" dirty="0">
                <a:ea typeface="ＭＳ Ｐゴシック" panose="020B0600070205080204" pitchFamily="34" charset="-128"/>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List the steps of the progression from sepsis from septic shock.</a:t>
            </a:r>
            <a:endParaRPr lang="en-US" altLang="en-US" b="1"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9"/>
            <a:ext cx="4443412" cy="297374"/>
          </a:xfrm>
        </p:spPr>
        <p:txBody>
          <a:bodyPr/>
          <a:lstStyle>
            <a:lvl1pPr marL="0" indent="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slide" Target="slide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24</a:t>
            </a:r>
          </a:p>
        </p:txBody>
      </p:sp>
      <p:sp>
        <p:nvSpPr>
          <p:cNvPr id="5" name="Text Placeholder 4"/>
          <p:cNvSpPr>
            <a:spLocks noGrp="1"/>
          </p:cNvSpPr>
          <p:nvPr>
            <p:ph type="body" idx="3"/>
          </p:nvPr>
        </p:nvSpPr>
        <p:spPr>
          <a:xfrm>
            <a:off x="5029199" y="3409979"/>
            <a:ext cx="3657601" cy="950360"/>
          </a:xfrm>
        </p:spPr>
        <p:txBody>
          <a:bodyPr/>
          <a:lstStyle/>
          <a:p>
            <a:pPr algn="ctr"/>
            <a:r>
              <a:rPr lang="en-IN" dirty="0">
                <a:latin typeface="+mn-lt"/>
              </a:rPr>
              <a:t>Infectious Diseases and Sepsis</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Causes </a:t>
            </a:r>
            <a:r>
              <a:rPr lang="en-US" sz="2000" b="0" dirty="0"/>
              <a:t>(1 of 2)</a:t>
            </a:r>
          </a:p>
        </p:txBody>
      </p:sp>
      <p:sp>
        <p:nvSpPr>
          <p:cNvPr id="6" name="Content Placeholder 5"/>
          <p:cNvSpPr>
            <a:spLocks noGrp="1"/>
          </p:cNvSpPr>
          <p:nvPr>
            <p:ph sz="quarter" idx="13"/>
          </p:nvPr>
        </p:nvSpPr>
        <p:spPr/>
        <p:txBody>
          <a:bodyPr/>
          <a:lstStyle/>
          <a:p>
            <a:r>
              <a:rPr lang="en-US" dirty="0"/>
              <a:t>Locations of body likely to be associated with sepsis</a:t>
            </a:r>
          </a:p>
          <a:p>
            <a:pPr lvl="1"/>
            <a:r>
              <a:rPr lang="en-US" dirty="0"/>
              <a:t>Lungs</a:t>
            </a:r>
          </a:p>
          <a:p>
            <a:pPr lvl="2"/>
            <a:r>
              <a:rPr lang="en-US" dirty="0"/>
              <a:t>Pneumonia</a:t>
            </a:r>
          </a:p>
          <a:p>
            <a:pPr lvl="1"/>
            <a:r>
              <a:rPr lang="en-US" dirty="0"/>
              <a:t>Gastrointestinal tract</a:t>
            </a:r>
          </a:p>
          <a:p>
            <a:pPr lvl="2"/>
            <a:r>
              <a:rPr lang="en-US" dirty="0"/>
              <a:t>Abdominal surgery</a:t>
            </a:r>
          </a:p>
          <a:p>
            <a:pPr lvl="2"/>
            <a:r>
              <a:rPr lang="en-US" dirty="0"/>
              <a:t>Pancreatitis</a:t>
            </a:r>
          </a:p>
          <a:p>
            <a:pPr lvl="1"/>
            <a:r>
              <a:rPr lang="en-US" dirty="0"/>
              <a:t>Genitourinary tract</a:t>
            </a:r>
          </a:p>
          <a:p>
            <a:pPr lvl="2"/>
            <a:r>
              <a:rPr lang="en-US" dirty="0"/>
              <a:t>Kidney or prostate infections</a:t>
            </a:r>
          </a:p>
          <a:p>
            <a:pPr lvl="2"/>
            <a:r>
              <a:rPr lang="en-US" dirty="0"/>
              <a:t>Urinary catheter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Causes </a:t>
            </a:r>
            <a:r>
              <a:rPr lang="en-US" sz="2000" b="0" dirty="0"/>
              <a:t>(2 of 2)</a:t>
            </a:r>
          </a:p>
        </p:txBody>
      </p:sp>
      <p:sp>
        <p:nvSpPr>
          <p:cNvPr id="6" name="Content Placeholder 5"/>
          <p:cNvSpPr>
            <a:spLocks noGrp="1"/>
          </p:cNvSpPr>
          <p:nvPr>
            <p:ph sz="quarter" idx="13"/>
          </p:nvPr>
        </p:nvSpPr>
        <p:spPr/>
        <p:txBody>
          <a:bodyPr/>
          <a:lstStyle/>
          <a:p>
            <a:r>
              <a:rPr lang="en-US" dirty="0"/>
              <a:t>Locations of body likely to be associated with sepsis</a:t>
            </a:r>
          </a:p>
          <a:p>
            <a:pPr lvl="1"/>
            <a:r>
              <a:rPr lang="en-US" dirty="0"/>
              <a:t>Skin</a:t>
            </a:r>
          </a:p>
          <a:p>
            <a:pPr lvl="2"/>
            <a:r>
              <a:rPr lang="en-US" dirty="0"/>
              <a:t>Long-term intravenous catheter</a:t>
            </a:r>
          </a:p>
          <a:p>
            <a:pPr lvl="2"/>
            <a:r>
              <a:rPr lang="en-US" dirty="0"/>
              <a:t>Tracheostomy</a:t>
            </a:r>
          </a:p>
          <a:p>
            <a:pPr lvl="2"/>
            <a:r>
              <a:rPr lang="en-US" dirty="0"/>
              <a:t>Gastrostomy tube</a:t>
            </a:r>
          </a:p>
          <a:p>
            <a:pPr lvl="2"/>
            <a:r>
              <a:rPr lang="en-US" dirty="0"/>
              <a:t>Pressures sores</a:t>
            </a:r>
          </a:p>
          <a:p>
            <a:r>
              <a:rPr lang="en-US" dirty="0"/>
              <a:t>Much about sepsis still unknown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Assessment </a:t>
            </a:r>
            <a:r>
              <a:rPr lang="en-US" sz="2000" b="0" dirty="0"/>
              <a:t>(1 of 2)</a:t>
            </a:r>
          </a:p>
        </p:txBody>
      </p:sp>
      <p:sp>
        <p:nvSpPr>
          <p:cNvPr id="3" name="Content Placeholder 2"/>
          <p:cNvSpPr>
            <a:spLocks noGrp="1"/>
          </p:cNvSpPr>
          <p:nvPr>
            <p:ph sz="quarter" idx="13"/>
          </p:nvPr>
        </p:nvSpPr>
        <p:spPr/>
        <p:txBody>
          <a:bodyPr/>
          <a:lstStyle/>
          <a:p>
            <a:r>
              <a:rPr lang="en-US" dirty="0"/>
              <a:t>Systemic inflammatory response syndrome (S</a:t>
            </a:r>
            <a:r>
              <a:rPr lang="en-US" sz="100" dirty="0"/>
              <a:t> </a:t>
            </a:r>
            <a:r>
              <a:rPr lang="en-US" dirty="0"/>
              <a:t>I</a:t>
            </a:r>
            <a:r>
              <a:rPr lang="en-US" sz="100" dirty="0"/>
              <a:t> </a:t>
            </a:r>
            <a:r>
              <a:rPr lang="en-US" dirty="0"/>
              <a:t>R</a:t>
            </a:r>
            <a:r>
              <a:rPr lang="en-US" sz="100" dirty="0"/>
              <a:t> </a:t>
            </a:r>
            <a:r>
              <a:rPr lang="en-US" dirty="0"/>
              <a:t>S) criteria</a:t>
            </a:r>
          </a:p>
          <a:p>
            <a:pPr lvl="1"/>
            <a:r>
              <a:rPr lang="en-US" dirty="0"/>
              <a:t>Temperature</a:t>
            </a:r>
          </a:p>
          <a:p>
            <a:pPr lvl="2"/>
            <a:r>
              <a:rPr lang="en-US" dirty="0"/>
              <a:t>Lower than 96.8° F (36° C)</a:t>
            </a:r>
          </a:p>
          <a:p>
            <a:pPr lvl="2"/>
            <a:r>
              <a:rPr lang="en-US" dirty="0"/>
              <a:t>Higher than 101° F (38.3° C)</a:t>
            </a:r>
          </a:p>
          <a:p>
            <a:pPr lvl="1"/>
            <a:r>
              <a:rPr lang="en-US" dirty="0"/>
              <a:t>Heart rate over 90</a:t>
            </a:r>
          </a:p>
          <a:p>
            <a:pPr lvl="1"/>
            <a:r>
              <a:rPr lang="en-US" dirty="0"/>
              <a:t>Respiratory rate over 20</a:t>
            </a:r>
          </a:p>
          <a:p>
            <a:pPr lvl="1"/>
            <a:r>
              <a:rPr lang="en-US" dirty="0"/>
              <a:t>Systolic B</a:t>
            </a:r>
            <a:r>
              <a:rPr lang="en-US" sz="100" dirty="0"/>
              <a:t> </a:t>
            </a:r>
            <a:r>
              <a:rPr lang="en-US" dirty="0"/>
              <a:t>P lower than 90 m</a:t>
            </a:r>
            <a:r>
              <a:rPr lang="en-US" sz="100" dirty="0"/>
              <a:t> </a:t>
            </a:r>
            <a:r>
              <a:rPr lang="en-US" dirty="0"/>
              <a:t>m</a:t>
            </a:r>
            <a:r>
              <a:rPr lang="en-US" sz="100" dirty="0"/>
              <a:t> </a:t>
            </a:r>
            <a:r>
              <a:rPr lang="en-US" dirty="0"/>
              <a:t>H</a:t>
            </a:r>
            <a:r>
              <a:rPr lang="en-US" sz="100" dirty="0"/>
              <a:t> </a:t>
            </a:r>
            <a:r>
              <a:rPr lang="en-US" dirty="0"/>
              <a:t>g</a:t>
            </a:r>
          </a:p>
          <a:p>
            <a:pPr lvl="1"/>
            <a:r>
              <a:rPr lang="en-US" dirty="0"/>
              <a:t>New-onset altered mental status or worsened mental status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Assessment </a:t>
            </a:r>
            <a:r>
              <a:rPr lang="en-US" sz="2000" b="0" dirty="0"/>
              <a:t>(2 of 2)</a:t>
            </a:r>
          </a:p>
        </p:txBody>
      </p:sp>
      <p:sp>
        <p:nvSpPr>
          <p:cNvPr id="3" name="Content Placeholder 2"/>
          <p:cNvSpPr>
            <a:spLocks noGrp="1"/>
          </p:cNvSpPr>
          <p:nvPr>
            <p:ph sz="quarter" idx="13"/>
          </p:nvPr>
        </p:nvSpPr>
        <p:spPr/>
        <p:txBody>
          <a:bodyPr/>
          <a:lstStyle/>
          <a:p>
            <a:r>
              <a:rPr lang="en-US" dirty="0"/>
              <a:t>Quick sepsis-related organ failure assessment (q</a:t>
            </a:r>
            <a:r>
              <a:rPr lang="en-US" sz="100" dirty="0"/>
              <a:t> </a:t>
            </a:r>
            <a:r>
              <a:rPr lang="en-US" dirty="0"/>
              <a:t>S</a:t>
            </a:r>
            <a:r>
              <a:rPr lang="en-US" sz="100" dirty="0"/>
              <a:t> </a:t>
            </a:r>
            <a:r>
              <a:rPr lang="en-US" dirty="0"/>
              <a:t>O</a:t>
            </a:r>
            <a:r>
              <a:rPr lang="en-US" sz="100" dirty="0"/>
              <a:t> </a:t>
            </a:r>
            <a:r>
              <a:rPr lang="en-US" dirty="0"/>
              <a:t>F</a:t>
            </a:r>
            <a:r>
              <a:rPr lang="en-US" sz="100" dirty="0"/>
              <a:t> </a:t>
            </a:r>
            <a:r>
              <a:rPr lang="en-US" dirty="0"/>
              <a:t>A)</a:t>
            </a:r>
          </a:p>
          <a:p>
            <a:pPr lvl="1"/>
            <a:r>
              <a:rPr lang="en-US" dirty="0"/>
              <a:t>Resembles S</a:t>
            </a:r>
            <a:r>
              <a:rPr lang="en-US" sz="100" dirty="0"/>
              <a:t> </a:t>
            </a:r>
            <a:r>
              <a:rPr lang="en-US" dirty="0"/>
              <a:t>I</a:t>
            </a:r>
            <a:r>
              <a:rPr lang="en-US" sz="100" dirty="0"/>
              <a:t> </a:t>
            </a:r>
            <a:r>
              <a:rPr lang="en-US" dirty="0"/>
              <a:t>R</a:t>
            </a:r>
            <a:r>
              <a:rPr lang="en-US" sz="100" dirty="0"/>
              <a:t> </a:t>
            </a:r>
            <a:r>
              <a:rPr lang="en-US" dirty="0"/>
              <a:t>S criteria</a:t>
            </a:r>
          </a:p>
          <a:p>
            <a:pPr lvl="1"/>
            <a:r>
              <a:rPr lang="en-US" dirty="0"/>
              <a:t>Does not predict whether someone is septic</a:t>
            </a:r>
          </a:p>
          <a:p>
            <a:pPr lvl="1"/>
            <a:r>
              <a:rPr lang="en-US" dirty="0"/>
              <a:t>Predicts whether septic patient will have longer to stay in I</a:t>
            </a:r>
            <a:r>
              <a:rPr lang="en-US" sz="100" dirty="0"/>
              <a:t> </a:t>
            </a:r>
            <a:r>
              <a:rPr lang="en-US" dirty="0"/>
              <a:t>C</a:t>
            </a:r>
            <a:r>
              <a:rPr lang="en-US" sz="100" dirty="0"/>
              <a:t> </a:t>
            </a:r>
            <a:r>
              <a:rPr lang="en-US" dirty="0"/>
              <a:t>U or be more likely to die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Care</a:t>
            </a:r>
          </a:p>
        </p:txBody>
      </p:sp>
      <p:sp>
        <p:nvSpPr>
          <p:cNvPr id="3" name="Content Placeholder 2"/>
          <p:cNvSpPr>
            <a:spLocks noGrp="1"/>
          </p:cNvSpPr>
          <p:nvPr>
            <p:ph sz="quarter" idx="13"/>
          </p:nvPr>
        </p:nvSpPr>
        <p:spPr/>
        <p:txBody>
          <a:bodyPr/>
          <a:lstStyle/>
          <a:p>
            <a:r>
              <a:rPr lang="en-US" dirty="0"/>
              <a:t>Look for signs of sepsis in an infected patient.</a:t>
            </a:r>
          </a:p>
          <a:p>
            <a:r>
              <a:rPr lang="en-US" dirty="0"/>
              <a:t>Provide supportive care.</a:t>
            </a:r>
          </a:p>
          <a:p>
            <a:r>
              <a:rPr lang="en-US" dirty="0"/>
              <a:t>If patient meets S</a:t>
            </a:r>
            <a:r>
              <a:rPr lang="en-US" sz="100" dirty="0"/>
              <a:t> </a:t>
            </a:r>
            <a:r>
              <a:rPr lang="en-US" dirty="0"/>
              <a:t>I</a:t>
            </a:r>
            <a:r>
              <a:rPr lang="en-US" sz="100" dirty="0"/>
              <a:t> </a:t>
            </a:r>
            <a:r>
              <a:rPr lang="en-US" dirty="0"/>
              <a:t>R</a:t>
            </a:r>
            <a:r>
              <a:rPr lang="en-US" sz="100" dirty="0"/>
              <a:t> </a:t>
            </a:r>
            <a:r>
              <a:rPr lang="en-US" dirty="0"/>
              <a:t>S or similar criteria, inform the E</a:t>
            </a:r>
            <a:r>
              <a:rPr lang="en-US" sz="100" dirty="0"/>
              <a:t> </a:t>
            </a:r>
            <a:r>
              <a:rPr lang="en-US" dirty="0"/>
              <a:t>D (sepsis alert).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Selected Common Communicable Diseases</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 Assessment and Care </a:t>
            </a:r>
            <a:r>
              <a:rPr lang="en-US" sz="2000" b="0" dirty="0"/>
              <a:t>(1 of 2)</a:t>
            </a:r>
          </a:p>
        </p:txBody>
      </p:sp>
      <p:sp>
        <p:nvSpPr>
          <p:cNvPr id="5" name="Content Placeholder 4"/>
          <p:cNvSpPr>
            <a:spLocks noGrp="1"/>
          </p:cNvSpPr>
          <p:nvPr>
            <p:ph sz="quarter" idx="13"/>
          </p:nvPr>
        </p:nvSpPr>
        <p:spPr/>
        <p:txBody>
          <a:bodyPr/>
          <a:lstStyle/>
          <a:p>
            <a:r>
              <a:rPr lang="en-US" dirty="0"/>
              <a:t>Prevention</a:t>
            </a:r>
          </a:p>
          <a:p>
            <a:pPr lvl="1"/>
            <a:r>
              <a:rPr lang="en-US" dirty="0"/>
              <a:t>Appropriate vaccinations</a:t>
            </a:r>
          </a:p>
          <a:p>
            <a:pPr lvl="1"/>
            <a:r>
              <a:rPr lang="en-US" dirty="0"/>
              <a:t>Standard Precautions</a:t>
            </a:r>
          </a:p>
          <a:p>
            <a:r>
              <a:rPr lang="en-US" dirty="0"/>
              <a:t>Assessment</a:t>
            </a:r>
          </a:p>
          <a:p>
            <a:pPr lvl="1"/>
            <a:r>
              <a:rPr lang="en-US" dirty="0"/>
              <a:t>Has the patient travelled?</a:t>
            </a:r>
          </a:p>
          <a:p>
            <a:pPr lvl="1"/>
            <a:r>
              <a:rPr lang="en-US" dirty="0"/>
              <a:t>Has the patient received recommended vaccinations?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 Assessment and Care </a:t>
            </a:r>
            <a:r>
              <a:rPr lang="en-US" sz="2000" b="0" dirty="0"/>
              <a:t>(2 of 2)</a:t>
            </a:r>
          </a:p>
        </p:txBody>
      </p:sp>
      <p:sp>
        <p:nvSpPr>
          <p:cNvPr id="5" name="Content Placeholder 4"/>
          <p:cNvSpPr>
            <a:spLocks noGrp="1"/>
          </p:cNvSpPr>
          <p:nvPr>
            <p:ph sz="quarter" idx="13"/>
          </p:nvPr>
        </p:nvSpPr>
        <p:spPr/>
        <p:txBody>
          <a:bodyPr/>
          <a:lstStyle/>
          <a:p>
            <a:r>
              <a:rPr lang="en-US" dirty="0"/>
              <a:t>Care</a:t>
            </a:r>
          </a:p>
          <a:p>
            <a:pPr lvl="1"/>
            <a:r>
              <a:rPr lang="en-US" dirty="0"/>
              <a:t>Understand how the patient feels.</a:t>
            </a:r>
          </a:p>
          <a:p>
            <a:pPr lvl="1"/>
            <a:r>
              <a:rPr lang="en-US" dirty="0"/>
              <a:t>Wear personal protective equipment.</a:t>
            </a:r>
          </a:p>
          <a:p>
            <a:pPr lvl="1"/>
            <a:r>
              <a:rPr lang="en-US" dirty="0"/>
              <a:t>Get further testing and/or receive preventative prophylactic antibiotics.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Chickenpox </a:t>
            </a:r>
            <a:r>
              <a:rPr lang="en-US" sz="2000" b="0" dirty="0"/>
              <a:t>(1 of 3)</a:t>
            </a:r>
          </a:p>
        </p:txBody>
      </p:sp>
      <p:sp>
        <p:nvSpPr>
          <p:cNvPr id="3" name="Content Placeholder 2"/>
          <p:cNvSpPr>
            <a:spLocks noGrp="1"/>
          </p:cNvSpPr>
          <p:nvPr>
            <p:ph sz="quarter" idx="13"/>
          </p:nvPr>
        </p:nvSpPr>
        <p:spPr/>
        <p:txBody>
          <a:bodyPr/>
          <a:lstStyle/>
          <a:p>
            <a:r>
              <a:rPr lang="en-US" dirty="0"/>
              <a:t>Caused by varicella-zoster virus (V</a:t>
            </a:r>
            <a:r>
              <a:rPr lang="en-US" sz="100" dirty="0"/>
              <a:t> </a:t>
            </a:r>
            <a:r>
              <a:rPr lang="en-US" dirty="0"/>
              <a:t>Z</a:t>
            </a:r>
            <a:r>
              <a:rPr lang="en-US" sz="100" dirty="0"/>
              <a:t> </a:t>
            </a:r>
            <a:r>
              <a:rPr lang="en-US" dirty="0"/>
              <a:t>V)</a:t>
            </a:r>
          </a:p>
          <a:p>
            <a:r>
              <a:rPr lang="en-US" dirty="0"/>
              <a:t>Signs and symptoms</a:t>
            </a:r>
          </a:p>
          <a:p>
            <a:pPr lvl="1"/>
            <a:r>
              <a:rPr lang="en-US" dirty="0"/>
              <a:t>Starts with vague symptoms resembling cold</a:t>
            </a:r>
          </a:p>
          <a:p>
            <a:pPr lvl="1"/>
            <a:r>
              <a:rPr lang="en-US" dirty="0"/>
              <a:t>Followed by fever and rash that itches and looks like blisters</a:t>
            </a:r>
          </a:p>
          <a:p>
            <a:r>
              <a:rPr lang="en-US" dirty="0"/>
              <a:t>Very contagious</a:t>
            </a:r>
          </a:p>
          <a:p>
            <a:pPr lvl="1"/>
            <a:r>
              <a:rPr lang="en-US" dirty="0"/>
              <a:t>Direct person-to-person contact</a:t>
            </a:r>
          </a:p>
          <a:p>
            <a:pPr lvl="1"/>
            <a:r>
              <a:rPr lang="en-US" dirty="0"/>
              <a:t>Airborne from rash on skin or mucous membranes</a:t>
            </a:r>
          </a:p>
          <a:p>
            <a:pPr lvl="1"/>
            <a:r>
              <a:rPr lang="en-US" dirty="0"/>
              <a:t>Dried scabs do not spread disease.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Chickenpox </a:t>
            </a:r>
            <a:r>
              <a:rPr lang="en-US" sz="2000" b="0" dirty="0"/>
              <a:t>(2 of 3)</a:t>
            </a:r>
          </a:p>
        </p:txBody>
      </p:sp>
      <p:pic>
        <p:nvPicPr>
          <p:cNvPr id="7" name="Picture 6" descr="Photo of a toddler with pink rashes all over the face.">
            <a:extLst>
              <a:ext uri="{FF2B5EF4-FFF2-40B4-BE49-F238E27FC236}">
                <a16:creationId xmlns:a16="http://schemas.microsoft.com/office/drawing/2014/main" id="{56B68DD6-FFBC-4CD3-B773-8BDC7BE821CF}"/>
              </a:ext>
            </a:extLst>
          </p:cNvPr>
          <p:cNvPicPr>
            <a:picLocks noChangeAspect="1"/>
          </p:cNvPicPr>
          <p:nvPr/>
        </p:nvPicPr>
        <p:blipFill>
          <a:blip r:embed="rId3"/>
          <a:stretch>
            <a:fillRect/>
          </a:stretch>
        </p:blipFill>
        <p:spPr>
          <a:xfrm>
            <a:off x="1796054" y="1599834"/>
            <a:ext cx="5551893" cy="3966338"/>
          </a:xfrm>
          <a:prstGeom prst="rect">
            <a:avLst/>
          </a:prstGeom>
        </p:spPr>
      </p:pic>
      <p:sp>
        <p:nvSpPr>
          <p:cNvPr id="4" name="Content Placeholder 3"/>
          <p:cNvSpPr>
            <a:spLocks noGrp="1"/>
          </p:cNvSpPr>
          <p:nvPr>
            <p:ph sz="quarter" idx="13"/>
          </p:nvPr>
        </p:nvSpPr>
        <p:spPr>
          <a:xfrm>
            <a:off x="457200" y="5971032"/>
            <a:ext cx="8229600" cy="402336"/>
          </a:xfrm>
        </p:spPr>
        <p:txBody>
          <a:bodyPr/>
          <a:lstStyle/>
          <a:p>
            <a:pPr marL="0" indent="0">
              <a:buNone/>
            </a:pPr>
            <a:r>
              <a:rPr dirty="0"/>
              <a:t>Child with chickenpox.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Infectious Diseases</a:t>
            </a:r>
            <a:endParaRPr lang="en-US" altLang="en-US" dirty="0"/>
          </a:p>
          <a:p>
            <a:r>
              <a:rPr lang="en-US" altLang="en-US" dirty="0">
                <a:solidFill>
                  <a:schemeClr val="tx1"/>
                </a:solidFill>
                <a:hlinkClick r:id="rId4" action="ppaction://hlinksldjump"/>
              </a:rPr>
              <a:t>Sepsis</a:t>
            </a:r>
            <a:endParaRPr lang="en-US" altLang="en-US" dirty="0">
              <a:solidFill>
                <a:schemeClr val="tx1"/>
              </a:solidFill>
            </a:endParaRPr>
          </a:p>
          <a:p>
            <a:r>
              <a:rPr lang="en-US" altLang="en-US" dirty="0">
                <a:solidFill>
                  <a:schemeClr val="tx1"/>
                </a:solidFill>
                <a:hlinkClick r:id="rId5" action="ppaction://hlinksldjump"/>
              </a:rPr>
              <a:t>Selected Common Communicable Diseases</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Chickenpox </a:t>
            </a:r>
            <a:r>
              <a:rPr lang="en-US" sz="2000" b="0" dirty="0"/>
              <a:t>(3 of 3)</a:t>
            </a:r>
          </a:p>
        </p:txBody>
      </p:sp>
      <p:sp>
        <p:nvSpPr>
          <p:cNvPr id="3" name="Content Placeholder 2"/>
          <p:cNvSpPr>
            <a:spLocks noGrp="1"/>
          </p:cNvSpPr>
          <p:nvPr>
            <p:ph sz="quarter" idx="13"/>
          </p:nvPr>
        </p:nvSpPr>
        <p:spPr/>
        <p:txBody>
          <a:bodyPr/>
          <a:lstStyle/>
          <a:p>
            <a:r>
              <a:rPr lang="en-US" dirty="0"/>
              <a:t>Treatment and prevention</a:t>
            </a:r>
          </a:p>
          <a:p>
            <a:pPr lvl="1"/>
            <a:r>
              <a:rPr lang="en-US" dirty="0"/>
              <a:t>Isolation of patients until lesions dry.</a:t>
            </a:r>
          </a:p>
          <a:p>
            <a:pPr lvl="1"/>
            <a:r>
              <a:rPr lang="en-US" dirty="0"/>
              <a:t>Antiviral medications to shorten course of disease and prevent complications</a:t>
            </a:r>
          </a:p>
          <a:p>
            <a:pPr lvl="1"/>
            <a:r>
              <a:rPr lang="en-US" dirty="0"/>
              <a:t>Vaccination</a:t>
            </a:r>
          </a:p>
          <a:p>
            <a:r>
              <a:rPr lang="en-US" dirty="0"/>
              <a:t>Receive vaccine within 3 days of exposure.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a:t>
            </a:r>
            <a:r>
              <a:rPr lang="en-US" sz="2000" b="0" dirty="0"/>
              <a:t>(1 of 3)</a:t>
            </a:r>
          </a:p>
        </p:txBody>
      </p:sp>
      <p:sp>
        <p:nvSpPr>
          <p:cNvPr id="3" name="Content Placeholder 2"/>
          <p:cNvSpPr>
            <a:spLocks noGrp="1"/>
          </p:cNvSpPr>
          <p:nvPr>
            <p:ph sz="quarter" idx="13"/>
          </p:nvPr>
        </p:nvSpPr>
        <p:spPr/>
        <p:txBody>
          <a:bodyPr/>
          <a:lstStyle/>
          <a:p>
            <a:r>
              <a:rPr lang="en-US" dirty="0"/>
              <a:t>Also called rubeola, a highly infectious viral disease</a:t>
            </a:r>
          </a:p>
          <a:p>
            <a:r>
              <a:rPr lang="en-US" dirty="0"/>
              <a:t>Signs and symptoms</a:t>
            </a:r>
          </a:p>
          <a:p>
            <a:pPr lvl="1"/>
            <a:r>
              <a:rPr lang="en-US" dirty="0"/>
              <a:t>Starts with fever, cough, eye irritation</a:t>
            </a:r>
          </a:p>
          <a:p>
            <a:pPr lvl="1"/>
            <a:r>
              <a:rPr lang="en-US" dirty="0"/>
              <a:t>Small white or bluish-white spots on inside of cheek (Koplik spots)</a:t>
            </a:r>
          </a:p>
          <a:p>
            <a:pPr lvl="1"/>
            <a:r>
              <a:rPr lang="en-US" dirty="0"/>
              <a:t>Red-blotchy rash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a:t>
            </a:r>
            <a:r>
              <a:rPr lang="en-US" sz="2000" b="0" dirty="0"/>
              <a:t>(2 of 3)</a:t>
            </a:r>
          </a:p>
        </p:txBody>
      </p:sp>
      <p:pic>
        <p:nvPicPr>
          <p:cNvPr id="7" name="Picture 6" descr="A man with measles rashes is seated on a bed.">
            <a:extLst>
              <a:ext uri="{FF2B5EF4-FFF2-40B4-BE49-F238E27FC236}">
                <a16:creationId xmlns:a16="http://schemas.microsoft.com/office/drawing/2014/main" id="{06CAE2C2-4870-4F1E-8CAD-A78095C4EC64}"/>
              </a:ext>
            </a:extLst>
          </p:cNvPr>
          <p:cNvPicPr>
            <a:picLocks noChangeAspect="1"/>
          </p:cNvPicPr>
          <p:nvPr/>
        </p:nvPicPr>
        <p:blipFill>
          <a:blip r:embed="rId3"/>
          <a:stretch>
            <a:fillRect/>
          </a:stretch>
        </p:blipFill>
        <p:spPr>
          <a:xfrm>
            <a:off x="2644449" y="1567477"/>
            <a:ext cx="3855102" cy="4148727"/>
          </a:xfrm>
          <a:prstGeom prst="rect">
            <a:avLst/>
          </a:prstGeom>
        </p:spPr>
      </p:pic>
      <p:sp>
        <p:nvSpPr>
          <p:cNvPr id="4" name="Content Placeholder 3"/>
          <p:cNvSpPr>
            <a:spLocks noGrp="1"/>
          </p:cNvSpPr>
          <p:nvPr>
            <p:ph sz="quarter" idx="13"/>
          </p:nvPr>
        </p:nvSpPr>
        <p:spPr>
          <a:xfrm>
            <a:off x="457200" y="5971032"/>
            <a:ext cx="8229600" cy="402336"/>
          </a:xfrm>
        </p:spPr>
        <p:txBody>
          <a:bodyPr/>
          <a:lstStyle/>
          <a:p>
            <a:pPr marL="0" indent="0">
              <a:buNone/>
            </a:pPr>
            <a:r>
              <a:rPr dirty="0"/>
              <a:t>Measles rash.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Measles </a:t>
            </a:r>
            <a:r>
              <a:rPr lang="en-US" sz="2000" b="0" dirty="0"/>
              <a:t>(3 of 3)</a:t>
            </a:r>
          </a:p>
        </p:txBody>
      </p:sp>
      <p:sp>
        <p:nvSpPr>
          <p:cNvPr id="3" name="Content Placeholder 2"/>
          <p:cNvSpPr>
            <a:spLocks noGrp="1"/>
          </p:cNvSpPr>
          <p:nvPr>
            <p:ph sz="quarter" idx="13"/>
          </p:nvPr>
        </p:nvSpPr>
        <p:spPr/>
        <p:txBody>
          <a:bodyPr/>
          <a:lstStyle/>
          <a:p>
            <a:r>
              <a:rPr lang="en-US" dirty="0"/>
              <a:t>Easily spread</a:t>
            </a:r>
          </a:p>
          <a:p>
            <a:pPr lvl="1"/>
            <a:r>
              <a:rPr lang="en-US" dirty="0"/>
              <a:t>Inhaled droplets in air</a:t>
            </a:r>
          </a:p>
          <a:p>
            <a:pPr lvl="1"/>
            <a:r>
              <a:rPr lang="en-US" dirty="0"/>
              <a:t>Contact with nose and throat secretions</a:t>
            </a:r>
          </a:p>
          <a:p>
            <a:r>
              <a:rPr lang="en-US" dirty="0"/>
              <a:t>No specific treatment</a:t>
            </a:r>
          </a:p>
          <a:p>
            <a:r>
              <a:rPr lang="en-US" dirty="0"/>
              <a:t>Prevention</a:t>
            </a:r>
          </a:p>
          <a:p>
            <a:pPr lvl="1"/>
            <a:r>
              <a:rPr lang="en-US" dirty="0"/>
              <a:t>Vaccination</a:t>
            </a:r>
          </a:p>
          <a:p>
            <a:pPr lvl="1"/>
            <a:r>
              <a:rPr lang="en-US" dirty="0"/>
              <a:t>Quarantine</a:t>
            </a:r>
          </a:p>
          <a:p>
            <a:pPr lvl="1"/>
            <a:r>
              <a:rPr lang="en-US" dirty="0"/>
              <a:t>Hand hygiene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Mumps </a:t>
            </a:r>
            <a:r>
              <a:rPr lang="en-US" sz="2000" b="0" dirty="0"/>
              <a:t>(1 of 3)</a:t>
            </a:r>
          </a:p>
        </p:txBody>
      </p:sp>
      <p:sp>
        <p:nvSpPr>
          <p:cNvPr id="3" name="Content Placeholder 2"/>
          <p:cNvSpPr>
            <a:spLocks noGrp="1"/>
          </p:cNvSpPr>
          <p:nvPr>
            <p:ph sz="quarter" idx="13"/>
          </p:nvPr>
        </p:nvSpPr>
        <p:spPr>
          <a:xfrm>
            <a:off x="457200" y="1556326"/>
            <a:ext cx="8321040" cy="4467955"/>
          </a:xfrm>
        </p:spPr>
        <p:txBody>
          <a:bodyPr/>
          <a:lstStyle/>
          <a:p>
            <a:r>
              <a:rPr lang="en-US" dirty="0"/>
              <a:t>Caused by paramyxovirus</a:t>
            </a:r>
          </a:p>
          <a:p>
            <a:r>
              <a:rPr lang="en-US" dirty="0"/>
              <a:t>Signs and symptoms</a:t>
            </a:r>
          </a:p>
          <a:p>
            <a:pPr lvl="1"/>
            <a:r>
              <a:rPr lang="en-US" dirty="0"/>
              <a:t>Starts with vague symptoms such as muscle aches, loss of appetite, headache</a:t>
            </a:r>
          </a:p>
          <a:p>
            <a:pPr lvl="1"/>
            <a:r>
              <a:rPr lang="en-US" dirty="0"/>
              <a:t>Progresses to swelling and inflammation of one or both parotids</a:t>
            </a:r>
          </a:p>
          <a:p>
            <a:pPr lvl="1"/>
            <a:r>
              <a:rPr lang="en-US" dirty="0"/>
              <a:t>Parotitis lasts 7 to 10 days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Mumps </a:t>
            </a:r>
            <a:r>
              <a:rPr lang="en-US" sz="2000" b="0" dirty="0"/>
              <a:t>(2 of 3)</a:t>
            </a:r>
          </a:p>
        </p:txBody>
      </p:sp>
      <p:pic>
        <p:nvPicPr>
          <p:cNvPr id="7" name="Picture 6" descr="A man with mumps swelling on his cheeks.">
            <a:extLst>
              <a:ext uri="{FF2B5EF4-FFF2-40B4-BE49-F238E27FC236}">
                <a16:creationId xmlns:a16="http://schemas.microsoft.com/office/drawing/2014/main" id="{85591627-BB91-4332-A65F-21E92587AC4B}"/>
              </a:ext>
            </a:extLst>
          </p:cNvPr>
          <p:cNvPicPr>
            <a:picLocks noChangeAspect="1"/>
          </p:cNvPicPr>
          <p:nvPr/>
        </p:nvPicPr>
        <p:blipFill>
          <a:blip r:embed="rId3"/>
          <a:stretch>
            <a:fillRect/>
          </a:stretch>
        </p:blipFill>
        <p:spPr>
          <a:xfrm>
            <a:off x="1930154" y="1533273"/>
            <a:ext cx="5283692" cy="4217136"/>
          </a:xfrm>
          <a:prstGeom prst="rect">
            <a:avLst/>
          </a:prstGeom>
        </p:spPr>
      </p:pic>
      <p:sp>
        <p:nvSpPr>
          <p:cNvPr id="4" name="Content Placeholder 3"/>
          <p:cNvSpPr>
            <a:spLocks noGrp="1"/>
          </p:cNvSpPr>
          <p:nvPr>
            <p:ph sz="quarter" idx="13"/>
          </p:nvPr>
        </p:nvSpPr>
        <p:spPr>
          <a:xfrm>
            <a:off x="457199" y="5971032"/>
            <a:ext cx="8484669" cy="402336"/>
          </a:xfrm>
        </p:spPr>
        <p:txBody>
          <a:bodyPr/>
          <a:lstStyle/>
          <a:p>
            <a:pPr marL="0" indent="0">
              <a:buNone/>
            </a:pPr>
            <a:r>
              <a:rPr dirty="0"/>
              <a:t>Mumps showing characteristic parotid gland swelling.© </a:t>
            </a:r>
            <a:r>
              <a:rPr b="1" dirty="0"/>
              <a:t>David Effron, M</a:t>
            </a:r>
            <a:r>
              <a:rPr sz="100" b="1" dirty="0"/>
              <a:t> </a:t>
            </a:r>
            <a:r>
              <a:rPr b="1" dirty="0"/>
              <a:t>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Mumps </a:t>
            </a:r>
            <a:r>
              <a:rPr lang="en-US" sz="2000" b="0" dirty="0"/>
              <a:t>(3 of 3)</a:t>
            </a:r>
          </a:p>
        </p:txBody>
      </p:sp>
      <p:sp>
        <p:nvSpPr>
          <p:cNvPr id="3" name="Content Placeholder 2"/>
          <p:cNvSpPr>
            <a:spLocks noGrp="1"/>
          </p:cNvSpPr>
          <p:nvPr>
            <p:ph sz="quarter" idx="13"/>
          </p:nvPr>
        </p:nvSpPr>
        <p:spPr>
          <a:xfrm>
            <a:off x="457200" y="1556326"/>
            <a:ext cx="8321040" cy="4467955"/>
          </a:xfrm>
        </p:spPr>
        <p:txBody>
          <a:bodyPr/>
          <a:lstStyle/>
          <a:p>
            <a:r>
              <a:rPr lang="en-US" dirty="0"/>
              <a:t>Transmission</a:t>
            </a:r>
          </a:p>
          <a:p>
            <a:pPr lvl="1"/>
            <a:r>
              <a:rPr lang="en-US" dirty="0"/>
              <a:t>Droplets</a:t>
            </a:r>
          </a:p>
          <a:p>
            <a:pPr lvl="1"/>
            <a:r>
              <a:rPr lang="en-US" dirty="0"/>
              <a:t>Direct contact with saliva</a:t>
            </a:r>
          </a:p>
          <a:p>
            <a:r>
              <a:rPr lang="en-US" dirty="0"/>
              <a:t>Prevention</a:t>
            </a:r>
          </a:p>
          <a:p>
            <a:pPr lvl="1"/>
            <a:r>
              <a:rPr lang="en-US" dirty="0"/>
              <a:t>Vaccination</a:t>
            </a:r>
          </a:p>
          <a:p>
            <a:pPr lvl="1"/>
            <a:r>
              <a:rPr lang="en-US" dirty="0"/>
              <a:t>Quarantine of patients for 5 days after swelling appears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 </a:t>
            </a:r>
            <a:r>
              <a:rPr lang="en-US" sz="2000" b="0" dirty="0"/>
              <a:t>(1 of 3)</a:t>
            </a:r>
          </a:p>
        </p:txBody>
      </p:sp>
      <p:sp>
        <p:nvSpPr>
          <p:cNvPr id="3" name="Content Placeholder 2"/>
          <p:cNvSpPr>
            <a:spLocks noGrp="1"/>
          </p:cNvSpPr>
          <p:nvPr>
            <p:ph sz="quarter" idx="13"/>
          </p:nvPr>
        </p:nvSpPr>
        <p:spPr>
          <a:xfrm>
            <a:off x="457200" y="1556326"/>
            <a:ext cx="8321040" cy="4467955"/>
          </a:xfrm>
        </p:spPr>
        <p:txBody>
          <a:bodyPr/>
          <a:lstStyle/>
          <a:p>
            <a:r>
              <a:rPr lang="en-US" dirty="0"/>
              <a:t>Hepatitis is a general term that means inflammation of liver</a:t>
            </a:r>
          </a:p>
          <a:p>
            <a:r>
              <a:rPr lang="en-US" dirty="0"/>
              <a:t>Signs and symptoms</a:t>
            </a:r>
          </a:p>
          <a:p>
            <a:pPr lvl="1"/>
            <a:r>
              <a:rPr lang="en-US" dirty="0"/>
              <a:t>Fever</a:t>
            </a:r>
          </a:p>
          <a:p>
            <a:pPr lvl="1"/>
            <a:r>
              <a:rPr lang="en-US" dirty="0"/>
              <a:t>Nausea</a:t>
            </a:r>
          </a:p>
          <a:p>
            <a:pPr lvl="1"/>
            <a:r>
              <a:rPr lang="en-US" dirty="0"/>
              <a:t>Loss of appetite</a:t>
            </a:r>
          </a:p>
          <a:p>
            <a:pPr lvl="1"/>
            <a:r>
              <a:rPr lang="en-US" dirty="0"/>
              <a:t>Malaise</a:t>
            </a:r>
          </a:p>
          <a:p>
            <a:pPr lvl="1"/>
            <a:r>
              <a:rPr lang="en-US" dirty="0"/>
              <a:t>Abdominal pain</a:t>
            </a:r>
          </a:p>
          <a:p>
            <a:pPr lvl="1"/>
            <a:r>
              <a:rPr lang="en-US" dirty="0"/>
              <a:t>Jaundice a few days later</a:t>
            </a:r>
          </a:p>
          <a:p>
            <a:pPr lvl="1"/>
            <a:r>
              <a:rPr lang="en-US" dirty="0"/>
              <a:t>Generally worse in older patients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 </a:t>
            </a:r>
            <a:r>
              <a:rPr lang="en-US" sz="2000" b="0" dirty="0"/>
              <a:t>(2 of 3)</a:t>
            </a:r>
          </a:p>
        </p:txBody>
      </p:sp>
      <p:pic>
        <p:nvPicPr>
          <p:cNvPr id="7" name="Picture 6" descr="An eye of a patient with yellow pigments indicating jaundice.">
            <a:extLst>
              <a:ext uri="{FF2B5EF4-FFF2-40B4-BE49-F238E27FC236}">
                <a16:creationId xmlns:a16="http://schemas.microsoft.com/office/drawing/2014/main" id="{3EF23BB1-36C9-43EE-B1D8-62CFA3214321}"/>
              </a:ext>
            </a:extLst>
          </p:cNvPr>
          <p:cNvPicPr>
            <a:picLocks noChangeAspect="1"/>
          </p:cNvPicPr>
          <p:nvPr/>
        </p:nvPicPr>
        <p:blipFill>
          <a:blip r:embed="rId3"/>
          <a:stretch>
            <a:fillRect/>
          </a:stretch>
        </p:blipFill>
        <p:spPr>
          <a:xfrm>
            <a:off x="1700331" y="1732304"/>
            <a:ext cx="5743337" cy="3819074"/>
          </a:xfrm>
          <a:prstGeom prst="rect">
            <a:avLst/>
          </a:prstGeom>
        </p:spPr>
      </p:pic>
      <p:sp>
        <p:nvSpPr>
          <p:cNvPr id="4" name="Content Placeholder 3"/>
          <p:cNvSpPr>
            <a:spLocks noGrp="1"/>
          </p:cNvSpPr>
          <p:nvPr>
            <p:ph sz="quarter" idx="13"/>
          </p:nvPr>
        </p:nvSpPr>
        <p:spPr>
          <a:xfrm>
            <a:off x="457200" y="5971032"/>
            <a:ext cx="8229600" cy="402336"/>
          </a:xfrm>
        </p:spPr>
        <p:txBody>
          <a:bodyPr/>
          <a:lstStyle/>
          <a:p>
            <a:pPr marL="0" indent="0">
              <a:buNone/>
            </a:pPr>
            <a:r>
              <a:rPr dirty="0"/>
              <a:t>Jaundice from hepatitis A. © </a:t>
            </a:r>
            <a:r>
              <a:rPr b="1" dirty="0"/>
              <a:t>Edward T. Dickinson, M</a:t>
            </a:r>
            <a:r>
              <a:rPr sz="100" dirty="0"/>
              <a:t> </a:t>
            </a:r>
            <a:r>
              <a:rPr b="1" dirty="0"/>
              <a:t>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 </a:t>
            </a:r>
            <a:r>
              <a:rPr lang="en-US" sz="2000" b="0" dirty="0"/>
              <a:t>(3 of 3)</a:t>
            </a:r>
          </a:p>
        </p:txBody>
      </p:sp>
      <p:sp>
        <p:nvSpPr>
          <p:cNvPr id="3" name="Content Placeholder 2"/>
          <p:cNvSpPr>
            <a:spLocks noGrp="1"/>
          </p:cNvSpPr>
          <p:nvPr>
            <p:ph sz="quarter" idx="13"/>
          </p:nvPr>
        </p:nvSpPr>
        <p:spPr/>
        <p:txBody>
          <a:bodyPr/>
          <a:lstStyle/>
          <a:p>
            <a:r>
              <a:rPr lang="en-US" dirty="0"/>
              <a:t>Spread by fecal</a:t>
            </a:r>
            <a:r>
              <a:rPr lang="en-US" dirty="0">
                <a:sym typeface="Symbol"/>
              </a:rPr>
              <a:t></a:t>
            </a:r>
            <a:r>
              <a:rPr lang="en-US" dirty="0"/>
              <a:t>oral route</a:t>
            </a:r>
          </a:p>
          <a:p>
            <a:r>
              <a:rPr lang="en-US" dirty="0"/>
              <a:t>No specific treatment</a:t>
            </a:r>
          </a:p>
          <a:p>
            <a:r>
              <a:rPr lang="en-US" dirty="0"/>
              <a:t>Prevention</a:t>
            </a:r>
          </a:p>
          <a:p>
            <a:pPr lvl="1"/>
            <a:r>
              <a:rPr lang="en-US" dirty="0"/>
              <a:t>Hand hygiene</a:t>
            </a:r>
          </a:p>
          <a:p>
            <a:pPr lvl="1"/>
            <a:r>
              <a:rPr lang="en-US" dirty="0"/>
              <a:t>Proper food preparation</a:t>
            </a:r>
          </a:p>
          <a:p>
            <a:pPr lvl="1"/>
            <a:r>
              <a:rPr lang="en-US" dirty="0"/>
              <a:t>Vaccination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Infectious Diseases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a:t>
            </a:r>
            <a:r>
              <a:rPr lang="en-US" sz="2000" b="0" dirty="0"/>
              <a:t>(1 of 3)</a:t>
            </a:r>
          </a:p>
        </p:txBody>
      </p:sp>
      <p:sp>
        <p:nvSpPr>
          <p:cNvPr id="3" name="Content Placeholder 2"/>
          <p:cNvSpPr>
            <a:spLocks noGrp="1"/>
          </p:cNvSpPr>
          <p:nvPr>
            <p:ph sz="quarter" idx="13"/>
          </p:nvPr>
        </p:nvSpPr>
        <p:spPr>
          <a:xfrm>
            <a:off x="457200" y="1556326"/>
            <a:ext cx="8412480" cy="4467955"/>
          </a:xfrm>
        </p:spPr>
        <p:txBody>
          <a:bodyPr/>
          <a:lstStyle/>
          <a:p>
            <a:r>
              <a:rPr lang="en-US" dirty="0"/>
              <a:t>Infection with the hepatitis B virus (H</a:t>
            </a:r>
            <a:r>
              <a:rPr lang="en-US" sz="100" dirty="0"/>
              <a:t> </a:t>
            </a:r>
            <a:r>
              <a:rPr lang="en-US" dirty="0"/>
              <a:t>B</a:t>
            </a:r>
            <a:r>
              <a:rPr lang="en-US" sz="100" dirty="0"/>
              <a:t> </a:t>
            </a:r>
            <a:r>
              <a:rPr lang="en-US" dirty="0"/>
              <a:t>V) is very common in many parts of the world.</a:t>
            </a:r>
          </a:p>
          <a:p>
            <a:r>
              <a:rPr lang="en-US" dirty="0"/>
              <a:t>Signs and symptoms</a:t>
            </a:r>
          </a:p>
          <a:p>
            <a:pPr lvl="1"/>
            <a:r>
              <a:rPr lang="en-US" dirty="0"/>
              <a:t>Nausea</a:t>
            </a:r>
          </a:p>
          <a:p>
            <a:pPr lvl="1"/>
            <a:r>
              <a:rPr lang="en-US" dirty="0"/>
              <a:t>Vomiting</a:t>
            </a:r>
          </a:p>
          <a:p>
            <a:pPr lvl="1"/>
            <a:r>
              <a:rPr lang="en-US" dirty="0"/>
              <a:t>Loss of appetite</a:t>
            </a:r>
          </a:p>
          <a:p>
            <a:pPr lvl="1"/>
            <a:r>
              <a:rPr lang="en-US" dirty="0"/>
              <a:t>Vague abdominal pain</a:t>
            </a:r>
          </a:p>
          <a:p>
            <a:pPr lvl="1"/>
            <a:r>
              <a:rPr lang="en-US" dirty="0"/>
              <a:t>Progresses to jaundice</a:t>
            </a:r>
          </a:p>
          <a:p>
            <a:pPr lvl="1"/>
            <a:r>
              <a:rPr lang="en-US" dirty="0"/>
              <a:t>Younger patients have fewer or no symptoms but much more likely to develop chronic infection.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a:t>
            </a:r>
            <a:r>
              <a:rPr lang="en-US" sz="2000" b="0" dirty="0"/>
              <a:t>(2 of 3)</a:t>
            </a:r>
          </a:p>
        </p:txBody>
      </p:sp>
      <p:sp>
        <p:nvSpPr>
          <p:cNvPr id="3" name="Content Placeholder 2"/>
          <p:cNvSpPr>
            <a:spLocks noGrp="1"/>
          </p:cNvSpPr>
          <p:nvPr>
            <p:ph sz="quarter" idx="13"/>
          </p:nvPr>
        </p:nvSpPr>
        <p:spPr/>
        <p:txBody>
          <a:bodyPr/>
          <a:lstStyle/>
          <a:p>
            <a:r>
              <a:rPr lang="en-US" dirty="0"/>
              <a:t>Transmission</a:t>
            </a:r>
          </a:p>
          <a:p>
            <a:pPr lvl="1"/>
            <a:r>
              <a:rPr lang="en-US" dirty="0"/>
              <a:t>Blood and any fluid that contains blood</a:t>
            </a:r>
          </a:p>
          <a:p>
            <a:pPr lvl="1"/>
            <a:r>
              <a:rPr lang="en-US" dirty="0"/>
              <a:t>Semen</a:t>
            </a:r>
          </a:p>
          <a:p>
            <a:pPr lvl="1"/>
            <a:r>
              <a:rPr lang="en-US" dirty="0"/>
              <a:t>Cerebrospinal fluid</a:t>
            </a:r>
          </a:p>
          <a:p>
            <a:pPr lvl="1"/>
            <a:r>
              <a:rPr lang="en-US" dirty="0"/>
              <a:t>Amniotic fluid</a:t>
            </a:r>
          </a:p>
          <a:p>
            <a:pPr lvl="1"/>
            <a:r>
              <a:rPr lang="en-US" dirty="0"/>
              <a:t>Vaginal secretions</a:t>
            </a:r>
          </a:p>
          <a:p>
            <a:pPr lvl="1"/>
            <a:r>
              <a:rPr lang="en-US" dirty="0"/>
              <a:t>A few other fluids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a:t>
            </a:r>
            <a:r>
              <a:rPr lang="en-US" sz="2000" b="0" dirty="0"/>
              <a:t>(3 of 3)</a:t>
            </a:r>
          </a:p>
        </p:txBody>
      </p:sp>
      <p:sp>
        <p:nvSpPr>
          <p:cNvPr id="3" name="Content Placeholder 2"/>
          <p:cNvSpPr>
            <a:spLocks noGrp="1"/>
          </p:cNvSpPr>
          <p:nvPr>
            <p:ph sz="quarter" idx="13"/>
          </p:nvPr>
        </p:nvSpPr>
        <p:spPr/>
        <p:txBody>
          <a:bodyPr/>
          <a:lstStyle/>
          <a:p>
            <a:r>
              <a:rPr lang="en-US" dirty="0"/>
              <a:t>No specific treatment</a:t>
            </a:r>
          </a:p>
          <a:p>
            <a:r>
              <a:rPr lang="en-US" dirty="0"/>
              <a:t>Prevention</a:t>
            </a:r>
          </a:p>
          <a:p>
            <a:pPr lvl="1"/>
            <a:r>
              <a:rPr lang="en-US" dirty="0"/>
              <a:t>Vaccination</a:t>
            </a:r>
          </a:p>
          <a:p>
            <a:pPr lvl="1"/>
            <a:r>
              <a:rPr lang="en-US" dirty="0"/>
              <a:t>Proper decontamination of equipment after a call</a:t>
            </a:r>
          </a:p>
          <a:p>
            <a:r>
              <a:rPr lang="en-US" dirty="0"/>
              <a:t>Postexposure actions</a:t>
            </a:r>
          </a:p>
          <a:p>
            <a:pPr lvl="1"/>
            <a:r>
              <a:rPr lang="en-US" dirty="0"/>
              <a:t>Wash exposure site with soap and water.</a:t>
            </a:r>
          </a:p>
          <a:p>
            <a:pPr lvl="1"/>
            <a:r>
              <a:rPr lang="en-US" dirty="0"/>
              <a:t>See health care provider right away.</a:t>
            </a:r>
          </a:p>
          <a:p>
            <a:pPr lvl="1"/>
            <a:r>
              <a:rPr lang="en-US" dirty="0"/>
              <a:t>Vaccination</a:t>
            </a:r>
          </a:p>
          <a:p>
            <a:pPr lvl="1"/>
            <a:r>
              <a:rPr lang="en-US" dirty="0"/>
              <a:t>Possible immune globulin injection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a:t>
            </a:r>
            <a:r>
              <a:rPr lang="en-US" sz="2000" b="0" dirty="0"/>
              <a:t>(1 of 2)</a:t>
            </a:r>
          </a:p>
        </p:txBody>
      </p:sp>
      <p:sp>
        <p:nvSpPr>
          <p:cNvPr id="3" name="Content Placeholder 2"/>
          <p:cNvSpPr>
            <a:spLocks noGrp="1"/>
          </p:cNvSpPr>
          <p:nvPr>
            <p:ph sz="quarter" idx="13"/>
          </p:nvPr>
        </p:nvSpPr>
        <p:spPr/>
        <p:txBody>
          <a:bodyPr/>
          <a:lstStyle/>
          <a:p>
            <a:r>
              <a:rPr lang="en-US" dirty="0"/>
              <a:t>Hepatitis C is very similar to hepatitis B in many ways.</a:t>
            </a:r>
          </a:p>
          <a:p>
            <a:r>
              <a:rPr lang="en-US" dirty="0"/>
              <a:t>Signs and symptoms</a:t>
            </a:r>
          </a:p>
          <a:p>
            <a:pPr lvl="1"/>
            <a:r>
              <a:rPr lang="en-US" dirty="0"/>
              <a:t>Nausea</a:t>
            </a:r>
          </a:p>
          <a:p>
            <a:pPr lvl="1"/>
            <a:r>
              <a:rPr lang="en-US" dirty="0"/>
              <a:t>Vomiting</a:t>
            </a:r>
          </a:p>
          <a:p>
            <a:pPr lvl="1"/>
            <a:r>
              <a:rPr lang="en-US" dirty="0"/>
              <a:t>Loss of appetite</a:t>
            </a:r>
          </a:p>
          <a:p>
            <a:pPr lvl="1"/>
            <a:r>
              <a:rPr lang="en-US" dirty="0"/>
              <a:t>Vague abdominal pain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a:t>
            </a:r>
            <a:r>
              <a:rPr lang="en-US" sz="2000" b="0" dirty="0"/>
              <a:t>(2 of 2)</a:t>
            </a:r>
          </a:p>
        </p:txBody>
      </p:sp>
      <p:sp>
        <p:nvSpPr>
          <p:cNvPr id="3" name="Content Placeholder 2"/>
          <p:cNvSpPr>
            <a:spLocks noGrp="1"/>
          </p:cNvSpPr>
          <p:nvPr>
            <p:ph sz="quarter" idx="13"/>
          </p:nvPr>
        </p:nvSpPr>
        <p:spPr>
          <a:xfrm>
            <a:off x="457200" y="1556326"/>
            <a:ext cx="8321040" cy="4467955"/>
          </a:xfrm>
        </p:spPr>
        <p:txBody>
          <a:bodyPr/>
          <a:lstStyle/>
          <a:p>
            <a:r>
              <a:rPr lang="en-US" dirty="0"/>
              <a:t>Transmission</a:t>
            </a:r>
          </a:p>
          <a:p>
            <a:pPr lvl="1"/>
            <a:r>
              <a:rPr lang="en-US" dirty="0"/>
              <a:t>Bloodborne through shared needles</a:t>
            </a:r>
          </a:p>
          <a:p>
            <a:pPr lvl="1"/>
            <a:r>
              <a:rPr lang="en-US" dirty="0"/>
              <a:t>Less commonly through sexual intercourse or childbirth</a:t>
            </a:r>
          </a:p>
          <a:p>
            <a:r>
              <a:rPr lang="en-US" dirty="0"/>
              <a:t>Several safe medication regimens but no vaccine</a:t>
            </a:r>
          </a:p>
          <a:p>
            <a:r>
              <a:rPr lang="en-US" dirty="0"/>
              <a:t>Prevention</a:t>
            </a:r>
          </a:p>
          <a:p>
            <a:pPr lvl="1"/>
            <a:r>
              <a:rPr lang="en-US" dirty="0"/>
              <a:t>Standard Precautions</a:t>
            </a:r>
          </a:p>
          <a:p>
            <a:pPr lvl="1"/>
            <a:r>
              <a:rPr lang="en-US" dirty="0"/>
              <a:t>Proper use and disposal of sharps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sz="100" dirty="0" smtClean="0"/>
              <a:t> </a:t>
            </a:r>
            <a:r>
              <a:rPr lang="en-US" dirty="0" smtClean="0"/>
              <a:t>I</a:t>
            </a:r>
            <a:r>
              <a:rPr lang="en-US" sz="100" dirty="0" smtClean="0"/>
              <a:t> </a:t>
            </a:r>
            <a:r>
              <a:rPr lang="en-US" dirty="0" smtClean="0"/>
              <a:t>V/AIDS </a:t>
            </a:r>
            <a:r>
              <a:rPr lang="en-US" sz="2000" b="0" dirty="0"/>
              <a:t>(1 of 4)</a:t>
            </a:r>
          </a:p>
        </p:txBody>
      </p:sp>
      <p:sp>
        <p:nvSpPr>
          <p:cNvPr id="3" name="Content Placeholder 2"/>
          <p:cNvSpPr>
            <a:spLocks noGrp="1"/>
          </p:cNvSpPr>
          <p:nvPr>
            <p:ph sz="quarter" idx="13"/>
          </p:nvPr>
        </p:nvSpPr>
        <p:spPr>
          <a:xfrm>
            <a:off x="457200" y="1556326"/>
            <a:ext cx="8090034" cy="4467955"/>
          </a:xfrm>
        </p:spPr>
        <p:txBody>
          <a:bodyPr/>
          <a:lstStyle/>
          <a:p>
            <a:r>
              <a:rPr lang="en-US" dirty="0"/>
              <a:t>Signs and symptoms</a:t>
            </a:r>
          </a:p>
          <a:p>
            <a:pPr lvl="1"/>
            <a:r>
              <a:rPr lang="en-US" dirty="0"/>
              <a:t>For some patients, flu-like symptoms within a few week of </a:t>
            </a:r>
            <a:r>
              <a:rPr lang="en-US" dirty="0" smtClean="0"/>
              <a:t>H</a:t>
            </a:r>
            <a:r>
              <a:rPr lang="en-US" sz="100" dirty="0" smtClean="0"/>
              <a:t> </a:t>
            </a:r>
            <a:r>
              <a:rPr lang="en-US" dirty="0" smtClean="0"/>
              <a:t>I</a:t>
            </a:r>
            <a:r>
              <a:rPr lang="en-US" sz="100" dirty="0" smtClean="0"/>
              <a:t> </a:t>
            </a:r>
            <a:r>
              <a:rPr lang="en-US" dirty="0" smtClean="0"/>
              <a:t>V </a:t>
            </a:r>
            <a:r>
              <a:rPr lang="en-US" dirty="0"/>
              <a:t>infection</a:t>
            </a:r>
          </a:p>
          <a:p>
            <a:pPr lvl="1"/>
            <a:r>
              <a:rPr lang="en-US" dirty="0"/>
              <a:t>Fever</a:t>
            </a:r>
          </a:p>
          <a:p>
            <a:pPr lvl="1"/>
            <a:r>
              <a:rPr lang="en-US" dirty="0"/>
              <a:t>Sore throat</a:t>
            </a:r>
          </a:p>
          <a:p>
            <a:pPr lvl="1"/>
            <a:r>
              <a:rPr lang="en-US" dirty="0"/>
              <a:t>Fatigue</a:t>
            </a:r>
          </a:p>
          <a:p>
            <a:r>
              <a:rPr lang="en-US" dirty="0"/>
              <a:t>AIDS characterized by opportunistic infections.</a:t>
            </a:r>
          </a:p>
          <a:p>
            <a:pPr lvl="1"/>
            <a:r>
              <a:rPr lang="en-US" b="1" dirty="0"/>
              <a:t>Pneumocystis carinii</a:t>
            </a:r>
          </a:p>
          <a:p>
            <a:pPr lvl="1"/>
            <a:r>
              <a:rPr lang="en-US" dirty="0"/>
              <a:t>Kaposi’s sarcoma</a:t>
            </a:r>
          </a:p>
          <a:p>
            <a:pPr lvl="1"/>
            <a:r>
              <a:rPr lang="en-US" dirty="0"/>
              <a:t>Tuberculosis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sz="100" dirty="0" smtClean="0"/>
              <a:t> </a:t>
            </a:r>
            <a:r>
              <a:rPr lang="en-US" dirty="0" smtClean="0"/>
              <a:t>I</a:t>
            </a:r>
            <a:r>
              <a:rPr lang="en-US" sz="100" dirty="0" smtClean="0"/>
              <a:t> </a:t>
            </a:r>
            <a:r>
              <a:rPr lang="en-US" dirty="0" smtClean="0"/>
              <a:t>V/AIDS </a:t>
            </a:r>
            <a:r>
              <a:rPr lang="en-US" sz="2000" b="0" dirty="0"/>
              <a:t>(2 of 4)</a:t>
            </a:r>
          </a:p>
        </p:txBody>
      </p:sp>
      <p:pic>
        <p:nvPicPr>
          <p:cNvPr id="7" name="Picture 6" descr="A patient with Kaposi’s sarcoma has lesions on his chest.">
            <a:extLst>
              <a:ext uri="{FF2B5EF4-FFF2-40B4-BE49-F238E27FC236}">
                <a16:creationId xmlns:a16="http://schemas.microsoft.com/office/drawing/2014/main" id="{750D4FEE-94A0-4639-9966-FA46944CD130}"/>
              </a:ext>
            </a:extLst>
          </p:cNvPr>
          <p:cNvPicPr>
            <a:picLocks noChangeAspect="1"/>
          </p:cNvPicPr>
          <p:nvPr/>
        </p:nvPicPr>
        <p:blipFill>
          <a:blip r:embed="rId3"/>
          <a:stretch>
            <a:fillRect/>
          </a:stretch>
        </p:blipFill>
        <p:spPr>
          <a:xfrm>
            <a:off x="1357744" y="1550978"/>
            <a:ext cx="6293759" cy="4181725"/>
          </a:xfrm>
          <a:prstGeom prst="rect">
            <a:avLst/>
          </a:prstGeom>
        </p:spPr>
      </p:pic>
      <p:sp>
        <p:nvSpPr>
          <p:cNvPr id="4" name="Content Placeholder 3"/>
          <p:cNvSpPr>
            <a:spLocks noGrp="1"/>
          </p:cNvSpPr>
          <p:nvPr>
            <p:ph sz="quarter" idx="13"/>
          </p:nvPr>
        </p:nvSpPr>
        <p:spPr>
          <a:xfrm>
            <a:off x="457200" y="5953780"/>
            <a:ext cx="8229600" cy="402336"/>
          </a:xfrm>
        </p:spPr>
        <p:txBody>
          <a:bodyPr/>
          <a:lstStyle/>
          <a:p>
            <a:pPr marL="0" indent="0">
              <a:buNone/>
            </a:pPr>
            <a:r>
              <a:rPr dirty="0"/>
              <a:t>Kaposi’s sarcoma. © </a:t>
            </a:r>
            <a:r>
              <a:rPr b="1" dirty="0"/>
              <a:t>Edward T. Dickinson, M</a:t>
            </a:r>
            <a:r>
              <a:rPr sz="100" b="1" dirty="0"/>
              <a:t> </a:t>
            </a:r>
            <a:r>
              <a:rPr b="1" dirty="0"/>
              <a:t>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sz="100" dirty="0" smtClean="0"/>
              <a:t> </a:t>
            </a:r>
            <a:r>
              <a:rPr lang="en-US" dirty="0" smtClean="0"/>
              <a:t>I</a:t>
            </a:r>
            <a:r>
              <a:rPr lang="en-US" sz="100" dirty="0" smtClean="0"/>
              <a:t> </a:t>
            </a:r>
            <a:r>
              <a:rPr lang="en-US" dirty="0" smtClean="0"/>
              <a:t>V/AIDS </a:t>
            </a:r>
            <a:r>
              <a:rPr lang="en-US" sz="2000" b="0" dirty="0"/>
              <a:t>(3 of 4)</a:t>
            </a:r>
          </a:p>
        </p:txBody>
      </p:sp>
      <p:sp>
        <p:nvSpPr>
          <p:cNvPr id="3" name="Content Placeholder 2"/>
          <p:cNvSpPr>
            <a:spLocks noGrp="1"/>
          </p:cNvSpPr>
          <p:nvPr>
            <p:ph sz="quarter" idx="13"/>
          </p:nvPr>
        </p:nvSpPr>
        <p:spPr/>
        <p:txBody>
          <a:bodyPr/>
          <a:lstStyle/>
          <a:p>
            <a:r>
              <a:rPr lang="en-US" dirty="0"/>
              <a:t>Routes of transmission</a:t>
            </a:r>
          </a:p>
          <a:p>
            <a:pPr lvl="1"/>
            <a:r>
              <a:rPr lang="en-US" dirty="0"/>
              <a:t>Shared needles</a:t>
            </a:r>
          </a:p>
          <a:p>
            <a:pPr lvl="1"/>
            <a:r>
              <a:rPr lang="en-US" dirty="0"/>
              <a:t>Unprotected sex between men</a:t>
            </a:r>
          </a:p>
          <a:p>
            <a:pPr lvl="1"/>
            <a:r>
              <a:rPr lang="en-US" dirty="0"/>
              <a:t>Any penetrative activity involving blood and semen</a:t>
            </a:r>
          </a:p>
          <a:p>
            <a:pPr lvl="1"/>
            <a:r>
              <a:rPr lang="en-US" dirty="0"/>
              <a:t>During delivery or breastfeeding from mother to newborn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sz="100" dirty="0" smtClean="0"/>
              <a:t> </a:t>
            </a:r>
            <a:r>
              <a:rPr lang="en-US" dirty="0" smtClean="0"/>
              <a:t>I</a:t>
            </a:r>
            <a:r>
              <a:rPr lang="en-US" sz="100" dirty="0" smtClean="0"/>
              <a:t> </a:t>
            </a:r>
            <a:r>
              <a:rPr lang="en-US" dirty="0" smtClean="0"/>
              <a:t>V/AIDS </a:t>
            </a:r>
            <a:r>
              <a:rPr lang="en-US" sz="2000" b="0" dirty="0"/>
              <a:t>(4 of 4)</a:t>
            </a:r>
          </a:p>
        </p:txBody>
      </p:sp>
      <p:sp>
        <p:nvSpPr>
          <p:cNvPr id="3" name="Content Placeholder 2"/>
          <p:cNvSpPr>
            <a:spLocks noGrp="1"/>
          </p:cNvSpPr>
          <p:nvPr>
            <p:ph sz="quarter" idx="13"/>
          </p:nvPr>
        </p:nvSpPr>
        <p:spPr>
          <a:xfrm>
            <a:off x="457200" y="1556326"/>
            <a:ext cx="8412480" cy="4467955"/>
          </a:xfrm>
        </p:spPr>
        <p:txBody>
          <a:bodyPr/>
          <a:lstStyle/>
          <a:p>
            <a:r>
              <a:rPr lang="en-US" dirty="0"/>
              <a:t>Antiviral medications reduce and suppress H</a:t>
            </a:r>
            <a:r>
              <a:rPr lang="en-US" sz="100" dirty="0"/>
              <a:t> </a:t>
            </a:r>
            <a:r>
              <a:rPr lang="en-US" dirty="0"/>
              <a:t>I</a:t>
            </a:r>
            <a:r>
              <a:rPr lang="en-US" sz="100" dirty="0"/>
              <a:t> </a:t>
            </a:r>
            <a:r>
              <a:rPr lang="en-US" dirty="0"/>
              <a:t>V viral load.</a:t>
            </a:r>
          </a:p>
          <a:p>
            <a:r>
              <a:rPr lang="en-US" dirty="0"/>
              <a:t>Prevention</a:t>
            </a:r>
          </a:p>
          <a:p>
            <a:pPr lvl="1"/>
            <a:r>
              <a:rPr lang="en-US" dirty="0"/>
              <a:t>Standard Precautions</a:t>
            </a:r>
          </a:p>
          <a:p>
            <a:pPr lvl="1"/>
            <a:r>
              <a:rPr lang="en-US" dirty="0"/>
              <a:t>Public measures to reduce shared needle use and promote condom use</a:t>
            </a:r>
          </a:p>
          <a:p>
            <a:r>
              <a:rPr lang="en-US" dirty="0"/>
              <a:t>Following significant exposure to blood or other body fluids</a:t>
            </a:r>
          </a:p>
          <a:p>
            <a:pPr lvl="1"/>
            <a:r>
              <a:rPr lang="en-US" dirty="0"/>
              <a:t>Wash the area.</a:t>
            </a:r>
          </a:p>
          <a:p>
            <a:pPr lvl="1"/>
            <a:r>
              <a:rPr lang="en-US" dirty="0"/>
              <a:t>Consult a health care provider.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 </a:t>
            </a:r>
            <a:r>
              <a:rPr lang="en-US" sz="2000" b="0" dirty="0"/>
              <a:t>(1 of 3)</a:t>
            </a:r>
          </a:p>
        </p:txBody>
      </p:sp>
      <p:sp>
        <p:nvSpPr>
          <p:cNvPr id="3" name="Content Placeholder 2"/>
          <p:cNvSpPr>
            <a:spLocks noGrp="1"/>
          </p:cNvSpPr>
          <p:nvPr>
            <p:ph sz="quarter" idx="13"/>
          </p:nvPr>
        </p:nvSpPr>
        <p:spPr/>
        <p:txBody>
          <a:bodyPr/>
          <a:lstStyle/>
          <a:p>
            <a:r>
              <a:rPr lang="en-US" dirty="0"/>
              <a:t>Common viral illness</a:t>
            </a:r>
          </a:p>
          <a:p>
            <a:r>
              <a:rPr lang="en-US" dirty="0"/>
              <a:t>Signs and symptoms</a:t>
            </a:r>
          </a:p>
          <a:p>
            <a:pPr lvl="1"/>
            <a:r>
              <a:rPr lang="en-US" dirty="0"/>
              <a:t>Fever</a:t>
            </a:r>
          </a:p>
          <a:p>
            <a:pPr lvl="1"/>
            <a:r>
              <a:rPr lang="en-US" dirty="0"/>
              <a:t>Nonproductive cough</a:t>
            </a:r>
          </a:p>
          <a:p>
            <a:pPr lvl="1"/>
            <a:r>
              <a:rPr lang="en-US" dirty="0"/>
              <a:t>Severe muscle aches</a:t>
            </a:r>
          </a:p>
          <a:p>
            <a:pPr lvl="1"/>
            <a:r>
              <a:rPr lang="en-US" dirty="0"/>
              <a:t>Sore throat</a:t>
            </a:r>
          </a:p>
          <a:p>
            <a:pPr lvl="1"/>
            <a:r>
              <a:rPr lang="en-US" dirty="0"/>
              <a:t>Headache</a:t>
            </a:r>
          </a:p>
          <a:p>
            <a:pPr lvl="1"/>
            <a:r>
              <a:rPr lang="en-US" dirty="0"/>
              <a:t>Severe weakness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Diseases Spread </a:t>
            </a:r>
            <a:r>
              <a:rPr lang="en-US" sz="2000" b="0" dirty="0"/>
              <a:t>(1 of 3)</a:t>
            </a:r>
          </a:p>
        </p:txBody>
      </p:sp>
      <p:sp>
        <p:nvSpPr>
          <p:cNvPr id="5" name="Content Placeholder 4"/>
          <p:cNvSpPr>
            <a:spLocks noGrp="1"/>
          </p:cNvSpPr>
          <p:nvPr>
            <p:ph sz="quarter" idx="13"/>
          </p:nvPr>
        </p:nvSpPr>
        <p:spPr/>
        <p:txBody>
          <a:bodyPr/>
          <a:lstStyle/>
          <a:p>
            <a:r>
              <a:rPr lang="en-US" dirty="0"/>
              <a:t>Infectious diseases</a:t>
            </a:r>
          </a:p>
          <a:p>
            <a:pPr lvl="1"/>
            <a:r>
              <a:rPr lang="en-US" dirty="0"/>
              <a:t>Bacteria</a:t>
            </a:r>
          </a:p>
          <a:p>
            <a:pPr lvl="1"/>
            <a:r>
              <a:rPr lang="en-US" dirty="0"/>
              <a:t>Viruses</a:t>
            </a:r>
          </a:p>
          <a:p>
            <a:pPr lvl="1"/>
            <a:r>
              <a:rPr lang="en-US" dirty="0"/>
              <a:t>Other microbes</a:t>
            </a:r>
          </a:p>
          <a:p>
            <a:r>
              <a:rPr lang="en-US" dirty="0"/>
              <a:t>Communicable diseases</a:t>
            </a:r>
          </a:p>
          <a:p>
            <a:pPr lvl="1"/>
            <a:r>
              <a:rPr lang="en-US" dirty="0"/>
              <a:t>Direct contact</a:t>
            </a:r>
          </a:p>
          <a:p>
            <a:pPr lvl="1"/>
            <a:r>
              <a:rPr lang="en-US" dirty="0"/>
              <a:t>Contact with secretions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 </a:t>
            </a:r>
            <a:r>
              <a:rPr lang="en-US" sz="2000" b="0" dirty="0"/>
              <a:t>(2 of 3)</a:t>
            </a:r>
          </a:p>
        </p:txBody>
      </p:sp>
      <p:pic>
        <p:nvPicPr>
          <p:cNvPr id="9" name="Picture 8" descr="An E M T seated next to a child in a bed assesses the child’s body temperature. The child’s mother is seated next to the child with a medicine bottle in hand.">
            <a:extLst>
              <a:ext uri="{FF2B5EF4-FFF2-40B4-BE49-F238E27FC236}">
                <a16:creationId xmlns:a16="http://schemas.microsoft.com/office/drawing/2014/main" id="{A0CED1AC-DC8E-4B10-8D54-5C265530FD11}"/>
              </a:ext>
            </a:extLst>
          </p:cNvPr>
          <p:cNvPicPr>
            <a:picLocks noChangeAspect="1"/>
          </p:cNvPicPr>
          <p:nvPr/>
        </p:nvPicPr>
        <p:blipFill>
          <a:blip r:embed="rId3"/>
          <a:stretch>
            <a:fillRect/>
          </a:stretch>
        </p:blipFill>
        <p:spPr>
          <a:xfrm>
            <a:off x="1636517" y="1604360"/>
            <a:ext cx="5870966" cy="3995792"/>
          </a:xfrm>
          <a:prstGeom prst="rect">
            <a:avLst/>
          </a:prstGeom>
        </p:spPr>
      </p:pic>
      <p:sp>
        <p:nvSpPr>
          <p:cNvPr id="4" name="Content Placeholder 3"/>
          <p:cNvSpPr>
            <a:spLocks noGrp="1"/>
          </p:cNvSpPr>
          <p:nvPr>
            <p:ph sz="quarter" idx="13"/>
          </p:nvPr>
        </p:nvSpPr>
        <p:spPr>
          <a:xfrm>
            <a:off x="457200" y="5971032"/>
            <a:ext cx="8229600" cy="402336"/>
          </a:xfrm>
        </p:spPr>
        <p:txBody>
          <a:bodyPr/>
          <a:lstStyle/>
          <a:p>
            <a:pPr marL="0" indent="0">
              <a:buNone/>
            </a:pPr>
            <a:r>
              <a:rPr dirty="0"/>
              <a:t>Child with influenza showing signs of a fever.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 </a:t>
            </a:r>
            <a:r>
              <a:rPr lang="en-US" sz="2000" b="0" dirty="0"/>
              <a:t>(3 of 3)</a:t>
            </a:r>
          </a:p>
        </p:txBody>
      </p:sp>
      <p:sp>
        <p:nvSpPr>
          <p:cNvPr id="3" name="Content Placeholder 2"/>
          <p:cNvSpPr>
            <a:spLocks noGrp="1"/>
          </p:cNvSpPr>
          <p:nvPr>
            <p:ph sz="quarter" idx="13"/>
          </p:nvPr>
        </p:nvSpPr>
        <p:spPr/>
        <p:txBody>
          <a:bodyPr/>
          <a:lstStyle/>
          <a:p>
            <a:r>
              <a:rPr lang="en-US" dirty="0"/>
              <a:t>Spread by droplets or direct contact</a:t>
            </a:r>
          </a:p>
          <a:p>
            <a:r>
              <a:rPr lang="en-US" dirty="0"/>
              <a:t>Antiviral medications lessen the severity and shorten but must be taken within 48 hours of symptom onset.</a:t>
            </a:r>
          </a:p>
          <a:p>
            <a:r>
              <a:rPr lang="en-US" dirty="0"/>
              <a:t>Prevention</a:t>
            </a:r>
          </a:p>
          <a:p>
            <a:pPr lvl="1"/>
            <a:r>
              <a:rPr lang="en-US" dirty="0"/>
              <a:t>Hand hygiene</a:t>
            </a:r>
          </a:p>
          <a:p>
            <a:pPr lvl="1"/>
            <a:r>
              <a:rPr lang="en-US" dirty="0"/>
              <a:t>Surgical masks</a:t>
            </a:r>
          </a:p>
          <a:p>
            <a:pPr lvl="1"/>
            <a:r>
              <a:rPr lang="en-US" dirty="0"/>
              <a:t>Vaccination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Croup </a:t>
            </a:r>
            <a:r>
              <a:rPr lang="en-US" sz="2000" b="0" dirty="0"/>
              <a:t>(1 of 2)</a:t>
            </a:r>
          </a:p>
        </p:txBody>
      </p:sp>
      <p:sp>
        <p:nvSpPr>
          <p:cNvPr id="3" name="Content Placeholder 2"/>
          <p:cNvSpPr>
            <a:spLocks noGrp="1"/>
          </p:cNvSpPr>
          <p:nvPr>
            <p:ph sz="quarter" idx="13"/>
          </p:nvPr>
        </p:nvSpPr>
        <p:spPr>
          <a:xfrm>
            <a:off x="457199" y="1556326"/>
            <a:ext cx="8580923" cy="4467955"/>
          </a:xfrm>
        </p:spPr>
        <p:txBody>
          <a:bodyPr/>
          <a:lstStyle/>
          <a:p>
            <a:r>
              <a:rPr lang="en-US" dirty="0"/>
              <a:t>Also known as laryngotracheobronchitis, caused by human parainfluenza virus (H</a:t>
            </a:r>
            <a:r>
              <a:rPr lang="en-US" sz="100" dirty="0"/>
              <a:t> </a:t>
            </a:r>
            <a:r>
              <a:rPr lang="en-US" dirty="0"/>
              <a:t>P</a:t>
            </a:r>
            <a:r>
              <a:rPr lang="en-US" sz="100" dirty="0"/>
              <a:t> </a:t>
            </a:r>
            <a:r>
              <a:rPr lang="en-US" dirty="0"/>
              <a:t>I</a:t>
            </a:r>
            <a:r>
              <a:rPr lang="en-US" sz="100" dirty="0"/>
              <a:t> </a:t>
            </a:r>
            <a:r>
              <a:rPr lang="en-US" dirty="0"/>
              <a:t>V)</a:t>
            </a:r>
          </a:p>
          <a:p>
            <a:pPr lvl="1"/>
            <a:r>
              <a:rPr lang="en-US" dirty="0"/>
              <a:t>Signs and symptoms</a:t>
            </a:r>
          </a:p>
          <a:p>
            <a:pPr lvl="1"/>
            <a:r>
              <a:rPr lang="en-US" dirty="0"/>
              <a:t>Inflammation and swelling of larynx, trachea, and bronchi</a:t>
            </a:r>
          </a:p>
          <a:p>
            <a:pPr lvl="1"/>
            <a:r>
              <a:rPr lang="en-US" dirty="0"/>
              <a:t>Children between 6 months and 3 years</a:t>
            </a:r>
          </a:p>
          <a:p>
            <a:pPr lvl="2"/>
            <a:r>
              <a:rPr lang="en-US" dirty="0"/>
              <a:t>Most susceptible</a:t>
            </a:r>
          </a:p>
          <a:p>
            <a:pPr lvl="2"/>
            <a:r>
              <a:rPr lang="en-US" dirty="0"/>
              <a:t>Present with history of upper respiratory infection that later produces characteristic seal bark cough.</a:t>
            </a:r>
          </a:p>
          <a:p>
            <a:pPr lvl="2"/>
            <a:r>
              <a:rPr lang="en-US" dirty="0"/>
              <a:t>Symptoms often worse at night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Croup </a:t>
            </a:r>
            <a:r>
              <a:rPr lang="en-US" sz="2000" b="0" dirty="0"/>
              <a:t>(2 of 2)</a:t>
            </a:r>
          </a:p>
        </p:txBody>
      </p:sp>
      <p:sp>
        <p:nvSpPr>
          <p:cNvPr id="3" name="Content Placeholder 2"/>
          <p:cNvSpPr>
            <a:spLocks noGrp="1"/>
          </p:cNvSpPr>
          <p:nvPr>
            <p:ph sz="quarter" idx="13"/>
          </p:nvPr>
        </p:nvSpPr>
        <p:spPr/>
        <p:txBody>
          <a:bodyPr/>
          <a:lstStyle/>
          <a:p>
            <a:r>
              <a:rPr lang="en-US" dirty="0"/>
              <a:t>Transmission by droplets from coughs or sneezes or that survive on objects</a:t>
            </a:r>
          </a:p>
          <a:p>
            <a:r>
              <a:rPr lang="en-US" dirty="0"/>
              <a:t>Assess child as for any patient with shortness of breath.</a:t>
            </a:r>
          </a:p>
          <a:p>
            <a:r>
              <a:rPr lang="en-US" dirty="0"/>
              <a:t>Prevention</a:t>
            </a:r>
          </a:p>
          <a:p>
            <a:pPr lvl="1"/>
            <a:r>
              <a:rPr lang="en-US" dirty="0"/>
              <a:t>Hand hygiene</a:t>
            </a:r>
          </a:p>
          <a:p>
            <a:pPr lvl="1"/>
            <a:r>
              <a:rPr lang="en-US" dirty="0"/>
              <a:t>Refrain from touching nose, eyes, and mouth.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(Whooping Cough) </a:t>
            </a:r>
            <a:r>
              <a:rPr lang="en-US" sz="2000" b="0" dirty="0"/>
              <a:t>(1 of 2)</a:t>
            </a:r>
          </a:p>
        </p:txBody>
      </p:sp>
      <p:sp>
        <p:nvSpPr>
          <p:cNvPr id="3" name="Content Placeholder 2"/>
          <p:cNvSpPr>
            <a:spLocks noGrp="1"/>
          </p:cNvSpPr>
          <p:nvPr>
            <p:ph sz="quarter" idx="13"/>
          </p:nvPr>
        </p:nvSpPr>
        <p:spPr>
          <a:xfrm>
            <a:off x="457200" y="1556326"/>
            <a:ext cx="8378792" cy="4467955"/>
          </a:xfrm>
        </p:spPr>
        <p:txBody>
          <a:bodyPr/>
          <a:lstStyle/>
          <a:p>
            <a:r>
              <a:rPr lang="en-US" dirty="0"/>
              <a:t>Respiratory infection caused by </a:t>
            </a:r>
            <a:r>
              <a:rPr lang="en-US" b="1" dirty="0"/>
              <a:t>Bordetella pertussis</a:t>
            </a:r>
            <a:r>
              <a:rPr lang="en-US" dirty="0"/>
              <a:t> bacteria</a:t>
            </a:r>
          </a:p>
          <a:p>
            <a:r>
              <a:rPr lang="en-US" dirty="0"/>
              <a:t>Signs and symptoms</a:t>
            </a:r>
          </a:p>
          <a:p>
            <a:pPr lvl="1"/>
            <a:r>
              <a:rPr lang="en-US" dirty="0"/>
              <a:t>Begins like a typical upper respiratory infection</a:t>
            </a:r>
          </a:p>
          <a:p>
            <a:pPr lvl="1"/>
            <a:r>
              <a:rPr lang="en-US" dirty="0"/>
              <a:t>Worsens into fits of uninterrupted coughing followed by “whooping” sound on inspiration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(Whooping Cough) </a:t>
            </a:r>
            <a:r>
              <a:rPr lang="en-US" sz="2000" b="0" dirty="0"/>
              <a:t>(2 of 2)</a:t>
            </a:r>
          </a:p>
        </p:txBody>
      </p:sp>
      <p:sp>
        <p:nvSpPr>
          <p:cNvPr id="3" name="Content Placeholder 2"/>
          <p:cNvSpPr>
            <a:spLocks noGrp="1"/>
          </p:cNvSpPr>
          <p:nvPr>
            <p:ph sz="quarter" idx="13"/>
          </p:nvPr>
        </p:nvSpPr>
        <p:spPr/>
        <p:txBody>
          <a:bodyPr/>
          <a:lstStyle/>
          <a:p>
            <a:r>
              <a:rPr lang="en-US" dirty="0"/>
              <a:t>Spread by large droplets in air</a:t>
            </a:r>
          </a:p>
          <a:p>
            <a:r>
              <a:rPr lang="en-US" dirty="0"/>
              <a:t>Treatment with antibiotics</a:t>
            </a:r>
          </a:p>
          <a:p>
            <a:r>
              <a:rPr lang="en-US" dirty="0"/>
              <a:t>Prevention with vaccine</a:t>
            </a:r>
          </a:p>
          <a:p>
            <a:pPr lvl="1"/>
            <a:r>
              <a:rPr lang="en-US" dirty="0"/>
              <a:t>Hand hygiene</a:t>
            </a:r>
          </a:p>
          <a:p>
            <a:pPr lvl="1"/>
            <a:r>
              <a:rPr lang="en-US" dirty="0"/>
              <a:t>Refrain from touching nose, eyes, and mouth.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Pneumonia </a:t>
            </a:r>
            <a:r>
              <a:rPr lang="en-US" sz="2000" b="0" dirty="0"/>
              <a:t>(1 of 3)</a:t>
            </a:r>
          </a:p>
        </p:txBody>
      </p:sp>
      <p:sp>
        <p:nvSpPr>
          <p:cNvPr id="3" name="Content Placeholder 2"/>
          <p:cNvSpPr>
            <a:spLocks noGrp="1"/>
          </p:cNvSpPr>
          <p:nvPr>
            <p:ph sz="quarter" idx="13"/>
          </p:nvPr>
        </p:nvSpPr>
        <p:spPr/>
        <p:txBody>
          <a:bodyPr/>
          <a:lstStyle/>
          <a:p>
            <a:r>
              <a:rPr lang="en-US" dirty="0"/>
              <a:t>Signs and symptoms</a:t>
            </a:r>
          </a:p>
          <a:p>
            <a:pPr lvl="1"/>
            <a:r>
              <a:rPr lang="en-US" dirty="0"/>
              <a:t>Fever</a:t>
            </a:r>
          </a:p>
          <a:p>
            <a:pPr lvl="1"/>
            <a:r>
              <a:rPr lang="en-US" dirty="0"/>
              <a:t>Chills</a:t>
            </a:r>
          </a:p>
          <a:p>
            <a:pPr lvl="1"/>
            <a:r>
              <a:rPr lang="en-US" dirty="0"/>
              <a:t>Shortness of breath</a:t>
            </a:r>
          </a:p>
          <a:p>
            <a:pPr lvl="1"/>
            <a:r>
              <a:rPr lang="en-US" dirty="0"/>
              <a:t>Tachypnea</a:t>
            </a:r>
          </a:p>
          <a:p>
            <a:pPr lvl="1"/>
            <a:r>
              <a:rPr lang="en-US" dirty="0"/>
              <a:t>Pleuritic pain</a:t>
            </a:r>
          </a:p>
          <a:p>
            <a:pPr lvl="1"/>
            <a:r>
              <a:rPr lang="en-US" dirty="0"/>
              <a:t>Productive cough</a:t>
            </a:r>
          </a:p>
          <a:p>
            <a:pPr lvl="1"/>
            <a:r>
              <a:rPr lang="en-US" dirty="0"/>
              <a:t>Inflammation consolidated in part of lung on x-ray</a:t>
            </a:r>
          </a:p>
          <a:p>
            <a:pPr lvl="1"/>
            <a:r>
              <a:rPr lang="en-US" dirty="0"/>
              <a:t>Potential febrile seizures in young children and infants</a:t>
            </a:r>
          </a:p>
          <a:p>
            <a:pPr lvl="1"/>
            <a:r>
              <a:rPr lang="en-US" dirty="0"/>
              <a:t>Altered mental status common sign in elderly patients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Pneumonia </a:t>
            </a:r>
            <a:r>
              <a:rPr lang="en-US" sz="2000" b="0" dirty="0"/>
              <a:t>(2 of 3)</a:t>
            </a:r>
          </a:p>
        </p:txBody>
      </p:sp>
      <p:pic>
        <p:nvPicPr>
          <p:cNvPr id="7" name="Picture 6" descr="An x ray of a human chest depicts inflammation in the lungs.">
            <a:extLst>
              <a:ext uri="{FF2B5EF4-FFF2-40B4-BE49-F238E27FC236}">
                <a16:creationId xmlns:a16="http://schemas.microsoft.com/office/drawing/2014/main" id="{ACD5DDB6-09F3-4860-8D98-8D0EBCAAACB8}"/>
              </a:ext>
            </a:extLst>
          </p:cNvPr>
          <p:cNvPicPr>
            <a:picLocks noChangeAspect="1"/>
          </p:cNvPicPr>
          <p:nvPr/>
        </p:nvPicPr>
        <p:blipFill>
          <a:blip r:embed="rId3"/>
          <a:stretch>
            <a:fillRect/>
          </a:stretch>
        </p:blipFill>
        <p:spPr>
          <a:xfrm>
            <a:off x="2727960" y="1586804"/>
            <a:ext cx="3688080" cy="3684392"/>
          </a:xfrm>
          <a:prstGeom prst="rect">
            <a:avLst/>
          </a:prstGeom>
        </p:spPr>
      </p:pic>
      <p:sp>
        <p:nvSpPr>
          <p:cNvPr id="4" name="Content Placeholder 3"/>
          <p:cNvSpPr>
            <a:spLocks noGrp="1"/>
          </p:cNvSpPr>
          <p:nvPr>
            <p:ph sz="quarter" idx="13"/>
          </p:nvPr>
        </p:nvSpPr>
        <p:spPr>
          <a:xfrm>
            <a:off x="457200" y="5394960"/>
            <a:ext cx="8412480" cy="987552"/>
          </a:xfrm>
        </p:spPr>
        <p:txBody>
          <a:bodyPr/>
          <a:lstStyle/>
          <a:p>
            <a:pPr marL="0" indent="0">
              <a:buNone/>
            </a:pPr>
            <a:r>
              <a:rPr dirty="0"/>
              <a:t>Chest X-ray showing inflammation in the lung. Note the area in the lower right lung that appears cloudy. This is where the pneumonia is located. © </a:t>
            </a:r>
            <a:r>
              <a:rPr b="1" dirty="0"/>
              <a:t>David Effron, M</a:t>
            </a:r>
            <a:r>
              <a:rPr sz="100" b="1" dirty="0"/>
              <a:t> </a:t>
            </a:r>
            <a:r>
              <a:rPr b="1" dirty="0"/>
              <a:t>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Pneumonia </a:t>
            </a:r>
            <a:r>
              <a:rPr lang="en-US" sz="2000" b="0" dirty="0"/>
              <a:t>(3 of 3)</a:t>
            </a:r>
          </a:p>
        </p:txBody>
      </p:sp>
      <p:sp>
        <p:nvSpPr>
          <p:cNvPr id="3" name="Content Placeholder 2"/>
          <p:cNvSpPr>
            <a:spLocks noGrp="1"/>
          </p:cNvSpPr>
          <p:nvPr>
            <p:ph sz="quarter" idx="13"/>
          </p:nvPr>
        </p:nvSpPr>
        <p:spPr/>
        <p:txBody>
          <a:bodyPr/>
          <a:lstStyle/>
          <a:p>
            <a:r>
              <a:rPr lang="en-US" dirty="0"/>
              <a:t>Spread by droplets but requires close contact of several days</a:t>
            </a:r>
          </a:p>
          <a:p>
            <a:r>
              <a:rPr lang="en-US" dirty="0"/>
              <a:t>Treatment with antibiotics</a:t>
            </a:r>
          </a:p>
          <a:p>
            <a:r>
              <a:rPr lang="en-US" dirty="0"/>
              <a:t>Prevention</a:t>
            </a:r>
          </a:p>
          <a:p>
            <a:pPr lvl="1"/>
            <a:r>
              <a:rPr lang="en-US" dirty="0"/>
              <a:t>Vaccination</a:t>
            </a:r>
          </a:p>
          <a:p>
            <a:pPr lvl="1"/>
            <a:r>
              <a:rPr lang="en-US" dirty="0"/>
              <a:t>Hand hygiene</a:t>
            </a:r>
          </a:p>
          <a:p>
            <a:pPr lvl="1"/>
            <a:r>
              <a:rPr lang="en-US" dirty="0"/>
              <a:t>Cough etiquette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 </a:t>
            </a:r>
            <a:r>
              <a:rPr lang="en-US" sz="2000" b="0" dirty="0"/>
              <a:t>(1 of 2)</a:t>
            </a:r>
          </a:p>
        </p:txBody>
      </p:sp>
      <p:sp>
        <p:nvSpPr>
          <p:cNvPr id="3" name="Content Placeholder 2"/>
          <p:cNvSpPr>
            <a:spLocks noGrp="1"/>
          </p:cNvSpPr>
          <p:nvPr>
            <p:ph sz="quarter" idx="13"/>
          </p:nvPr>
        </p:nvSpPr>
        <p:spPr>
          <a:xfrm>
            <a:off x="457200" y="1556326"/>
            <a:ext cx="8412480" cy="4467955"/>
          </a:xfrm>
        </p:spPr>
        <p:txBody>
          <a:bodyPr/>
          <a:lstStyle/>
          <a:p>
            <a:r>
              <a:rPr lang="en-US" dirty="0"/>
              <a:t>Caused by bacterium </a:t>
            </a:r>
            <a:r>
              <a:rPr lang="en-US" b="1" dirty="0"/>
              <a:t>Mycobacterium tuberculosis</a:t>
            </a:r>
          </a:p>
          <a:p>
            <a:r>
              <a:rPr lang="en-US" dirty="0"/>
              <a:t>Signs and symptoms</a:t>
            </a:r>
          </a:p>
          <a:p>
            <a:pPr lvl="1"/>
            <a:r>
              <a:rPr lang="en-US" dirty="0"/>
              <a:t>Cough (initially dry, later productive of purulent sputum)</a:t>
            </a:r>
          </a:p>
          <a:p>
            <a:pPr lvl="1"/>
            <a:r>
              <a:rPr lang="en-US" dirty="0"/>
              <a:t>Fever</a:t>
            </a:r>
          </a:p>
          <a:p>
            <a:pPr lvl="1"/>
            <a:r>
              <a:rPr lang="en-US" dirty="0"/>
              <a:t>Night sweats</a:t>
            </a:r>
          </a:p>
          <a:p>
            <a:pPr lvl="1"/>
            <a:r>
              <a:rPr lang="en-US" dirty="0"/>
              <a:t>Weight loss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Diseases Spread </a:t>
            </a:r>
            <a:r>
              <a:rPr lang="en-US" sz="2000" b="0" dirty="0"/>
              <a:t>(2 of 3)</a:t>
            </a:r>
          </a:p>
        </p:txBody>
      </p:sp>
      <p:sp>
        <p:nvSpPr>
          <p:cNvPr id="5" name="Content Placeholder 4"/>
          <p:cNvSpPr>
            <a:spLocks noGrp="1"/>
          </p:cNvSpPr>
          <p:nvPr>
            <p:ph sz="quarter" idx="13"/>
          </p:nvPr>
        </p:nvSpPr>
        <p:spPr/>
        <p:txBody>
          <a:bodyPr/>
          <a:lstStyle/>
          <a:p>
            <a:r>
              <a:rPr lang="en-US" dirty="0"/>
              <a:t>When an infection does cause illness, the time from exposure to development of the first symptoms is called the incubation period.</a:t>
            </a:r>
          </a:p>
          <a:p>
            <a:r>
              <a:rPr lang="en-US" dirty="0"/>
              <a:t>The interval when the patient is shedding or releasing infectious material is the communicable period, when the microbe can be potentially transmitted.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 </a:t>
            </a:r>
            <a:r>
              <a:rPr lang="en-US" sz="2000" b="0" dirty="0"/>
              <a:t>(2 of 2)</a:t>
            </a:r>
          </a:p>
        </p:txBody>
      </p:sp>
      <p:sp>
        <p:nvSpPr>
          <p:cNvPr id="3" name="Content Placeholder 2"/>
          <p:cNvSpPr>
            <a:spLocks noGrp="1"/>
          </p:cNvSpPr>
          <p:nvPr>
            <p:ph sz="quarter" idx="13"/>
          </p:nvPr>
        </p:nvSpPr>
        <p:spPr>
          <a:xfrm>
            <a:off x="457200" y="1556326"/>
            <a:ext cx="8311896" cy="4467955"/>
          </a:xfrm>
        </p:spPr>
        <p:txBody>
          <a:bodyPr/>
          <a:lstStyle/>
          <a:p>
            <a:r>
              <a:rPr lang="en-US" dirty="0"/>
              <a:t>Spread by coughing, singing, or sneezing</a:t>
            </a:r>
          </a:p>
          <a:p>
            <a:r>
              <a:rPr lang="en-US" dirty="0"/>
              <a:t>Treatment with antibiotics</a:t>
            </a:r>
          </a:p>
          <a:p>
            <a:r>
              <a:rPr lang="en-US" dirty="0"/>
              <a:t>Prevention with vaccine</a:t>
            </a:r>
          </a:p>
          <a:p>
            <a:pPr lvl="1"/>
            <a:r>
              <a:rPr lang="en-US" dirty="0"/>
              <a:t>High index of suspicion</a:t>
            </a:r>
          </a:p>
          <a:p>
            <a:pPr lvl="1"/>
            <a:r>
              <a:rPr lang="en-US" dirty="0"/>
              <a:t>Airborne disease precautions including N-95 respirator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Meningitis </a:t>
            </a:r>
            <a:r>
              <a:rPr lang="en-US" sz="2000" b="0" dirty="0"/>
              <a:t>(1 of 3)</a:t>
            </a:r>
          </a:p>
        </p:txBody>
      </p:sp>
      <p:sp>
        <p:nvSpPr>
          <p:cNvPr id="3" name="Content Placeholder 2"/>
          <p:cNvSpPr>
            <a:spLocks noGrp="1"/>
          </p:cNvSpPr>
          <p:nvPr>
            <p:ph sz="quarter" idx="13"/>
          </p:nvPr>
        </p:nvSpPr>
        <p:spPr>
          <a:xfrm>
            <a:off x="457200" y="1556326"/>
            <a:ext cx="8311896" cy="4467955"/>
          </a:xfrm>
        </p:spPr>
        <p:txBody>
          <a:bodyPr/>
          <a:lstStyle/>
          <a:p>
            <a:r>
              <a:rPr lang="en-US" dirty="0"/>
              <a:t>Inflammation of meninges caused by bacterium </a:t>
            </a:r>
            <a:r>
              <a:rPr lang="en-US" b="1" dirty="0"/>
              <a:t>Neisseria meningitidis</a:t>
            </a:r>
          </a:p>
          <a:p>
            <a:r>
              <a:rPr lang="en-US" dirty="0"/>
              <a:t>Signs and symptoms</a:t>
            </a:r>
          </a:p>
          <a:p>
            <a:pPr lvl="1"/>
            <a:r>
              <a:rPr lang="en-US" dirty="0"/>
              <a:t>Abrupt onset of fever</a:t>
            </a:r>
          </a:p>
          <a:p>
            <a:pPr lvl="1"/>
            <a:r>
              <a:rPr lang="en-US" dirty="0"/>
              <a:t>Nausea</a:t>
            </a:r>
          </a:p>
          <a:p>
            <a:pPr lvl="1"/>
            <a:r>
              <a:rPr lang="en-US" dirty="0"/>
              <a:t>Vomiting</a:t>
            </a:r>
          </a:p>
          <a:p>
            <a:pPr lvl="1"/>
            <a:r>
              <a:rPr lang="en-US" dirty="0"/>
              <a:t>Severe headache</a:t>
            </a:r>
          </a:p>
          <a:p>
            <a:pPr lvl="1"/>
            <a:r>
              <a:rPr lang="en-US" dirty="0"/>
              <a:t>Nuchal rigidity</a:t>
            </a:r>
          </a:p>
          <a:p>
            <a:pPr lvl="1"/>
            <a:r>
              <a:rPr lang="en-US" dirty="0"/>
              <a:t>Photophobia</a:t>
            </a:r>
          </a:p>
          <a:p>
            <a:pPr lvl="1"/>
            <a:r>
              <a:rPr lang="en-US" dirty="0"/>
              <a:t>Possible petechiae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Meningitis </a:t>
            </a:r>
            <a:r>
              <a:rPr lang="en-US" sz="2000" b="0" dirty="0"/>
              <a:t>(2 of 3)</a:t>
            </a:r>
          </a:p>
        </p:txBody>
      </p:sp>
      <p:pic>
        <p:nvPicPr>
          <p:cNvPr id="7" name="Picture 6" descr="An image of a patient with petechial rash on his chest and fore arm.">
            <a:extLst>
              <a:ext uri="{FF2B5EF4-FFF2-40B4-BE49-F238E27FC236}">
                <a16:creationId xmlns:a16="http://schemas.microsoft.com/office/drawing/2014/main" id="{7238A4CD-F5B4-4C6B-BC42-0D326AEA7DFE}"/>
              </a:ext>
            </a:extLst>
          </p:cNvPr>
          <p:cNvPicPr>
            <a:picLocks noChangeAspect="1"/>
          </p:cNvPicPr>
          <p:nvPr/>
        </p:nvPicPr>
        <p:blipFill>
          <a:blip r:embed="rId3"/>
          <a:stretch>
            <a:fillRect/>
          </a:stretch>
        </p:blipFill>
        <p:spPr>
          <a:xfrm>
            <a:off x="2154095" y="1971707"/>
            <a:ext cx="4835811" cy="3626857"/>
          </a:xfrm>
          <a:prstGeom prst="rect">
            <a:avLst/>
          </a:prstGeom>
        </p:spPr>
      </p:pic>
      <p:sp>
        <p:nvSpPr>
          <p:cNvPr id="4" name="Content Placeholder 3"/>
          <p:cNvSpPr>
            <a:spLocks noGrp="1"/>
          </p:cNvSpPr>
          <p:nvPr>
            <p:ph sz="quarter" idx="13"/>
          </p:nvPr>
        </p:nvSpPr>
        <p:spPr>
          <a:xfrm>
            <a:off x="457200" y="5971032"/>
            <a:ext cx="8229600" cy="402336"/>
          </a:xfrm>
        </p:spPr>
        <p:txBody>
          <a:bodyPr/>
          <a:lstStyle/>
          <a:p>
            <a:pPr marL="0" indent="0">
              <a:buNone/>
            </a:pPr>
            <a:r>
              <a:rPr dirty="0"/>
              <a:t>Petechial rash associated with meningitis.© </a:t>
            </a:r>
            <a:r>
              <a:rPr b="1" dirty="0"/>
              <a:t>Edward T. Dickinson, M</a:t>
            </a:r>
            <a:r>
              <a:rPr sz="100" b="1" dirty="0"/>
              <a:t> </a:t>
            </a:r>
            <a:r>
              <a:rPr b="1" dirty="0"/>
              <a:t>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Meningitis </a:t>
            </a:r>
            <a:r>
              <a:rPr lang="en-US" sz="2000" b="0" dirty="0"/>
              <a:t>(3 of 3)</a:t>
            </a:r>
          </a:p>
        </p:txBody>
      </p:sp>
      <p:sp>
        <p:nvSpPr>
          <p:cNvPr id="3" name="Content Placeholder 2"/>
          <p:cNvSpPr>
            <a:spLocks noGrp="1"/>
          </p:cNvSpPr>
          <p:nvPr>
            <p:ph sz="quarter" idx="13"/>
          </p:nvPr>
        </p:nvSpPr>
        <p:spPr/>
        <p:txBody>
          <a:bodyPr/>
          <a:lstStyle/>
          <a:p>
            <a:r>
              <a:rPr lang="en-US" dirty="0"/>
              <a:t>Spread by direct contact</a:t>
            </a:r>
          </a:p>
          <a:p>
            <a:r>
              <a:rPr lang="en-US" dirty="0"/>
              <a:t>Treatment with antibiotics for meningococcal meningitis</a:t>
            </a:r>
          </a:p>
          <a:p>
            <a:r>
              <a:rPr lang="en-US" dirty="0"/>
              <a:t>Prevention by vaccination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Sexually Transmitted Infections </a:t>
            </a:r>
            <a:r>
              <a:rPr lang="en-US" sz="2000" b="0" dirty="0"/>
              <a:t>(1 of 2)</a:t>
            </a:r>
          </a:p>
        </p:txBody>
      </p:sp>
      <p:sp>
        <p:nvSpPr>
          <p:cNvPr id="3" name="Content Placeholder 2"/>
          <p:cNvSpPr>
            <a:spLocks noGrp="1"/>
          </p:cNvSpPr>
          <p:nvPr>
            <p:ph sz="quarter" idx="13"/>
          </p:nvPr>
        </p:nvSpPr>
        <p:spPr/>
        <p:txBody>
          <a:bodyPr/>
          <a:lstStyle/>
          <a:p>
            <a:r>
              <a:rPr lang="en-US" dirty="0"/>
              <a:t>Viral S</a:t>
            </a:r>
            <a:r>
              <a:rPr lang="en-US" sz="100" dirty="0"/>
              <a:t> </a:t>
            </a:r>
            <a:r>
              <a:rPr lang="en-US" dirty="0"/>
              <a:t>T</a:t>
            </a:r>
            <a:r>
              <a:rPr lang="en-US" sz="100" dirty="0"/>
              <a:t> </a:t>
            </a:r>
            <a:r>
              <a:rPr lang="en-US" dirty="0"/>
              <a:t>I</a:t>
            </a:r>
            <a:r>
              <a:rPr lang="en-US" sz="100" dirty="0"/>
              <a:t> </a:t>
            </a:r>
            <a:r>
              <a:rPr lang="en-US" dirty="0"/>
              <a:t>s</a:t>
            </a:r>
          </a:p>
          <a:p>
            <a:pPr lvl="1"/>
            <a:r>
              <a:rPr lang="en-US" dirty="0" smtClean="0"/>
              <a:t>H</a:t>
            </a:r>
            <a:r>
              <a:rPr lang="en-US" sz="100" dirty="0" smtClean="0"/>
              <a:t> </a:t>
            </a:r>
            <a:r>
              <a:rPr lang="en-US" dirty="0" smtClean="0"/>
              <a:t>I</a:t>
            </a:r>
            <a:r>
              <a:rPr lang="en-US" sz="100" dirty="0" smtClean="0"/>
              <a:t> </a:t>
            </a:r>
            <a:r>
              <a:rPr lang="en-US" dirty="0" smtClean="0"/>
              <a:t>V</a:t>
            </a:r>
            <a:endParaRPr lang="en-US" dirty="0"/>
          </a:p>
          <a:p>
            <a:pPr lvl="1"/>
            <a:r>
              <a:rPr lang="en-US" dirty="0"/>
              <a:t>Hepatitis A, B, and C</a:t>
            </a:r>
          </a:p>
          <a:p>
            <a:pPr lvl="1"/>
            <a:r>
              <a:rPr lang="en-US" dirty="0"/>
              <a:t>Genital herpes</a:t>
            </a:r>
          </a:p>
          <a:p>
            <a:pPr lvl="1"/>
            <a:r>
              <a:rPr lang="en-US" dirty="0"/>
              <a:t>Human papilloma virus (H</a:t>
            </a:r>
            <a:r>
              <a:rPr lang="en-US" sz="100" dirty="0"/>
              <a:t> </a:t>
            </a:r>
            <a:r>
              <a:rPr lang="en-US" dirty="0"/>
              <a:t>P</a:t>
            </a:r>
            <a:r>
              <a:rPr lang="en-US" sz="100" dirty="0"/>
              <a:t> </a:t>
            </a:r>
            <a:r>
              <a:rPr lang="en-US" dirty="0"/>
              <a:t>V)</a:t>
            </a:r>
          </a:p>
          <a:p>
            <a:r>
              <a:rPr lang="en-US" dirty="0"/>
              <a:t>Bacterial S</a:t>
            </a:r>
            <a:r>
              <a:rPr lang="en-US" sz="100" dirty="0"/>
              <a:t> </a:t>
            </a:r>
            <a:r>
              <a:rPr lang="en-US" dirty="0"/>
              <a:t>T</a:t>
            </a:r>
            <a:r>
              <a:rPr lang="en-US" sz="100" dirty="0"/>
              <a:t> </a:t>
            </a:r>
            <a:r>
              <a:rPr lang="en-US" dirty="0"/>
              <a:t>I</a:t>
            </a:r>
            <a:r>
              <a:rPr lang="en-US" sz="100" dirty="0"/>
              <a:t> </a:t>
            </a:r>
            <a:r>
              <a:rPr lang="en-US" dirty="0"/>
              <a:t>s</a:t>
            </a:r>
          </a:p>
          <a:p>
            <a:pPr lvl="1"/>
            <a:r>
              <a:rPr lang="en-US" dirty="0"/>
              <a:t>Chlamydia</a:t>
            </a:r>
          </a:p>
          <a:p>
            <a:pPr lvl="1"/>
            <a:r>
              <a:rPr lang="en-US" dirty="0"/>
              <a:t>Gonorrhea</a:t>
            </a:r>
          </a:p>
          <a:p>
            <a:pPr lvl="1"/>
            <a:r>
              <a:rPr lang="en-US" dirty="0"/>
              <a:t>Syphilis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Sexually Transmitted Infections </a:t>
            </a:r>
            <a:r>
              <a:rPr lang="en-US" sz="2000" b="0" dirty="0"/>
              <a:t>(2 of 2)</a:t>
            </a:r>
          </a:p>
        </p:txBody>
      </p:sp>
      <p:sp>
        <p:nvSpPr>
          <p:cNvPr id="3" name="Content Placeholder 2"/>
          <p:cNvSpPr>
            <a:spLocks noGrp="1"/>
          </p:cNvSpPr>
          <p:nvPr>
            <p:ph sz="quarter" idx="13"/>
          </p:nvPr>
        </p:nvSpPr>
        <p:spPr>
          <a:xfrm>
            <a:off x="457200" y="1556326"/>
            <a:ext cx="7982712" cy="4467955"/>
          </a:xfrm>
        </p:spPr>
        <p:txBody>
          <a:bodyPr/>
          <a:lstStyle/>
          <a:p>
            <a:r>
              <a:rPr lang="en-US" dirty="0"/>
              <a:t>Prevention</a:t>
            </a:r>
          </a:p>
          <a:p>
            <a:pPr lvl="1"/>
            <a:r>
              <a:rPr lang="en-US" dirty="0"/>
              <a:t>Condoms</a:t>
            </a:r>
          </a:p>
          <a:p>
            <a:pPr lvl="1"/>
            <a:r>
              <a:rPr lang="en-US" dirty="0"/>
              <a:t>Vaccination</a:t>
            </a:r>
          </a:p>
          <a:p>
            <a:r>
              <a:rPr lang="en-US" dirty="0"/>
              <a:t>S</a:t>
            </a:r>
            <a:r>
              <a:rPr lang="en-US" sz="100" dirty="0"/>
              <a:t> </a:t>
            </a:r>
            <a:r>
              <a:rPr lang="en-US" dirty="0"/>
              <a:t>T</a:t>
            </a:r>
            <a:r>
              <a:rPr lang="en-US" sz="100" dirty="0"/>
              <a:t> </a:t>
            </a:r>
            <a:r>
              <a:rPr lang="en-US" dirty="0"/>
              <a:t>Is not a common reason for patients to access 911 emergency services except for women who develop pelvic inflammatory disease (P</a:t>
            </a:r>
            <a:r>
              <a:rPr lang="en-US" sz="100" dirty="0"/>
              <a:t> </a:t>
            </a:r>
            <a:r>
              <a:rPr lang="en-US" dirty="0"/>
              <a:t>I</a:t>
            </a:r>
            <a:r>
              <a:rPr lang="en-US" sz="100" dirty="0"/>
              <a:t> </a:t>
            </a:r>
            <a:r>
              <a:rPr lang="en-US" dirty="0"/>
              <a:t>D).</a:t>
            </a:r>
          </a:p>
          <a:p>
            <a:pPr lvl="1"/>
            <a:r>
              <a:rPr lang="en-US" dirty="0"/>
              <a:t>Most commonly caused by gonorrhea or chlamydia</a:t>
            </a:r>
          </a:p>
          <a:p>
            <a:pPr lvl="1"/>
            <a:r>
              <a:rPr lang="en-US" dirty="0"/>
              <a:t>Causes severe lower abdominal pain that may or may not be associated with increased vaginal discharge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Carried by Ticks</a:t>
            </a:r>
          </a:p>
        </p:txBody>
      </p:sp>
      <p:sp>
        <p:nvSpPr>
          <p:cNvPr id="3" name="Content Placeholder 2"/>
          <p:cNvSpPr>
            <a:spLocks noGrp="1"/>
          </p:cNvSpPr>
          <p:nvPr>
            <p:ph sz="quarter" idx="13"/>
          </p:nvPr>
        </p:nvSpPr>
        <p:spPr/>
        <p:txBody>
          <a:bodyPr/>
          <a:lstStyle/>
          <a:p>
            <a:r>
              <a:rPr lang="en-US" dirty="0"/>
              <a:t>Tick bites transmit Lyme disease.</a:t>
            </a:r>
          </a:p>
          <a:p>
            <a:r>
              <a:rPr lang="en-US" dirty="0"/>
              <a:t>Most patients display rash (</a:t>
            </a:r>
            <a:r>
              <a:rPr lang="en-US" b="1" dirty="0"/>
              <a:t>erythema migrans</a:t>
            </a:r>
            <a:r>
              <a:rPr lang="en-US" dirty="0"/>
              <a:t>) within a week that looks like a bull’s-eye.</a:t>
            </a:r>
          </a:p>
          <a:p>
            <a:r>
              <a:rPr lang="en-US" dirty="0"/>
              <a:t>Treatment with antibiotics</a:t>
            </a:r>
          </a:p>
          <a:p>
            <a:r>
              <a:rPr lang="en-US" dirty="0"/>
              <a:t>Prevention in backcountry rescue and wooded areas</a:t>
            </a:r>
          </a:p>
          <a:p>
            <a:pPr lvl="1"/>
            <a:r>
              <a:rPr lang="en-US" dirty="0"/>
              <a:t>Cover arms and legs.</a:t>
            </a:r>
          </a:p>
          <a:p>
            <a:pPr lvl="1"/>
            <a:r>
              <a:rPr lang="en-US" dirty="0"/>
              <a:t>Check frequently for ticks.</a:t>
            </a:r>
          </a:p>
          <a:p>
            <a:pPr lvl="1"/>
            <a:r>
              <a:rPr lang="en-US" dirty="0"/>
              <a:t>Remove ticks with tweezers.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Emerging and Newly Recognized Infectious Diseases </a:t>
            </a:r>
            <a:r>
              <a:rPr lang="en-US" sz="2000" b="0" dirty="0"/>
              <a:t>(1 of 3)</a:t>
            </a:r>
          </a:p>
        </p:txBody>
      </p:sp>
      <p:sp>
        <p:nvSpPr>
          <p:cNvPr id="3" name="Content Placeholder 2"/>
          <p:cNvSpPr>
            <a:spLocks noGrp="1"/>
          </p:cNvSpPr>
          <p:nvPr>
            <p:ph sz="quarter" idx="13"/>
          </p:nvPr>
        </p:nvSpPr>
        <p:spPr>
          <a:xfrm>
            <a:off x="457200" y="1556326"/>
            <a:ext cx="8019288" cy="4467955"/>
          </a:xfrm>
        </p:spPr>
        <p:txBody>
          <a:bodyPr/>
          <a:lstStyle/>
          <a:p>
            <a:r>
              <a:rPr lang="en-US" dirty="0"/>
              <a:t>In some cases, antibiotics that used to be effective no longer work.</a:t>
            </a:r>
          </a:p>
          <a:p>
            <a:pPr lvl="1"/>
            <a:r>
              <a:rPr lang="en-US" dirty="0"/>
              <a:t>Result of bacteria developing resistance</a:t>
            </a:r>
          </a:p>
          <a:p>
            <a:pPr lvl="1"/>
            <a:r>
              <a:rPr lang="en-US" dirty="0"/>
              <a:t>Patients may get infections that are no longer treatable, and patients may die from diseases that were easily cured a few years ago.</a:t>
            </a:r>
          </a:p>
          <a:p>
            <a:pPr lvl="1"/>
            <a:r>
              <a:rPr lang="en-US" dirty="0"/>
              <a:t>Use Standard Precautions to protect yourself, your co-workers, and other patients.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Emerging and Newly Recognized Infectious Diseases </a:t>
            </a:r>
            <a:r>
              <a:rPr lang="en-US" sz="2000" b="0" dirty="0"/>
              <a:t>(2 of 3)</a:t>
            </a:r>
          </a:p>
        </p:txBody>
      </p:sp>
      <p:sp>
        <p:nvSpPr>
          <p:cNvPr id="3" name="Content Placeholder 2"/>
          <p:cNvSpPr>
            <a:spLocks noGrp="1"/>
          </p:cNvSpPr>
          <p:nvPr>
            <p:ph sz="quarter" idx="13"/>
          </p:nvPr>
        </p:nvSpPr>
        <p:spPr/>
        <p:txBody>
          <a:bodyPr/>
          <a:lstStyle/>
          <a:p>
            <a:r>
              <a:rPr lang="en-US" dirty="0"/>
              <a:t>Recently emerged or newly discovered diseases</a:t>
            </a:r>
          </a:p>
          <a:p>
            <a:pPr lvl="1"/>
            <a:r>
              <a:rPr lang="en-US" dirty="0" smtClean="0"/>
              <a:t>H</a:t>
            </a:r>
            <a:r>
              <a:rPr lang="en-US" sz="100" dirty="0" smtClean="0"/>
              <a:t> </a:t>
            </a:r>
            <a:r>
              <a:rPr lang="en-US" dirty="0" smtClean="0"/>
              <a:t>I</a:t>
            </a:r>
            <a:r>
              <a:rPr lang="en-US" sz="100" dirty="0" smtClean="0"/>
              <a:t> </a:t>
            </a:r>
            <a:r>
              <a:rPr lang="en-US" dirty="0" smtClean="0"/>
              <a:t>V/AIDS</a:t>
            </a:r>
            <a:endParaRPr lang="en-US" dirty="0"/>
          </a:p>
          <a:p>
            <a:pPr lvl="1"/>
            <a:r>
              <a:rPr lang="en-US" dirty="0"/>
              <a:t>Severe acute respiratory syndrome (S</a:t>
            </a:r>
            <a:r>
              <a:rPr lang="en-US" sz="100" dirty="0"/>
              <a:t> </a:t>
            </a:r>
            <a:r>
              <a:rPr lang="en-US" dirty="0"/>
              <a:t>A</a:t>
            </a:r>
            <a:r>
              <a:rPr lang="en-US" sz="100" dirty="0"/>
              <a:t> </a:t>
            </a:r>
            <a:r>
              <a:rPr lang="en-US" dirty="0"/>
              <a:t>R</a:t>
            </a:r>
            <a:r>
              <a:rPr lang="en-US" sz="100" dirty="0"/>
              <a:t> </a:t>
            </a:r>
            <a:r>
              <a:rPr lang="en-US" dirty="0"/>
              <a:t>S)</a:t>
            </a:r>
          </a:p>
          <a:p>
            <a:pPr lvl="1"/>
            <a:r>
              <a:rPr lang="en-US" dirty="0"/>
              <a:t>Ebola virus disease (E</a:t>
            </a:r>
            <a:r>
              <a:rPr lang="en-US" sz="100" dirty="0"/>
              <a:t> </a:t>
            </a:r>
            <a:r>
              <a:rPr lang="en-US" dirty="0"/>
              <a:t>V</a:t>
            </a:r>
            <a:r>
              <a:rPr lang="en-US" sz="100" dirty="0"/>
              <a:t> </a:t>
            </a:r>
            <a:r>
              <a:rPr lang="en-US" dirty="0"/>
              <a:t>D)</a:t>
            </a:r>
          </a:p>
          <a:p>
            <a:pPr lvl="1"/>
            <a:r>
              <a:rPr lang="en-US" dirty="0"/>
              <a:t>Middle East respiratory syndrome (M</a:t>
            </a:r>
            <a:r>
              <a:rPr lang="en-US" sz="100" dirty="0"/>
              <a:t> </a:t>
            </a:r>
            <a:r>
              <a:rPr lang="en-US" dirty="0"/>
              <a:t>E</a:t>
            </a:r>
            <a:r>
              <a:rPr lang="en-US" sz="100" dirty="0"/>
              <a:t> </a:t>
            </a:r>
            <a:r>
              <a:rPr lang="en-US" dirty="0"/>
              <a:t>R</a:t>
            </a:r>
            <a:r>
              <a:rPr lang="en-US" sz="100" dirty="0"/>
              <a:t> </a:t>
            </a:r>
            <a:r>
              <a:rPr lang="en-US" dirty="0"/>
              <a:t>S-C</a:t>
            </a:r>
            <a:r>
              <a:rPr lang="en-US" sz="100" dirty="0"/>
              <a:t> </a:t>
            </a:r>
            <a:r>
              <a:rPr lang="en-US" dirty="0"/>
              <a:t>o</a:t>
            </a:r>
            <a:r>
              <a:rPr lang="en-US" sz="100" dirty="0"/>
              <a:t> </a:t>
            </a:r>
            <a:r>
              <a:rPr lang="en-US" dirty="0"/>
              <a:t>V)</a:t>
            </a:r>
          </a:p>
          <a:p>
            <a:pPr lvl="1"/>
            <a:r>
              <a:rPr lang="en-US" dirty="0"/>
              <a:t>Zika virus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Emerging and Newly Recognized Infectious Diseases </a:t>
            </a:r>
            <a:r>
              <a:rPr lang="en-US" sz="2000" b="0" dirty="0"/>
              <a:t>(3 of 3)</a:t>
            </a:r>
          </a:p>
        </p:txBody>
      </p:sp>
      <p:sp>
        <p:nvSpPr>
          <p:cNvPr id="3" name="Content Placeholder 2"/>
          <p:cNvSpPr>
            <a:spLocks noGrp="1"/>
          </p:cNvSpPr>
          <p:nvPr>
            <p:ph sz="quarter" idx="13"/>
          </p:nvPr>
        </p:nvSpPr>
        <p:spPr>
          <a:xfrm>
            <a:off x="457200" y="1556326"/>
            <a:ext cx="8412480" cy="4467955"/>
          </a:xfrm>
        </p:spPr>
        <p:txBody>
          <a:bodyPr/>
          <a:lstStyle/>
          <a:p>
            <a:r>
              <a:rPr lang="en-US" dirty="0"/>
              <a:t>When the next outbreak occurs</a:t>
            </a:r>
          </a:p>
          <a:p>
            <a:pPr lvl="1"/>
            <a:r>
              <a:rPr lang="en-US" dirty="0"/>
              <a:t>Remain calm.</a:t>
            </a:r>
          </a:p>
          <a:p>
            <a:pPr lvl="1"/>
            <a:r>
              <a:rPr lang="en-US" dirty="0"/>
              <a:t>Understand that news reports may exaggerate the extent of the number of ill or the ease with which the disease is spread.</a:t>
            </a:r>
          </a:p>
          <a:p>
            <a:pPr lvl="1"/>
            <a:r>
              <a:rPr lang="en-US" dirty="0"/>
              <a:t>Follow the recommendations of the C</a:t>
            </a:r>
            <a:r>
              <a:rPr lang="en-US" sz="100" dirty="0"/>
              <a:t> </a:t>
            </a:r>
            <a:r>
              <a:rPr lang="en-US" dirty="0"/>
              <a:t>D</a:t>
            </a:r>
            <a:r>
              <a:rPr lang="en-US" sz="100" dirty="0"/>
              <a:t> </a:t>
            </a:r>
            <a:r>
              <a:rPr lang="en-US" dirty="0"/>
              <a:t>C and your local health department.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Diseases Spread </a:t>
            </a:r>
            <a:r>
              <a:rPr lang="en-US" sz="2000" b="0" dirty="0"/>
              <a:t>(3 of 3)</a:t>
            </a:r>
          </a:p>
        </p:txBody>
      </p:sp>
      <p:sp>
        <p:nvSpPr>
          <p:cNvPr id="5" name="Content Placeholder 4"/>
          <p:cNvSpPr>
            <a:spLocks noGrp="1"/>
          </p:cNvSpPr>
          <p:nvPr>
            <p:ph sz="quarter" idx="13"/>
          </p:nvPr>
        </p:nvSpPr>
        <p:spPr/>
        <p:txBody>
          <a:bodyPr/>
          <a:lstStyle/>
          <a:p>
            <a:r>
              <a:rPr lang="en-US" dirty="0"/>
              <a:t>Factors causing infection and illness after exposure</a:t>
            </a:r>
          </a:p>
          <a:p>
            <a:pPr lvl="1"/>
            <a:r>
              <a:rPr lang="en-US" dirty="0"/>
              <a:t>Virulence</a:t>
            </a:r>
          </a:p>
          <a:p>
            <a:pPr lvl="1"/>
            <a:r>
              <a:rPr lang="en-US" dirty="0"/>
              <a:t>Dose</a:t>
            </a:r>
          </a:p>
          <a:p>
            <a:pPr lvl="1"/>
            <a:r>
              <a:rPr lang="en-US" dirty="0"/>
              <a:t>Route</a:t>
            </a:r>
          </a:p>
          <a:p>
            <a:pPr lvl="1"/>
            <a:r>
              <a:rPr lang="en-US" dirty="0"/>
              <a:t>Body’s resistance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Chapter Review</a:t>
            </a:r>
            <a:endParaRPr lang="en-IN"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(1 of 4)</a:t>
            </a:r>
          </a:p>
        </p:txBody>
      </p:sp>
      <p:sp>
        <p:nvSpPr>
          <p:cNvPr id="5" name="Content Placeholder 4"/>
          <p:cNvSpPr>
            <a:spLocks noGrp="1"/>
          </p:cNvSpPr>
          <p:nvPr>
            <p:ph sz="quarter" idx="13"/>
          </p:nvPr>
        </p:nvSpPr>
        <p:spPr>
          <a:xfrm>
            <a:off x="457200" y="1556326"/>
            <a:ext cx="8412480" cy="4467955"/>
          </a:xfrm>
        </p:spPr>
        <p:txBody>
          <a:bodyPr/>
          <a:lstStyle/>
          <a:p>
            <a:r>
              <a:rPr lang="en-US" dirty="0"/>
              <a:t>Sepsis is a life-threatening condition resulting from an abnormal and counterproductive response by the body that causes damage to tissues and organs. Septic shock occurs when these changes result in shock and hypotension that does not respond to intravenous fluids.</a:t>
            </a:r>
          </a:p>
          <a:p>
            <a:r>
              <a:rPr lang="en-US" dirty="0"/>
              <a:t>Common sources of infections that lead to sepsis include the pulmonary system, gastrointestinal system, genitourinary system, and central nervous system.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(2 of 4)</a:t>
            </a:r>
          </a:p>
        </p:txBody>
      </p:sp>
      <p:sp>
        <p:nvSpPr>
          <p:cNvPr id="5" name="Content Placeholder 4"/>
          <p:cNvSpPr>
            <a:spLocks noGrp="1"/>
          </p:cNvSpPr>
          <p:nvPr>
            <p:ph sz="quarter" idx="13"/>
          </p:nvPr>
        </p:nvSpPr>
        <p:spPr/>
        <p:txBody>
          <a:bodyPr/>
          <a:lstStyle/>
          <a:p>
            <a:r>
              <a:rPr lang="en-US" dirty="0"/>
              <a:t>The S</a:t>
            </a:r>
            <a:r>
              <a:rPr lang="en-US" sz="100" dirty="0"/>
              <a:t> </a:t>
            </a:r>
            <a:r>
              <a:rPr lang="en-US" dirty="0"/>
              <a:t>I</a:t>
            </a:r>
            <a:r>
              <a:rPr lang="en-US" sz="100" dirty="0"/>
              <a:t> </a:t>
            </a:r>
            <a:r>
              <a:rPr lang="en-US" dirty="0"/>
              <a:t>R</a:t>
            </a:r>
            <a:r>
              <a:rPr lang="en-US" sz="100" dirty="0"/>
              <a:t> </a:t>
            </a:r>
            <a:r>
              <a:rPr lang="en-US" dirty="0"/>
              <a:t>S criteria are far from perfect, but may help in detecting sepsis. In a patient with an infection (either confirmed or suspected), look for:</a:t>
            </a:r>
          </a:p>
          <a:p>
            <a:pPr lvl="1"/>
            <a:r>
              <a:rPr lang="en-US" dirty="0"/>
              <a:t>Temperature lower than 96.8° F (36° C) or higher than 101° F (38.3° C)</a:t>
            </a:r>
          </a:p>
          <a:p>
            <a:pPr lvl="1"/>
            <a:r>
              <a:rPr lang="en-US" dirty="0"/>
              <a:t>Heart rate over 90</a:t>
            </a:r>
          </a:p>
          <a:p>
            <a:pPr lvl="1"/>
            <a:r>
              <a:rPr lang="en-US" dirty="0"/>
              <a:t>Respiratory rate greater than 20</a:t>
            </a:r>
          </a:p>
          <a:p>
            <a:pPr lvl="1"/>
            <a:r>
              <a:rPr lang="en-US" dirty="0"/>
              <a:t>Systolic blood pressure less than 90 m</a:t>
            </a:r>
            <a:r>
              <a:rPr lang="en-US" sz="100" dirty="0"/>
              <a:t> </a:t>
            </a:r>
            <a:r>
              <a:rPr lang="en-US" dirty="0"/>
              <a:t>m</a:t>
            </a:r>
            <a:r>
              <a:rPr lang="en-US" sz="100" dirty="0"/>
              <a:t> </a:t>
            </a:r>
            <a:r>
              <a:rPr lang="en-US" dirty="0"/>
              <a:t>H</a:t>
            </a:r>
            <a:r>
              <a:rPr lang="en-US" sz="100" dirty="0"/>
              <a:t> </a:t>
            </a:r>
            <a:r>
              <a:rPr lang="en-US" dirty="0"/>
              <a:t>g</a:t>
            </a:r>
          </a:p>
          <a:p>
            <a:pPr lvl="1"/>
            <a:r>
              <a:rPr lang="en-US" dirty="0"/>
              <a:t>New-onset altered mental status or worsened mental status compared with normal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(3 of 4)</a:t>
            </a:r>
          </a:p>
        </p:txBody>
      </p:sp>
      <p:sp>
        <p:nvSpPr>
          <p:cNvPr id="5" name="Content Placeholder 4"/>
          <p:cNvSpPr>
            <a:spLocks noGrp="1"/>
          </p:cNvSpPr>
          <p:nvPr>
            <p:ph sz="quarter" idx="13"/>
          </p:nvPr>
        </p:nvSpPr>
        <p:spPr/>
        <p:txBody>
          <a:bodyPr/>
          <a:lstStyle/>
          <a:p>
            <a:r>
              <a:rPr lang="en-US" dirty="0"/>
              <a:t>In the septic patient who does not need resuscitation, the most important thing you can do is notify the receiving hospital of a sepsis alert.</a:t>
            </a:r>
          </a:p>
          <a:p>
            <a:r>
              <a:rPr lang="en-US" dirty="0"/>
              <a:t>When evaluating a patient with a fever or other signs and symptoms suggestive of an infectious disease, ask the patient about recent travel.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(4 of 4)</a:t>
            </a:r>
          </a:p>
        </p:txBody>
      </p:sp>
      <p:sp>
        <p:nvSpPr>
          <p:cNvPr id="5" name="Content Placeholder 4"/>
          <p:cNvSpPr>
            <a:spLocks noGrp="1"/>
          </p:cNvSpPr>
          <p:nvPr>
            <p:ph sz="quarter" idx="13"/>
          </p:nvPr>
        </p:nvSpPr>
        <p:spPr/>
        <p:txBody>
          <a:bodyPr/>
          <a:lstStyle/>
          <a:p>
            <a:r>
              <a:rPr lang="en-US" dirty="0"/>
              <a:t>The most important and effective ways to avoid getting an infectious disease on an E</a:t>
            </a:r>
            <a:r>
              <a:rPr lang="en-US" sz="100" dirty="0"/>
              <a:t> </a:t>
            </a:r>
            <a:r>
              <a:rPr lang="en-US" dirty="0"/>
              <a:t>M</a:t>
            </a:r>
            <a:r>
              <a:rPr lang="en-US" sz="100" dirty="0"/>
              <a:t> </a:t>
            </a:r>
            <a:r>
              <a:rPr lang="en-US" dirty="0"/>
              <a:t>S call are to make sure you have the appropriate vaccinations and to use Standard Precautions.</a:t>
            </a:r>
          </a:p>
          <a:p>
            <a:r>
              <a:rPr lang="en-US" dirty="0"/>
              <a:t>When new (or newly rediscovered) infectious disease outbreaks occur, follow the advice of the Centers for Disease Control and Prevention and your local health department.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sz="quarter" idx="13"/>
          </p:nvPr>
        </p:nvSpPr>
        <p:spPr>
          <a:xfrm>
            <a:off x="457200" y="1556326"/>
            <a:ext cx="8037576" cy="4467955"/>
          </a:xfrm>
        </p:spPr>
        <p:txBody>
          <a:bodyPr/>
          <a:lstStyle/>
          <a:p>
            <a:r>
              <a:rPr lang="en-US" dirty="0"/>
              <a:t>Determine whether a patient potentially has sepsis using S</a:t>
            </a:r>
            <a:r>
              <a:rPr lang="en-US" sz="100" dirty="0"/>
              <a:t> </a:t>
            </a:r>
            <a:r>
              <a:rPr lang="en-US" dirty="0"/>
              <a:t>I</a:t>
            </a:r>
            <a:r>
              <a:rPr lang="en-US" sz="100" dirty="0"/>
              <a:t> </a:t>
            </a:r>
            <a:r>
              <a:rPr lang="en-US" dirty="0"/>
              <a:t>R</a:t>
            </a:r>
            <a:r>
              <a:rPr lang="en-US" sz="100" dirty="0"/>
              <a:t> </a:t>
            </a:r>
            <a:r>
              <a:rPr lang="en-US" dirty="0"/>
              <a:t>S criteria and alert the E</a:t>
            </a:r>
            <a:r>
              <a:rPr lang="en-US" sz="100" dirty="0"/>
              <a:t> </a:t>
            </a:r>
            <a:r>
              <a:rPr lang="en-US" dirty="0"/>
              <a:t>D staff if you have an index of suspicion for sepsis.</a:t>
            </a:r>
          </a:p>
          <a:p>
            <a:r>
              <a:rPr lang="en-US" dirty="0"/>
              <a:t>Know what personal protective equipment you need to wear to prevent infection from different infectious diseases.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 </a:t>
            </a:r>
            <a:r>
              <a:rPr lang="en-US" sz="2000" b="0" dirty="0"/>
              <a:t>(1 of 2)</a:t>
            </a:r>
          </a:p>
        </p:txBody>
      </p:sp>
      <p:sp>
        <p:nvSpPr>
          <p:cNvPr id="3" name="Content Placeholder 2"/>
          <p:cNvSpPr>
            <a:spLocks noGrp="1"/>
          </p:cNvSpPr>
          <p:nvPr>
            <p:ph sz="quarter" idx="13"/>
          </p:nvPr>
        </p:nvSpPr>
        <p:spPr/>
        <p:txBody>
          <a:bodyPr/>
          <a:lstStyle/>
          <a:p>
            <a:r>
              <a:rPr lang="en-US" dirty="0"/>
              <a:t>What are the S</a:t>
            </a:r>
            <a:r>
              <a:rPr lang="en-US" sz="100" dirty="0"/>
              <a:t> </a:t>
            </a:r>
            <a:r>
              <a:rPr lang="en-US" dirty="0"/>
              <a:t>I</a:t>
            </a:r>
            <a:r>
              <a:rPr lang="en-US" sz="100" dirty="0"/>
              <a:t> </a:t>
            </a:r>
            <a:r>
              <a:rPr lang="en-US" dirty="0"/>
              <a:t>R</a:t>
            </a:r>
            <a:r>
              <a:rPr lang="en-US" sz="100" dirty="0"/>
              <a:t> </a:t>
            </a:r>
            <a:r>
              <a:rPr lang="en-US" dirty="0"/>
              <a:t>S criteria?</a:t>
            </a:r>
          </a:p>
          <a:p>
            <a:r>
              <a:rPr lang="en-US" dirty="0"/>
              <a:t>What body systems are the most common sources of sepsis?</a:t>
            </a:r>
          </a:p>
          <a:p>
            <a:r>
              <a:rPr lang="en-US" dirty="0"/>
              <a:t>What is the difference between the incubation period and the period in which a disease is transmissible?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 </a:t>
            </a:r>
            <a:r>
              <a:rPr lang="en-US" sz="2000" b="0" dirty="0"/>
              <a:t>(2 of 2)</a:t>
            </a:r>
          </a:p>
        </p:txBody>
      </p:sp>
      <p:sp>
        <p:nvSpPr>
          <p:cNvPr id="3" name="Content Placeholder 2"/>
          <p:cNvSpPr>
            <a:spLocks noGrp="1"/>
          </p:cNvSpPr>
          <p:nvPr>
            <p:ph sz="quarter" idx="13"/>
          </p:nvPr>
        </p:nvSpPr>
        <p:spPr/>
        <p:txBody>
          <a:bodyPr/>
          <a:lstStyle/>
          <a:p>
            <a:r>
              <a:rPr lang="en-US" dirty="0"/>
              <a:t>Have you had the vaccinations you need to take care of patients without getting sick yourself?</a:t>
            </a:r>
          </a:p>
          <a:p>
            <a:r>
              <a:rPr lang="en-US" dirty="0"/>
              <a:t>What are the differences in transmission routes, symptoms, severity of symptoms, prevention, and treatment among hepatitis A, B, and C?</a:t>
            </a:r>
          </a:p>
          <a:p>
            <a:r>
              <a:rPr lang="en-US" dirty="0"/>
              <a:t>What are the symptoms of meningococcal meningitis? What is unusual about the rash?</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a:t>
            </a:r>
          </a:p>
        </p:txBody>
      </p:sp>
      <p:sp>
        <p:nvSpPr>
          <p:cNvPr id="3" name="Content Placeholder 2"/>
          <p:cNvSpPr>
            <a:spLocks noGrp="1"/>
          </p:cNvSpPr>
          <p:nvPr>
            <p:ph sz="quarter" idx="13"/>
          </p:nvPr>
        </p:nvSpPr>
        <p:spPr/>
        <p:txBody>
          <a:bodyPr/>
          <a:lstStyle/>
          <a:p>
            <a:r>
              <a:rPr lang="en-US" dirty="0"/>
              <a:t>A 2-year-old girl wakes her parents one night with a very loud cough that sounds like a seal barking. They have never experienced anything like this before and are near panic. How should you deal with this situation?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Sepsis</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6832C2F-05F5-4669-AF48-19B45C8B92F0}"/>
              </a:ext>
            </a:extLst>
          </p:cNvPr>
          <p:cNvSpPr>
            <a:spLocks noGrp="1"/>
          </p:cNvSpPr>
          <p:nvPr>
            <p:ph type="title"/>
          </p:nvPr>
        </p:nvSpPr>
        <p:spPr/>
        <p:txBody>
          <a:bodyPr/>
          <a:lstStyle/>
          <a:p>
            <a:r>
              <a:rPr lang="en-IN" dirty="0"/>
              <a:t>Appendix 1</a:t>
            </a:r>
          </a:p>
        </p:txBody>
      </p:sp>
      <p:sp>
        <p:nvSpPr>
          <p:cNvPr id="4" name="Content Placeholder 3">
            <a:extLst>
              <a:ext uri="{FF2B5EF4-FFF2-40B4-BE49-F238E27FC236}">
                <a16:creationId xmlns:a16="http://schemas.microsoft.com/office/drawing/2014/main" id="{12F63143-4D04-49C1-AA31-60A694EDC993}"/>
              </a:ext>
            </a:extLst>
          </p:cNvPr>
          <p:cNvSpPr>
            <a:spLocks noGrp="1"/>
          </p:cNvSpPr>
          <p:nvPr>
            <p:ph sz="quarter" idx="16"/>
          </p:nvPr>
        </p:nvSpPr>
        <p:spPr>
          <a:xfrm>
            <a:off x="457200" y="1555748"/>
            <a:ext cx="8359541" cy="1749089"/>
          </a:xfrm>
        </p:spPr>
        <p:txBody>
          <a:bodyPr/>
          <a:lstStyle/>
          <a:p>
            <a:pPr marL="432" indent="0">
              <a:buNone/>
            </a:pPr>
            <a:r>
              <a:rPr lang="en-US" dirty="0"/>
              <a:t>The three stages are as follows.</a:t>
            </a:r>
          </a:p>
          <a:p>
            <a:r>
              <a:rPr lang="en-US" dirty="0"/>
              <a:t>Infection or local</a:t>
            </a:r>
          </a:p>
          <a:p>
            <a:r>
              <a:rPr lang="en-US" dirty="0"/>
              <a:t>Sepsis or Systemic</a:t>
            </a:r>
          </a:p>
          <a:p>
            <a:r>
              <a:rPr lang="en-US" dirty="0"/>
              <a:t>Septic shock or systemic with hypotension</a:t>
            </a:r>
          </a:p>
        </p:txBody>
      </p:sp>
      <p:sp>
        <p:nvSpPr>
          <p:cNvPr id="2" name="Content Placeholder 1">
            <a:extLst>
              <a:ext uri="{FF2B5EF4-FFF2-40B4-BE49-F238E27FC236}">
                <a16:creationId xmlns:a16="http://schemas.microsoft.com/office/drawing/2014/main" id="{5DD186E8-60B7-4AFE-9539-5AD7BA8CA862}"/>
              </a:ext>
            </a:extLst>
          </p:cNvPr>
          <p:cNvSpPr>
            <a:spLocks noGrp="1"/>
          </p:cNvSpPr>
          <p:nvPr>
            <p:ph sz="quarter" idx="14"/>
          </p:nvPr>
        </p:nvSpPr>
        <p:spPr>
          <a:xfrm>
            <a:off x="457200" y="3524466"/>
            <a:ext cx="8523171" cy="2366195"/>
          </a:xfrm>
        </p:spPr>
        <p:txBody>
          <a:bodyPr/>
          <a:lstStyle/>
          <a:p>
            <a:pPr marL="432" indent="0">
              <a:buNone/>
            </a:pPr>
            <a:r>
              <a:rPr lang="en-US" dirty="0"/>
              <a:t>Arrowheads extend downward from one stage to another.</a:t>
            </a:r>
          </a:p>
          <a:p>
            <a:pPr marL="432" indent="0">
              <a:buNone/>
            </a:pPr>
            <a:r>
              <a:rPr lang="en-US" dirty="0"/>
              <a:t>In infection stage, microbes multiply. The body mounts a normal immune response, usually including an increase in white blood cells. In sepsis, the body produces lactic acid and other chemicals. The ability to produce white blood cells may be limited or exhausted. In septic shock, lactic acid and other chemicals accumulate in the bloodstream, causing vasodilation and increased capillary permeability (leaky capillaries). This leads to hypotension.</a:t>
            </a:r>
          </a:p>
        </p:txBody>
      </p:sp>
      <p:sp>
        <p:nvSpPr>
          <p:cNvPr id="25" name="Text Placeholder 24">
            <a:extLst>
              <a:ext uri="{FF2B5EF4-FFF2-40B4-BE49-F238E27FC236}">
                <a16:creationId xmlns:a16="http://schemas.microsoft.com/office/drawing/2014/main" id="{919E000B-9F35-4510-96C1-147F572752D1}"/>
              </a:ext>
            </a:extLst>
          </p:cNvPr>
          <p:cNvSpPr>
            <a:spLocks noGrp="1"/>
          </p:cNvSpPr>
          <p:nvPr>
            <p:ph type="body" sz="quarter" idx="27"/>
          </p:nvPr>
        </p:nvSpPr>
        <p:spPr>
          <a:xfrm>
            <a:off x="457200" y="6015039"/>
            <a:ext cx="8439150" cy="297374"/>
          </a:xfrm>
        </p:spPr>
        <p:txBody>
          <a:bodyPr/>
          <a:lstStyle/>
          <a:p>
            <a:pPr>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414643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Pathophysiology </a:t>
            </a:r>
            <a:r>
              <a:rPr lang="en-US" sz="2000" b="0" dirty="0"/>
              <a:t>(1 of 2)</a:t>
            </a:r>
          </a:p>
        </p:txBody>
      </p:sp>
      <p:sp>
        <p:nvSpPr>
          <p:cNvPr id="5" name="Content Placeholder 4"/>
          <p:cNvSpPr>
            <a:spLocks noGrp="1"/>
          </p:cNvSpPr>
          <p:nvPr>
            <p:ph sz="quarter" idx="13"/>
          </p:nvPr>
        </p:nvSpPr>
        <p:spPr>
          <a:xfrm>
            <a:off x="457200" y="1556326"/>
            <a:ext cx="8476488" cy="4467955"/>
          </a:xfrm>
        </p:spPr>
        <p:txBody>
          <a:bodyPr/>
          <a:lstStyle/>
          <a:p>
            <a:r>
              <a:rPr lang="en-US" dirty="0"/>
              <a:t>Sepsis is a life-threatening condition resulting from an abnormal and counterproductive response by the body that causes damage to tissues and organs.</a:t>
            </a:r>
          </a:p>
          <a:p>
            <a:pPr lvl="1"/>
            <a:r>
              <a:rPr lang="en-US" dirty="0"/>
              <a:t>The body overreacts and secretes substances that, instead of helping, hurt cells, tissues, and organs.</a:t>
            </a:r>
          </a:p>
          <a:p>
            <a:r>
              <a:rPr lang="en-US" dirty="0"/>
              <a:t>Septic shock occurs when these changes result in shock and hypotension that do not respond to intravenous fluids.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Pathophysiology </a:t>
            </a:r>
            <a:r>
              <a:rPr lang="en-US" sz="2000" b="0" dirty="0"/>
              <a:t>(2 of 2)</a:t>
            </a:r>
          </a:p>
        </p:txBody>
      </p:sp>
      <p:pic>
        <p:nvPicPr>
          <p:cNvPr id="19" name="Picture 18" descr="A flowchart depicts three stages of sepsis.  For long description, see slide 70: Appendix 1&#10;">
            <a:extLst>
              <a:ext uri="{FF2B5EF4-FFF2-40B4-BE49-F238E27FC236}">
                <a16:creationId xmlns:a16="http://schemas.microsoft.com/office/drawing/2014/main" id="{C5422C27-A819-441B-8879-CFC43CB84B80}"/>
              </a:ext>
            </a:extLst>
          </p:cNvPr>
          <p:cNvPicPr>
            <a:picLocks noChangeAspect="1"/>
          </p:cNvPicPr>
          <p:nvPr/>
        </p:nvPicPr>
        <p:blipFill>
          <a:blip r:embed="rId3"/>
          <a:stretch>
            <a:fillRect/>
          </a:stretch>
        </p:blipFill>
        <p:spPr>
          <a:xfrm>
            <a:off x="1822004" y="1557338"/>
            <a:ext cx="5499993" cy="3797013"/>
          </a:xfrm>
          <a:prstGeom prst="rect">
            <a:avLst/>
          </a:prstGeom>
        </p:spPr>
      </p:pic>
      <p:sp>
        <p:nvSpPr>
          <p:cNvPr id="16" name="Text Placeholder 15">
            <a:extLst>
              <a:ext uri="{FF2B5EF4-FFF2-40B4-BE49-F238E27FC236}">
                <a16:creationId xmlns:a16="http://schemas.microsoft.com/office/drawing/2014/main" id="{52ED1E95-0DE4-4DFC-9E42-B5627CB862F6}"/>
              </a:ext>
            </a:extLst>
          </p:cNvPr>
          <p:cNvSpPr>
            <a:spLocks noGrp="1"/>
          </p:cNvSpPr>
          <p:nvPr>
            <p:ph type="body" sz="quarter" idx="27"/>
          </p:nvPr>
        </p:nvSpPr>
        <p:spPr>
          <a:xfrm>
            <a:off x="2350294" y="5599039"/>
            <a:ext cx="4443412" cy="297374"/>
          </a:xfrm>
        </p:spPr>
        <p:txBody>
          <a:bodyPr/>
          <a:lstStyle/>
          <a:p>
            <a:pPr>
              <a:buNone/>
            </a:pPr>
            <a:r>
              <a:rPr lang="en-US" dirty="0">
                <a:hlinkClick r:id="rId4" action="ppaction://hlinksldjump"/>
              </a:rPr>
              <a:t>For long description, see slide 70: Appendix 1</a:t>
            </a:r>
            <a:endParaRPr lang="en-US" dirty="0"/>
          </a:p>
        </p:txBody>
      </p:sp>
      <p:sp>
        <p:nvSpPr>
          <p:cNvPr id="6" name="Content Placeholder 5"/>
          <p:cNvSpPr>
            <a:spLocks noGrp="1"/>
          </p:cNvSpPr>
          <p:nvPr>
            <p:ph sz="quarter" idx="14"/>
          </p:nvPr>
        </p:nvSpPr>
        <p:spPr>
          <a:xfrm>
            <a:off x="472658" y="6041279"/>
            <a:ext cx="3730239" cy="297375"/>
          </a:xfrm>
        </p:spPr>
        <p:txBody>
          <a:bodyPr/>
          <a:lstStyle/>
          <a:p>
            <a:pPr marL="0" indent="0">
              <a:buNone/>
            </a:pPr>
            <a:r>
              <a:rPr dirty="0"/>
              <a:t>Stages of sepsis.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36432</TotalTime>
  <Words>6375</Words>
  <Application>Microsoft Office PowerPoint</Application>
  <PresentationFormat>On-screen Show (4:3)</PresentationFormat>
  <Paragraphs>721</Paragraphs>
  <Slides>70</Slides>
  <Notes>64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ＭＳ Ｐゴシック</vt:lpstr>
      <vt:lpstr>Arial</vt:lpstr>
      <vt:lpstr>Noto Sans Symbols</vt:lpstr>
      <vt:lpstr>Symbol</vt:lpstr>
      <vt:lpstr>Times New Roman</vt:lpstr>
      <vt:lpstr>Verdana</vt:lpstr>
      <vt:lpstr>508 Lecture</vt:lpstr>
      <vt:lpstr>2_508 Lecture</vt:lpstr>
      <vt:lpstr>Emergency Care</vt:lpstr>
      <vt:lpstr>Topics</vt:lpstr>
      <vt:lpstr>Infectious Diseases</vt:lpstr>
      <vt:lpstr>How Diseases Spread (1 of 3)</vt:lpstr>
      <vt:lpstr>How Diseases Spread (2 of 3)</vt:lpstr>
      <vt:lpstr>How Diseases Spread (3 of 3)</vt:lpstr>
      <vt:lpstr>Sepsis</vt:lpstr>
      <vt:lpstr>Pathophysiology (1 of 2)</vt:lpstr>
      <vt:lpstr>Pathophysiology (2 of 2)</vt:lpstr>
      <vt:lpstr>Common Causes (1 of 2)</vt:lpstr>
      <vt:lpstr>Common Causes (2 of 2)</vt:lpstr>
      <vt:lpstr>Patient Assessment (1 of 2)</vt:lpstr>
      <vt:lpstr>Patient Assessment (2 of 2)</vt:lpstr>
      <vt:lpstr>Patient Care</vt:lpstr>
      <vt:lpstr>Selected Common Communicable Diseases</vt:lpstr>
      <vt:lpstr>Patient Assessment and Care (1 of 2)</vt:lpstr>
      <vt:lpstr>Patient Assessment and Care (2 of 2)</vt:lpstr>
      <vt:lpstr>Chickenpox (1 of 3)</vt:lpstr>
      <vt:lpstr>Chickenpox (2 of 3)</vt:lpstr>
      <vt:lpstr>Chickenpox (3 of 3)</vt:lpstr>
      <vt:lpstr>Measles (1 of 3)</vt:lpstr>
      <vt:lpstr>Measles (2 of 3)</vt:lpstr>
      <vt:lpstr>Measles (3 of 3)</vt:lpstr>
      <vt:lpstr>Mumps (1 of 3)</vt:lpstr>
      <vt:lpstr>Mumps (2 of 3)</vt:lpstr>
      <vt:lpstr>Mumps (3 of 3)</vt:lpstr>
      <vt:lpstr>Hepatitis A (1 of 3)</vt:lpstr>
      <vt:lpstr>Hepatitis A (2 of 3)</vt:lpstr>
      <vt:lpstr>Hepatitis A (3 of 3)</vt:lpstr>
      <vt:lpstr>Hepatitis B (1 of 3)</vt:lpstr>
      <vt:lpstr>Hepatitis B (2 of 3)</vt:lpstr>
      <vt:lpstr>Hepatitis B (3 of 3)</vt:lpstr>
      <vt:lpstr>Hepatitis C (1 of 2)</vt:lpstr>
      <vt:lpstr>Hepatitis C (2 of 2)</vt:lpstr>
      <vt:lpstr>H I V/AIDS (1 of 4)</vt:lpstr>
      <vt:lpstr>H I V/AIDS (2 of 4)</vt:lpstr>
      <vt:lpstr>H I V/AIDS (3 of 4)</vt:lpstr>
      <vt:lpstr>H I V/AIDS (4 of 4)</vt:lpstr>
      <vt:lpstr>Influenza (1 of 3)</vt:lpstr>
      <vt:lpstr>Influenza (2 of 3)</vt:lpstr>
      <vt:lpstr>Influenza (3 of 3)</vt:lpstr>
      <vt:lpstr>Croup (1 of 2)</vt:lpstr>
      <vt:lpstr>Croup (2 of 2)</vt:lpstr>
      <vt:lpstr>Pertussis (Whooping Cough) (1 of 2)</vt:lpstr>
      <vt:lpstr>Pertussis (Whooping Cough) (2 of 2)</vt:lpstr>
      <vt:lpstr>Pneumonia (1 of 3)</vt:lpstr>
      <vt:lpstr>Pneumonia (2 of 3)</vt:lpstr>
      <vt:lpstr>Pneumonia (3 of 3)</vt:lpstr>
      <vt:lpstr>Tuberculosis (1 of 2)</vt:lpstr>
      <vt:lpstr>Tuberculosis (2 of 2)</vt:lpstr>
      <vt:lpstr>Meningitis (1 of 3)</vt:lpstr>
      <vt:lpstr>Meningitis (2 of 3)</vt:lpstr>
      <vt:lpstr>Meningitis (3 of 3)</vt:lpstr>
      <vt:lpstr>Sexually Transmitted Infections (1 of 2)</vt:lpstr>
      <vt:lpstr>Sexually Transmitted Infections (2 of 2)</vt:lpstr>
      <vt:lpstr>Diseases Carried by Ticks</vt:lpstr>
      <vt:lpstr>Emerging and Newly Recognized Infectious Diseases (1 of 3)</vt:lpstr>
      <vt:lpstr>Emerging and Newly Recognized Infectious Diseases (2 of 3)</vt:lpstr>
      <vt:lpstr>Emerging and Newly Recognized Infectious Diseases (3 of 3)</vt:lpstr>
      <vt:lpstr>Chapter Review</vt:lpstr>
      <vt:lpstr>Chapter Review (1 of 4)</vt:lpstr>
      <vt:lpstr>Chapter Review (2 of 4)</vt:lpstr>
      <vt:lpstr>Chapter Review (3 of 4)</vt:lpstr>
      <vt:lpstr>Chapter Review (4 of 4)</vt:lpstr>
      <vt:lpstr>Remember</vt:lpstr>
      <vt:lpstr>Questions to Consider (1 of 2)</vt:lpstr>
      <vt:lpstr>Questions to Consider (2 of 2)</vt:lpstr>
      <vt:lpstr>Critical Thinking</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24, Infectious Diseases and Sepsis</dc:title>
  <dc:subject>Health</dc:subject>
  <dc:creator>Limmer/O'Keefe</dc:creator>
  <cp:keywords>Emergency Care</cp:keywords>
  <cp:lastModifiedBy>Radhakrishnan, Rajendran</cp:lastModifiedBy>
  <cp:revision>803</cp:revision>
  <dcterms:modified xsi:type="dcterms:W3CDTF">2020-01-14T10:34:51Z</dcterms:modified>
</cp:coreProperties>
</file>