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116"/>
  </p:notesMasterIdLst>
  <p:handoutMasterIdLst>
    <p:handoutMasterId r:id="rId117"/>
  </p:handoutMasterIdLst>
  <p:sldIdLst>
    <p:sldId id="354" r:id="rId3"/>
    <p:sldId id="355" r:id="rId4"/>
    <p:sldId id="356" r:id="rId5"/>
    <p:sldId id="560" r:id="rId6"/>
    <p:sldId id="371" r:id="rId7"/>
    <p:sldId id="561" r:id="rId8"/>
    <p:sldId id="562" r:id="rId9"/>
    <p:sldId id="563" r:id="rId10"/>
    <p:sldId id="564" r:id="rId11"/>
    <p:sldId id="565" r:id="rId12"/>
    <p:sldId id="566" r:id="rId13"/>
    <p:sldId id="567" r:id="rId14"/>
    <p:sldId id="568" r:id="rId15"/>
    <p:sldId id="441" r:id="rId16"/>
    <p:sldId id="569" r:id="rId17"/>
    <p:sldId id="570" r:id="rId18"/>
    <p:sldId id="571" r:id="rId19"/>
    <p:sldId id="445" r:id="rId20"/>
    <p:sldId id="572" r:id="rId21"/>
    <p:sldId id="542" r:id="rId22"/>
    <p:sldId id="573" r:id="rId23"/>
    <p:sldId id="574" r:id="rId24"/>
    <p:sldId id="575" r:id="rId25"/>
    <p:sldId id="576" r:id="rId26"/>
    <p:sldId id="577" r:id="rId27"/>
    <p:sldId id="578" r:id="rId28"/>
    <p:sldId id="538" r:id="rId29"/>
    <p:sldId id="579" r:id="rId30"/>
    <p:sldId id="580" r:id="rId31"/>
    <p:sldId id="544" r:id="rId32"/>
    <p:sldId id="581" r:id="rId33"/>
    <p:sldId id="582" r:id="rId34"/>
    <p:sldId id="583" r:id="rId35"/>
    <p:sldId id="584" r:id="rId36"/>
    <p:sldId id="546" r:id="rId37"/>
    <p:sldId id="585" r:id="rId38"/>
    <p:sldId id="586" r:id="rId39"/>
    <p:sldId id="587" r:id="rId40"/>
    <p:sldId id="588" r:id="rId41"/>
    <p:sldId id="589" r:id="rId42"/>
    <p:sldId id="590" r:id="rId43"/>
    <p:sldId id="591" r:id="rId44"/>
    <p:sldId id="548" r:id="rId45"/>
    <p:sldId id="592" r:id="rId46"/>
    <p:sldId id="550" r:id="rId47"/>
    <p:sldId id="593" r:id="rId48"/>
    <p:sldId id="552" r:id="rId49"/>
    <p:sldId id="475" r:id="rId50"/>
    <p:sldId id="594" r:id="rId51"/>
    <p:sldId id="595" r:id="rId52"/>
    <p:sldId id="540" r:id="rId53"/>
    <p:sldId id="596" r:id="rId54"/>
    <p:sldId id="597" r:id="rId55"/>
    <p:sldId id="598" r:id="rId56"/>
    <p:sldId id="599" r:id="rId57"/>
    <p:sldId id="600" r:id="rId58"/>
    <p:sldId id="601" r:id="rId59"/>
    <p:sldId id="602" r:id="rId60"/>
    <p:sldId id="603" r:id="rId61"/>
    <p:sldId id="604" r:id="rId62"/>
    <p:sldId id="605" r:id="rId63"/>
    <p:sldId id="606" r:id="rId64"/>
    <p:sldId id="607" r:id="rId65"/>
    <p:sldId id="608" r:id="rId66"/>
    <p:sldId id="609" r:id="rId67"/>
    <p:sldId id="610" r:id="rId68"/>
    <p:sldId id="611" r:id="rId69"/>
    <p:sldId id="612" r:id="rId70"/>
    <p:sldId id="613" r:id="rId71"/>
    <p:sldId id="614" r:id="rId72"/>
    <p:sldId id="615" r:id="rId73"/>
    <p:sldId id="616" r:id="rId74"/>
    <p:sldId id="617" r:id="rId75"/>
    <p:sldId id="618" r:id="rId76"/>
    <p:sldId id="619" r:id="rId77"/>
    <p:sldId id="620" r:id="rId78"/>
    <p:sldId id="621" r:id="rId79"/>
    <p:sldId id="622" r:id="rId80"/>
    <p:sldId id="623" r:id="rId81"/>
    <p:sldId id="624" r:id="rId82"/>
    <p:sldId id="625" r:id="rId83"/>
    <p:sldId id="626" r:id="rId84"/>
    <p:sldId id="627" r:id="rId85"/>
    <p:sldId id="628" r:id="rId86"/>
    <p:sldId id="629" r:id="rId87"/>
    <p:sldId id="513" r:id="rId88"/>
    <p:sldId id="630" r:id="rId89"/>
    <p:sldId id="554" r:id="rId90"/>
    <p:sldId id="631" r:id="rId91"/>
    <p:sldId id="556" r:id="rId92"/>
    <p:sldId id="518" r:id="rId93"/>
    <p:sldId id="632" r:id="rId94"/>
    <p:sldId id="520" r:id="rId95"/>
    <p:sldId id="633" r:id="rId96"/>
    <p:sldId id="634" r:id="rId97"/>
    <p:sldId id="558" r:id="rId98"/>
    <p:sldId id="524" r:id="rId99"/>
    <p:sldId id="635" r:id="rId100"/>
    <p:sldId id="636" r:id="rId101"/>
    <p:sldId id="637" r:id="rId102"/>
    <p:sldId id="638" r:id="rId103"/>
    <p:sldId id="639" r:id="rId104"/>
    <p:sldId id="640" r:id="rId105"/>
    <p:sldId id="641" r:id="rId106"/>
    <p:sldId id="642" r:id="rId107"/>
    <p:sldId id="643" r:id="rId108"/>
    <p:sldId id="644" r:id="rId109"/>
    <p:sldId id="645" r:id="rId110"/>
    <p:sldId id="646" r:id="rId111"/>
    <p:sldId id="298" r:id="rId112"/>
    <p:sldId id="413" r:id="rId113"/>
    <p:sldId id="543" r:id="rId114"/>
    <p:sldId id="539" r:id="rId1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5" autoAdjust="0"/>
    <p:restoredTop sz="96395" autoAdjust="0"/>
  </p:normalViewPr>
  <p:slideViewPr>
    <p:cSldViewPr snapToGrid="0" snapToObjects="1">
      <p:cViewPr varScale="1">
        <p:scale>
          <a:sx n="107" d="100"/>
          <a:sy n="107" d="100"/>
        </p:scale>
        <p:origin x="2298" y="114"/>
      </p:cViewPr>
      <p:guideLst>
        <p:guide orient="horz" pos="777"/>
        <p:guide pos="295"/>
        <p:guide orient="horz" pos="981"/>
      </p:guideLst>
    </p:cSldViewPr>
  </p:slideViewPr>
  <p:outlineViewPr>
    <p:cViewPr>
      <p:scale>
        <a:sx n="33" d="100"/>
        <a:sy n="33" d="100"/>
      </p:scale>
      <p:origin x="0" y="-6054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commentAuthors" Target="commentAuthor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1) MathType Plugin</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2) Math Player (free versions available)</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i="1" dirty="0">
                <a:latin typeface="Arial" panose="020B0604020202020204" pitchFamily="34" charset="0"/>
                <a:ea typeface="ＭＳ Ｐゴシック" panose="020B0600070205080204" pitchFamily="34" charset="-128"/>
                <a:cs typeface="Arial" panose="020B0604020202020204" pitchFamily="34" charset="0"/>
              </a:rPr>
              <a:t>Inadequate breathing</a:t>
            </a:r>
            <a:r>
              <a:rPr lang="en-US" altLang="en-US" dirty="0">
                <a:latin typeface="Arial" panose="020B0604020202020204" pitchFamily="34" charset="0"/>
                <a:ea typeface="ＭＳ Ｐゴシック" panose="020B0600070205080204" pitchFamily="34" charset="-128"/>
                <a:cs typeface="Arial" panose="020B0604020202020204" pitchFamily="34" charset="0"/>
              </a:rPr>
              <a:t> is breathing that is not sufficient to support life. An abnormally fast rate, irregular rhythm, and poor air movement are signs that point to inadequate breathing.</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68060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With an altered mental status and a slow respiratory rate, this patient is in respiratory failure and needs immediate artificial ventilation.  A more thorough assessment and history can be completed after the airway and breathing needs have been addressed.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61947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i="1" dirty="0">
                <a:latin typeface="Arial" panose="020B0604020202020204" pitchFamily="34" charset="0"/>
                <a:ea typeface="ＭＳ Ｐゴシック" panose="020B0600070205080204" pitchFamily="34" charset="-128"/>
                <a:cs typeface="Arial" panose="020B0604020202020204" pitchFamily="34" charset="0"/>
              </a:rPr>
              <a:t>Inadequate breathing</a:t>
            </a:r>
            <a:r>
              <a:rPr lang="en-US" altLang="en-US" dirty="0">
                <a:latin typeface="Arial" panose="020B0604020202020204" pitchFamily="34" charset="0"/>
                <a:ea typeface="ＭＳ Ｐゴシック" panose="020B0600070205080204" pitchFamily="34" charset="-128"/>
                <a:cs typeface="Arial" panose="020B0604020202020204" pitchFamily="34" charset="0"/>
              </a:rPr>
              <a:t> is breathing that is not sufficient to support life. An abnormally fast rate, irregular rhythm, and poor air movement are signs that point to inadequate breathing.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Activities: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signs and symptoms of a variety of patients with difficulty breathing. Work with the class to develop strategies to identify rapidly those patients in respiratory failure. Assign a take-home assignment. List signs and symptoms; then have students identify respiratory distress or respiratory failure.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339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Assessment of breathing adequacy must be adjusted to account for the anatomical differences of pediatric patients.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284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multimedia graphics to present patients in respiratory distress. Discuss the classification of inadequate breathing and have students defend their decisions.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336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Care for inadequate breathing must include ventilatory support with supplemental oxygen.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treatment steps for dealing with inadequate respiration.</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to simulate patients in respiratory distress. Have groups of students assess and determine adequacy of breathing and simulate treatment.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4410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19.3</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443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process of assessing the adequacy of artificial ventilation</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What role does reassessment play when treating a patient with adequate respirations? How can your initial findings change?</a:t>
            </a: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1995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19.3</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Talking Points: </a:t>
            </a:r>
            <a:r>
              <a:rPr lang="en-US" altLang="en-US" dirty="0">
                <a:ea typeface="ＭＳ Ｐゴシック" panose="020B0600070205080204" pitchFamily="34" charset="-128"/>
              </a:rPr>
              <a:t>When a patient has adequate breathing, their rhythm will be regular and breath sounds will be normally present and equal. As the patient progresses to inadequate breathing, you will notice that their breathing rate falls outside of the normal range, their breathing becomes irregular, diminished or absent lung sounds, and poor tidal volume. </a:t>
            </a:r>
            <a:endParaRPr lang="en-US" altLang="en-US" b="1" dirty="0">
              <a:ea typeface="ＭＳ Ｐゴシック" panose="020B0600070205080204" pitchFamily="34" charset="-128"/>
            </a:endParaRPr>
          </a:p>
          <a:p>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806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45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This lesson lends itself to multimedia graphics and audio. Use these tools to reinforce and add reality to an otherwise static lecture.</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Integrate audio clips of lung sounds (or use high fidelity simulation) to add realism.</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There is no substitute for actual lung sounds. Give students every opportunity to practice this skill. This lesson lends itself well to multimedia presentations. Very good web-based graphics exist. Consider using these types of examples to underscore your lecture.</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Expand upon the initial lesson on inadequate breathing. Put it now in the context of the larger respiratory assessment.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508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For the patient, difficulty breathing is a subjective perception. The amount of distress that the patient feels may or may not reflect the actual severity of the condition. Further assessment of a patient in respiratory distress includes observation, auscultation, and evaluation of vital signs. Assessment of breathing adequacy is an important element of assessing any patient with difficulty breathing.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309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150 minutes for this chapter.</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Respiration (20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Breathing Difficulty (45 minutes)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Respiratory Conditions (55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The Prescribed Inhaler (15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The Small-Volume Inhaler (15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 How to identify adequate breathing</a:t>
            </a:r>
          </a:p>
          <a:p>
            <a:pPr>
              <a:buFontTx/>
              <a:buChar char="•"/>
            </a:pPr>
            <a:r>
              <a:rPr lang="en-US" altLang="en-US" dirty="0">
                <a:ea typeface="ＭＳ Ｐゴシック" panose="020B0600070205080204" pitchFamily="34" charset="-128"/>
              </a:rPr>
              <a:t> How to identify inadequate breathing</a:t>
            </a:r>
          </a:p>
          <a:p>
            <a:pPr>
              <a:buFontTx/>
              <a:buChar char="•"/>
            </a:pPr>
            <a:r>
              <a:rPr lang="en-US" altLang="en-US" dirty="0">
                <a:ea typeface="ＭＳ Ｐゴシック" panose="020B0600070205080204" pitchFamily="34" charset="-128"/>
              </a:rPr>
              <a:t> How to identify and treat a patient with breathing difficulty</a:t>
            </a:r>
          </a:p>
          <a:p>
            <a:pPr>
              <a:buFontTx/>
              <a:buChar char="•"/>
            </a:pPr>
            <a:r>
              <a:rPr lang="en-US" altLang="en-US" dirty="0">
                <a:ea typeface="ＭＳ Ｐゴシック" panose="020B0600070205080204" pitchFamily="34" charset="-128"/>
              </a:rPr>
              <a:t> Use of continuous positive airway pressure (CPAP) to relieve difficulty breathing </a:t>
            </a:r>
          </a:p>
          <a:p>
            <a:pPr>
              <a:buFontTx/>
              <a:buChar char="•"/>
            </a:pPr>
            <a:r>
              <a:rPr lang="en-US" altLang="en-US" dirty="0">
                <a:ea typeface="ＭＳ Ｐゴシック" panose="020B0600070205080204" pitchFamily="34" charset="-128"/>
              </a:rPr>
              <a:t> Use of a prescribed inhaler and how to assist a patient with one</a:t>
            </a:r>
          </a:p>
          <a:p>
            <a:pPr>
              <a:buFontTx/>
              <a:buChar char="•"/>
            </a:pPr>
            <a:r>
              <a:rPr lang="en-US" altLang="en-US" dirty="0">
                <a:ea typeface="ＭＳ Ｐゴシック" panose="020B0600070205080204" pitchFamily="34" charset="-128"/>
              </a:rPr>
              <a:t> Use of a prescribed small-volume nebulizer and how to assist a patient with one</a:t>
            </a:r>
          </a:p>
          <a:p>
            <a:pPr>
              <a:buFontTx/>
              <a:buChar cha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058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OPQRST is a memory aid that can be very useful for gathering a history from a patient in respiratory distress.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6095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19.4</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7512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how the mnemonic OPQRST can be used to assess a respiratory patient.</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1680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Further assessment of a patient in respiratory distress includes observation, auscultation, and evaluation of vital signs.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sz="1200" b="0" i="0" u="none" strike="noStrike" kern="1200" cap="none" dirty="0">
                <a:solidFill>
                  <a:schemeClr val="tx1"/>
                </a:solidFill>
                <a:effectLst/>
                <a:latin typeface="Arial"/>
                <a:ea typeface="ＭＳ Ｐゴシック" charset="-128"/>
                <a:cs typeface="ＭＳ Ｐゴシック" charset="-128"/>
                <a:sym typeface="Arial"/>
              </a:rPr>
              <a:t>Have students conduct a respiratory assessment on the person seated next to them.</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334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19.4</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336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19.4</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4195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022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45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correct locations for assessing lung sounds.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Ask students to listen to each other's lung sounds. Have students practice auscultation of lung sounds on the student next to them.</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862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Review the lessons of previous chapters. Add assessment to physiology and pathophysiology as previously discussed. </a:t>
            </a:r>
            <a:r>
              <a:rPr lang="en-US" altLang="en-US" dirty="0">
                <a:latin typeface="Arial" panose="020B0604020202020204" pitchFamily="34" charset="0"/>
                <a:ea typeface="ＭＳ Ｐゴシック" panose="020B0600070205080204" pitchFamily="34" charset="-128"/>
                <a:cs typeface="Arial" panose="020B0604020202020204" pitchFamily="34" charset="0"/>
              </a:rPr>
              <a:t>Identification of inadequate breathing is one of the most important lessons that you will teach. Spend time here to ensure comprehension. </a:t>
            </a:r>
            <a:r>
              <a:rPr lang="en-US" sz="1200" b="0" i="0" u="none" strike="noStrike" kern="1200" cap="none" dirty="0">
                <a:solidFill>
                  <a:schemeClr val="tx1"/>
                </a:solidFill>
                <a:effectLst/>
                <a:latin typeface="Arial"/>
                <a:ea typeface="ＭＳ Ｐゴシック" charset="-128"/>
                <a:cs typeface="ＭＳ Ｐゴシック" charset="-128"/>
                <a:sym typeface="Arial"/>
              </a:rPr>
              <a:t>Teach that inadequate breathing means intervention. Prepare students to face a difficult decision that requires action. This lesson will apply to many others and, in particular, to the scenario and simulation environment. Strictly enforce good artificial ventilation practices and integrate assessment of artificial ventilation in the scenario setting.</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correct locations for assessing lung sounds.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4602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19.4</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5601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most common lung sounds and their etiologies.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Assign 20 lung sound evaluations as homework. Ask students to document and describe the assessments in a journal.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Class Activity:</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Assign each group an abnormal lung sound. Have the group research and discuss how the sound is generated and associated conditions.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often will present with a condition referred to as "silent chest." In this case, what is the significance of hearing no lung sounds at all?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8465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19.4</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5140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243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2897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a:t>
            </a:r>
            <a:r>
              <a:rPr lang="en-US" altLang="en-US" b="0" baseline="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key elements of care for a patient with a respiratory complaint.</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2536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b="1"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80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3829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753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19.1</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Points to Emphasize</a:t>
            </a:r>
            <a:r>
              <a:rPr lang="en-US" altLang="en-US" dirty="0">
                <a:ea typeface="ＭＳ Ｐゴシック" panose="020B0600070205080204" pitchFamily="34" charset="-128"/>
              </a:rPr>
              <a:t>: Review Chapter 6, “Anatomy and Physiology.” Make sure you are familiar with the following structures of the respiratory system: nose, mouth, oropharynx, nasopharynx, epiglottis, trachea, cricoid cartilage, larynx, bronchi, lungs, alveoli, and diaphragm. </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a:t>
            </a:r>
            <a:r>
              <a:rPr lang="en-US" altLang="en-US" b="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components of the respiratory system.</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0872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1552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5270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5295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996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19.5</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6299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0577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indications and use of CPAP for a patient in respiratory distress.</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1246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19.5</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5204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55</a:t>
            </a:r>
            <a:r>
              <a:rPr lang="en-US" altLang="en-US" dirty="0">
                <a:latin typeface="Arial" panose="020B0604020202020204" pitchFamily="34" charset="0"/>
                <a:ea typeface="ＭＳ Ｐゴシック" panose="020B0600070205080204" pitchFamily="34" charset="-128"/>
                <a:cs typeface="Arial" panose="020B0604020202020204" pitchFamily="34" charset="0"/>
              </a:rPr>
              <a:t>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This lesson lends itself well to multimedia presentations. Very good web-based pathophysiology graphics exist. Show media-based examples of dysfunction to underscore your points.</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Use real-life examples. Adults grasp pathophysiology best when they can apply it to actual situations. For each subsection of disorder, discuss actual examples and move from theory to reality.</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1268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term </a:t>
            </a:r>
            <a:r>
              <a:rPr lang="en-US" altLang="en-US" i="1" dirty="0">
                <a:latin typeface="Arial" panose="020B0604020202020204" pitchFamily="34" charset="0"/>
                <a:ea typeface="ＭＳ Ｐゴシック" panose="020B0600070205080204" pitchFamily="34" charset="-128"/>
                <a:cs typeface="Arial" panose="020B0604020202020204" pitchFamily="34" charset="0"/>
              </a:rPr>
              <a:t>chronic obstructive pulmonary disease</a:t>
            </a:r>
            <a:r>
              <a:rPr lang="en-US" altLang="en-US" dirty="0">
                <a:latin typeface="Arial" panose="020B0604020202020204" pitchFamily="34" charset="0"/>
                <a:ea typeface="ＭＳ Ｐゴシック" panose="020B0600070205080204" pitchFamily="34" charset="-128"/>
                <a:cs typeface="Arial" panose="020B0604020202020204" pitchFamily="34" charset="0"/>
              </a:rPr>
              <a:t> (COPD) refers to a variety of chronic lung diseases. EMS typically becomes involved when a secondary problem worsens the ongoing disease.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413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19.1</a:t>
            </a:r>
          </a:p>
          <a:p>
            <a:endParaRPr lang="en-US" altLang="en-US" dirty="0">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8236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6694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6571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2689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0711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Asthma is a chronic disease that has episodic exacerbations. Narrowing of small bronchial tubes and overproduction of mucus impedes airflow and causes gas exchange problems.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Air trapping in an asthma attack requires the patient to exhale the air forcefully, producing the characteristic wheezing sounds associated with asthma.</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4511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Pulmonary edema typically occurs due to a dysfunction of the left ventricle. Fluid accumulates in and around the alveoli and disrupts gas exchange.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2799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a:t>
            </a:r>
            <a:r>
              <a:rPr lang="en-US" altLang="en-US" b="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of pulmonary edema.</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8093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pPr marL="0" lvl="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Assign one type of respiratory dysfunction to each group. Have the groups research their dysfunction and present their findings to the class. Findings should include a discussion of the ways in which their dysfunction interferes with normal function of the respiratory system.</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8993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a:t>
            </a:r>
            <a:r>
              <a:rPr lang="en-US" altLang="en-US" b="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patient assessment findings that would indicate the presence of pulmonary edema.</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0476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693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Contraction of chest muscles and the diaphragm changes pressures in the chest to enable the movement of air.</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9751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Talking Points</a:t>
            </a:r>
            <a:r>
              <a:rPr lang="en-US" altLang="en-US" dirty="0">
                <a:ea typeface="ＭＳ Ｐゴシック" panose="020B0600070205080204" pitchFamily="34" charset="-128"/>
              </a:rPr>
              <a:t>: Yes it is possible for a patient to have multiple respiratory disorders. Yes a patient could have an underlying diagnosis of COPD and pulmonary edema.</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6572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Pneumonia occurs due to an infection in the lungs and can interfere with normal gas exchange.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9927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0857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05153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a:t>
            </a:r>
            <a:r>
              <a:rPr lang="en-US" altLang="en-US" b="1" baseline="0" dirty="0">
                <a:ea typeface="ＭＳ Ｐゴシック" panose="020B0600070205080204" pitchFamily="34" charset="-128"/>
              </a:rPr>
              <a:t> Topic:</a:t>
            </a:r>
            <a:r>
              <a:rPr lang="en-US" altLang="en-US" b="0" baseline="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pneumonia.</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4816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 pneumothorax occurs when air builds up in the space between the lung and the chest wall. The pressure can collapse the lung.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Spontaneous pneumothorax is usually the result of the rupture of a bleb, a small section of the lung that is weak. Once the bleb ruptures, the lung collapses and air leaks into the thorax.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99049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8811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 Topic:</a:t>
            </a:r>
            <a:r>
              <a:rPr lang="en-US" altLang="en-US" b="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spontaneous pneumothorax.</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1227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Pulmonary emboli are arterial obstructions in the pulmonary blood flow. These blockages can disrupt perfusion of lung tissue.</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3876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876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physiology of respiration.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15840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pathophysiology and treatment modalities of a pulmonary embolism.</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Finding the specific nature of the respiratory disorder often may not be possible. What common treatment steps can an EMT take, even when the diagnosis is unclear?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9548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7075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2074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a:t>
            </a:r>
            <a:r>
              <a:rPr lang="en-US" altLang="en-US" b="1" baseline="0" dirty="0">
                <a:ea typeface="ＭＳ Ｐゴシック" panose="020B0600070205080204" pitchFamily="34" charset="-128"/>
              </a:rPr>
              <a:t> Topic:</a:t>
            </a:r>
            <a:r>
              <a:rPr lang="en-US" altLang="en-US" b="0" baseline="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epiglottitis.</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79749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14294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61445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a:t>
            </a:r>
            <a:r>
              <a:rPr lang="en-US" altLang="en-US" b="1" baseline="0" dirty="0">
                <a:ea typeface="ＭＳ Ｐゴシック" panose="020B0600070205080204" pitchFamily="34" charset="-128"/>
              </a:rPr>
              <a:t> Topic:</a:t>
            </a:r>
            <a:r>
              <a:rPr lang="en-US" altLang="en-US" b="0" baseline="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croup.</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9128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504196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91302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b="1" dirty="0">
              <a:ea typeface="ＭＳ Ｐゴシック" panose="020B0600070205080204" pitchFamily="34" charset="-128"/>
            </a:endParaRPr>
          </a:p>
          <a:p>
            <a:r>
              <a:rPr lang="en-US" altLang="en-US" b="1" dirty="0">
                <a:ea typeface="ＭＳ Ｐゴシック" panose="020B0600070205080204" pitchFamily="34" charset="-128"/>
              </a:rPr>
              <a:t>Discussion</a:t>
            </a:r>
            <a:r>
              <a:rPr lang="en-US" altLang="en-US" b="1" baseline="0" dirty="0">
                <a:ea typeface="ＭＳ Ｐゴシック" panose="020B0600070205080204" pitchFamily="34" charset="-128"/>
              </a:rPr>
              <a:t> Topic:</a:t>
            </a:r>
            <a:r>
              <a:rPr lang="en-US" altLang="en-US" b="0" baseline="0" dirty="0">
                <a:ea typeface="ＭＳ Ｐゴシック" panose="020B0600070205080204" pitchFamily="34" charset="-128"/>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bronchiolitis.</a:t>
            </a:r>
            <a:endParaRPr lang="en-US" altLang="en-US" b="1"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799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i="1" dirty="0">
                <a:latin typeface="Arial" panose="020B0604020202020204" pitchFamily="34" charset="0"/>
                <a:ea typeface="ＭＳ Ｐゴシック" panose="020B0600070205080204" pitchFamily="34" charset="-128"/>
                <a:cs typeface="Arial" panose="020B0604020202020204" pitchFamily="34" charset="0"/>
              </a:rPr>
              <a:t>Adequate breathing</a:t>
            </a:r>
            <a:r>
              <a:rPr lang="en-US" altLang="en-US" dirty="0">
                <a:latin typeface="Arial" panose="020B0604020202020204" pitchFamily="34" charset="0"/>
                <a:ea typeface="ＭＳ Ｐゴシック" panose="020B0600070205080204" pitchFamily="34" charset="-128"/>
                <a:cs typeface="Arial" panose="020B0604020202020204" pitchFamily="34" charset="0"/>
              </a:rPr>
              <a:t> is breathing that is sufficient to support life. Normal rate, rhythm, and quality are typical signs of adequate breathing.</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61047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90019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5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cystic fibrosis.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and simulate specific respiratory dysfunctions. Have teams of students practice assessment and simulate care.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67863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19.6</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93786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Assign a research paper. Give students a specific topic and have them research and write a paper.</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04149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19.6</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pathophysiology and treatment modalities of viral respiratory</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infections</a:t>
            </a:r>
            <a:r>
              <a:rPr lang="en-US" sz="1200" b="0" i="0" u="none" strike="noStrike" kern="1200" cap="none" dirty="0">
                <a:solidFill>
                  <a:schemeClr val="tx1"/>
                </a:solidFill>
                <a:effectLst/>
                <a:latin typeface="Arial"/>
                <a:ea typeface="ＭＳ Ｐゴシック" charset="-128"/>
                <a:cs typeface="ＭＳ Ｐゴシック" charset="-128"/>
                <a:sym typeface="Arial"/>
              </a:rPr>
              <a: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and simulate specific respiratory dysfunctions. Have teams of students practice assessment and simulate care.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06766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15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Have examples of metered-dose inhalers on hand. Allow students to familiarize themselves with the various types of inhalers.</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Training devices allow for simulation of the delivery of inhaled medications. This will allow students to practice the steps involved in using a metered-dose inhaler.</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Relate the use of a metered-dose inhaler to pharmacology lessons learned previously. Require students to consider the “five rights” prior to any administration of medications.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0462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metered-dose inhaler gets its name from the fact that each activation provides a measured dose of medication. A metered-dose inhaler is typically prescribed for patients with respiratory problems that cause bronchoconstriction.</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use drug resources to research and then describe medications delivered in the form of metered-dose inhalers. Discuss indications.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59096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16922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19.7</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13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assessment findings of adequate respiration.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9303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56863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19.7</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02650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Following the appropriate steps for administration of a metered-dose inhaler will optimize the delivery of inhaled medication.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Explain how a metered dose inhaler delivers medication. List and describe the steps involved in administering a medication via a metered-dose inhaler.</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with members taking turns explaining the use of metered-dose inhalers to each other (as they would for a patient). Critique and practice.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Should metered-dose inhalers be administered to all patients with respiratory distress? What types of respiratory distress should not receive bronchodilator medications?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61419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15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0"/>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Have examples of small-volume nebulizers on hand. Allow students to practice assembly and use. </a:t>
            </a:r>
            <a:r>
              <a:rPr lang="en-US" sz="1200" b="0" i="0" u="none" strike="noStrike" kern="1200" cap="none" baseline="0" dirty="0">
                <a:solidFill>
                  <a:schemeClr val="tx1"/>
                </a:solidFill>
                <a:effectLst/>
                <a:latin typeface="Arial"/>
                <a:ea typeface="ＭＳ Ｐゴシック" charset="-128"/>
                <a:cs typeface="ＭＳ Ｐゴシック" charset="-128"/>
                <a:sym typeface="Arial"/>
              </a:rPr>
              <a:t> </a:t>
            </a:r>
            <a:r>
              <a:rPr lang="en-US" sz="1200" b="0" i="0" u="none" strike="noStrike" kern="1200" cap="none" dirty="0">
                <a:solidFill>
                  <a:schemeClr val="tx1"/>
                </a:solidFill>
                <a:effectLst/>
                <a:latin typeface="Arial"/>
                <a:ea typeface="ＭＳ Ｐゴシック" charset="-128"/>
                <a:cs typeface="ＭＳ Ｐゴシック" charset="-128"/>
                <a:sym typeface="Arial"/>
              </a:rPr>
              <a:t>Simulate medication nebulization by using water. This provides a cheap and simple method of practicing the correct administration procedures. Build upon pathophysiology and pharmacology lessons that were discussed when reviewing metered-dose inhalers. Typically the same medications are used.</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8375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Many medications administered in a metered-dose inhaler also can be administered through a small-volume nebulizer. Nebulization involves running oxygen or air through a liquid medication to create vapors that the patient can inhale.</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with members taking turns explaining the use of a small-volume nebulizer. Critique each other and practice.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8603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 nebulizer produces a continuous flow of aerosolized medication that can be taken in during multiple breaths over several minutes. Not all systems allow EMTs to use small-volume nebulizers. Providers always should follow local protocols.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Explain the benefits of delivering respiratory medications through a small-volume nebulizer. Describe the steps involved in the proper administration of nebulized medications.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You determine that a patient has inadequate respirations due to asthma. Should you administer inhaled respiratory medications immediately, or might you have other priorities?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0156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19.7</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Following the appropriate steps for administration of a metered-dose inhaler will optimize the delivery of inhaled medication.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with members taking turns explaining the use of metered-dose inhalers to each other (as they would for a patient). Critique and practice.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You determine that a patient has inadequate respirations due to asthma. Should you administer inhaled respiratory medications immediately, or might you have other priorities?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71177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24650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In most patients the respiratory rate increases as the patient becomes hypoxic.  However, the rate may slow as the patient fatigues. In adults, the heart rate generally increases as the patient becomes hypoxic. In children the heart rate often slows. The signs of inadequate breathing include improper rate, rhythm, altered mental status, and signs of hypoxia.</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19450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Inhalers are generally not used in CHF as they frequently cause increased cardiac workload. CHF patients typically do not benefit from this side effect and it can be dangerous. Children have smaller airways, larger tongues, more pliable chest walls and tracheas.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9114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491701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79" r:id="rId4"/>
    <p:sldLayoutId id="2147483677" r:id="rId5"/>
    <p:sldLayoutId id="2147483678" r:id="rId6"/>
    <p:sldLayoutId id="2147483687" r:id="rId7"/>
    <p:sldLayoutId id="2147483686" r:id="rId8"/>
    <p:sldLayoutId id="2147483688" r:id="rId9"/>
    <p:sldLayoutId id="2147483681" r:id="rId10"/>
    <p:sldLayoutId id="2147483671" r:id="rId11"/>
    <p:sldLayoutId id="2147483680" r:id="rId12"/>
    <p:sldLayoutId id="2147483690" r:id="rId13"/>
    <p:sldLayoutId id="2147483656" r:id="rId14"/>
    <p:sldLayoutId id="2147483683" r:id="rId15"/>
    <p:sldLayoutId id="214748369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111.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9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86.xml"/><Relationship Id="rId5" Type="http://schemas.openxmlformats.org/officeDocument/2006/relationships/slide" Target="slide48.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slide" Target="slide1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slide" Target="slide1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slide" Target="slide1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19</a:t>
            </a:r>
          </a:p>
        </p:txBody>
      </p:sp>
      <p:sp>
        <p:nvSpPr>
          <p:cNvPr id="5" name="Text Placeholder 4"/>
          <p:cNvSpPr>
            <a:spLocks noGrp="1"/>
          </p:cNvSpPr>
          <p:nvPr>
            <p:ph type="body" idx="3"/>
          </p:nvPr>
        </p:nvSpPr>
        <p:spPr>
          <a:xfrm>
            <a:off x="5029199" y="3409979"/>
            <a:ext cx="3657601" cy="950360"/>
          </a:xfrm>
        </p:spPr>
        <p:txBody>
          <a:bodyPr/>
          <a:lstStyle/>
          <a:p>
            <a:pPr algn="ctr"/>
            <a:r>
              <a:rPr lang="en-IN" dirty="0">
                <a:latin typeface="+mn-lt"/>
              </a:rPr>
              <a:t>Respiratory Emergencies</a:t>
            </a: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8182-7B10-4385-8EA1-58E008F5D777}"/>
              </a:ext>
            </a:extLst>
          </p:cNvPr>
          <p:cNvSpPr>
            <a:spLocks noGrp="1"/>
          </p:cNvSpPr>
          <p:nvPr>
            <p:ph type="title"/>
          </p:nvPr>
        </p:nvSpPr>
        <p:spPr/>
        <p:txBody>
          <a:bodyPr/>
          <a:lstStyle/>
          <a:p>
            <a:r>
              <a:rPr lang="en-US" altLang="en-US" dirty="0">
                <a:cs typeface="Times New Roman" panose="02020603050405020304" pitchFamily="18" charset="0"/>
              </a:rPr>
              <a:t>Inadequate Breathing </a:t>
            </a:r>
            <a:r>
              <a:rPr lang="en-US" altLang="en-US" sz="2000" b="0" dirty="0">
                <a:cs typeface="Times New Roman" panose="02020603050405020304" pitchFamily="18" charset="0"/>
              </a:rPr>
              <a:t>(1 of 2)</a:t>
            </a:r>
            <a:endParaRPr lang="en-IN" sz="2000" b="0" dirty="0"/>
          </a:p>
        </p:txBody>
      </p:sp>
      <p:sp>
        <p:nvSpPr>
          <p:cNvPr id="3" name="Content Placeholder 2">
            <a:extLst>
              <a:ext uri="{FF2B5EF4-FFF2-40B4-BE49-F238E27FC236}">
                <a16:creationId xmlns:a16="http://schemas.microsoft.com/office/drawing/2014/main" id="{07BC3390-8E47-457A-B2D7-1868611B4092}"/>
              </a:ext>
            </a:extLst>
          </p:cNvPr>
          <p:cNvSpPr>
            <a:spLocks noGrp="1"/>
          </p:cNvSpPr>
          <p:nvPr>
            <p:ph sz="quarter" idx="13"/>
          </p:nvPr>
        </p:nvSpPr>
        <p:spPr/>
        <p:txBody>
          <a:bodyPr/>
          <a:lstStyle/>
          <a:p>
            <a:r>
              <a:rPr lang="en-US" altLang="en-US" dirty="0"/>
              <a:t>Breathing not sufficient to support life.</a:t>
            </a:r>
          </a:p>
          <a:p>
            <a:r>
              <a:rPr lang="en-US" altLang="en-US" dirty="0"/>
              <a:t>Signs</a:t>
            </a:r>
          </a:p>
          <a:p>
            <a:pPr lvl="1"/>
            <a:r>
              <a:rPr lang="en-US" altLang="en-US" dirty="0"/>
              <a:t>Rate out of normal range</a:t>
            </a:r>
          </a:p>
          <a:p>
            <a:pPr lvl="2"/>
            <a:r>
              <a:rPr lang="en-US" altLang="en-US" dirty="0"/>
              <a:t>Too fast</a:t>
            </a:r>
          </a:p>
          <a:p>
            <a:pPr lvl="2"/>
            <a:r>
              <a:rPr lang="en-US" altLang="en-US" dirty="0"/>
              <a:t>Slowing and irregular</a:t>
            </a:r>
          </a:p>
          <a:p>
            <a:pPr lvl="1"/>
            <a:r>
              <a:rPr lang="en-US" altLang="en-US" dirty="0"/>
              <a:t>Inability to speak</a:t>
            </a:r>
          </a:p>
          <a:p>
            <a:pPr lvl="1"/>
            <a:r>
              <a:rPr lang="en-US" altLang="en-US" dirty="0"/>
              <a:t>Silent chest</a:t>
            </a:r>
          </a:p>
        </p:txBody>
      </p:sp>
    </p:spTree>
    <p:extLst>
      <p:ext uri="{BB962C8B-B14F-4D97-AF65-F5344CB8AC3E}">
        <p14:creationId xmlns:p14="http://schemas.microsoft.com/office/powerpoint/2010/main" val="25083543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(3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200" y="1556326"/>
            <a:ext cx="8229600" cy="4467955"/>
          </a:xfrm>
        </p:spPr>
        <p:txBody>
          <a:bodyPr/>
          <a:lstStyle/>
          <a:p>
            <a:r>
              <a:rPr lang="en-US" altLang="en-US" dirty="0"/>
              <a:t>Very slow </a:t>
            </a:r>
            <a:r>
              <a:rPr lang="en-US" altLang="en-US" dirty="0" smtClean="0"/>
              <a:t>and </a:t>
            </a:r>
            <a:r>
              <a:rPr lang="en-US" altLang="en-US" dirty="0"/>
              <a:t>shallow respirations are often the endpoint of a serious condition and are a precursor to death.</a:t>
            </a:r>
          </a:p>
        </p:txBody>
      </p:sp>
    </p:spTree>
    <p:extLst>
      <p:ext uri="{BB962C8B-B14F-4D97-AF65-F5344CB8AC3E}">
        <p14:creationId xmlns:p14="http://schemas.microsoft.com/office/powerpoint/2010/main" val="27388296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(4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200" y="1556326"/>
            <a:ext cx="8229600" cy="4467955"/>
          </a:xfrm>
        </p:spPr>
        <p:txBody>
          <a:bodyPr/>
          <a:lstStyle/>
          <a:p>
            <a:r>
              <a:rPr lang="en-US" altLang="en-US" dirty="0"/>
              <a:t>The history usually provides significant information about the patient’s condition. In addition to determining a pertinent past history and medications, determine the patient’s signs and symptoms with a detailed description including O</a:t>
            </a:r>
            <a:r>
              <a:rPr lang="en-US" altLang="en-US" sz="100" dirty="0"/>
              <a:t> </a:t>
            </a:r>
            <a:r>
              <a:rPr lang="en-US" altLang="en-US" dirty="0"/>
              <a:t>P</a:t>
            </a:r>
            <a:r>
              <a:rPr lang="en-US" altLang="en-US" sz="100" dirty="0"/>
              <a:t> </a:t>
            </a:r>
            <a:r>
              <a:rPr lang="en-US" altLang="en-US" dirty="0"/>
              <a:t>Q</a:t>
            </a:r>
            <a:r>
              <a:rPr lang="en-US" altLang="en-US" sz="100" dirty="0"/>
              <a:t> </a:t>
            </a:r>
            <a:r>
              <a:rPr lang="en-US" altLang="en-US" dirty="0"/>
              <a:t>R</a:t>
            </a:r>
            <a:r>
              <a:rPr lang="en-US" altLang="en-US" sz="100" dirty="0"/>
              <a:t> </a:t>
            </a:r>
            <a:r>
              <a:rPr lang="en-US" altLang="en-US" dirty="0"/>
              <a:t>S</a:t>
            </a:r>
            <a:r>
              <a:rPr lang="en-US" altLang="en-US" sz="100" dirty="0"/>
              <a:t> </a:t>
            </a:r>
            <a:r>
              <a:rPr lang="en-US" altLang="en-US" dirty="0"/>
              <a:t>T and events leading up to the episode.</a:t>
            </a:r>
          </a:p>
        </p:txBody>
      </p:sp>
    </p:spTree>
    <p:extLst>
      <p:ext uri="{BB962C8B-B14F-4D97-AF65-F5344CB8AC3E}">
        <p14:creationId xmlns:p14="http://schemas.microsoft.com/office/powerpoint/2010/main" val="11446414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(5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199" y="1556326"/>
            <a:ext cx="8526027" cy="4467955"/>
          </a:xfrm>
        </p:spPr>
        <p:txBody>
          <a:bodyPr/>
          <a:lstStyle/>
          <a:p>
            <a:r>
              <a:rPr lang="en-US" altLang="en-US" dirty="0"/>
              <a:t>Important physical examination points include checking the patient’s work of breathing, inspecting accessory muscle use, gathering pulse oximetry readings, assuring adequate and equal lung sounds bilaterally, examining for excess fluid (lungs, ankles, and abdomen), and gathering vital signs.</a:t>
            </a:r>
          </a:p>
        </p:txBody>
      </p:sp>
    </p:spTree>
    <p:extLst>
      <p:ext uri="{BB962C8B-B14F-4D97-AF65-F5344CB8AC3E}">
        <p14:creationId xmlns:p14="http://schemas.microsoft.com/office/powerpoint/2010/main" val="13670143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(6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199" y="1556326"/>
            <a:ext cx="8526027" cy="4467955"/>
          </a:xfrm>
        </p:spPr>
        <p:txBody>
          <a:bodyPr/>
          <a:lstStyle/>
          <a:p>
            <a:r>
              <a:rPr lang="en-US" altLang="en-US" dirty="0"/>
              <a:t>Several medications are available that may help correct a patient’s difficulty in breathing.</a:t>
            </a:r>
          </a:p>
        </p:txBody>
      </p:sp>
    </p:spTree>
    <p:extLst>
      <p:ext uri="{BB962C8B-B14F-4D97-AF65-F5344CB8AC3E}">
        <p14:creationId xmlns:p14="http://schemas.microsoft.com/office/powerpoint/2010/main" val="15825570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2618-01EC-4471-8A88-253254BC6F14}"/>
              </a:ext>
            </a:extLst>
          </p:cNvPr>
          <p:cNvSpPr>
            <a:spLocks noGrp="1"/>
          </p:cNvSpPr>
          <p:nvPr>
            <p:ph type="title"/>
          </p:nvPr>
        </p:nvSpPr>
        <p:spPr/>
        <p:txBody>
          <a:bodyPr/>
          <a:lstStyle/>
          <a:p>
            <a:r>
              <a:rPr lang="en-US" altLang="en-US" dirty="0">
                <a:cs typeface="Times New Roman" panose="02020603050405020304" pitchFamily="18" charset="0"/>
              </a:rPr>
              <a:t>Remember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9CAB2D5F-4FEF-49B0-A302-A8B00852C8E7}"/>
              </a:ext>
            </a:extLst>
          </p:cNvPr>
          <p:cNvSpPr>
            <a:spLocks noGrp="1"/>
          </p:cNvSpPr>
          <p:nvPr>
            <p:ph sz="quarter" idx="13"/>
          </p:nvPr>
        </p:nvSpPr>
        <p:spPr>
          <a:xfrm>
            <a:off x="457199" y="1556326"/>
            <a:ext cx="8556172" cy="4467955"/>
          </a:xfrm>
        </p:spPr>
        <p:txBody>
          <a:bodyPr/>
          <a:lstStyle/>
          <a:p>
            <a:r>
              <a:rPr lang="en-US" altLang="en-US" dirty="0"/>
              <a:t>Determine if the patient’s breathing is adequate, inadequate, or absent.</a:t>
            </a:r>
          </a:p>
          <a:p>
            <a:r>
              <a:rPr lang="en-US" altLang="en-US" dirty="0"/>
              <a:t>Choose the appropriate oxygenation or ventilation therapy.</a:t>
            </a:r>
          </a:p>
        </p:txBody>
      </p:sp>
    </p:spTree>
    <p:extLst>
      <p:ext uri="{BB962C8B-B14F-4D97-AF65-F5344CB8AC3E}">
        <p14:creationId xmlns:p14="http://schemas.microsoft.com/office/powerpoint/2010/main" val="19570738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2618-01EC-4471-8A88-253254BC6F14}"/>
              </a:ext>
            </a:extLst>
          </p:cNvPr>
          <p:cNvSpPr>
            <a:spLocks noGrp="1"/>
          </p:cNvSpPr>
          <p:nvPr>
            <p:ph type="title"/>
          </p:nvPr>
        </p:nvSpPr>
        <p:spPr/>
        <p:txBody>
          <a:bodyPr/>
          <a:lstStyle/>
          <a:p>
            <a:r>
              <a:rPr lang="en-US" altLang="en-US" dirty="0">
                <a:cs typeface="Times New Roman" panose="02020603050405020304" pitchFamily="18" charset="0"/>
              </a:rPr>
              <a:t>Remember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9CAB2D5F-4FEF-49B0-A302-A8B00852C8E7}"/>
              </a:ext>
            </a:extLst>
          </p:cNvPr>
          <p:cNvSpPr>
            <a:spLocks noGrp="1"/>
          </p:cNvSpPr>
          <p:nvPr>
            <p:ph sz="quarter" idx="13"/>
          </p:nvPr>
        </p:nvSpPr>
        <p:spPr>
          <a:xfrm>
            <a:off x="457199" y="1556326"/>
            <a:ext cx="8556172" cy="4467955"/>
          </a:xfrm>
        </p:spPr>
        <p:txBody>
          <a:bodyPr/>
          <a:lstStyle/>
          <a:p>
            <a:r>
              <a:rPr lang="en-US" altLang="en-US" dirty="0"/>
              <a:t>Consider whether to assist a patient with or administer respiratory medications.</a:t>
            </a:r>
          </a:p>
          <a:p>
            <a:pPr lvl="1"/>
            <a:r>
              <a:rPr lang="en-US" altLang="en-US" dirty="0"/>
              <a:t>Do I have protocols and medications that may help this patient?</a:t>
            </a:r>
          </a:p>
          <a:p>
            <a:pPr lvl="1"/>
            <a:r>
              <a:rPr lang="en-US" altLang="en-US" dirty="0"/>
              <a:t>Does the patient have a presentation and condition that may fit these protocols?</a:t>
            </a:r>
          </a:p>
        </p:txBody>
      </p:sp>
    </p:spTree>
    <p:extLst>
      <p:ext uri="{BB962C8B-B14F-4D97-AF65-F5344CB8AC3E}">
        <p14:creationId xmlns:p14="http://schemas.microsoft.com/office/powerpoint/2010/main" val="5848025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2618-01EC-4471-8A88-253254BC6F14}"/>
              </a:ext>
            </a:extLst>
          </p:cNvPr>
          <p:cNvSpPr>
            <a:spLocks noGrp="1"/>
          </p:cNvSpPr>
          <p:nvPr>
            <p:ph type="title"/>
          </p:nvPr>
        </p:nvSpPr>
        <p:spPr/>
        <p:txBody>
          <a:bodyPr/>
          <a:lstStyle/>
          <a:p>
            <a:r>
              <a:rPr lang="en-US" altLang="en-US" dirty="0">
                <a:cs typeface="Times New Roman" panose="02020603050405020304" pitchFamily="18" charset="0"/>
              </a:rPr>
              <a:t>Remember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9CAB2D5F-4FEF-49B0-A302-A8B00852C8E7}"/>
              </a:ext>
            </a:extLst>
          </p:cNvPr>
          <p:cNvSpPr>
            <a:spLocks noGrp="1"/>
          </p:cNvSpPr>
          <p:nvPr>
            <p:ph sz="quarter" idx="13"/>
          </p:nvPr>
        </p:nvSpPr>
        <p:spPr>
          <a:xfrm>
            <a:off x="457199" y="1556326"/>
            <a:ext cx="7996519" cy="4467955"/>
          </a:xfrm>
        </p:spPr>
        <p:txBody>
          <a:bodyPr/>
          <a:lstStyle/>
          <a:p>
            <a:r>
              <a:rPr lang="en-US" altLang="en-US" dirty="0"/>
              <a:t>Consider whether to assist a patient with or administer respiratory medications.</a:t>
            </a:r>
          </a:p>
          <a:p>
            <a:pPr lvl="1"/>
            <a:r>
              <a:rPr lang="en-US" altLang="en-US" dirty="0"/>
              <a:t>Are there any contraindications or risks to using medications in my protocols?</a:t>
            </a:r>
          </a:p>
        </p:txBody>
      </p:sp>
    </p:spTree>
    <p:extLst>
      <p:ext uri="{BB962C8B-B14F-4D97-AF65-F5344CB8AC3E}">
        <p14:creationId xmlns:p14="http://schemas.microsoft.com/office/powerpoint/2010/main" val="9891104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C724-44CB-48CC-8C66-2CAAA445B47B}"/>
              </a:ext>
            </a:extLst>
          </p:cNvPr>
          <p:cNvSpPr>
            <a:spLocks noGrp="1"/>
          </p:cNvSpPr>
          <p:nvPr>
            <p:ph type="title"/>
          </p:nvPr>
        </p:nvSpPr>
        <p:spPr/>
        <p:txBody>
          <a:bodyPr/>
          <a:lstStyle/>
          <a:p>
            <a:r>
              <a:rPr lang="en-US" altLang="en-US" dirty="0">
                <a:cs typeface="Times New Roman" panose="02020603050405020304" pitchFamily="18" charset="0"/>
              </a:rPr>
              <a:t>Questions to Consider </a:t>
            </a:r>
            <a:r>
              <a:rPr lang="en-US" altLang="en-US" sz="2000" b="0" dirty="0">
                <a:cs typeface="Times New Roman" panose="02020603050405020304" pitchFamily="18" charset="0"/>
              </a:rPr>
              <a:t>(1 of 2)</a:t>
            </a:r>
            <a:endParaRPr lang="en-IN" dirty="0"/>
          </a:p>
        </p:txBody>
      </p:sp>
      <p:sp>
        <p:nvSpPr>
          <p:cNvPr id="3" name="Content Placeholder 2">
            <a:extLst>
              <a:ext uri="{FF2B5EF4-FFF2-40B4-BE49-F238E27FC236}">
                <a16:creationId xmlns:a16="http://schemas.microsoft.com/office/drawing/2014/main" id="{8E4C11CB-3376-4C71-85DC-8F8D0D604485}"/>
              </a:ext>
            </a:extLst>
          </p:cNvPr>
          <p:cNvSpPr>
            <a:spLocks noGrp="1"/>
          </p:cNvSpPr>
          <p:nvPr>
            <p:ph sz="quarter" idx="13"/>
          </p:nvPr>
        </p:nvSpPr>
        <p:spPr/>
        <p:txBody>
          <a:bodyPr/>
          <a:lstStyle/>
          <a:p>
            <a:r>
              <a:rPr lang="en-US" altLang="en-US" dirty="0"/>
              <a:t>What would you expect a patient’s respiratory rate to do when the patient gets hypoxic? Why?</a:t>
            </a:r>
          </a:p>
          <a:p>
            <a:r>
              <a:rPr lang="en-US" altLang="en-US" dirty="0"/>
              <a:t>What would you expect a patient’s pulse rate to do when the patient gets hypoxic? Why?</a:t>
            </a:r>
          </a:p>
          <a:p>
            <a:r>
              <a:rPr lang="en-US" altLang="en-US" dirty="0"/>
              <a:t>List the signs of inadequate breathing.</a:t>
            </a:r>
          </a:p>
        </p:txBody>
      </p:sp>
    </p:spTree>
    <p:extLst>
      <p:ext uri="{BB962C8B-B14F-4D97-AF65-F5344CB8AC3E}">
        <p14:creationId xmlns:p14="http://schemas.microsoft.com/office/powerpoint/2010/main" val="32575731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C724-44CB-48CC-8C66-2CAAA445B47B}"/>
              </a:ext>
            </a:extLst>
          </p:cNvPr>
          <p:cNvSpPr>
            <a:spLocks noGrp="1"/>
          </p:cNvSpPr>
          <p:nvPr>
            <p:ph type="title"/>
          </p:nvPr>
        </p:nvSpPr>
        <p:spPr/>
        <p:txBody>
          <a:bodyPr/>
          <a:lstStyle/>
          <a:p>
            <a:r>
              <a:rPr lang="en-US" altLang="en-US" dirty="0">
                <a:cs typeface="Times New Roman" panose="02020603050405020304" pitchFamily="18" charset="0"/>
              </a:rPr>
              <a:t>Questions to Consider </a:t>
            </a:r>
            <a:r>
              <a:rPr lang="en-US" altLang="en-US" sz="2000" b="0" dirty="0">
                <a:cs typeface="Times New Roman" panose="02020603050405020304" pitchFamily="18" charset="0"/>
              </a:rPr>
              <a:t>(2 of 2)</a:t>
            </a:r>
            <a:endParaRPr lang="en-IN" dirty="0"/>
          </a:p>
        </p:txBody>
      </p:sp>
      <p:sp>
        <p:nvSpPr>
          <p:cNvPr id="3" name="Content Placeholder 2">
            <a:extLst>
              <a:ext uri="{FF2B5EF4-FFF2-40B4-BE49-F238E27FC236}">
                <a16:creationId xmlns:a16="http://schemas.microsoft.com/office/drawing/2014/main" id="{8E4C11CB-3376-4C71-85DC-8F8D0D604485}"/>
              </a:ext>
            </a:extLst>
          </p:cNvPr>
          <p:cNvSpPr>
            <a:spLocks noGrp="1"/>
          </p:cNvSpPr>
          <p:nvPr>
            <p:ph sz="quarter" idx="13"/>
          </p:nvPr>
        </p:nvSpPr>
        <p:spPr/>
        <p:txBody>
          <a:bodyPr/>
          <a:lstStyle/>
          <a:p>
            <a:r>
              <a:rPr lang="en-US" altLang="en-US" dirty="0"/>
              <a:t>Would you expect to assist a patient with their prescribed inhaler when they are experiencing congestive heart failure? Why or why not?</a:t>
            </a:r>
          </a:p>
          <a:p>
            <a:r>
              <a:rPr lang="en-US" altLang="en-US" dirty="0"/>
              <a:t>List some differences between adult and infant/child respiratory systems.</a:t>
            </a:r>
          </a:p>
        </p:txBody>
      </p:sp>
    </p:spTree>
    <p:extLst>
      <p:ext uri="{BB962C8B-B14F-4D97-AF65-F5344CB8AC3E}">
        <p14:creationId xmlns:p14="http://schemas.microsoft.com/office/powerpoint/2010/main" val="23691479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DA3B-386F-4E94-ADB7-26B287B5835A}"/>
              </a:ext>
            </a:extLst>
          </p:cNvPr>
          <p:cNvSpPr>
            <a:spLocks noGrp="1"/>
          </p:cNvSpPr>
          <p:nvPr>
            <p:ph type="title"/>
          </p:nvPr>
        </p:nvSpPr>
        <p:spPr/>
        <p:txBody>
          <a:bodyPr/>
          <a:lstStyle/>
          <a:p>
            <a:r>
              <a:rPr lang="en-US" altLang="en-US" dirty="0">
                <a:cs typeface="Times New Roman" panose="02020603050405020304" pitchFamily="18" charset="0"/>
              </a:rPr>
              <a:t>Critical Thinking</a:t>
            </a:r>
            <a:endParaRPr lang="en-IN" dirty="0"/>
          </a:p>
        </p:txBody>
      </p:sp>
      <p:sp>
        <p:nvSpPr>
          <p:cNvPr id="3" name="Content Placeholder 2">
            <a:extLst>
              <a:ext uri="{FF2B5EF4-FFF2-40B4-BE49-F238E27FC236}">
                <a16:creationId xmlns:a16="http://schemas.microsoft.com/office/drawing/2014/main" id="{5F5DA008-7352-49F0-BF89-5514FCAF2F1C}"/>
              </a:ext>
            </a:extLst>
          </p:cNvPr>
          <p:cNvSpPr>
            <a:spLocks noGrp="1"/>
          </p:cNvSpPr>
          <p:nvPr>
            <p:ph sz="quarter" idx="13"/>
          </p:nvPr>
        </p:nvSpPr>
        <p:spPr/>
        <p:txBody>
          <a:bodyPr/>
          <a:lstStyle/>
          <a:p>
            <a:r>
              <a:rPr lang="en-US" altLang="en-US" dirty="0"/>
              <a:t>A 72-year-old female complains of severe shortness of breath. Her husband notes she is confused. You note a respiratory rate of 8 breaths/minute and cyanosis. Patient has a history of C</a:t>
            </a:r>
            <a:r>
              <a:rPr lang="en-US" altLang="en-US" sz="100" dirty="0"/>
              <a:t> </a:t>
            </a:r>
            <a:r>
              <a:rPr lang="en-US" altLang="en-US" dirty="0"/>
              <a:t>O</a:t>
            </a:r>
            <a:r>
              <a:rPr lang="en-US" altLang="en-US" sz="100" dirty="0"/>
              <a:t> </a:t>
            </a:r>
            <a:r>
              <a:rPr lang="en-US" altLang="en-US" dirty="0"/>
              <a:t>P</a:t>
            </a:r>
            <a:r>
              <a:rPr lang="en-US" altLang="en-US" sz="100" dirty="0"/>
              <a:t> </a:t>
            </a:r>
            <a:r>
              <a:rPr lang="en-US" altLang="en-US" dirty="0"/>
              <a:t>D and C</a:t>
            </a:r>
            <a:r>
              <a:rPr lang="en-US" altLang="en-US" sz="100" dirty="0"/>
              <a:t> </a:t>
            </a:r>
            <a:r>
              <a:rPr lang="en-US" altLang="en-US" dirty="0"/>
              <a:t>H</a:t>
            </a:r>
            <a:r>
              <a:rPr lang="en-US" altLang="en-US" sz="100" dirty="0"/>
              <a:t> </a:t>
            </a:r>
            <a:r>
              <a:rPr lang="en-US" altLang="en-US" dirty="0"/>
              <a:t>F. Discuss the treatment steps to assist this patient.</a:t>
            </a:r>
          </a:p>
        </p:txBody>
      </p:sp>
    </p:spTree>
    <p:extLst>
      <p:ext uri="{BB962C8B-B14F-4D97-AF65-F5344CB8AC3E}">
        <p14:creationId xmlns:p14="http://schemas.microsoft.com/office/powerpoint/2010/main" val="1097109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756D-3391-45DF-BB1A-0DF20CE38956}"/>
              </a:ext>
            </a:extLst>
          </p:cNvPr>
          <p:cNvSpPr>
            <a:spLocks noGrp="1"/>
          </p:cNvSpPr>
          <p:nvPr>
            <p:ph type="title"/>
          </p:nvPr>
        </p:nvSpPr>
        <p:spPr/>
        <p:txBody>
          <a:bodyPr/>
          <a:lstStyle/>
          <a:p>
            <a:r>
              <a:rPr lang="en-US" altLang="en-US" dirty="0">
                <a:cs typeface="Times New Roman" panose="02020603050405020304" pitchFamily="18" charset="0"/>
              </a:rPr>
              <a:t>Inadequate Breathing </a:t>
            </a:r>
            <a:r>
              <a:rPr lang="en-US" altLang="en-US" sz="2000" b="0" dirty="0">
                <a:cs typeface="Times New Roman" panose="02020603050405020304" pitchFamily="18" charset="0"/>
              </a:rPr>
              <a:t>(2 of 2)</a:t>
            </a:r>
            <a:endParaRPr lang="en-IN" dirty="0"/>
          </a:p>
        </p:txBody>
      </p:sp>
      <p:sp>
        <p:nvSpPr>
          <p:cNvPr id="3" name="Content Placeholder 2">
            <a:extLst>
              <a:ext uri="{FF2B5EF4-FFF2-40B4-BE49-F238E27FC236}">
                <a16:creationId xmlns:a16="http://schemas.microsoft.com/office/drawing/2014/main" id="{1F49659F-E8EA-4236-BB57-B5BCB9A283D6}"/>
              </a:ext>
            </a:extLst>
          </p:cNvPr>
          <p:cNvSpPr>
            <a:spLocks noGrp="1"/>
          </p:cNvSpPr>
          <p:nvPr>
            <p:ph sz="quarter" idx="13"/>
          </p:nvPr>
        </p:nvSpPr>
        <p:spPr/>
        <p:txBody>
          <a:bodyPr/>
          <a:lstStyle/>
          <a:p>
            <a:r>
              <a:rPr lang="en-US" altLang="en-US" dirty="0"/>
              <a:t>Signs</a:t>
            </a:r>
          </a:p>
          <a:p>
            <a:pPr lvl="1"/>
            <a:r>
              <a:rPr lang="en-US" altLang="en-US" dirty="0"/>
              <a:t>Low oxygen saturation despite supplemental oxygen</a:t>
            </a:r>
          </a:p>
          <a:p>
            <a:pPr lvl="1"/>
            <a:r>
              <a:rPr lang="en-US" altLang="en-US" dirty="0"/>
              <a:t>Agonal respirations</a:t>
            </a:r>
          </a:p>
          <a:p>
            <a:pPr lvl="1"/>
            <a:r>
              <a:rPr lang="en-US" altLang="en-US" dirty="0"/>
              <a:t>Irregular rhythm</a:t>
            </a:r>
          </a:p>
          <a:p>
            <a:pPr lvl="1"/>
            <a:r>
              <a:rPr lang="en-US" altLang="en-US" dirty="0"/>
              <a:t>Diminished or absent lung sounds</a:t>
            </a:r>
          </a:p>
          <a:p>
            <a:pPr lvl="1"/>
            <a:r>
              <a:rPr lang="en-US" altLang="en-US" dirty="0"/>
              <a:t>Poor tidal volume</a:t>
            </a:r>
          </a:p>
        </p:txBody>
      </p:sp>
    </p:spTree>
    <p:extLst>
      <p:ext uri="{BB962C8B-B14F-4D97-AF65-F5344CB8AC3E}">
        <p14:creationId xmlns:p14="http://schemas.microsoft.com/office/powerpoint/2010/main" val="11769230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Appendix 1</a:t>
            </a:r>
            <a:endParaRPr lang="en-AU" dirty="0"/>
          </a:p>
        </p:txBody>
      </p:sp>
      <p:sp>
        <p:nvSpPr>
          <p:cNvPr id="8" name="Content Placeholder 7"/>
          <p:cNvSpPr>
            <a:spLocks noGrp="1"/>
          </p:cNvSpPr>
          <p:nvPr>
            <p:ph sz="quarter" idx="16"/>
          </p:nvPr>
        </p:nvSpPr>
        <p:spPr>
          <a:xfrm>
            <a:off x="457200" y="1555749"/>
            <a:ext cx="8445260" cy="3689112"/>
          </a:xfrm>
        </p:spPr>
        <p:txBody>
          <a:bodyPr/>
          <a:lstStyle/>
          <a:p>
            <a:pPr marL="432" indent="0">
              <a:buNone/>
            </a:pPr>
            <a:r>
              <a:rPr lang="en-US" sz="2000" dirty="0"/>
              <a:t>The position of the diaphragm in each of the four images is as follows.</a:t>
            </a:r>
            <a:endParaRPr lang="en-IN" sz="2000" dirty="0"/>
          </a:p>
          <a:p>
            <a:pPr lvl="0"/>
            <a:r>
              <a:rPr lang="en-US" sz="2000" dirty="0"/>
              <a:t>In relaxed stage, the diaphragm is in a neutral position.</a:t>
            </a:r>
          </a:p>
          <a:p>
            <a:pPr lvl="0"/>
            <a:r>
              <a:rPr lang="en-US" sz="2000" dirty="0"/>
              <a:t>In contraction stage, the diaphragm is slightly contracted. A text reads, inspiration begins.</a:t>
            </a:r>
          </a:p>
          <a:p>
            <a:pPr lvl="0"/>
            <a:r>
              <a:rPr lang="en-US" sz="2000" dirty="0"/>
              <a:t>In inspiration stage, the diaphragm has contracted to expand the lungs.</a:t>
            </a:r>
          </a:p>
          <a:p>
            <a:pPr lvl="0"/>
            <a:r>
              <a:rPr lang="en-US" sz="2000" dirty="0"/>
              <a:t>In the final relaxed stage, the diaphragm is relaxed and rising, allowing air to flow out of the lungs. A text reads, passive expiration begins.</a:t>
            </a:r>
          </a:p>
        </p:txBody>
      </p:sp>
      <p:sp>
        <p:nvSpPr>
          <p:cNvPr id="14" name="Text Placeholder 13"/>
          <p:cNvSpPr>
            <a:spLocks noGrp="1"/>
          </p:cNvSpPr>
          <p:nvPr>
            <p:ph type="body" sz="quarter" idx="24"/>
          </p:nvPr>
        </p:nvSpPr>
        <p:spPr>
          <a:xfrm>
            <a:off x="457200" y="5869346"/>
            <a:ext cx="3921956" cy="438150"/>
          </a:xfrm>
        </p:spPr>
        <p:txBody>
          <a:bodyPr/>
          <a:lstStyle/>
          <a:p>
            <a:pPr marL="0" indent="0">
              <a:buNone/>
            </a:pPr>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28043594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Appendix 2</a:t>
            </a:r>
            <a:endParaRPr lang="en-AU" dirty="0"/>
          </a:p>
        </p:txBody>
      </p:sp>
      <p:sp>
        <p:nvSpPr>
          <p:cNvPr id="8" name="Content Placeholder 7"/>
          <p:cNvSpPr>
            <a:spLocks noGrp="1"/>
          </p:cNvSpPr>
          <p:nvPr>
            <p:ph sz="quarter" idx="16"/>
          </p:nvPr>
        </p:nvSpPr>
        <p:spPr>
          <a:xfrm>
            <a:off x="457200" y="1555748"/>
            <a:ext cx="8319052" cy="4132623"/>
          </a:xfrm>
        </p:spPr>
        <p:txBody>
          <a:bodyPr/>
          <a:lstStyle/>
          <a:p>
            <a:pPr marL="432" indent="0">
              <a:buNone/>
            </a:pPr>
            <a:r>
              <a:rPr lang="en-US" sz="2400" dirty="0"/>
              <a:t>Labels indicating, Altered levels of awareness, unconsciousness, dizziness, fainting, restlessness, anxiety, confusion, combativeness. Cyanosis, pale or blue tinged lip and nose area. Flaring nostrils and pursed lips. Straining neck and facial muscles. Coughing, crowing, or high pitched barking sounds. Tightness in chest, stabbing chest pains in some patients. Respiratory noises such as wheezing, snoring, or stridor. Straining or contracted intercostal and abdominal muscles. Numbness or tingling in hands and feet. Sitting in the tripod position.</a:t>
            </a:r>
          </a:p>
        </p:txBody>
      </p:sp>
      <p:sp>
        <p:nvSpPr>
          <p:cNvPr id="14" name="Text Placeholder 13"/>
          <p:cNvSpPr>
            <a:spLocks noGrp="1"/>
          </p:cNvSpPr>
          <p:nvPr>
            <p:ph type="body" sz="quarter" idx="24"/>
          </p:nvPr>
        </p:nvSpPr>
        <p:spPr>
          <a:xfrm>
            <a:off x="457200" y="5869346"/>
            <a:ext cx="3921956" cy="438150"/>
          </a:xfrm>
        </p:spPr>
        <p:txBody>
          <a:bodyPr/>
          <a:lstStyle/>
          <a:p>
            <a:pPr marL="0" indent="0">
              <a:buNone/>
            </a:pPr>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20365057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Appendix 3</a:t>
            </a:r>
            <a:endParaRPr lang="en-AU" dirty="0"/>
          </a:p>
        </p:txBody>
      </p:sp>
      <p:sp>
        <p:nvSpPr>
          <p:cNvPr id="8" name="Content Placeholder 7"/>
          <p:cNvSpPr>
            <a:spLocks noGrp="1"/>
          </p:cNvSpPr>
          <p:nvPr>
            <p:ph sz="quarter" idx="16"/>
          </p:nvPr>
        </p:nvSpPr>
        <p:spPr>
          <a:xfrm>
            <a:off x="457199" y="1555748"/>
            <a:ext cx="8229601" cy="4132623"/>
          </a:xfrm>
        </p:spPr>
        <p:txBody>
          <a:bodyPr/>
          <a:lstStyle/>
          <a:p>
            <a:pPr marL="432" indent="0">
              <a:buNone/>
            </a:pPr>
            <a:r>
              <a:rPr lang="en-US" sz="2400" dirty="0"/>
              <a:t>First image labeled, normal has 5 clear, well defined air sacs. Second image labeled, chronic bronchitis has slightly deformed air sacs containing mucus plugs and showing reddened inflammation on some of the sac lining. Third image labeled, Emphysema has no clearly defined air sacs, which indicates a decreased surface area.</a:t>
            </a:r>
          </a:p>
        </p:txBody>
      </p:sp>
      <p:sp>
        <p:nvSpPr>
          <p:cNvPr id="14" name="Text Placeholder 13"/>
          <p:cNvSpPr>
            <a:spLocks noGrp="1"/>
          </p:cNvSpPr>
          <p:nvPr>
            <p:ph type="body" sz="quarter" idx="24"/>
          </p:nvPr>
        </p:nvSpPr>
        <p:spPr>
          <a:xfrm>
            <a:off x="457200" y="5869346"/>
            <a:ext cx="3921956" cy="438150"/>
          </a:xfrm>
        </p:spPr>
        <p:txBody>
          <a:bodyPr/>
          <a:lstStyle/>
          <a:p>
            <a:pPr marL="0" indent="0">
              <a:buNone/>
            </a:pPr>
            <a:r>
              <a:rPr lang="en-US" dirty="0">
                <a:hlinkClick r:id="rId2" action="ppaction://hlinksldjump"/>
              </a:rPr>
              <a:t>Return to presentation</a:t>
            </a:r>
            <a:endParaRPr lang="en-US" dirty="0"/>
          </a:p>
        </p:txBody>
      </p:sp>
    </p:spTree>
    <p:extLst>
      <p:ext uri="{BB962C8B-B14F-4D97-AF65-F5344CB8AC3E}">
        <p14:creationId xmlns:p14="http://schemas.microsoft.com/office/powerpoint/2010/main" val="801853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3C93-8243-421D-8F34-99FFFF7CECAC}"/>
              </a:ext>
            </a:extLst>
          </p:cNvPr>
          <p:cNvSpPr>
            <a:spLocks noGrp="1"/>
          </p:cNvSpPr>
          <p:nvPr>
            <p:ph type="title"/>
          </p:nvPr>
        </p:nvSpPr>
        <p:spPr/>
        <p:txBody>
          <a:bodyPr/>
          <a:lstStyle/>
          <a:p>
            <a:r>
              <a:rPr lang="en-US" altLang="en-US" dirty="0">
                <a:cs typeface="Times New Roman" panose="02020603050405020304" pitchFamily="18" charset="0"/>
              </a:rPr>
              <a:t>Pediatric Note </a:t>
            </a:r>
            <a:r>
              <a:rPr lang="en-US" altLang="en-US" sz="2000" b="0" dirty="0">
                <a:cs typeface="Times New Roman" panose="02020603050405020304" pitchFamily="18" charset="0"/>
              </a:rPr>
              <a:t>(1 of 2)</a:t>
            </a:r>
            <a:endParaRPr lang="en-IN" dirty="0"/>
          </a:p>
        </p:txBody>
      </p:sp>
      <p:sp>
        <p:nvSpPr>
          <p:cNvPr id="3" name="Content Placeholder 2">
            <a:extLst>
              <a:ext uri="{FF2B5EF4-FFF2-40B4-BE49-F238E27FC236}">
                <a16:creationId xmlns:a16="http://schemas.microsoft.com/office/drawing/2014/main" id="{B76E1D45-B31F-4A49-B543-2C1CAEE47B85}"/>
              </a:ext>
            </a:extLst>
          </p:cNvPr>
          <p:cNvSpPr>
            <a:spLocks noGrp="1"/>
          </p:cNvSpPr>
          <p:nvPr>
            <p:ph sz="quarter" idx="13"/>
          </p:nvPr>
        </p:nvSpPr>
        <p:spPr/>
        <p:txBody>
          <a:bodyPr/>
          <a:lstStyle/>
          <a:p>
            <a:r>
              <a:rPr lang="en-US" altLang="en-US" dirty="0"/>
              <a:t>Structure of an infant’s and child’s airway differs from that of an adult.</a:t>
            </a:r>
          </a:p>
          <a:p>
            <a:pPr lvl="1"/>
            <a:r>
              <a:rPr lang="en-US" altLang="en-US" dirty="0"/>
              <a:t>Smaller airway easily obstructed</a:t>
            </a:r>
          </a:p>
          <a:p>
            <a:pPr lvl="1"/>
            <a:r>
              <a:rPr lang="en-US" altLang="en-US" dirty="0"/>
              <a:t>Proportionately larger tongues</a:t>
            </a:r>
          </a:p>
          <a:p>
            <a:pPr lvl="1"/>
            <a:r>
              <a:rPr lang="en-US" altLang="en-US" dirty="0"/>
              <a:t>Smaller, softer, more flexible trachea</a:t>
            </a:r>
          </a:p>
          <a:p>
            <a:pPr lvl="1"/>
            <a:r>
              <a:rPr lang="en-US" altLang="en-US" dirty="0"/>
              <a:t>Less developed, less rigid cricoid cartilage</a:t>
            </a:r>
          </a:p>
          <a:p>
            <a:pPr lvl="1"/>
            <a:r>
              <a:rPr lang="en-US" altLang="en-US" dirty="0"/>
              <a:t>Heavy dependence on diaphragm for respiration</a:t>
            </a:r>
          </a:p>
        </p:txBody>
      </p:sp>
    </p:spTree>
    <p:extLst>
      <p:ext uri="{BB962C8B-B14F-4D97-AF65-F5344CB8AC3E}">
        <p14:creationId xmlns:p14="http://schemas.microsoft.com/office/powerpoint/2010/main" val="1154201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F259-8BE8-41C9-A225-E00307793DDD}"/>
              </a:ext>
            </a:extLst>
          </p:cNvPr>
          <p:cNvSpPr>
            <a:spLocks noGrp="1"/>
          </p:cNvSpPr>
          <p:nvPr>
            <p:ph type="title"/>
          </p:nvPr>
        </p:nvSpPr>
        <p:spPr/>
        <p:txBody>
          <a:bodyPr/>
          <a:lstStyle/>
          <a:p>
            <a:r>
              <a:rPr lang="en-US" altLang="en-US" dirty="0">
                <a:cs typeface="Times New Roman" panose="02020603050405020304" pitchFamily="18" charset="0"/>
              </a:rPr>
              <a:t>Pediatric Note </a:t>
            </a:r>
            <a:r>
              <a:rPr lang="en-US" altLang="en-US" sz="2000" b="0" dirty="0">
                <a:cs typeface="Times New Roman" panose="02020603050405020304" pitchFamily="18" charset="0"/>
              </a:rPr>
              <a:t>(2 of 2)</a:t>
            </a:r>
            <a:endParaRPr lang="en-IN" dirty="0"/>
          </a:p>
        </p:txBody>
      </p:sp>
      <p:sp>
        <p:nvSpPr>
          <p:cNvPr id="3" name="Content Placeholder 2">
            <a:extLst>
              <a:ext uri="{FF2B5EF4-FFF2-40B4-BE49-F238E27FC236}">
                <a16:creationId xmlns:a16="http://schemas.microsoft.com/office/drawing/2014/main" id="{FA4F79E7-7177-435A-BE0E-3F95F60CA5C4}"/>
              </a:ext>
            </a:extLst>
          </p:cNvPr>
          <p:cNvSpPr>
            <a:spLocks noGrp="1"/>
          </p:cNvSpPr>
          <p:nvPr>
            <p:ph sz="quarter" idx="13"/>
          </p:nvPr>
        </p:nvSpPr>
        <p:spPr/>
        <p:txBody>
          <a:bodyPr/>
          <a:lstStyle/>
          <a:p>
            <a:r>
              <a:rPr lang="en-US" altLang="en-US" dirty="0"/>
              <a:t>Signs of inadequate breathing in infants and children</a:t>
            </a:r>
          </a:p>
          <a:p>
            <a:pPr lvl="1"/>
            <a:r>
              <a:rPr lang="en-US" altLang="en-US" dirty="0"/>
              <a:t>Nasal flaring</a:t>
            </a:r>
          </a:p>
          <a:p>
            <a:pPr lvl="1"/>
            <a:r>
              <a:rPr lang="en-US" altLang="en-US" dirty="0"/>
              <a:t>Grunting</a:t>
            </a:r>
          </a:p>
          <a:p>
            <a:pPr lvl="1"/>
            <a:r>
              <a:rPr lang="en-US" altLang="en-US" dirty="0"/>
              <a:t>Seesaw breathing</a:t>
            </a:r>
          </a:p>
          <a:p>
            <a:pPr lvl="1"/>
            <a:r>
              <a:rPr lang="en-US" altLang="en-US" dirty="0"/>
              <a:t>Retractions</a:t>
            </a:r>
          </a:p>
        </p:txBody>
      </p:sp>
    </p:spTree>
    <p:extLst>
      <p:ext uri="{BB962C8B-B14F-4D97-AF65-F5344CB8AC3E}">
        <p14:creationId xmlns:p14="http://schemas.microsoft.com/office/powerpoint/2010/main" val="2578102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89520" cy="1097279"/>
          </a:xfrm>
        </p:spPr>
        <p:txBody>
          <a:bodyPr/>
          <a:lstStyle/>
          <a:p>
            <a:r>
              <a:rPr lang="en-US" altLang="en-US" dirty="0">
                <a:cs typeface="Times New Roman" panose="02020603050405020304" pitchFamily="18" charset="0"/>
              </a:rPr>
              <a:t>Patient Care </a:t>
            </a:r>
            <a:r>
              <a:rPr lang="en-US" altLang="en-US" sz="2000" b="0" dirty="0">
                <a:cs typeface="Times New Roman" panose="02020603050405020304" pitchFamily="18" charset="0"/>
              </a:rPr>
              <a:t>(1 of 4)</a:t>
            </a:r>
            <a:endParaRPr lang="en-IN" sz="2000" b="0" dirty="0"/>
          </a:p>
        </p:txBody>
      </p:sp>
      <p:sp>
        <p:nvSpPr>
          <p:cNvPr id="4" name="Text Placeholder 3"/>
          <p:cNvSpPr>
            <a:spLocks noGrp="1"/>
          </p:cNvSpPr>
          <p:nvPr>
            <p:ph type="body" sz="quarter" idx="14"/>
          </p:nvPr>
        </p:nvSpPr>
        <p:spPr/>
        <p:txBody>
          <a:bodyPr/>
          <a:lstStyle/>
          <a:p>
            <a:r>
              <a:rPr lang="en-US" altLang="en-US" dirty="0"/>
              <a:t>Inadequate Breathing</a:t>
            </a:r>
          </a:p>
          <a:p>
            <a:pPr lvl="1"/>
            <a:r>
              <a:rPr lang="en-US" altLang="en-US" dirty="0"/>
              <a:t>Assisted ventilation with supplemental oxygen</a:t>
            </a:r>
          </a:p>
          <a:p>
            <a:pPr lvl="2"/>
            <a:r>
              <a:rPr lang="en-US" altLang="en-US" dirty="0"/>
              <a:t>Pocket face mask with supplemental oxygen</a:t>
            </a:r>
          </a:p>
          <a:p>
            <a:pPr lvl="2"/>
            <a:r>
              <a:rPr lang="en-US" altLang="en-US" dirty="0"/>
              <a:t>Two-rescuer bag-valve mask with supplemental oxygen</a:t>
            </a:r>
          </a:p>
          <a:p>
            <a:pPr lvl="2"/>
            <a:r>
              <a:rPr lang="en-US" altLang="en-US" dirty="0"/>
              <a:t>One-rescuer bag-valve mask with supplemental oxygen</a:t>
            </a:r>
          </a:p>
        </p:txBody>
      </p:sp>
    </p:spTree>
    <p:extLst>
      <p:ext uri="{BB962C8B-B14F-4D97-AF65-F5344CB8AC3E}">
        <p14:creationId xmlns:p14="http://schemas.microsoft.com/office/powerpoint/2010/main" val="2533552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B23F-8FDC-4C2D-81EE-99AABD43BBD5}"/>
              </a:ext>
            </a:extLst>
          </p:cNvPr>
          <p:cNvSpPr>
            <a:spLocks noGrp="1"/>
          </p:cNvSpPr>
          <p:nvPr>
            <p:ph type="title"/>
          </p:nvPr>
        </p:nvSpPr>
        <p:spPr/>
        <p:txBody>
          <a:bodyPr/>
          <a:lstStyle/>
          <a:p>
            <a:r>
              <a:rPr lang="en-US" altLang="en-US" sz="3400" dirty="0">
                <a:cs typeface="Times New Roman" panose="02020603050405020304" pitchFamily="18" charset="0"/>
              </a:rPr>
              <a:t>Adequate and Inadequate Artificial Ventilation </a:t>
            </a:r>
            <a:r>
              <a:rPr lang="en-US" altLang="en-US" sz="2000" b="0" dirty="0">
                <a:cs typeface="Times New Roman" panose="02020603050405020304" pitchFamily="18" charset="0"/>
              </a:rPr>
              <a:t>(1 of 2)</a:t>
            </a:r>
            <a:endParaRPr lang="en-IN" sz="2000" dirty="0"/>
          </a:p>
        </p:txBody>
      </p:sp>
      <p:sp>
        <p:nvSpPr>
          <p:cNvPr id="3" name="Content Placeholder 2">
            <a:extLst>
              <a:ext uri="{FF2B5EF4-FFF2-40B4-BE49-F238E27FC236}">
                <a16:creationId xmlns:a16="http://schemas.microsoft.com/office/drawing/2014/main" id="{AEA03A83-8E89-46BC-9861-531D0D987DB8}"/>
              </a:ext>
            </a:extLst>
          </p:cNvPr>
          <p:cNvSpPr>
            <a:spLocks noGrp="1"/>
          </p:cNvSpPr>
          <p:nvPr>
            <p:ph sz="quarter" idx="13"/>
          </p:nvPr>
        </p:nvSpPr>
        <p:spPr/>
        <p:txBody>
          <a:bodyPr/>
          <a:lstStyle/>
          <a:p>
            <a:r>
              <a:rPr lang="en-US" altLang="en-US" dirty="0"/>
              <a:t>Chest rise and fall should be visible with each breath.</a:t>
            </a:r>
          </a:p>
          <a:p>
            <a:r>
              <a:rPr lang="en-US" altLang="en-US" dirty="0"/>
              <a:t>Adequate artificial ventilation rates</a:t>
            </a:r>
          </a:p>
          <a:p>
            <a:pPr lvl="1"/>
            <a:r>
              <a:rPr lang="en-US" altLang="en-US" dirty="0"/>
              <a:t>10 to 12 breaths per minute for adults</a:t>
            </a:r>
          </a:p>
          <a:p>
            <a:pPr lvl="1"/>
            <a:r>
              <a:rPr lang="en-US" altLang="en-US" dirty="0"/>
              <a:t>12 to 20 breaths per minute for infants and children</a:t>
            </a:r>
          </a:p>
        </p:txBody>
      </p:sp>
    </p:spTree>
    <p:extLst>
      <p:ext uri="{BB962C8B-B14F-4D97-AF65-F5344CB8AC3E}">
        <p14:creationId xmlns:p14="http://schemas.microsoft.com/office/powerpoint/2010/main" val="3330271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B23F-8FDC-4C2D-81EE-99AABD43BBD5}"/>
              </a:ext>
            </a:extLst>
          </p:cNvPr>
          <p:cNvSpPr>
            <a:spLocks noGrp="1"/>
          </p:cNvSpPr>
          <p:nvPr>
            <p:ph type="title"/>
          </p:nvPr>
        </p:nvSpPr>
        <p:spPr/>
        <p:txBody>
          <a:bodyPr/>
          <a:lstStyle/>
          <a:p>
            <a:r>
              <a:rPr lang="en-US" altLang="en-US" sz="3400" dirty="0">
                <a:cs typeface="Times New Roman" panose="02020603050405020304" pitchFamily="18" charset="0"/>
              </a:rPr>
              <a:t>Adequate and Inadequate Artificial Ventilation </a:t>
            </a:r>
            <a:r>
              <a:rPr lang="en-US" altLang="en-US" sz="2000" b="0" dirty="0">
                <a:cs typeface="Times New Roman" panose="02020603050405020304" pitchFamily="18" charset="0"/>
              </a:rPr>
              <a:t>(2 of 2)</a:t>
            </a:r>
            <a:endParaRPr lang="en-IN" sz="2000" dirty="0"/>
          </a:p>
        </p:txBody>
      </p:sp>
      <p:sp>
        <p:nvSpPr>
          <p:cNvPr id="3" name="Content Placeholder 2">
            <a:extLst>
              <a:ext uri="{FF2B5EF4-FFF2-40B4-BE49-F238E27FC236}">
                <a16:creationId xmlns:a16="http://schemas.microsoft.com/office/drawing/2014/main" id="{AEA03A83-8E89-46BC-9861-531D0D987DB8}"/>
              </a:ext>
            </a:extLst>
          </p:cNvPr>
          <p:cNvSpPr>
            <a:spLocks noGrp="1"/>
          </p:cNvSpPr>
          <p:nvPr>
            <p:ph sz="quarter" idx="13"/>
          </p:nvPr>
        </p:nvSpPr>
        <p:spPr/>
        <p:txBody>
          <a:bodyPr/>
          <a:lstStyle/>
          <a:p>
            <a:r>
              <a:rPr lang="en-US" altLang="en-US" dirty="0"/>
              <a:t>Increasing pulse rates can indicate inadequate artificial ventilation in adults.</a:t>
            </a:r>
          </a:p>
          <a:p>
            <a:r>
              <a:rPr lang="en-US" altLang="en-US" dirty="0"/>
              <a:t>Decreasing pulse rates can indicate inadequate artificial ventilation in pediatric patients.</a:t>
            </a:r>
          </a:p>
        </p:txBody>
      </p:sp>
    </p:spTree>
    <p:extLst>
      <p:ext uri="{BB962C8B-B14F-4D97-AF65-F5344CB8AC3E}">
        <p14:creationId xmlns:p14="http://schemas.microsoft.com/office/powerpoint/2010/main" val="1485814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BA35-7EFE-40C5-B0E1-04C92B3C425B}"/>
              </a:ext>
            </a:extLst>
          </p:cNvPr>
          <p:cNvSpPr>
            <a:spLocks noGrp="1"/>
          </p:cNvSpPr>
          <p:nvPr>
            <p:ph type="title"/>
          </p:nvPr>
        </p:nvSpPr>
        <p:spPr/>
        <p:txBody>
          <a:bodyPr/>
          <a:lstStyle/>
          <a:p>
            <a:r>
              <a:rPr lang="en-US" altLang="en-US" dirty="0">
                <a:cs typeface="Times New Roman" panose="02020603050405020304" pitchFamily="18" charset="0"/>
              </a:rPr>
              <a:t>Think About It 1</a:t>
            </a:r>
            <a:endParaRPr lang="en-IN" dirty="0"/>
          </a:p>
        </p:txBody>
      </p:sp>
      <p:sp>
        <p:nvSpPr>
          <p:cNvPr id="3" name="Content Placeholder 2">
            <a:extLst>
              <a:ext uri="{FF2B5EF4-FFF2-40B4-BE49-F238E27FC236}">
                <a16:creationId xmlns:a16="http://schemas.microsoft.com/office/drawing/2014/main" id="{467B0703-5C90-4B0D-A2D7-E0103EF5B838}"/>
              </a:ext>
            </a:extLst>
          </p:cNvPr>
          <p:cNvSpPr>
            <a:spLocks noGrp="1"/>
          </p:cNvSpPr>
          <p:nvPr>
            <p:ph sz="quarter" idx="13"/>
          </p:nvPr>
        </p:nvSpPr>
        <p:spPr/>
        <p:txBody>
          <a:bodyPr/>
          <a:lstStyle/>
          <a:p>
            <a:r>
              <a:rPr lang="en-US" altLang="en-US" dirty="0"/>
              <a:t>How might you recognize the progression from adequate breathing to inadequate breathing in the assessment of your patient?</a:t>
            </a:r>
          </a:p>
          <a:p>
            <a:r>
              <a:rPr lang="en-US" altLang="en-US" dirty="0"/>
              <a:t>How might your patient change during this transition?</a:t>
            </a:r>
          </a:p>
        </p:txBody>
      </p:sp>
    </p:spTree>
    <p:extLst>
      <p:ext uri="{BB962C8B-B14F-4D97-AF65-F5344CB8AC3E}">
        <p14:creationId xmlns:p14="http://schemas.microsoft.com/office/powerpoint/2010/main" val="289126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Breathing Difficulty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847650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8B65-34CB-4E8C-82F0-D42FD9B89CED}"/>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 of 14)</a:t>
            </a:r>
            <a:endParaRPr lang="en-IN" dirty="0"/>
          </a:p>
        </p:txBody>
      </p:sp>
      <p:sp>
        <p:nvSpPr>
          <p:cNvPr id="3" name="Content Placeholder 2">
            <a:extLst>
              <a:ext uri="{FF2B5EF4-FFF2-40B4-BE49-F238E27FC236}">
                <a16:creationId xmlns:a16="http://schemas.microsoft.com/office/drawing/2014/main" id="{15DB0AF7-0F6B-443D-8544-46B24928F59E}"/>
              </a:ext>
            </a:extLst>
          </p:cNvPr>
          <p:cNvSpPr>
            <a:spLocks noGrp="1"/>
          </p:cNvSpPr>
          <p:nvPr>
            <p:ph sz="quarter" idx="13"/>
          </p:nvPr>
        </p:nvSpPr>
        <p:spPr/>
        <p:txBody>
          <a:bodyPr/>
          <a:lstStyle/>
          <a:p>
            <a:r>
              <a:rPr lang="en-US" altLang="en-US" dirty="0"/>
              <a:t>Patient’s subjective perception</a:t>
            </a:r>
          </a:p>
          <a:p>
            <a:r>
              <a:rPr lang="en-US" altLang="en-US" dirty="0"/>
              <a:t>Feeling of labored or difficult breathing</a:t>
            </a:r>
          </a:p>
          <a:p>
            <a:r>
              <a:rPr lang="en-US" altLang="en-US" dirty="0"/>
              <a:t>Amount of distress felt may or may not reflect actual severity of condition.</a:t>
            </a:r>
          </a:p>
        </p:txBody>
      </p:sp>
    </p:spTree>
    <p:extLst>
      <p:ext uri="{BB962C8B-B14F-4D97-AF65-F5344CB8AC3E}">
        <p14:creationId xmlns:p14="http://schemas.microsoft.com/office/powerpoint/2010/main" val="2053199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Respiration</a:t>
            </a:r>
            <a:endParaRPr lang="en-US" altLang="en-US" dirty="0"/>
          </a:p>
          <a:p>
            <a:r>
              <a:rPr lang="en-US" altLang="en-US" dirty="0">
                <a:hlinkClick r:id="rId4" action="ppaction://hlinksldjump"/>
              </a:rPr>
              <a:t>Breathing Difficulty</a:t>
            </a:r>
            <a:endParaRPr lang="en-US" altLang="en-US" dirty="0"/>
          </a:p>
          <a:p>
            <a:r>
              <a:rPr lang="en-US" altLang="en-US" dirty="0">
                <a:hlinkClick r:id="rId5" action="ppaction://hlinksldjump"/>
              </a:rPr>
              <a:t>Respiratory Conditions</a:t>
            </a:r>
            <a:endParaRPr lang="en-US" altLang="en-US" dirty="0"/>
          </a:p>
          <a:p>
            <a:r>
              <a:rPr lang="en-US" altLang="en-US" dirty="0">
                <a:hlinkClick r:id="rId6" action="ppaction://hlinksldjump"/>
              </a:rPr>
              <a:t>The Prescribed Inhaler</a:t>
            </a:r>
            <a:endParaRPr lang="en-US" altLang="en-US" dirty="0"/>
          </a:p>
          <a:p>
            <a:r>
              <a:rPr lang="en-US" altLang="en-US" dirty="0">
                <a:hlinkClick r:id="rId7" action="ppaction://hlinksldjump"/>
              </a:rPr>
              <a:t>The Small-Volume Nebulizer</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Breathing Difficulty </a:t>
            </a:r>
            <a:r>
              <a:rPr lang="en-US" sz="2000" b="0" dirty="0"/>
              <a:t>(2 of 14)</a:t>
            </a:r>
            <a:endParaRPr lang="en-IN" dirty="0"/>
          </a:p>
        </p:txBody>
      </p:sp>
      <p:pic>
        <p:nvPicPr>
          <p:cNvPr id="3" name="Picture 2" descr="The image depicts, alert man sitting in chair in tripod position">
            <a:extLst>
              <a:ext uri="{FF2B5EF4-FFF2-40B4-BE49-F238E27FC236}">
                <a16:creationId xmlns:a16="http://schemas.microsoft.com/office/drawing/2014/main" id="{D5429AED-C9AB-481E-9A0B-575910E49FB8}"/>
              </a:ext>
            </a:extLst>
          </p:cNvPr>
          <p:cNvPicPr>
            <a:picLocks noChangeAspect="1"/>
          </p:cNvPicPr>
          <p:nvPr/>
        </p:nvPicPr>
        <p:blipFill>
          <a:blip r:embed="rId3"/>
          <a:stretch>
            <a:fillRect/>
          </a:stretch>
        </p:blipFill>
        <p:spPr>
          <a:xfrm>
            <a:off x="1774194" y="1565619"/>
            <a:ext cx="5595610" cy="3726762"/>
          </a:xfrm>
          <a:prstGeom prst="rect">
            <a:avLst/>
          </a:prstGeom>
        </p:spPr>
      </p:pic>
      <p:sp>
        <p:nvSpPr>
          <p:cNvPr id="26" name="Content Placeholder 25"/>
          <p:cNvSpPr>
            <a:spLocks noGrp="1"/>
          </p:cNvSpPr>
          <p:nvPr>
            <p:ph sz="quarter" idx="18"/>
          </p:nvPr>
        </p:nvSpPr>
        <p:spPr>
          <a:xfrm>
            <a:off x="457199" y="5527185"/>
            <a:ext cx="8229600" cy="416366"/>
          </a:xfrm>
        </p:spPr>
        <p:txBody>
          <a:bodyPr/>
          <a:lstStyle/>
          <a:p>
            <a:pPr marL="432" indent="0">
              <a:buNone/>
            </a:pPr>
            <a:r>
              <a:rPr lang="en-US" sz="2000" dirty="0"/>
              <a:t>1. Assess to be sure that the patient meets the criteria for C</a:t>
            </a:r>
            <a:r>
              <a:rPr lang="en-US" sz="100" dirty="0"/>
              <a:t> </a:t>
            </a:r>
            <a:r>
              <a:rPr lang="en-US" sz="2000" dirty="0"/>
              <a:t>P</a:t>
            </a:r>
            <a:r>
              <a:rPr lang="en-US" sz="100" dirty="0"/>
              <a:t> </a:t>
            </a:r>
            <a:r>
              <a:rPr lang="en-US" sz="2000" dirty="0"/>
              <a:t>A</a:t>
            </a:r>
            <a:r>
              <a:rPr lang="en-US" sz="100" dirty="0"/>
              <a:t> </a:t>
            </a:r>
            <a:r>
              <a:rPr lang="en-US" sz="2000" dirty="0"/>
              <a:t>P.</a:t>
            </a:r>
          </a:p>
        </p:txBody>
      </p:sp>
    </p:spTree>
    <p:extLst>
      <p:ext uri="{BB962C8B-B14F-4D97-AF65-F5344CB8AC3E}">
        <p14:creationId xmlns:p14="http://schemas.microsoft.com/office/powerpoint/2010/main" val="2767338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(3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Onset</a:t>
            </a:r>
          </a:p>
          <a:p>
            <a:pPr lvl="1"/>
            <a:r>
              <a:rPr lang="en-US" altLang="en-US" dirty="0"/>
              <a:t>When did the difficulty breathing begin?</a:t>
            </a:r>
          </a:p>
          <a:p>
            <a:r>
              <a:rPr lang="en-US" altLang="en-US" dirty="0"/>
              <a:t>Provocation</a:t>
            </a:r>
          </a:p>
          <a:p>
            <a:pPr lvl="1"/>
            <a:r>
              <a:rPr lang="en-US" altLang="en-US" dirty="0"/>
              <a:t>What were you doing when this came on?</a:t>
            </a:r>
          </a:p>
          <a:p>
            <a:r>
              <a:rPr lang="en-US" altLang="en-US" dirty="0"/>
              <a:t>Quality</a:t>
            </a:r>
          </a:p>
          <a:p>
            <a:pPr lvl="1"/>
            <a:r>
              <a:rPr lang="en-US" altLang="en-US" dirty="0"/>
              <a:t>Do you have a cough? Are you bringing anything up with it?</a:t>
            </a:r>
          </a:p>
        </p:txBody>
      </p:sp>
    </p:spTree>
    <p:extLst>
      <p:ext uri="{BB962C8B-B14F-4D97-AF65-F5344CB8AC3E}">
        <p14:creationId xmlns:p14="http://schemas.microsoft.com/office/powerpoint/2010/main" val="1850174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(4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Radiation</a:t>
            </a:r>
          </a:p>
          <a:p>
            <a:pPr lvl="1"/>
            <a:r>
              <a:rPr lang="en-US" altLang="en-US" dirty="0"/>
              <a:t>Do you have pain or discomfort anywhere else in your body? Does it seem to spread to any other part of your body?</a:t>
            </a:r>
          </a:p>
        </p:txBody>
      </p:sp>
    </p:spTree>
    <p:extLst>
      <p:ext uri="{BB962C8B-B14F-4D97-AF65-F5344CB8AC3E}">
        <p14:creationId xmlns:p14="http://schemas.microsoft.com/office/powerpoint/2010/main" val="3801652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(5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Severity</a:t>
            </a:r>
          </a:p>
          <a:p>
            <a:pPr lvl="1"/>
            <a:r>
              <a:rPr lang="en-US" altLang="en-US" dirty="0"/>
              <a:t>On a scale of 1 to 10, how bad is your breathing trouble?</a:t>
            </a:r>
          </a:p>
          <a:p>
            <a:r>
              <a:rPr lang="en-US" altLang="en-US" dirty="0"/>
              <a:t>Time</a:t>
            </a:r>
          </a:p>
          <a:p>
            <a:pPr lvl="1"/>
            <a:r>
              <a:rPr lang="en-US" altLang="en-US" dirty="0"/>
              <a:t>How long have you had this feeling?</a:t>
            </a:r>
          </a:p>
        </p:txBody>
      </p:sp>
    </p:spTree>
    <p:extLst>
      <p:ext uri="{BB962C8B-B14F-4D97-AF65-F5344CB8AC3E}">
        <p14:creationId xmlns:p14="http://schemas.microsoft.com/office/powerpoint/2010/main" val="2693160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(6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Observing</a:t>
            </a:r>
          </a:p>
          <a:p>
            <a:pPr lvl="1"/>
            <a:r>
              <a:rPr lang="en-US" altLang="en-US" dirty="0"/>
              <a:t>Altered mental status</a:t>
            </a:r>
          </a:p>
          <a:p>
            <a:pPr lvl="1"/>
            <a:r>
              <a:rPr lang="en-US" altLang="en-US" dirty="0"/>
              <a:t>Unusual anatomy</a:t>
            </a:r>
          </a:p>
          <a:p>
            <a:pPr lvl="2"/>
            <a:r>
              <a:rPr lang="en-US" altLang="en-US" dirty="0"/>
              <a:t>Barrel chest</a:t>
            </a:r>
          </a:p>
          <a:p>
            <a:pPr lvl="1"/>
            <a:r>
              <a:rPr lang="en-US" altLang="en-US" dirty="0"/>
              <a:t>Patient’s position</a:t>
            </a:r>
          </a:p>
          <a:p>
            <a:pPr lvl="2"/>
            <a:r>
              <a:rPr lang="en-US" altLang="en-US" dirty="0"/>
              <a:t>Tripod position</a:t>
            </a:r>
          </a:p>
          <a:p>
            <a:pPr lvl="2"/>
            <a:r>
              <a:rPr lang="en-US" altLang="en-US" dirty="0"/>
              <a:t>Sitting with feet dangling, leaning forward</a:t>
            </a:r>
          </a:p>
        </p:txBody>
      </p:sp>
    </p:spTree>
    <p:extLst>
      <p:ext uri="{BB962C8B-B14F-4D97-AF65-F5344CB8AC3E}">
        <p14:creationId xmlns:p14="http://schemas.microsoft.com/office/powerpoint/2010/main" val="55607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(7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Observing</a:t>
            </a:r>
          </a:p>
          <a:p>
            <a:pPr lvl="1"/>
            <a:r>
              <a:rPr lang="en-US" altLang="en-US" dirty="0"/>
              <a:t>Work of breathing</a:t>
            </a:r>
          </a:p>
          <a:p>
            <a:pPr lvl="2"/>
            <a:r>
              <a:rPr lang="en-US" altLang="en-US" dirty="0"/>
              <a:t>Retractions</a:t>
            </a:r>
          </a:p>
          <a:p>
            <a:pPr lvl="2"/>
            <a:r>
              <a:rPr lang="en-US" altLang="en-US" dirty="0"/>
              <a:t>Use of accessory muscles</a:t>
            </a:r>
          </a:p>
          <a:p>
            <a:pPr lvl="2"/>
            <a:r>
              <a:rPr lang="en-US" altLang="en-US" dirty="0"/>
              <a:t>Flared nostrils</a:t>
            </a:r>
          </a:p>
          <a:p>
            <a:pPr lvl="2"/>
            <a:r>
              <a:rPr lang="en-US" altLang="en-US" dirty="0"/>
              <a:t>Pursed lips</a:t>
            </a:r>
          </a:p>
          <a:p>
            <a:pPr lvl="2"/>
            <a:r>
              <a:rPr lang="en-US" altLang="en-US" dirty="0"/>
              <a:t>Number of words patient can say without stopping</a:t>
            </a:r>
          </a:p>
        </p:txBody>
      </p:sp>
    </p:spTree>
    <p:extLst>
      <p:ext uri="{BB962C8B-B14F-4D97-AF65-F5344CB8AC3E}">
        <p14:creationId xmlns:p14="http://schemas.microsoft.com/office/powerpoint/2010/main" val="2741111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DD32-D04C-4AB0-B95E-469701D73DDB}"/>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(8 of 14)</a:t>
            </a:r>
            <a:endParaRPr lang="en-IN" dirty="0"/>
          </a:p>
        </p:txBody>
      </p:sp>
      <p:sp>
        <p:nvSpPr>
          <p:cNvPr id="3" name="Content Placeholder 2">
            <a:extLst>
              <a:ext uri="{FF2B5EF4-FFF2-40B4-BE49-F238E27FC236}">
                <a16:creationId xmlns:a16="http://schemas.microsoft.com/office/drawing/2014/main" id="{D86FC082-105B-4025-92DC-DFD0E6432E22}"/>
              </a:ext>
            </a:extLst>
          </p:cNvPr>
          <p:cNvSpPr>
            <a:spLocks noGrp="1"/>
          </p:cNvSpPr>
          <p:nvPr>
            <p:ph sz="quarter" idx="13"/>
          </p:nvPr>
        </p:nvSpPr>
        <p:spPr/>
        <p:txBody>
          <a:bodyPr/>
          <a:lstStyle/>
          <a:p>
            <a:r>
              <a:rPr lang="en-US" altLang="en-US" dirty="0"/>
              <a:t>Observing</a:t>
            </a:r>
          </a:p>
          <a:p>
            <a:pPr lvl="1"/>
            <a:r>
              <a:rPr lang="en-US" altLang="en-US" dirty="0"/>
              <a:t>Pale, cyanotic, or flushed skin</a:t>
            </a:r>
          </a:p>
          <a:p>
            <a:pPr lvl="1"/>
            <a:r>
              <a:rPr lang="en-US" altLang="en-US" dirty="0"/>
              <a:t>Pedal edema</a:t>
            </a:r>
          </a:p>
          <a:p>
            <a:pPr lvl="1"/>
            <a:r>
              <a:rPr lang="en-US" altLang="en-US" dirty="0"/>
              <a:t>Sacral edema</a:t>
            </a:r>
          </a:p>
          <a:p>
            <a:pPr lvl="1"/>
            <a:r>
              <a:rPr lang="en-US" altLang="en-US" dirty="0"/>
              <a:t>Oxygen saturation, or S</a:t>
            </a:r>
            <a:r>
              <a:rPr lang="en-US" altLang="en-US" sz="100" dirty="0"/>
              <a:t> </a:t>
            </a:r>
            <a:r>
              <a:rPr lang="en-US" altLang="en-US" dirty="0"/>
              <a:t>p</a:t>
            </a:r>
            <a:r>
              <a:rPr lang="en-US" altLang="en-US" sz="100" dirty="0"/>
              <a:t> </a:t>
            </a:r>
            <a:r>
              <a:rPr lang="en-US" altLang="en-US" dirty="0" smtClean="0"/>
              <a:t>O</a:t>
            </a:r>
            <a:r>
              <a:rPr lang="en-US" altLang="en-US" baseline="-25000" dirty="0" smtClean="0"/>
              <a:t>2</a:t>
            </a:r>
            <a:r>
              <a:rPr lang="en-US" altLang="en-US" dirty="0"/>
              <a:t>,</a:t>
            </a:r>
            <a:r>
              <a:rPr lang="en-US" altLang="en-US" baseline="-25000" dirty="0"/>
              <a:t> </a:t>
            </a:r>
            <a:r>
              <a:rPr lang="en-US" altLang="en-US" dirty="0"/>
              <a:t>reading less than 95 percent on the pulse oximeter</a:t>
            </a:r>
          </a:p>
        </p:txBody>
      </p:sp>
    </p:spTree>
    <p:extLst>
      <p:ext uri="{BB962C8B-B14F-4D97-AF65-F5344CB8AC3E}">
        <p14:creationId xmlns:p14="http://schemas.microsoft.com/office/powerpoint/2010/main" val="4156252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Breathing Difficulty </a:t>
            </a:r>
            <a:r>
              <a:rPr lang="en-US" sz="2000" b="0" dirty="0"/>
              <a:t>(9 of 14)</a:t>
            </a:r>
            <a:endParaRPr lang="en-IN" sz="2000" dirty="0"/>
          </a:p>
        </p:txBody>
      </p:sp>
      <p:pic>
        <p:nvPicPr>
          <p:cNvPr id="4" name="Picture 3" descr="A chart depicts a man sitting erect in a chair displaying signs of breathing difficulty. A nasal cannula is in place and an oxygen tank is at his side. For long description, see slide 112: Appendix 2&#10;">
            <a:extLst>
              <a:ext uri="{FF2B5EF4-FFF2-40B4-BE49-F238E27FC236}">
                <a16:creationId xmlns:a16="http://schemas.microsoft.com/office/drawing/2014/main" id="{A8C31BAD-8A1E-4584-B981-EEF6E2C5C298}"/>
              </a:ext>
            </a:extLst>
          </p:cNvPr>
          <p:cNvPicPr>
            <a:picLocks noChangeAspect="1"/>
          </p:cNvPicPr>
          <p:nvPr/>
        </p:nvPicPr>
        <p:blipFill>
          <a:blip r:embed="rId3"/>
          <a:stretch>
            <a:fillRect/>
          </a:stretch>
        </p:blipFill>
        <p:spPr>
          <a:xfrm>
            <a:off x="2562628" y="1570802"/>
            <a:ext cx="4018745" cy="3578696"/>
          </a:xfrm>
          <a:prstGeom prst="rect">
            <a:avLst/>
          </a:prstGeom>
        </p:spPr>
      </p:pic>
      <p:sp>
        <p:nvSpPr>
          <p:cNvPr id="31" name="Text Placeholder 30"/>
          <p:cNvSpPr>
            <a:spLocks noGrp="1"/>
          </p:cNvSpPr>
          <p:nvPr>
            <p:ph type="body" sz="quarter" idx="25"/>
          </p:nvPr>
        </p:nvSpPr>
        <p:spPr>
          <a:xfrm>
            <a:off x="2418970" y="5260090"/>
            <a:ext cx="4306060" cy="317105"/>
          </a:xfrm>
        </p:spPr>
        <p:txBody>
          <a:bodyPr/>
          <a:lstStyle/>
          <a:p>
            <a:pPr marL="0" indent="0">
              <a:buNone/>
            </a:pPr>
            <a:r>
              <a:rPr lang="en-US" altLang="en-US" dirty="0" smtClean="0">
                <a:cs typeface="Arial" pitchFamily="34" charset="0"/>
                <a:hlinkClick r:id="rId4" action="ppaction://hlinksldjump"/>
              </a:rPr>
              <a:t>For long description, see slide 112: Appendix 2</a:t>
            </a:r>
            <a:endParaRPr lang="en-IN" altLang="en-US" dirty="0">
              <a:cs typeface="Arial" pitchFamily="34" charset="0"/>
            </a:endParaRPr>
          </a:p>
        </p:txBody>
      </p:sp>
      <p:sp>
        <p:nvSpPr>
          <p:cNvPr id="26" name="Content Placeholder 25"/>
          <p:cNvSpPr>
            <a:spLocks noGrp="1"/>
          </p:cNvSpPr>
          <p:nvPr>
            <p:ph sz="quarter" idx="18"/>
          </p:nvPr>
        </p:nvSpPr>
        <p:spPr>
          <a:xfrm>
            <a:off x="468314" y="5647836"/>
            <a:ext cx="4946367" cy="707944"/>
          </a:xfrm>
        </p:spPr>
        <p:txBody>
          <a:bodyPr/>
          <a:lstStyle/>
          <a:p>
            <a:pPr marL="432" indent="0">
              <a:buNone/>
            </a:pPr>
            <a:r>
              <a:rPr lang="en-US" sz="2000" dirty="0"/>
              <a:t>Signs and symptoms of breathing difficulty.</a:t>
            </a:r>
            <a:br>
              <a:rPr lang="en-US" sz="2000" dirty="0"/>
            </a:br>
            <a:r>
              <a:rPr lang="en-US" sz="2000" b="1" dirty="0"/>
              <a:t>© Ray Kemp/911 Imaging</a:t>
            </a:r>
          </a:p>
        </p:txBody>
      </p:sp>
    </p:spTree>
    <p:extLst>
      <p:ext uri="{BB962C8B-B14F-4D97-AF65-F5344CB8AC3E}">
        <p14:creationId xmlns:p14="http://schemas.microsoft.com/office/powerpoint/2010/main" val="329723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E736-8F48-42E0-A67B-50B3E0475D2F}"/>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(10 of 14)</a:t>
            </a:r>
            <a:endParaRPr lang="en-IN" dirty="0"/>
          </a:p>
        </p:txBody>
      </p:sp>
      <p:sp>
        <p:nvSpPr>
          <p:cNvPr id="3" name="Content Placeholder 2">
            <a:extLst>
              <a:ext uri="{FF2B5EF4-FFF2-40B4-BE49-F238E27FC236}">
                <a16:creationId xmlns:a16="http://schemas.microsoft.com/office/drawing/2014/main" id="{73793814-9311-4DFF-9851-A7B105BD9F2A}"/>
              </a:ext>
            </a:extLst>
          </p:cNvPr>
          <p:cNvSpPr>
            <a:spLocks noGrp="1"/>
          </p:cNvSpPr>
          <p:nvPr>
            <p:ph sz="quarter" idx="13"/>
          </p:nvPr>
        </p:nvSpPr>
        <p:spPr/>
        <p:txBody>
          <a:bodyPr/>
          <a:lstStyle/>
          <a:p>
            <a:r>
              <a:rPr lang="en-US" altLang="en-US" dirty="0"/>
              <a:t>Observing</a:t>
            </a:r>
          </a:p>
          <a:p>
            <a:pPr lvl="1"/>
            <a:r>
              <a:rPr lang="en-US" altLang="en-US" dirty="0"/>
              <a:t>Noisy breathing</a:t>
            </a:r>
          </a:p>
          <a:p>
            <a:pPr lvl="2"/>
            <a:r>
              <a:rPr lang="en-US" altLang="en-US" dirty="0"/>
              <a:t>Audible wheezing (heard without stethoscope)</a:t>
            </a:r>
          </a:p>
          <a:p>
            <a:pPr lvl="2"/>
            <a:r>
              <a:rPr lang="en-US" altLang="en-US" dirty="0"/>
              <a:t>Gurgling</a:t>
            </a:r>
          </a:p>
          <a:p>
            <a:pPr lvl="2"/>
            <a:r>
              <a:rPr lang="en-US" altLang="en-US" dirty="0"/>
              <a:t>Snoring</a:t>
            </a:r>
          </a:p>
          <a:p>
            <a:pPr lvl="2"/>
            <a:r>
              <a:rPr lang="en-US" altLang="en-US" dirty="0"/>
              <a:t>Stridor</a:t>
            </a:r>
          </a:p>
          <a:p>
            <a:pPr lvl="2"/>
            <a:r>
              <a:rPr lang="en-US" altLang="en-US" dirty="0"/>
              <a:t>Coughing</a:t>
            </a:r>
          </a:p>
        </p:txBody>
      </p:sp>
    </p:spTree>
    <p:extLst>
      <p:ext uri="{BB962C8B-B14F-4D97-AF65-F5344CB8AC3E}">
        <p14:creationId xmlns:p14="http://schemas.microsoft.com/office/powerpoint/2010/main" val="994275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E736-8F48-42E0-A67B-50B3E0475D2F}"/>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(11 of 14)</a:t>
            </a:r>
            <a:endParaRPr lang="en-IN" dirty="0"/>
          </a:p>
        </p:txBody>
      </p:sp>
      <p:sp>
        <p:nvSpPr>
          <p:cNvPr id="3" name="Content Placeholder 2">
            <a:extLst>
              <a:ext uri="{FF2B5EF4-FFF2-40B4-BE49-F238E27FC236}">
                <a16:creationId xmlns:a16="http://schemas.microsoft.com/office/drawing/2014/main" id="{73793814-9311-4DFF-9851-A7B105BD9F2A}"/>
              </a:ext>
            </a:extLst>
          </p:cNvPr>
          <p:cNvSpPr>
            <a:spLocks noGrp="1"/>
          </p:cNvSpPr>
          <p:nvPr>
            <p:ph sz="quarter" idx="13"/>
          </p:nvPr>
        </p:nvSpPr>
        <p:spPr/>
        <p:txBody>
          <a:bodyPr/>
          <a:lstStyle/>
          <a:p>
            <a:r>
              <a:rPr lang="en-US" altLang="en-US" dirty="0"/>
              <a:t>Auscultating</a:t>
            </a:r>
          </a:p>
          <a:p>
            <a:pPr lvl="1"/>
            <a:r>
              <a:rPr lang="en-US" altLang="en-US" dirty="0"/>
              <a:t>Lung sounds on both sides during inspiration and expiration</a:t>
            </a:r>
          </a:p>
        </p:txBody>
      </p:sp>
    </p:spTree>
    <p:extLst>
      <p:ext uri="{BB962C8B-B14F-4D97-AF65-F5344CB8AC3E}">
        <p14:creationId xmlns:p14="http://schemas.microsoft.com/office/powerpoint/2010/main" val="3648590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Respiration</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Assessment: Auscultation</a:t>
            </a:r>
            <a:endParaRPr lang="en-IN" dirty="0"/>
          </a:p>
        </p:txBody>
      </p:sp>
      <p:pic>
        <p:nvPicPr>
          <p:cNvPr id="4" name="Picture 3" descr="The image depicts the E M T reassessing the patient's lungs with a stethoscope.">
            <a:extLst>
              <a:ext uri="{FF2B5EF4-FFF2-40B4-BE49-F238E27FC236}">
                <a16:creationId xmlns:a16="http://schemas.microsoft.com/office/drawing/2014/main" id="{EE7F3128-A19E-4EBA-8937-54AFB6B1420D}"/>
              </a:ext>
            </a:extLst>
          </p:cNvPr>
          <p:cNvPicPr>
            <a:picLocks noChangeAspect="1"/>
          </p:cNvPicPr>
          <p:nvPr/>
        </p:nvPicPr>
        <p:blipFill>
          <a:blip r:embed="rId3"/>
          <a:stretch>
            <a:fillRect/>
          </a:stretch>
        </p:blipFill>
        <p:spPr>
          <a:xfrm>
            <a:off x="1759684" y="1574581"/>
            <a:ext cx="5624630" cy="3797966"/>
          </a:xfrm>
          <a:prstGeom prst="rect">
            <a:avLst/>
          </a:prstGeom>
        </p:spPr>
      </p:pic>
      <p:sp>
        <p:nvSpPr>
          <p:cNvPr id="26" name="Content Placeholder 25"/>
          <p:cNvSpPr>
            <a:spLocks noGrp="1"/>
          </p:cNvSpPr>
          <p:nvPr>
            <p:ph sz="quarter" idx="18"/>
          </p:nvPr>
        </p:nvSpPr>
        <p:spPr>
          <a:xfrm>
            <a:off x="457199" y="5527185"/>
            <a:ext cx="8229600" cy="416366"/>
          </a:xfrm>
        </p:spPr>
        <p:txBody>
          <a:bodyPr/>
          <a:lstStyle/>
          <a:p>
            <a:pPr marL="432" indent="0">
              <a:buNone/>
            </a:pPr>
            <a:r>
              <a:rPr lang="en-US" sz="2000" dirty="0"/>
              <a:t>6. Reassess the patient’s level of distress and vital signs.</a:t>
            </a:r>
          </a:p>
        </p:txBody>
      </p:sp>
    </p:spTree>
    <p:extLst>
      <p:ext uri="{BB962C8B-B14F-4D97-AF65-F5344CB8AC3E}">
        <p14:creationId xmlns:p14="http://schemas.microsoft.com/office/powerpoint/2010/main" val="1400033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1B20-87D3-4DE0-89DD-39B2D625AFF1}"/>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(12 of 14)</a:t>
            </a:r>
            <a:endParaRPr lang="en-IN" dirty="0"/>
          </a:p>
        </p:txBody>
      </p:sp>
      <p:sp>
        <p:nvSpPr>
          <p:cNvPr id="3" name="Content Placeholder 2">
            <a:extLst>
              <a:ext uri="{FF2B5EF4-FFF2-40B4-BE49-F238E27FC236}">
                <a16:creationId xmlns:a16="http://schemas.microsoft.com/office/drawing/2014/main" id="{6273F9A4-DC01-4FC5-AD0D-B5347F7A0E17}"/>
              </a:ext>
            </a:extLst>
          </p:cNvPr>
          <p:cNvSpPr>
            <a:spLocks noGrp="1"/>
          </p:cNvSpPr>
          <p:nvPr>
            <p:ph sz="quarter" idx="13"/>
          </p:nvPr>
        </p:nvSpPr>
        <p:spPr/>
        <p:txBody>
          <a:bodyPr/>
          <a:lstStyle/>
          <a:p>
            <a:r>
              <a:rPr lang="en-US" altLang="en-US" dirty="0"/>
              <a:t>Auscultating</a:t>
            </a:r>
          </a:p>
          <a:p>
            <a:pPr lvl="1"/>
            <a:r>
              <a:rPr lang="en-US" altLang="en-US" dirty="0"/>
              <a:t>Wheezes</a:t>
            </a:r>
          </a:p>
          <a:p>
            <a:pPr lvl="2"/>
            <a:r>
              <a:rPr lang="en-US" altLang="en-US" dirty="0"/>
              <a:t>High-pitched sounds created by air moving through narrowed air passages</a:t>
            </a:r>
          </a:p>
          <a:p>
            <a:pPr lvl="1"/>
            <a:r>
              <a:rPr lang="en-US" altLang="en-US" dirty="0"/>
              <a:t>Crackles</a:t>
            </a:r>
          </a:p>
          <a:p>
            <a:pPr lvl="2"/>
            <a:r>
              <a:rPr lang="en-US" altLang="en-US" dirty="0"/>
              <a:t>Fine crackling or bubbling sound heard on inspiration and caused by fluid in alveoli or by opening of closed alveoli</a:t>
            </a:r>
          </a:p>
        </p:txBody>
      </p:sp>
    </p:spTree>
    <p:extLst>
      <p:ext uri="{BB962C8B-B14F-4D97-AF65-F5344CB8AC3E}">
        <p14:creationId xmlns:p14="http://schemas.microsoft.com/office/powerpoint/2010/main" val="3636486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1B20-87D3-4DE0-89DD-39B2D625AFF1}"/>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(13 of 14)</a:t>
            </a:r>
            <a:endParaRPr lang="en-IN" dirty="0"/>
          </a:p>
        </p:txBody>
      </p:sp>
      <p:sp>
        <p:nvSpPr>
          <p:cNvPr id="3" name="Content Placeholder 2">
            <a:extLst>
              <a:ext uri="{FF2B5EF4-FFF2-40B4-BE49-F238E27FC236}">
                <a16:creationId xmlns:a16="http://schemas.microsoft.com/office/drawing/2014/main" id="{6273F9A4-DC01-4FC5-AD0D-B5347F7A0E17}"/>
              </a:ext>
            </a:extLst>
          </p:cNvPr>
          <p:cNvSpPr>
            <a:spLocks noGrp="1"/>
          </p:cNvSpPr>
          <p:nvPr>
            <p:ph sz="quarter" idx="13"/>
          </p:nvPr>
        </p:nvSpPr>
        <p:spPr>
          <a:xfrm>
            <a:off x="457199" y="1556326"/>
            <a:ext cx="8403771" cy="4467955"/>
          </a:xfrm>
        </p:spPr>
        <p:txBody>
          <a:bodyPr/>
          <a:lstStyle/>
          <a:p>
            <a:r>
              <a:rPr lang="en-US" altLang="en-US" dirty="0"/>
              <a:t>Auscultating</a:t>
            </a:r>
          </a:p>
          <a:p>
            <a:pPr lvl="1"/>
            <a:r>
              <a:rPr lang="en-US" altLang="en-US" dirty="0"/>
              <a:t>Rhonchi</a:t>
            </a:r>
          </a:p>
          <a:p>
            <a:pPr lvl="2"/>
            <a:r>
              <a:rPr lang="en-US" altLang="en-US" dirty="0"/>
              <a:t>Lower-pitched sounds resembling snoring or rattling, caused by secretions in larger airways</a:t>
            </a:r>
          </a:p>
          <a:p>
            <a:pPr lvl="1"/>
            <a:r>
              <a:rPr lang="en-US" altLang="en-US" dirty="0"/>
              <a:t>Stridor</a:t>
            </a:r>
          </a:p>
          <a:p>
            <a:pPr lvl="2"/>
            <a:r>
              <a:rPr lang="en-US" altLang="en-US" dirty="0"/>
              <a:t>High-pitched, upper-airway sounds indicating partial obstruction of trachea or larynx</a:t>
            </a:r>
          </a:p>
        </p:txBody>
      </p:sp>
    </p:spTree>
    <p:extLst>
      <p:ext uri="{BB962C8B-B14F-4D97-AF65-F5344CB8AC3E}">
        <p14:creationId xmlns:p14="http://schemas.microsoft.com/office/powerpoint/2010/main" val="2390340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1B20-87D3-4DE0-89DD-39B2D625AFF1}"/>
              </a:ext>
            </a:extLst>
          </p:cNvPr>
          <p:cNvSpPr>
            <a:spLocks noGrp="1"/>
          </p:cNvSpPr>
          <p:nvPr>
            <p:ph type="title"/>
          </p:nvPr>
        </p:nvSpPr>
        <p:spPr/>
        <p:txBody>
          <a:bodyPr/>
          <a:lstStyle/>
          <a:p>
            <a:r>
              <a:rPr lang="en-US" altLang="en-US" dirty="0">
                <a:cs typeface="Times New Roman" panose="02020603050405020304" pitchFamily="18" charset="0"/>
              </a:rPr>
              <a:t>Breathing Difficulty </a:t>
            </a:r>
            <a:r>
              <a:rPr lang="en-US" altLang="en-US" sz="2000" b="0" dirty="0">
                <a:cs typeface="Times New Roman" panose="02020603050405020304" pitchFamily="18" charset="0"/>
              </a:rPr>
              <a:t>(14 of 14)</a:t>
            </a:r>
            <a:endParaRPr lang="en-IN" dirty="0"/>
          </a:p>
        </p:txBody>
      </p:sp>
      <p:sp>
        <p:nvSpPr>
          <p:cNvPr id="3" name="Content Placeholder 2">
            <a:extLst>
              <a:ext uri="{FF2B5EF4-FFF2-40B4-BE49-F238E27FC236}">
                <a16:creationId xmlns:a16="http://schemas.microsoft.com/office/drawing/2014/main" id="{6273F9A4-DC01-4FC5-AD0D-B5347F7A0E17}"/>
              </a:ext>
            </a:extLst>
          </p:cNvPr>
          <p:cNvSpPr>
            <a:spLocks noGrp="1"/>
          </p:cNvSpPr>
          <p:nvPr>
            <p:ph sz="quarter" idx="13"/>
          </p:nvPr>
        </p:nvSpPr>
        <p:spPr/>
        <p:txBody>
          <a:bodyPr/>
          <a:lstStyle/>
          <a:p>
            <a:r>
              <a:rPr lang="en-US" altLang="en-US" dirty="0"/>
              <a:t>Evaluating vital sign changes, which may include:</a:t>
            </a:r>
          </a:p>
          <a:p>
            <a:pPr lvl="1"/>
            <a:r>
              <a:rPr lang="en-US" altLang="en-US" dirty="0"/>
              <a:t>Increased or decreased pulse rate</a:t>
            </a:r>
          </a:p>
          <a:p>
            <a:pPr lvl="1"/>
            <a:r>
              <a:rPr lang="en-US" altLang="en-US" dirty="0"/>
              <a:t>Changes in breathing rate</a:t>
            </a:r>
          </a:p>
          <a:p>
            <a:pPr lvl="1"/>
            <a:r>
              <a:rPr lang="en-US" altLang="en-US" dirty="0"/>
              <a:t>Changes in breathing rhythm</a:t>
            </a:r>
          </a:p>
          <a:p>
            <a:pPr lvl="1"/>
            <a:r>
              <a:rPr lang="en-US" altLang="en-US" dirty="0"/>
              <a:t>Hypertension or hypotension</a:t>
            </a:r>
          </a:p>
        </p:txBody>
      </p:sp>
    </p:spTree>
    <p:extLst>
      <p:ext uri="{BB962C8B-B14F-4D97-AF65-F5344CB8AC3E}">
        <p14:creationId xmlns:p14="http://schemas.microsoft.com/office/powerpoint/2010/main" val="3978418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84BC-4F46-4FFD-9D8F-3ECEE92BC003}"/>
              </a:ext>
            </a:extLst>
          </p:cNvPr>
          <p:cNvSpPr>
            <a:spLocks noGrp="1"/>
          </p:cNvSpPr>
          <p:nvPr>
            <p:ph type="title"/>
          </p:nvPr>
        </p:nvSpPr>
        <p:spPr/>
        <p:txBody>
          <a:bodyPr/>
          <a:lstStyle/>
          <a:p>
            <a:r>
              <a:rPr lang="en-US" altLang="en-US" dirty="0">
                <a:cs typeface="Times New Roman" panose="02020603050405020304" pitchFamily="18" charset="0"/>
              </a:rPr>
              <a:t>Patient Care </a:t>
            </a:r>
            <a:r>
              <a:rPr lang="en-US" altLang="en-US" sz="2000" b="0" dirty="0">
                <a:cs typeface="Times New Roman" panose="02020603050405020304" pitchFamily="18" charset="0"/>
              </a:rPr>
              <a:t>(2 of 4)</a:t>
            </a:r>
            <a:endParaRPr lang="en-IN" dirty="0"/>
          </a:p>
        </p:txBody>
      </p:sp>
      <p:sp>
        <p:nvSpPr>
          <p:cNvPr id="3" name="Content Placeholder 2">
            <a:extLst>
              <a:ext uri="{FF2B5EF4-FFF2-40B4-BE49-F238E27FC236}">
                <a16:creationId xmlns:a16="http://schemas.microsoft.com/office/drawing/2014/main" id="{8BCF96DB-A408-4A1F-B5DD-F09FCA5681B0}"/>
              </a:ext>
            </a:extLst>
          </p:cNvPr>
          <p:cNvSpPr>
            <a:spLocks noGrp="1"/>
          </p:cNvSpPr>
          <p:nvPr>
            <p:ph sz="quarter" idx="13"/>
          </p:nvPr>
        </p:nvSpPr>
        <p:spPr/>
        <p:txBody>
          <a:bodyPr/>
          <a:lstStyle/>
          <a:p>
            <a:r>
              <a:rPr lang="en-US" altLang="en-US" dirty="0"/>
              <a:t>Breathing difficulty</a:t>
            </a:r>
          </a:p>
          <a:p>
            <a:pPr lvl="1"/>
            <a:r>
              <a:rPr lang="en-US" altLang="en-US" dirty="0"/>
              <a:t>Assure adequate ventilations.</a:t>
            </a:r>
          </a:p>
          <a:p>
            <a:pPr lvl="1"/>
            <a:r>
              <a:rPr lang="en-US" altLang="en-US" dirty="0"/>
              <a:t>If breathing is inadequate, begin artificial ventilation.</a:t>
            </a:r>
          </a:p>
          <a:p>
            <a:pPr lvl="1"/>
            <a:r>
              <a:rPr lang="en-US" altLang="en-US" dirty="0"/>
              <a:t>If breathing is adequate, use a nonrebreather mask at 15 liters per minute or a nasal cannula at 6 liters per minute.</a:t>
            </a:r>
          </a:p>
        </p:txBody>
      </p:sp>
    </p:spTree>
    <p:extLst>
      <p:ext uri="{BB962C8B-B14F-4D97-AF65-F5344CB8AC3E}">
        <p14:creationId xmlns:p14="http://schemas.microsoft.com/office/powerpoint/2010/main" val="907351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Patient Care </a:t>
            </a:r>
            <a:r>
              <a:rPr lang="en-US" sz="2000" b="0" dirty="0"/>
              <a:t>(3 of 4)</a:t>
            </a:r>
            <a:endParaRPr lang="en-IN" dirty="0"/>
          </a:p>
        </p:txBody>
      </p:sp>
      <p:pic>
        <p:nvPicPr>
          <p:cNvPr id="3" name="Picture 2" descr="The image depicts, the top of an oxygen tank showing the gauge and the setting adjustment.  The E M T sets the oxygen flow to 15. ">
            <a:extLst>
              <a:ext uri="{FF2B5EF4-FFF2-40B4-BE49-F238E27FC236}">
                <a16:creationId xmlns:a16="http://schemas.microsoft.com/office/drawing/2014/main" id="{6537E18C-1BAB-4860-8BB6-4EA59171C9C8}"/>
              </a:ext>
            </a:extLst>
          </p:cNvPr>
          <p:cNvPicPr>
            <a:picLocks noChangeAspect="1"/>
          </p:cNvPicPr>
          <p:nvPr/>
        </p:nvPicPr>
        <p:blipFill>
          <a:blip r:embed="rId3"/>
          <a:stretch>
            <a:fillRect/>
          </a:stretch>
        </p:blipFill>
        <p:spPr>
          <a:xfrm>
            <a:off x="1719551" y="1584602"/>
            <a:ext cx="5704899" cy="3797802"/>
          </a:xfrm>
          <a:prstGeom prst="rect">
            <a:avLst/>
          </a:prstGeom>
        </p:spPr>
      </p:pic>
      <p:sp>
        <p:nvSpPr>
          <p:cNvPr id="26" name="Content Placeholder 25"/>
          <p:cNvSpPr>
            <a:spLocks noGrp="1"/>
          </p:cNvSpPr>
          <p:nvPr>
            <p:ph sz="quarter" idx="18"/>
          </p:nvPr>
        </p:nvSpPr>
        <p:spPr>
          <a:xfrm>
            <a:off x="457199" y="5701356"/>
            <a:ext cx="8229600" cy="416366"/>
          </a:xfrm>
        </p:spPr>
        <p:txBody>
          <a:bodyPr/>
          <a:lstStyle/>
          <a:p>
            <a:pPr marL="432" indent="0">
              <a:buNone/>
            </a:pPr>
            <a:r>
              <a:rPr lang="en-US" sz="2000" dirty="0"/>
              <a:t>4. Use settings as defined in your protocols.</a:t>
            </a:r>
          </a:p>
        </p:txBody>
      </p:sp>
    </p:spTree>
    <p:extLst>
      <p:ext uri="{BB962C8B-B14F-4D97-AF65-F5344CB8AC3E}">
        <p14:creationId xmlns:p14="http://schemas.microsoft.com/office/powerpoint/2010/main" val="1695878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72D27-F5F8-46DF-8C94-A993F31C5CE3}"/>
              </a:ext>
            </a:extLst>
          </p:cNvPr>
          <p:cNvSpPr>
            <a:spLocks noGrp="1"/>
          </p:cNvSpPr>
          <p:nvPr>
            <p:ph type="title"/>
          </p:nvPr>
        </p:nvSpPr>
        <p:spPr/>
        <p:txBody>
          <a:bodyPr/>
          <a:lstStyle/>
          <a:p>
            <a:r>
              <a:rPr lang="en-US" altLang="en-US" dirty="0">
                <a:cs typeface="Times New Roman" panose="02020603050405020304" pitchFamily="18" charset="0"/>
              </a:rPr>
              <a:t>Patient Care </a:t>
            </a:r>
            <a:r>
              <a:rPr lang="en-US" altLang="en-US" sz="2000" b="0" dirty="0">
                <a:cs typeface="Times New Roman" panose="02020603050405020304" pitchFamily="18" charset="0"/>
              </a:rPr>
              <a:t>(4 of 4)</a:t>
            </a:r>
            <a:endParaRPr lang="en-IN" dirty="0"/>
          </a:p>
        </p:txBody>
      </p:sp>
      <p:sp>
        <p:nvSpPr>
          <p:cNvPr id="3" name="Content Placeholder 2">
            <a:extLst>
              <a:ext uri="{FF2B5EF4-FFF2-40B4-BE49-F238E27FC236}">
                <a16:creationId xmlns:a16="http://schemas.microsoft.com/office/drawing/2014/main" id="{B2AA232C-FDEE-475C-A83F-F1FD9A35BB02}"/>
              </a:ext>
            </a:extLst>
          </p:cNvPr>
          <p:cNvSpPr>
            <a:spLocks noGrp="1"/>
          </p:cNvSpPr>
          <p:nvPr>
            <p:ph sz="quarter" idx="13"/>
          </p:nvPr>
        </p:nvSpPr>
        <p:spPr>
          <a:xfrm>
            <a:off x="457199" y="1556326"/>
            <a:ext cx="8556171" cy="4467955"/>
          </a:xfrm>
        </p:spPr>
        <p:txBody>
          <a:bodyPr/>
          <a:lstStyle/>
          <a:p>
            <a:r>
              <a:rPr lang="en-US" altLang="en-US" dirty="0"/>
              <a:t>Breathing difficulty</a:t>
            </a:r>
          </a:p>
          <a:p>
            <a:pPr lvl="1"/>
            <a:r>
              <a:rPr lang="en-US" altLang="en-US" dirty="0"/>
              <a:t>Place patient in position of comfort.</a:t>
            </a:r>
          </a:p>
          <a:p>
            <a:pPr lvl="1"/>
            <a:r>
              <a:rPr lang="en-US" altLang="en-US" dirty="0"/>
              <a:t>Administer prescribed inhaler.</a:t>
            </a:r>
          </a:p>
          <a:p>
            <a:pPr lvl="1"/>
            <a:r>
              <a:rPr lang="en-US" altLang="en-US" dirty="0"/>
              <a:t>Administer continuous positive airway pressure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a:t>
            </a:r>
          </a:p>
        </p:txBody>
      </p:sp>
    </p:spTree>
    <p:extLst>
      <p:ext uri="{BB962C8B-B14F-4D97-AF65-F5344CB8AC3E}">
        <p14:creationId xmlns:p14="http://schemas.microsoft.com/office/powerpoint/2010/main" val="3662211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(1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Continuous positive airway pressure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is a form of noninvasive positive pressure ventilation consisting of a mask and a means of blowing oxygen or air into the mask.</a:t>
            </a:r>
          </a:p>
          <a:p>
            <a:pPr lvl="1"/>
            <a:r>
              <a:rPr lang="en-US" altLang="en-US" dirty="0"/>
              <a:t>Blowing oxygen or air continuously at low pressure into airway prevents alveoli from collapsing.</a:t>
            </a:r>
          </a:p>
          <a:p>
            <a:pPr lvl="1"/>
            <a:r>
              <a:rPr lang="en-US" altLang="en-US" dirty="0"/>
              <a:t>Can prevent fluid from entering the alveoli in pulmonary edema</a:t>
            </a:r>
          </a:p>
        </p:txBody>
      </p:sp>
    </p:spTree>
    <p:extLst>
      <p:ext uri="{BB962C8B-B14F-4D97-AF65-F5344CB8AC3E}">
        <p14:creationId xmlns:p14="http://schemas.microsoft.com/office/powerpoint/2010/main" val="1103212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(2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Common uses</a:t>
            </a:r>
          </a:p>
          <a:p>
            <a:pPr lvl="1"/>
            <a:r>
              <a:rPr lang="en-US" altLang="en-US" dirty="0"/>
              <a:t>Pulmonary edema</a:t>
            </a:r>
          </a:p>
          <a:p>
            <a:pPr lvl="1"/>
            <a:r>
              <a:rPr lang="en-US" altLang="en-US" dirty="0"/>
              <a:t>Drowning</a:t>
            </a:r>
          </a:p>
          <a:p>
            <a:pPr lvl="1"/>
            <a:r>
              <a:rPr lang="en-US" altLang="en-US" dirty="0"/>
              <a:t>Asthma and C</a:t>
            </a:r>
            <a:r>
              <a:rPr lang="en-US" altLang="en-US" sz="100" dirty="0"/>
              <a:t> </a:t>
            </a:r>
            <a:r>
              <a:rPr lang="en-US" altLang="en-US" dirty="0"/>
              <a:t>O</a:t>
            </a:r>
            <a:r>
              <a:rPr lang="en-US" altLang="en-US" sz="100" dirty="0"/>
              <a:t> </a:t>
            </a:r>
            <a:r>
              <a:rPr lang="en-US" altLang="en-US" dirty="0"/>
              <a:t>P</a:t>
            </a:r>
            <a:r>
              <a:rPr lang="en-US" altLang="en-US" sz="100" dirty="0"/>
              <a:t> </a:t>
            </a:r>
            <a:r>
              <a:rPr lang="en-US" altLang="en-US" dirty="0"/>
              <a:t>D</a:t>
            </a:r>
          </a:p>
          <a:p>
            <a:pPr lvl="1"/>
            <a:r>
              <a:rPr lang="en-US" altLang="en-US" dirty="0"/>
              <a:t>Respiratory failure in general</a:t>
            </a:r>
          </a:p>
        </p:txBody>
      </p:sp>
    </p:spTree>
    <p:extLst>
      <p:ext uri="{BB962C8B-B14F-4D97-AF65-F5344CB8AC3E}">
        <p14:creationId xmlns:p14="http://schemas.microsoft.com/office/powerpoint/2010/main" val="1051301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(3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Contraindications</a:t>
            </a:r>
          </a:p>
          <a:p>
            <a:pPr lvl="1"/>
            <a:r>
              <a:rPr lang="en-US" altLang="en-US" dirty="0"/>
              <a:t>Severely altered mental status</a:t>
            </a:r>
          </a:p>
          <a:p>
            <a:pPr lvl="1"/>
            <a:r>
              <a:rPr lang="en-US" altLang="en-US" dirty="0"/>
              <a:t>Lack of normal, spontaneous respiratory rate</a:t>
            </a:r>
          </a:p>
          <a:p>
            <a:pPr lvl="1"/>
            <a:r>
              <a:rPr lang="en-US" altLang="en-US" dirty="0"/>
              <a:t>Inability to sit up</a:t>
            </a:r>
          </a:p>
          <a:p>
            <a:pPr lvl="1"/>
            <a:r>
              <a:rPr lang="en-US" altLang="en-US" dirty="0"/>
              <a:t>Hypotension/shock</a:t>
            </a:r>
          </a:p>
        </p:txBody>
      </p:sp>
    </p:spTree>
    <p:extLst>
      <p:ext uri="{BB962C8B-B14F-4D97-AF65-F5344CB8AC3E}">
        <p14:creationId xmlns:p14="http://schemas.microsoft.com/office/powerpoint/2010/main" val="744579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E4A1-33B6-425C-8A3A-7F271DA3D570}"/>
              </a:ext>
            </a:extLst>
          </p:cNvPr>
          <p:cNvSpPr>
            <a:spLocks noGrp="1"/>
          </p:cNvSpPr>
          <p:nvPr>
            <p:ph type="title"/>
          </p:nvPr>
        </p:nvSpPr>
        <p:spPr>
          <a:xfrm>
            <a:off x="457200" y="215371"/>
            <a:ext cx="6566598" cy="1097279"/>
          </a:xfrm>
        </p:spPr>
        <p:txBody>
          <a:bodyPr/>
          <a:lstStyle/>
          <a:p>
            <a:r>
              <a:rPr lang="en-US" altLang="en-US" sz="3400" dirty="0">
                <a:cs typeface="Times New Roman" panose="02020603050405020304" pitchFamily="18" charset="0"/>
              </a:rPr>
              <a:t>Respiratory Anatomy and Physiology </a:t>
            </a:r>
            <a:r>
              <a:rPr lang="en-US" altLang="en-US" sz="2000" b="0" dirty="0">
                <a:cs typeface="Times New Roman" panose="02020603050405020304" pitchFamily="18" charset="0"/>
              </a:rPr>
              <a:t>(1 of 4)</a:t>
            </a:r>
            <a:endParaRPr lang="en-IN" dirty="0"/>
          </a:p>
        </p:txBody>
      </p:sp>
      <p:sp>
        <p:nvSpPr>
          <p:cNvPr id="3" name="Content Placeholder 2">
            <a:extLst>
              <a:ext uri="{FF2B5EF4-FFF2-40B4-BE49-F238E27FC236}">
                <a16:creationId xmlns:a16="http://schemas.microsoft.com/office/drawing/2014/main" id="{7909725E-2D3E-4BDD-A099-0BC3E1A33035}"/>
              </a:ext>
            </a:extLst>
          </p:cNvPr>
          <p:cNvSpPr>
            <a:spLocks noGrp="1"/>
          </p:cNvSpPr>
          <p:nvPr>
            <p:ph sz="quarter" idx="13"/>
          </p:nvPr>
        </p:nvSpPr>
        <p:spPr/>
        <p:txBody>
          <a:bodyPr/>
          <a:lstStyle/>
          <a:p>
            <a:r>
              <a:rPr lang="en-US" altLang="en-US" dirty="0"/>
              <a:t>To move air, the respiratory system changes pressure within the chest cavity.</a:t>
            </a:r>
          </a:p>
          <a:p>
            <a:pPr lvl="1"/>
            <a:r>
              <a:rPr lang="en-US" altLang="en-US" dirty="0"/>
              <a:t>Negative pressure is used to move air in and positive pressure is used to move air out.</a:t>
            </a:r>
          </a:p>
          <a:p>
            <a:pPr lvl="1"/>
            <a:r>
              <a:rPr lang="en-US" altLang="en-US" dirty="0"/>
              <a:t>These changes in pressure are generated by contraction and relaxation of the respiratory system muscles.</a:t>
            </a:r>
          </a:p>
        </p:txBody>
      </p:sp>
    </p:spTree>
    <p:extLst>
      <p:ext uri="{BB962C8B-B14F-4D97-AF65-F5344CB8AC3E}">
        <p14:creationId xmlns:p14="http://schemas.microsoft.com/office/powerpoint/2010/main" val="125598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(4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Contraindications</a:t>
            </a:r>
          </a:p>
          <a:p>
            <a:pPr lvl="1"/>
            <a:r>
              <a:rPr lang="en-US" altLang="en-US" dirty="0"/>
              <a:t>Nausea and vomiting</a:t>
            </a:r>
          </a:p>
          <a:p>
            <a:pPr lvl="1"/>
            <a:r>
              <a:rPr lang="en-US" altLang="en-US" dirty="0"/>
              <a:t>Chest trauma</a:t>
            </a:r>
          </a:p>
          <a:p>
            <a:pPr lvl="1"/>
            <a:r>
              <a:rPr lang="en-US" altLang="en-US" dirty="0"/>
              <a:t>Shock</a:t>
            </a:r>
          </a:p>
          <a:p>
            <a:pPr lvl="1"/>
            <a:r>
              <a:rPr lang="en-US" altLang="en-US" dirty="0"/>
              <a:t>Upper G</a:t>
            </a:r>
            <a:r>
              <a:rPr lang="en-US" altLang="en-US" sz="100" dirty="0"/>
              <a:t> </a:t>
            </a:r>
            <a:r>
              <a:rPr lang="en-US" altLang="en-US" dirty="0"/>
              <a:t>I bleeding or recent gastric surgery</a:t>
            </a:r>
          </a:p>
          <a:p>
            <a:pPr lvl="1"/>
            <a:r>
              <a:rPr lang="en-US" altLang="en-US" dirty="0"/>
              <a:t>Conditions preventing good mask seal</a:t>
            </a:r>
          </a:p>
        </p:txBody>
      </p:sp>
    </p:spTree>
    <p:extLst>
      <p:ext uri="{BB962C8B-B14F-4D97-AF65-F5344CB8AC3E}">
        <p14:creationId xmlns:p14="http://schemas.microsoft.com/office/powerpoint/2010/main" val="460571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(5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Side effects</a:t>
            </a:r>
          </a:p>
          <a:p>
            <a:pPr lvl="1"/>
            <a:r>
              <a:rPr lang="en-US" altLang="en-US" dirty="0"/>
              <a:t>Hypotension</a:t>
            </a:r>
          </a:p>
          <a:p>
            <a:pPr lvl="1"/>
            <a:r>
              <a:rPr lang="en-US" altLang="en-US" dirty="0"/>
              <a:t>Pneumothorax</a:t>
            </a:r>
          </a:p>
          <a:p>
            <a:pPr lvl="1"/>
            <a:r>
              <a:rPr lang="en-US" altLang="en-US" dirty="0"/>
              <a:t>Increased risk of aspiration</a:t>
            </a:r>
          </a:p>
          <a:p>
            <a:pPr lvl="1"/>
            <a:r>
              <a:rPr lang="en-US" altLang="en-US" dirty="0"/>
              <a:t>Drying of corneas</a:t>
            </a:r>
          </a:p>
        </p:txBody>
      </p:sp>
    </p:spTree>
    <p:extLst>
      <p:ext uri="{BB962C8B-B14F-4D97-AF65-F5344CB8AC3E}">
        <p14:creationId xmlns:p14="http://schemas.microsoft.com/office/powerpoint/2010/main" val="939816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(6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Explain procedure to patient.</a:t>
            </a:r>
          </a:p>
          <a:p>
            <a:r>
              <a:rPr lang="en-US" altLang="en-US" dirty="0"/>
              <a:t>Start with low-level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a:t>
            </a:r>
          </a:p>
        </p:txBody>
      </p:sp>
    </p:spTree>
    <p:extLst>
      <p:ext uri="{BB962C8B-B14F-4D97-AF65-F5344CB8AC3E}">
        <p14:creationId xmlns:p14="http://schemas.microsoft.com/office/powerpoint/2010/main" val="811366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Patient Care: Using C</a:t>
            </a:r>
            <a:r>
              <a:rPr lang="en-US" sz="100" dirty="0"/>
              <a:t> </a:t>
            </a:r>
            <a:r>
              <a:rPr lang="en-US" dirty="0"/>
              <a:t>P</a:t>
            </a:r>
            <a:r>
              <a:rPr lang="en-US" sz="100" dirty="0"/>
              <a:t> </a:t>
            </a:r>
            <a:r>
              <a:rPr lang="en-US" dirty="0"/>
              <a:t>A</a:t>
            </a:r>
            <a:r>
              <a:rPr lang="en-US" sz="100" dirty="0"/>
              <a:t> </a:t>
            </a:r>
            <a:r>
              <a:rPr lang="en-US" dirty="0"/>
              <a:t>P 1</a:t>
            </a:r>
            <a:endParaRPr lang="en-IN" dirty="0"/>
          </a:p>
        </p:txBody>
      </p:sp>
      <p:pic>
        <p:nvPicPr>
          <p:cNvPr id="4" name="Picture 3" descr="The image depicts, alert man sitting in chair in tripod position. An E M T is sitting beside him, and is holding a C P A P mask and setup. ">
            <a:extLst>
              <a:ext uri="{FF2B5EF4-FFF2-40B4-BE49-F238E27FC236}">
                <a16:creationId xmlns:a16="http://schemas.microsoft.com/office/drawing/2014/main" id="{6DE1C4B6-1664-4DDE-A685-C9CEBF145992}"/>
              </a:ext>
            </a:extLst>
          </p:cNvPr>
          <p:cNvPicPr>
            <a:picLocks noChangeAspect="1"/>
          </p:cNvPicPr>
          <p:nvPr/>
        </p:nvPicPr>
        <p:blipFill>
          <a:blip r:embed="rId3"/>
          <a:stretch>
            <a:fillRect/>
          </a:stretch>
        </p:blipFill>
        <p:spPr>
          <a:xfrm>
            <a:off x="1701609" y="1589825"/>
            <a:ext cx="5740782" cy="3821354"/>
          </a:xfrm>
          <a:prstGeom prst="rect">
            <a:avLst/>
          </a:prstGeom>
        </p:spPr>
      </p:pic>
      <p:sp>
        <p:nvSpPr>
          <p:cNvPr id="26" name="Content Placeholder 25"/>
          <p:cNvSpPr>
            <a:spLocks noGrp="1"/>
          </p:cNvSpPr>
          <p:nvPr>
            <p:ph sz="quarter" idx="18"/>
          </p:nvPr>
        </p:nvSpPr>
        <p:spPr>
          <a:xfrm>
            <a:off x="457199" y="5543299"/>
            <a:ext cx="8418444" cy="695588"/>
          </a:xfrm>
        </p:spPr>
        <p:txBody>
          <a:bodyPr/>
          <a:lstStyle/>
          <a:p>
            <a:pPr marL="432" indent="0">
              <a:buNone/>
            </a:pPr>
            <a:r>
              <a:rPr lang="en-US" sz="2000" dirty="0"/>
              <a:t>2. Explain the device to the patient. The mask and snug seal may initially cause the patient to feel smothered and anxious.</a:t>
            </a:r>
          </a:p>
        </p:txBody>
      </p:sp>
    </p:spTree>
    <p:extLst>
      <p:ext uri="{BB962C8B-B14F-4D97-AF65-F5344CB8AC3E}">
        <p14:creationId xmlns:p14="http://schemas.microsoft.com/office/powerpoint/2010/main" val="3623680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(7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Reassess patient’s mental status, vital signs, and dyspnea level frequently.</a:t>
            </a:r>
          </a:p>
          <a:p>
            <a:r>
              <a:rPr lang="en-US" altLang="en-US" dirty="0"/>
              <a:t>Raise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level if no relief within a few minutes.</a:t>
            </a:r>
          </a:p>
        </p:txBody>
      </p:sp>
    </p:spTree>
    <p:extLst>
      <p:ext uri="{BB962C8B-B14F-4D97-AF65-F5344CB8AC3E}">
        <p14:creationId xmlns:p14="http://schemas.microsoft.com/office/powerpoint/2010/main" val="2499488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Patient Care: Using C</a:t>
            </a:r>
            <a:r>
              <a:rPr lang="en-US" sz="100" dirty="0"/>
              <a:t> </a:t>
            </a:r>
            <a:r>
              <a:rPr lang="en-US" dirty="0"/>
              <a:t>P</a:t>
            </a:r>
            <a:r>
              <a:rPr lang="en-US" sz="100" dirty="0"/>
              <a:t> </a:t>
            </a:r>
            <a:r>
              <a:rPr lang="en-US" dirty="0"/>
              <a:t>A</a:t>
            </a:r>
            <a:r>
              <a:rPr lang="en-US" sz="100" dirty="0"/>
              <a:t> </a:t>
            </a:r>
            <a:r>
              <a:rPr lang="en-US" dirty="0"/>
              <a:t>P 2</a:t>
            </a:r>
            <a:endParaRPr lang="en-IN" dirty="0"/>
          </a:p>
        </p:txBody>
      </p:sp>
      <p:pic>
        <p:nvPicPr>
          <p:cNvPr id="3" name="Picture 2" descr="The image depicts, the patient sitting in chair in tripod position with the C P A P mask in place. An E M T check his blood pressure in his right arm.">
            <a:extLst>
              <a:ext uri="{FF2B5EF4-FFF2-40B4-BE49-F238E27FC236}">
                <a16:creationId xmlns:a16="http://schemas.microsoft.com/office/drawing/2014/main" id="{B04824B3-B70F-47DD-9298-7D1D38D24A38}"/>
              </a:ext>
            </a:extLst>
          </p:cNvPr>
          <p:cNvPicPr>
            <a:picLocks noChangeAspect="1"/>
          </p:cNvPicPr>
          <p:nvPr/>
        </p:nvPicPr>
        <p:blipFill>
          <a:blip r:embed="rId3"/>
          <a:stretch>
            <a:fillRect/>
          </a:stretch>
        </p:blipFill>
        <p:spPr>
          <a:xfrm>
            <a:off x="1660195" y="1580118"/>
            <a:ext cx="5823610" cy="3876664"/>
          </a:xfrm>
          <a:prstGeom prst="rect">
            <a:avLst/>
          </a:prstGeom>
        </p:spPr>
      </p:pic>
      <p:sp>
        <p:nvSpPr>
          <p:cNvPr id="26" name="Content Placeholder 25"/>
          <p:cNvSpPr>
            <a:spLocks noGrp="1"/>
          </p:cNvSpPr>
          <p:nvPr>
            <p:ph sz="quarter" idx="18"/>
          </p:nvPr>
        </p:nvSpPr>
        <p:spPr>
          <a:xfrm>
            <a:off x="457199" y="5689547"/>
            <a:ext cx="8229600" cy="383698"/>
          </a:xfrm>
        </p:spPr>
        <p:txBody>
          <a:bodyPr/>
          <a:lstStyle/>
          <a:p>
            <a:pPr marL="432" indent="0">
              <a:buNone/>
            </a:pPr>
            <a:r>
              <a:rPr lang="en-US" sz="2000" dirty="0"/>
              <a:t>5. Reassess and monitor the patient.</a:t>
            </a:r>
          </a:p>
        </p:txBody>
      </p:sp>
    </p:spTree>
    <p:extLst>
      <p:ext uri="{BB962C8B-B14F-4D97-AF65-F5344CB8AC3E}">
        <p14:creationId xmlns:p14="http://schemas.microsoft.com/office/powerpoint/2010/main" val="3195292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E49C-E96D-4717-B4AB-CBC53AF503FC}"/>
              </a:ext>
            </a:extLst>
          </p:cNvPr>
          <p:cNvSpPr>
            <a:spLocks noGrp="1"/>
          </p:cNvSpPr>
          <p:nvPr>
            <p:ph type="title"/>
          </p:nvPr>
        </p:nvSpPr>
        <p:spPr/>
        <p:txBody>
          <a:bodyPr/>
          <a:lstStyle/>
          <a:p>
            <a:r>
              <a:rPr lang="en-US" altLang="en-US" sz="3400" dirty="0">
                <a:cs typeface="Times New Roman" panose="02020603050405020304" pitchFamily="18" charset="0"/>
              </a:rPr>
              <a:t>Continuous Positive Airway Pressure (C</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A</a:t>
            </a:r>
            <a:r>
              <a:rPr lang="en-US" altLang="en-US" sz="100" dirty="0">
                <a:cs typeface="Times New Roman" panose="02020603050405020304" pitchFamily="18" charset="0"/>
              </a:rPr>
              <a:t> </a:t>
            </a:r>
            <a:r>
              <a:rPr lang="en-US" altLang="en-US" sz="3400" dirty="0">
                <a:cs typeface="Times New Roman" panose="02020603050405020304" pitchFamily="18" charset="0"/>
              </a:rPr>
              <a:t>P) </a:t>
            </a:r>
            <a:r>
              <a:rPr lang="en-US" altLang="en-US" sz="2000" b="0" dirty="0">
                <a:cs typeface="Times New Roman" panose="02020603050405020304" pitchFamily="18" charset="0"/>
              </a:rPr>
              <a:t>(8 of 8)</a:t>
            </a:r>
            <a:endParaRPr lang="en-IN" sz="2000" dirty="0"/>
          </a:p>
        </p:txBody>
      </p:sp>
      <p:sp>
        <p:nvSpPr>
          <p:cNvPr id="3" name="Content Placeholder 2">
            <a:extLst>
              <a:ext uri="{FF2B5EF4-FFF2-40B4-BE49-F238E27FC236}">
                <a16:creationId xmlns:a16="http://schemas.microsoft.com/office/drawing/2014/main" id="{9F7F831D-0F95-4B77-9773-48C39647E86F}"/>
              </a:ext>
            </a:extLst>
          </p:cNvPr>
          <p:cNvSpPr>
            <a:spLocks noGrp="1"/>
          </p:cNvSpPr>
          <p:nvPr>
            <p:ph sz="quarter" idx="13"/>
          </p:nvPr>
        </p:nvSpPr>
        <p:spPr>
          <a:xfrm>
            <a:off x="457199" y="1556326"/>
            <a:ext cx="8375301" cy="4467955"/>
          </a:xfrm>
        </p:spPr>
        <p:txBody>
          <a:bodyPr/>
          <a:lstStyle/>
          <a:p>
            <a:r>
              <a:rPr lang="en-US" altLang="en-US" dirty="0"/>
              <a:t>If patient deteriorates, remove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and begin ventilating with bag mask.</a:t>
            </a:r>
          </a:p>
        </p:txBody>
      </p:sp>
    </p:spTree>
    <p:extLst>
      <p:ext uri="{BB962C8B-B14F-4D97-AF65-F5344CB8AC3E}">
        <p14:creationId xmlns:p14="http://schemas.microsoft.com/office/powerpoint/2010/main" val="2951309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Patient Care: Using C</a:t>
            </a:r>
            <a:r>
              <a:rPr lang="en-US" sz="100" dirty="0"/>
              <a:t> </a:t>
            </a:r>
            <a:r>
              <a:rPr lang="en-US" dirty="0"/>
              <a:t>P</a:t>
            </a:r>
            <a:r>
              <a:rPr lang="en-US" sz="100" dirty="0"/>
              <a:t> </a:t>
            </a:r>
            <a:r>
              <a:rPr lang="en-US" dirty="0"/>
              <a:t>A</a:t>
            </a:r>
            <a:r>
              <a:rPr lang="en-US" sz="100" dirty="0"/>
              <a:t> </a:t>
            </a:r>
            <a:r>
              <a:rPr lang="en-US" dirty="0"/>
              <a:t>P 3</a:t>
            </a:r>
            <a:endParaRPr lang="en-IN" dirty="0"/>
          </a:p>
        </p:txBody>
      </p:sp>
      <p:pic>
        <p:nvPicPr>
          <p:cNvPr id="4" name="Picture 3" descr="The image depicts, a man slumped in the chair. One EMT removes the C P A P mask and a second E M T prepares to apply a bag valve mask. ">
            <a:extLst>
              <a:ext uri="{FF2B5EF4-FFF2-40B4-BE49-F238E27FC236}">
                <a16:creationId xmlns:a16="http://schemas.microsoft.com/office/drawing/2014/main" id="{88C50EF5-BC82-4D84-AD2B-F6138FFB12BB}"/>
              </a:ext>
            </a:extLst>
          </p:cNvPr>
          <p:cNvPicPr>
            <a:picLocks noChangeAspect="1"/>
          </p:cNvPicPr>
          <p:nvPr/>
        </p:nvPicPr>
        <p:blipFill>
          <a:blip r:embed="rId3"/>
          <a:stretch>
            <a:fillRect/>
          </a:stretch>
        </p:blipFill>
        <p:spPr>
          <a:xfrm>
            <a:off x="1717569" y="1614914"/>
            <a:ext cx="5708861" cy="3800278"/>
          </a:xfrm>
          <a:prstGeom prst="rect">
            <a:avLst/>
          </a:prstGeom>
        </p:spPr>
      </p:pic>
      <p:sp>
        <p:nvSpPr>
          <p:cNvPr id="26" name="Content Placeholder 25"/>
          <p:cNvSpPr>
            <a:spLocks noGrp="1"/>
          </p:cNvSpPr>
          <p:nvPr>
            <p:ph sz="quarter" idx="18"/>
          </p:nvPr>
        </p:nvSpPr>
        <p:spPr>
          <a:xfrm>
            <a:off x="457199" y="5726374"/>
            <a:ext cx="8229600" cy="377635"/>
          </a:xfrm>
        </p:spPr>
        <p:txBody>
          <a:bodyPr/>
          <a:lstStyle/>
          <a:p>
            <a:pPr marL="432" indent="0">
              <a:buNone/>
            </a:pPr>
            <a:r>
              <a:rPr lang="en-US" dirty="0"/>
              <a:t>6. Discontinue C</a:t>
            </a:r>
            <a:r>
              <a:rPr lang="en-US" sz="100" dirty="0"/>
              <a:t> </a:t>
            </a:r>
            <a:r>
              <a:rPr lang="en-US" dirty="0"/>
              <a:t>P</a:t>
            </a:r>
            <a:r>
              <a:rPr lang="en-US" sz="100" dirty="0"/>
              <a:t> </a:t>
            </a:r>
            <a:r>
              <a:rPr lang="en-US" dirty="0"/>
              <a:t>A</a:t>
            </a:r>
            <a:r>
              <a:rPr lang="en-US" sz="100" dirty="0"/>
              <a:t> </a:t>
            </a:r>
            <a:r>
              <a:rPr lang="en-US" dirty="0"/>
              <a:t>P and ventilate the patient if breathing becomes inadequate.</a:t>
            </a:r>
          </a:p>
        </p:txBody>
      </p:sp>
    </p:spTree>
    <p:extLst>
      <p:ext uri="{BB962C8B-B14F-4D97-AF65-F5344CB8AC3E}">
        <p14:creationId xmlns:p14="http://schemas.microsoft.com/office/powerpoint/2010/main" val="22591711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Respiratory Conditions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260798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555-FA51-403C-B893-D130A236EF70}"/>
              </a:ext>
            </a:extLst>
          </p:cNvPr>
          <p:cNvSpPr>
            <a:spLocks noGrp="1"/>
          </p:cNvSpPr>
          <p:nvPr>
            <p:ph type="title"/>
          </p:nvPr>
        </p:nvSpPr>
        <p:spPr/>
        <p:txBody>
          <a:bodyPr/>
          <a:lstStyle/>
          <a:p>
            <a:r>
              <a:rPr lang="en-US" altLang="en-US" sz="3400" dirty="0">
                <a:cs typeface="Times New Roman" panose="02020603050405020304" pitchFamily="18" charset="0"/>
              </a:rPr>
              <a:t>Chronic Obstructive Pulmonary Disease (C</a:t>
            </a:r>
            <a:r>
              <a:rPr lang="en-US" altLang="en-US" sz="100" dirty="0">
                <a:cs typeface="Times New Roman" panose="02020603050405020304" pitchFamily="18" charset="0"/>
              </a:rPr>
              <a:t> </a:t>
            </a:r>
            <a:r>
              <a:rPr lang="en-US" altLang="en-US" sz="3400" dirty="0">
                <a:cs typeface="Times New Roman" panose="02020603050405020304" pitchFamily="18" charset="0"/>
              </a:rPr>
              <a:t>O</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D) </a:t>
            </a:r>
            <a:r>
              <a:rPr lang="en-US" altLang="en-US" sz="2000" b="0" dirty="0">
                <a:cs typeface="Times New Roman" panose="02020603050405020304" pitchFamily="18" charset="0"/>
              </a:rPr>
              <a:t>(1 of 3)</a:t>
            </a:r>
            <a:endParaRPr lang="en-IN" sz="2000" dirty="0"/>
          </a:p>
        </p:txBody>
      </p:sp>
      <p:sp>
        <p:nvSpPr>
          <p:cNvPr id="3" name="Content Placeholder 2">
            <a:extLst>
              <a:ext uri="{FF2B5EF4-FFF2-40B4-BE49-F238E27FC236}">
                <a16:creationId xmlns:a16="http://schemas.microsoft.com/office/drawing/2014/main" id="{AA883100-EA30-4437-9D94-050199A16231}"/>
              </a:ext>
            </a:extLst>
          </p:cNvPr>
          <p:cNvSpPr>
            <a:spLocks noGrp="1"/>
          </p:cNvSpPr>
          <p:nvPr>
            <p:ph sz="quarter" idx="13"/>
          </p:nvPr>
        </p:nvSpPr>
        <p:spPr/>
        <p:txBody>
          <a:bodyPr/>
          <a:lstStyle/>
          <a:p>
            <a:r>
              <a:rPr lang="en-US" altLang="en-US" dirty="0"/>
              <a:t>Broad classification of chronic lung diseases</a:t>
            </a:r>
          </a:p>
          <a:p>
            <a:pPr lvl="1"/>
            <a:r>
              <a:rPr lang="en-US" altLang="en-US" dirty="0"/>
              <a:t>Includes emphysema, chronic bronchitis, and many undetermined respiratory illnesses</a:t>
            </a:r>
          </a:p>
          <a:p>
            <a:r>
              <a:rPr lang="en-US" altLang="en-US" dirty="0"/>
              <a:t>Overwhelming majority of cases are caused by cigarette smoking.</a:t>
            </a:r>
          </a:p>
        </p:txBody>
      </p:sp>
    </p:spTree>
    <p:extLst>
      <p:ext uri="{BB962C8B-B14F-4D97-AF65-F5344CB8AC3E}">
        <p14:creationId xmlns:p14="http://schemas.microsoft.com/office/powerpoint/2010/main" val="211205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sz="3400" dirty="0"/>
              <a:t>Respiratory Anatomy and Physiology </a:t>
            </a:r>
            <a:r>
              <a:rPr lang="en-US" sz="2000" b="0" dirty="0"/>
              <a:t>(2 of 4)</a:t>
            </a:r>
            <a:endParaRPr lang="en-IN" sz="2000" dirty="0"/>
          </a:p>
        </p:txBody>
      </p:sp>
      <p:pic>
        <p:nvPicPr>
          <p:cNvPr id="3" name="Picture 2" descr="Four images depict the structure of the diaphragm in each of the four stages in the respiration process of an adult. For long description, see slide 111: Appendix 1&#10;">
            <a:extLst>
              <a:ext uri="{FF2B5EF4-FFF2-40B4-BE49-F238E27FC236}">
                <a16:creationId xmlns:a16="http://schemas.microsoft.com/office/drawing/2014/main" id="{83704CDB-8F84-4796-BA38-F319A48059ED}"/>
              </a:ext>
            </a:extLst>
          </p:cNvPr>
          <p:cNvPicPr>
            <a:picLocks noChangeAspect="1"/>
          </p:cNvPicPr>
          <p:nvPr/>
        </p:nvPicPr>
        <p:blipFill>
          <a:blip r:embed="rId3"/>
          <a:stretch>
            <a:fillRect/>
          </a:stretch>
        </p:blipFill>
        <p:spPr>
          <a:xfrm>
            <a:off x="443095" y="1996562"/>
            <a:ext cx="8530185" cy="2864876"/>
          </a:xfrm>
          <a:prstGeom prst="rect">
            <a:avLst/>
          </a:prstGeom>
        </p:spPr>
      </p:pic>
      <p:sp>
        <p:nvSpPr>
          <p:cNvPr id="31" name="Text Placeholder 30"/>
          <p:cNvSpPr>
            <a:spLocks noGrp="1"/>
          </p:cNvSpPr>
          <p:nvPr>
            <p:ph type="body" sz="quarter" idx="25"/>
          </p:nvPr>
        </p:nvSpPr>
        <p:spPr>
          <a:xfrm>
            <a:off x="2302622" y="5209454"/>
            <a:ext cx="4538756" cy="348816"/>
          </a:xfrm>
        </p:spPr>
        <p:txBody>
          <a:bodyPr/>
          <a:lstStyle/>
          <a:p>
            <a:pPr marL="0" indent="0">
              <a:buNone/>
            </a:pPr>
            <a:r>
              <a:rPr lang="en-US" altLang="en-US" dirty="0">
                <a:cs typeface="Arial" pitchFamily="34" charset="0"/>
                <a:hlinkClick r:id="rId4" action="ppaction://hlinksldjump"/>
              </a:rPr>
              <a:t>For long description, see slide 111: Appendix </a:t>
            </a:r>
            <a:r>
              <a:rPr lang="en-US" altLang="en-US" dirty="0" smtClean="0">
                <a:cs typeface="Arial" pitchFamily="34" charset="0"/>
                <a:hlinkClick r:id="rId4" action="ppaction://hlinksldjump"/>
              </a:rPr>
              <a:t>1</a:t>
            </a:r>
            <a:endParaRPr lang="en-IN" altLang="en-US" dirty="0">
              <a:cs typeface="Arial" pitchFamily="34" charset="0"/>
            </a:endParaRPr>
          </a:p>
        </p:txBody>
      </p:sp>
      <p:sp>
        <p:nvSpPr>
          <p:cNvPr id="26" name="Content Placeholder 25"/>
          <p:cNvSpPr>
            <a:spLocks noGrp="1"/>
          </p:cNvSpPr>
          <p:nvPr>
            <p:ph sz="quarter" idx="18"/>
          </p:nvPr>
        </p:nvSpPr>
        <p:spPr>
          <a:xfrm>
            <a:off x="484094" y="5953737"/>
            <a:ext cx="8229600" cy="348816"/>
          </a:xfrm>
        </p:spPr>
        <p:txBody>
          <a:bodyPr/>
          <a:lstStyle/>
          <a:p>
            <a:pPr marL="432" indent="0">
              <a:buNone/>
            </a:pPr>
            <a:r>
              <a:rPr lang="en-US" sz="2000" dirty="0"/>
              <a:t>The process of respiration.</a:t>
            </a:r>
          </a:p>
        </p:txBody>
      </p:sp>
    </p:spTree>
    <p:extLst>
      <p:ext uri="{BB962C8B-B14F-4D97-AF65-F5344CB8AC3E}">
        <p14:creationId xmlns:p14="http://schemas.microsoft.com/office/powerpoint/2010/main" val="1430831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555-FA51-403C-B893-D130A236EF70}"/>
              </a:ext>
            </a:extLst>
          </p:cNvPr>
          <p:cNvSpPr>
            <a:spLocks noGrp="1"/>
          </p:cNvSpPr>
          <p:nvPr>
            <p:ph type="title"/>
          </p:nvPr>
        </p:nvSpPr>
        <p:spPr/>
        <p:txBody>
          <a:bodyPr/>
          <a:lstStyle/>
          <a:p>
            <a:r>
              <a:rPr lang="en-US" altLang="en-US" sz="3400" dirty="0">
                <a:cs typeface="Times New Roman" panose="02020603050405020304" pitchFamily="18" charset="0"/>
              </a:rPr>
              <a:t>Chronic Obstructive Pulmonary Disease (C</a:t>
            </a:r>
            <a:r>
              <a:rPr lang="en-US" altLang="en-US" sz="100" dirty="0">
                <a:cs typeface="Times New Roman" panose="02020603050405020304" pitchFamily="18" charset="0"/>
              </a:rPr>
              <a:t> </a:t>
            </a:r>
            <a:r>
              <a:rPr lang="en-US" altLang="en-US" sz="3400" dirty="0">
                <a:cs typeface="Times New Roman" panose="02020603050405020304" pitchFamily="18" charset="0"/>
              </a:rPr>
              <a:t>O</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D) </a:t>
            </a:r>
            <a:r>
              <a:rPr lang="en-US" altLang="en-US" sz="2000" b="0" dirty="0">
                <a:cs typeface="Times New Roman" panose="02020603050405020304" pitchFamily="18" charset="0"/>
              </a:rPr>
              <a:t>(2 of 3)</a:t>
            </a:r>
            <a:endParaRPr lang="en-IN" sz="2000" dirty="0"/>
          </a:p>
        </p:txBody>
      </p:sp>
      <p:sp>
        <p:nvSpPr>
          <p:cNvPr id="3" name="Content Placeholder 2">
            <a:extLst>
              <a:ext uri="{FF2B5EF4-FFF2-40B4-BE49-F238E27FC236}">
                <a16:creationId xmlns:a16="http://schemas.microsoft.com/office/drawing/2014/main" id="{AA883100-EA30-4437-9D94-050199A16231}"/>
              </a:ext>
            </a:extLst>
          </p:cNvPr>
          <p:cNvSpPr>
            <a:spLocks noGrp="1"/>
          </p:cNvSpPr>
          <p:nvPr>
            <p:ph sz="quarter" idx="13"/>
          </p:nvPr>
        </p:nvSpPr>
        <p:spPr/>
        <p:txBody>
          <a:bodyPr/>
          <a:lstStyle/>
          <a:p>
            <a:r>
              <a:rPr lang="en-US" altLang="en-US" dirty="0"/>
              <a:t>Chronic bronchitis</a:t>
            </a:r>
          </a:p>
          <a:p>
            <a:pPr lvl="1"/>
            <a:r>
              <a:rPr lang="en-US" altLang="en-US" dirty="0"/>
              <a:t>Bronchiole lining inflamed</a:t>
            </a:r>
          </a:p>
          <a:p>
            <a:pPr lvl="1"/>
            <a:r>
              <a:rPr lang="en-US" altLang="en-US" dirty="0"/>
              <a:t>Excess mucus produced</a:t>
            </a:r>
          </a:p>
          <a:p>
            <a:pPr lvl="1"/>
            <a:r>
              <a:rPr lang="en-US" altLang="en-US" dirty="0"/>
              <a:t>Cells in bronchioles that normally clear away mucus accumulations are unable to do so.</a:t>
            </a:r>
          </a:p>
        </p:txBody>
      </p:sp>
    </p:spTree>
    <p:extLst>
      <p:ext uri="{BB962C8B-B14F-4D97-AF65-F5344CB8AC3E}">
        <p14:creationId xmlns:p14="http://schemas.microsoft.com/office/powerpoint/2010/main" val="1608776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pl-PL" dirty="0"/>
              <a:t>C</a:t>
            </a:r>
            <a:r>
              <a:rPr lang="pl-PL" sz="100" dirty="0"/>
              <a:t> </a:t>
            </a:r>
            <a:r>
              <a:rPr lang="pl-PL" dirty="0"/>
              <a:t>O</a:t>
            </a:r>
            <a:r>
              <a:rPr lang="pl-PL" sz="100" dirty="0"/>
              <a:t> </a:t>
            </a:r>
            <a:r>
              <a:rPr lang="pl-PL" dirty="0"/>
              <a:t>P</a:t>
            </a:r>
            <a:r>
              <a:rPr lang="pl-PL" sz="100" dirty="0"/>
              <a:t> </a:t>
            </a:r>
            <a:r>
              <a:rPr lang="pl-PL" dirty="0"/>
              <a:t>D: Chronic Bronchitis</a:t>
            </a:r>
            <a:endParaRPr lang="en-IN" dirty="0"/>
          </a:p>
        </p:txBody>
      </p:sp>
      <p:pic>
        <p:nvPicPr>
          <p:cNvPr id="4" name="Picture 3" descr="Three alveoli diagrams. For long description, see slide 113: Appendix 3&#10;">
            <a:extLst>
              <a:ext uri="{FF2B5EF4-FFF2-40B4-BE49-F238E27FC236}">
                <a16:creationId xmlns:a16="http://schemas.microsoft.com/office/drawing/2014/main" id="{33580EA7-EF07-4CC3-A60D-D24A9A38A4AA}"/>
              </a:ext>
            </a:extLst>
          </p:cNvPr>
          <p:cNvPicPr>
            <a:picLocks noChangeAspect="1"/>
          </p:cNvPicPr>
          <p:nvPr/>
        </p:nvPicPr>
        <p:blipFill>
          <a:blip r:embed="rId3"/>
          <a:stretch>
            <a:fillRect/>
          </a:stretch>
        </p:blipFill>
        <p:spPr>
          <a:xfrm>
            <a:off x="517354" y="1935336"/>
            <a:ext cx="8109291" cy="2987329"/>
          </a:xfrm>
          <a:prstGeom prst="rect">
            <a:avLst/>
          </a:prstGeom>
        </p:spPr>
      </p:pic>
      <p:sp>
        <p:nvSpPr>
          <p:cNvPr id="31" name="Text Placeholder 30"/>
          <p:cNvSpPr>
            <a:spLocks noGrp="1"/>
          </p:cNvSpPr>
          <p:nvPr>
            <p:ph type="body" sz="quarter" idx="25"/>
          </p:nvPr>
        </p:nvSpPr>
        <p:spPr>
          <a:xfrm>
            <a:off x="2393235" y="5164629"/>
            <a:ext cx="4357530" cy="348816"/>
          </a:xfrm>
        </p:spPr>
        <p:txBody>
          <a:bodyPr/>
          <a:lstStyle/>
          <a:p>
            <a:pPr marL="0" indent="0">
              <a:buNone/>
            </a:pPr>
            <a:r>
              <a:rPr lang="en-US" altLang="en-US" dirty="0" smtClean="0">
                <a:cs typeface="Arial" pitchFamily="34" charset="0"/>
                <a:hlinkClick r:id="rId4" action="ppaction://hlinksldjump"/>
              </a:rPr>
              <a:t>For long description, see slide 113: Appendix 3</a:t>
            </a:r>
            <a:endParaRPr lang="en-IN" altLang="en-US" dirty="0">
              <a:cs typeface="Arial" pitchFamily="34" charset="0"/>
            </a:endParaRPr>
          </a:p>
        </p:txBody>
      </p:sp>
      <p:sp>
        <p:nvSpPr>
          <p:cNvPr id="26" name="Content Placeholder 25"/>
          <p:cNvSpPr>
            <a:spLocks noGrp="1"/>
          </p:cNvSpPr>
          <p:nvPr>
            <p:ph sz="quarter" idx="18"/>
          </p:nvPr>
        </p:nvSpPr>
        <p:spPr>
          <a:xfrm>
            <a:off x="484094" y="5720656"/>
            <a:ext cx="8229600" cy="652383"/>
          </a:xfrm>
        </p:spPr>
        <p:txBody>
          <a:bodyPr/>
          <a:lstStyle/>
          <a:p>
            <a:pPr marL="432" indent="0">
              <a:buNone/>
            </a:pPr>
            <a:r>
              <a:rPr lang="en-US" sz="2000" dirty="0"/>
              <a:t>Chronic bronchitis and emphysema are chronic obstructive pulmonary diseases.</a:t>
            </a:r>
          </a:p>
        </p:txBody>
      </p:sp>
    </p:spTree>
    <p:extLst>
      <p:ext uri="{BB962C8B-B14F-4D97-AF65-F5344CB8AC3E}">
        <p14:creationId xmlns:p14="http://schemas.microsoft.com/office/powerpoint/2010/main" val="752182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555-FA51-403C-B893-D130A236EF70}"/>
              </a:ext>
            </a:extLst>
          </p:cNvPr>
          <p:cNvSpPr>
            <a:spLocks noGrp="1"/>
          </p:cNvSpPr>
          <p:nvPr>
            <p:ph type="title"/>
          </p:nvPr>
        </p:nvSpPr>
        <p:spPr/>
        <p:txBody>
          <a:bodyPr/>
          <a:lstStyle/>
          <a:p>
            <a:r>
              <a:rPr lang="en-US" altLang="en-US" sz="3400" dirty="0">
                <a:cs typeface="Times New Roman" panose="02020603050405020304" pitchFamily="18" charset="0"/>
              </a:rPr>
              <a:t>Chronic Obstructive Pulmonary Disease (C</a:t>
            </a:r>
            <a:r>
              <a:rPr lang="en-US" altLang="en-US" sz="100" dirty="0">
                <a:cs typeface="Times New Roman" panose="02020603050405020304" pitchFamily="18" charset="0"/>
              </a:rPr>
              <a:t> </a:t>
            </a:r>
            <a:r>
              <a:rPr lang="en-US" altLang="en-US" sz="3400" dirty="0">
                <a:cs typeface="Times New Roman" panose="02020603050405020304" pitchFamily="18" charset="0"/>
              </a:rPr>
              <a:t>O</a:t>
            </a:r>
            <a:r>
              <a:rPr lang="en-US" altLang="en-US" sz="100" dirty="0">
                <a:cs typeface="Times New Roman" panose="02020603050405020304" pitchFamily="18" charset="0"/>
              </a:rPr>
              <a:t> </a:t>
            </a:r>
            <a:r>
              <a:rPr lang="en-US" altLang="en-US" sz="3400" dirty="0">
                <a:cs typeface="Times New Roman" panose="02020603050405020304" pitchFamily="18" charset="0"/>
              </a:rPr>
              <a:t>P</a:t>
            </a:r>
            <a:r>
              <a:rPr lang="en-US" altLang="en-US" sz="100" dirty="0">
                <a:cs typeface="Times New Roman" panose="02020603050405020304" pitchFamily="18" charset="0"/>
              </a:rPr>
              <a:t> </a:t>
            </a:r>
            <a:r>
              <a:rPr lang="en-US" altLang="en-US" sz="3400" dirty="0">
                <a:cs typeface="Times New Roman" panose="02020603050405020304" pitchFamily="18" charset="0"/>
              </a:rPr>
              <a:t>D) </a:t>
            </a:r>
            <a:r>
              <a:rPr lang="en-US" altLang="en-US" sz="2000" b="0" dirty="0">
                <a:cs typeface="Times New Roman" panose="02020603050405020304" pitchFamily="18" charset="0"/>
              </a:rPr>
              <a:t>(3 of 3)</a:t>
            </a:r>
            <a:endParaRPr lang="en-IN" sz="2000" dirty="0"/>
          </a:p>
        </p:txBody>
      </p:sp>
      <p:sp>
        <p:nvSpPr>
          <p:cNvPr id="3" name="Content Placeholder 2">
            <a:extLst>
              <a:ext uri="{FF2B5EF4-FFF2-40B4-BE49-F238E27FC236}">
                <a16:creationId xmlns:a16="http://schemas.microsoft.com/office/drawing/2014/main" id="{AA883100-EA30-4437-9D94-050199A16231}"/>
              </a:ext>
            </a:extLst>
          </p:cNvPr>
          <p:cNvSpPr>
            <a:spLocks noGrp="1"/>
          </p:cNvSpPr>
          <p:nvPr>
            <p:ph sz="quarter" idx="13"/>
          </p:nvPr>
        </p:nvSpPr>
        <p:spPr/>
        <p:txBody>
          <a:bodyPr/>
          <a:lstStyle/>
          <a:p>
            <a:r>
              <a:rPr lang="en-US" altLang="en-US" dirty="0"/>
              <a:t>Emphysema</a:t>
            </a:r>
          </a:p>
          <a:p>
            <a:pPr lvl="1"/>
            <a:r>
              <a:rPr lang="en-US" altLang="en-US" dirty="0"/>
              <a:t>Alveoli walls break down.</a:t>
            </a:r>
          </a:p>
          <a:p>
            <a:pPr lvl="2"/>
            <a:r>
              <a:rPr lang="en-US" altLang="en-US" dirty="0"/>
              <a:t>Surface area for respiratory exchange is greatly reduced.</a:t>
            </a:r>
          </a:p>
          <a:p>
            <a:pPr lvl="1"/>
            <a:r>
              <a:rPr lang="en-US" altLang="en-US" dirty="0"/>
              <a:t>Lungs lose elasticity.</a:t>
            </a:r>
          </a:p>
          <a:p>
            <a:pPr lvl="1"/>
            <a:r>
              <a:rPr lang="en-US" altLang="en-US" dirty="0"/>
              <a:t>Results in air laden with carbon dioxide being trapped in lungs, reducing effectiveness of normal breathing</a:t>
            </a:r>
          </a:p>
        </p:txBody>
      </p:sp>
    </p:spTree>
    <p:extLst>
      <p:ext uri="{BB962C8B-B14F-4D97-AF65-F5344CB8AC3E}">
        <p14:creationId xmlns:p14="http://schemas.microsoft.com/office/powerpoint/2010/main" val="2118550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45978-7BD8-45DF-AC6E-5DC0FB4D61E8}"/>
              </a:ext>
            </a:extLst>
          </p:cNvPr>
          <p:cNvSpPr>
            <a:spLocks noGrp="1"/>
          </p:cNvSpPr>
          <p:nvPr>
            <p:ph type="title"/>
          </p:nvPr>
        </p:nvSpPr>
        <p:spPr/>
        <p:txBody>
          <a:bodyPr/>
          <a:lstStyle/>
          <a:p>
            <a:r>
              <a:rPr lang="en-US" altLang="en-US" dirty="0">
                <a:cs typeface="Times New Roman" panose="02020603050405020304" pitchFamily="18" charset="0"/>
              </a:rPr>
              <a:t>Asthma </a:t>
            </a:r>
            <a:r>
              <a:rPr lang="en-US" altLang="en-US" sz="2000" b="0" dirty="0">
                <a:cs typeface="Times New Roman" panose="02020603050405020304" pitchFamily="18" charset="0"/>
              </a:rPr>
              <a:t>(1 of 2)</a:t>
            </a:r>
            <a:endParaRPr lang="en-IN" sz="2000" b="0" dirty="0"/>
          </a:p>
        </p:txBody>
      </p:sp>
      <p:sp>
        <p:nvSpPr>
          <p:cNvPr id="3" name="Content Placeholder 2">
            <a:extLst>
              <a:ext uri="{FF2B5EF4-FFF2-40B4-BE49-F238E27FC236}">
                <a16:creationId xmlns:a16="http://schemas.microsoft.com/office/drawing/2014/main" id="{9B51C1DD-B3F1-4679-8C77-B2E40514536D}"/>
              </a:ext>
            </a:extLst>
          </p:cNvPr>
          <p:cNvSpPr>
            <a:spLocks noGrp="1"/>
          </p:cNvSpPr>
          <p:nvPr>
            <p:ph sz="quarter" idx="13"/>
          </p:nvPr>
        </p:nvSpPr>
        <p:spPr/>
        <p:txBody>
          <a:bodyPr/>
          <a:lstStyle/>
          <a:p>
            <a:r>
              <a:rPr lang="en-US" altLang="en-US" dirty="0"/>
              <a:t>Chronic disease with episodic exacerbations</a:t>
            </a:r>
          </a:p>
          <a:p>
            <a:r>
              <a:rPr lang="en-US" altLang="en-US" dirty="0"/>
              <a:t>During attack, small bronchioles narrow (bronchoconstriction); mucus is overproduced.</a:t>
            </a:r>
          </a:p>
          <a:p>
            <a:r>
              <a:rPr lang="en-US" altLang="en-US" dirty="0"/>
              <a:t>Results in small airway passages practically closing down, severely restricting air flow</a:t>
            </a:r>
          </a:p>
        </p:txBody>
      </p:sp>
    </p:spTree>
    <p:extLst>
      <p:ext uri="{BB962C8B-B14F-4D97-AF65-F5344CB8AC3E}">
        <p14:creationId xmlns:p14="http://schemas.microsoft.com/office/powerpoint/2010/main" val="8182637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45978-7BD8-45DF-AC6E-5DC0FB4D61E8}"/>
              </a:ext>
            </a:extLst>
          </p:cNvPr>
          <p:cNvSpPr>
            <a:spLocks noGrp="1"/>
          </p:cNvSpPr>
          <p:nvPr>
            <p:ph type="title"/>
          </p:nvPr>
        </p:nvSpPr>
        <p:spPr/>
        <p:txBody>
          <a:bodyPr/>
          <a:lstStyle/>
          <a:p>
            <a:r>
              <a:rPr lang="en-US" altLang="en-US" dirty="0">
                <a:cs typeface="Times New Roman" panose="02020603050405020304" pitchFamily="18" charset="0"/>
              </a:rPr>
              <a:t>Asthma </a:t>
            </a:r>
            <a:r>
              <a:rPr lang="en-US" altLang="en-US" sz="2000" b="0" dirty="0">
                <a:cs typeface="Times New Roman" panose="02020603050405020304" pitchFamily="18" charset="0"/>
              </a:rPr>
              <a:t>(2 of 2)</a:t>
            </a:r>
            <a:endParaRPr lang="en-IN" sz="2000" b="0" dirty="0"/>
          </a:p>
        </p:txBody>
      </p:sp>
      <p:sp>
        <p:nvSpPr>
          <p:cNvPr id="3" name="Content Placeholder 2">
            <a:extLst>
              <a:ext uri="{FF2B5EF4-FFF2-40B4-BE49-F238E27FC236}">
                <a16:creationId xmlns:a16="http://schemas.microsoft.com/office/drawing/2014/main" id="{9B51C1DD-B3F1-4679-8C77-B2E40514536D}"/>
              </a:ext>
            </a:extLst>
          </p:cNvPr>
          <p:cNvSpPr>
            <a:spLocks noGrp="1"/>
          </p:cNvSpPr>
          <p:nvPr>
            <p:ph sz="quarter" idx="13"/>
          </p:nvPr>
        </p:nvSpPr>
        <p:spPr/>
        <p:txBody>
          <a:bodyPr/>
          <a:lstStyle/>
          <a:p>
            <a:r>
              <a:rPr lang="en-US" altLang="en-US" dirty="0"/>
              <a:t>Airflow mainly restricted in one direction</a:t>
            </a:r>
          </a:p>
          <a:p>
            <a:r>
              <a:rPr lang="en-US" altLang="en-US" dirty="0"/>
              <a:t>Inhalation</a:t>
            </a:r>
          </a:p>
          <a:p>
            <a:pPr lvl="1"/>
            <a:r>
              <a:rPr lang="en-US" altLang="en-US" dirty="0"/>
              <a:t>Expanding lungs exert outward pull, increasing diameter of airway and allowing air flow into lungs.</a:t>
            </a:r>
          </a:p>
          <a:p>
            <a:r>
              <a:rPr lang="en-US" altLang="en-US" dirty="0"/>
              <a:t>Exhalation</a:t>
            </a:r>
          </a:p>
          <a:p>
            <a:pPr lvl="1"/>
            <a:r>
              <a:rPr lang="en-US" altLang="en-US" dirty="0"/>
              <a:t>Opposite occurs and air becomes trapped in lungs.</a:t>
            </a:r>
          </a:p>
        </p:txBody>
      </p:sp>
    </p:spTree>
    <p:extLst>
      <p:ext uri="{BB962C8B-B14F-4D97-AF65-F5344CB8AC3E}">
        <p14:creationId xmlns:p14="http://schemas.microsoft.com/office/powerpoint/2010/main" val="23164558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3CEF-406D-4D68-B229-9826B3CC39E8}"/>
              </a:ext>
            </a:extLst>
          </p:cNvPr>
          <p:cNvSpPr>
            <a:spLocks noGrp="1"/>
          </p:cNvSpPr>
          <p:nvPr>
            <p:ph type="title"/>
          </p:nvPr>
        </p:nvSpPr>
        <p:spPr/>
        <p:txBody>
          <a:bodyPr/>
          <a:lstStyle/>
          <a:p>
            <a:r>
              <a:rPr lang="en-US" altLang="en-US" dirty="0">
                <a:cs typeface="Times New Roman" panose="02020603050405020304" pitchFamily="18" charset="0"/>
              </a:rPr>
              <a:t>Pulmonary Edema </a:t>
            </a:r>
            <a:r>
              <a:rPr lang="en-US" altLang="en-US" sz="2000" b="0" dirty="0">
                <a:cs typeface="Times New Roman" panose="02020603050405020304" pitchFamily="18" charset="0"/>
              </a:rPr>
              <a:t>(1 of 5)</a:t>
            </a:r>
            <a:endParaRPr lang="en-IN" dirty="0"/>
          </a:p>
        </p:txBody>
      </p:sp>
      <p:sp>
        <p:nvSpPr>
          <p:cNvPr id="3" name="Content Placeholder 2">
            <a:extLst>
              <a:ext uri="{FF2B5EF4-FFF2-40B4-BE49-F238E27FC236}">
                <a16:creationId xmlns:a16="http://schemas.microsoft.com/office/drawing/2014/main" id="{79BA2A7B-12C6-4350-9106-A698D1DF68F6}"/>
              </a:ext>
            </a:extLst>
          </p:cNvPr>
          <p:cNvSpPr>
            <a:spLocks noGrp="1"/>
          </p:cNvSpPr>
          <p:nvPr>
            <p:ph sz="quarter" idx="13"/>
          </p:nvPr>
        </p:nvSpPr>
        <p:spPr/>
        <p:txBody>
          <a:bodyPr/>
          <a:lstStyle/>
          <a:p>
            <a:r>
              <a:rPr lang="en-US" altLang="en-US" dirty="0"/>
              <a:t>Abnormal accumulation of fluid in alveoli</a:t>
            </a:r>
          </a:p>
          <a:p>
            <a:r>
              <a:rPr lang="en-US" altLang="en-US" dirty="0"/>
              <a:t>Patients with congestive heart failure (C</a:t>
            </a:r>
            <a:r>
              <a:rPr lang="en-US" altLang="en-US" sz="100" dirty="0"/>
              <a:t> </a:t>
            </a:r>
            <a:r>
              <a:rPr lang="en-US" altLang="en-US" dirty="0"/>
              <a:t>H</a:t>
            </a:r>
            <a:r>
              <a:rPr lang="en-US" altLang="en-US" sz="100" dirty="0"/>
              <a:t> </a:t>
            </a:r>
            <a:r>
              <a:rPr lang="en-US" altLang="en-US" dirty="0"/>
              <a:t>F) may experience difficulty breathing because of this.</a:t>
            </a:r>
          </a:p>
        </p:txBody>
      </p:sp>
    </p:spTree>
    <p:extLst>
      <p:ext uri="{BB962C8B-B14F-4D97-AF65-F5344CB8AC3E}">
        <p14:creationId xmlns:p14="http://schemas.microsoft.com/office/powerpoint/2010/main" val="4086643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3CEF-406D-4D68-B229-9826B3CC39E8}"/>
              </a:ext>
            </a:extLst>
          </p:cNvPr>
          <p:cNvSpPr>
            <a:spLocks noGrp="1"/>
          </p:cNvSpPr>
          <p:nvPr>
            <p:ph type="title"/>
          </p:nvPr>
        </p:nvSpPr>
        <p:spPr/>
        <p:txBody>
          <a:bodyPr/>
          <a:lstStyle/>
          <a:p>
            <a:r>
              <a:rPr lang="en-US" altLang="en-US" dirty="0">
                <a:cs typeface="Times New Roman" panose="02020603050405020304" pitchFamily="18" charset="0"/>
              </a:rPr>
              <a:t>Pulmonary Edema </a:t>
            </a:r>
            <a:r>
              <a:rPr lang="en-US" altLang="en-US" sz="2000" b="0" dirty="0">
                <a:cs typeface="Times New Roman" panose="02020603050405020304" pitchFamily="18" charset="0"/>
              </a:rPr>
              <a:t>(2 of 5)</a:t>
            </a:r>
            <a:endParaRPr lang="en-IN" dirty="0"/>
          </a:p>
        </p:txBody>
      </p:sp>
      <p:sp>
        <p:nvSpPr>
          <p:cNvPr id="3" name="Content Placeholder 2">
            <a:extLst>
              <a:ext uri="{FF2B5EF4-FFF2-40B4-BE49-F238E27FC236}">
                <a16:creationId xmlns:a16="http://schemas.microsoft.com/office/drawing/2014/main" id="{79BA2A7B-12C6-4350-9106-A698D1DF68F6}"/>
              </a:ext>
            </a:extLst>
          </p:cNvPr>
          <p:cNvSpPr>
            <a:spLocks noGrp="1"/>
          </p:cNvSpPr>
          <p:nvPr>
            <p:ph sz="quarter" idx="13"/>
          </p:nvPr>
        </p:nvSpPr>
        <p:spPr/>
        <p:txBody>
          <a:bodyPr/>
          <a:lstStyle/>
          <a:p>
            <a:r>
              <a:rPr lang="en-US" altLang="en-US" dirty="0"/>
              <a:t>Pressure builds up in pulmonary capillaries.</a:t>
            </a:r>
          </a:p>
          <a:p>
            <a:r>
              <a:rPr lang="en-US" altLang="en-US" dirty="0"/>
              <a:t>Fluid crosses the thin barrier and accumulates in the alveoli.</a:t>
            </a:r>
          </a:p>
          <a:p>
            <a:r>
              <a:rPr lang="en-US" altLang="en-US" dirty="0"/>
              <a:t>Fluid occupying lower airways makes it difficult for oxygen to reach blood.</a:t>
            </a:r>
          </a:p>
          <a:p>
            <a:r>
              <a:rPr lang="en-US" altLang="en-US" dirty="0"/>
              <a:t>Patient experiences dyspnea.</a:t>
            </a:r>
          </a:p>
        </p:txBody>
      </p:sp>
    </p:spTree>
    <p:extLst>
      <p:ext uri="{BB962C8B-B14F-4D97-AF65-F5344CB8AC3E}">
        <p14:creationId xmlns:p14="http://schemas.microsoft.com/office/powerpoint/2010/main" val="26970447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3CEF-406D-4D68-B229-9826B3CC39E8}"/>
              </a:ext>
            </a:extLst>
          </p:cNvPr>
          <p:cNvSpPr>
            <a:spLocks noGrp="1"/>
          </p:cNvSpPr>
          <p:nvPr>
            <p:ph type="title"/>
          </p:nvPr>
        </p:nvSpPr>
        <p:spPr/>
        <p:txBody>
          <a:bodyPr/>
          <a:lstStyle/>
          <a:p>
            <a:r>
              <a:rPr lang="en-US" altLang="en-US" dirty="0">
                <a:cs typeface="Times New Roman" panose="02020603050405020304" pitchFamily="18" charset="0"/>
              </a:rPr>
              <a:t>Pulmonary Edema </a:t>
            </a:r>
            <a:r>
              <a:rPr lang="en-US" altLang="en-US" sz="2000" b="0" dirty="0">
                <a:cs typeface="Times New Roman" panose="02020603050405020304" pitchFamily="18" charset="0"/>
              </a:rPr>
              <a:t>(3 of 5)</a:t>
            </a:r>
            <a:endParaRPr lang="en-IN" dirty="0"/>
          </a:p>
        </p:txBody>
      </p:sp>
      <p:sp>
        <p:nvSpPr>
          <p:cNvPr id="3" name="Content Placeholder 2">
            <a:extLst>
              <a:ext uri="{FF2B5EF4-FFF2-40B4-BE49-F238E27FC236}">
                <a16:creationId xmlns:a16="http://schemas.microsoft.com/office/drawing/2014/main" id="{79BA2A7B-12C6-4350-9106-A698D1DF68F6}"/>
              </a:ext>
            </a:extLst>
          </p:cNvPr>
          <p:cNvSpPr>
            <a:spLocks noGrp="1"/>
          </p:cNvSpPr>
          <p:nvPr>
            <p:ph sz="quarter" idx="13"/>
          </p:nvPr>
        </p:nvSpPr>
        <p:spPr/>
        <p:txBody>
          <a:bodyPr/>
          <a:lstStyle/>
          <a:p>
            <a:r>
              <a:rPr lang="en-US" altLang="en-US" dirty="0"/>
              <a:t>Common signs and symptoms</a:t>
            </a:r>
          </a:p>
          <a:p>
            <a:pPr lvl="1"/>
            <a:r>
              <a:rPr lang="en-US" altLang="en-US" dirty="0"/>
              <a:t>Dyspnea</a:t>
            </a:r>
          </a:p>
          <a:p>
            <a:pPr lvl="1"/>
            <a:r>
              <a:rPr lang="en-US" altLang="en-US" dirty="0"/>
              <a:t>Anxiety</a:t>
            </a:r>
          </a:p>
          <a:p>
            <a:pPr lvl="1"/>
            <a:r>
              <a:rPr lang="en-US" altLang="en-US" dirty="0"/>
              <a:t>Pale and sweaty skin</a:t>
            </a:r>
          </a:p>
          <a:p>
            <a:pPr lvl="1"/>
            <a:r>
              <a:rPr lang="en-US" altLang="en-US" dirty="0"/>
              <a:t>Tachycardia</a:t>
            </a:r>
          </a:p>
          <a:p>
            <a:pPr lvl="1"/>
            <a:r>
              <a:rPr lang="en-US" altLang="en-US" dirty="0"/>
              <a:t>Hypertension</a:t>
            </a:r>
          </a:p>
          <a:p>
            <a:pPr lvl="1"/>
            <a:r>
              <a:rPr lang="en-US" altLang="en-US" dirty="0"/>
              <a:t>Respirations are rapid and labored.</a:t>
            </a:r>
          </a:p>
          <a:p>
            <a:pPr lvl="1"/>
            <a:r>
              <a:rPr lang="en-US" altLang="en-US" dirty="0"/>
              <a:t>Low oxygen saturation</a:t>
            </a:r>
          </a:p>
        </p:txBody>
      </p:sp>
    </p:spTree>
    <p:extLst>
      <p:ext uri="{BB962C8B-B14F-4D97-AF65-F5344CB8AC3E}">
        <p14:creationId xmlns:p14="http://schemas.microsoft.com/office/powerpoint/2010/main" val="17947619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3CEF-406D-4D68-B229-9826B3CC39E8}"/>
              </a:ext>
            </a:extLst>
          </p:cNvPr>
          <p:cNvSpPr>
            <a:spLocks noGrp="1"/>
          </p:cNvSpPr>
          <p:nvPr>
            <p:ph type="title"/>
          </p:nvPr>
        </p:nvSpPr>
        <p:spPr/>
        <p:txBody>
          <a:bodyPr/>
          <a:lstStyle/>
          <a:p>
            <a:r>
              <a:rPr lang="en-US" altLang="en-US" dirty="0">
                <a:cs typeface="Times New Roman" panose="02020603050405020304" pitchFamily="18" charset="0"/>
              </a:rPr>
              <a:t>Pulmonary Edema </a:t>
            </a:r>
            <a:r>
              <a:rPr lang="en-US" altLang="en-US" sz="2000" b="0" dirty="0">
                <a:cs typeface="Times New Roman" panose="02020603050405020304" pitchFamily="18" charset="0"/>
              </a:rPr>
              <a:t>(4 of 5)</a:t>
            </a:r>
            <a:endParaRPr lang="en-IN" dirty="0"/>
          </a:p>
        </p:txBody>
      </p:sp>
      <p:sp>
        <p:nvSpPr>
          <p:cNvPr id="3" name="Content Placeholder 2">
            <a:extLst>
              <a:ext uri="{FF2B5EF4-FFF2-40B4-BE49-F238E27FC236}">
                <a16:creationId xmlns:a16="http://schemas.microsoft.com/office/drawing/2014/main" id="{79BA2A7B-12C6-4350-9106-A698D1DF68F6}"/>
              </a:ext>
            </a:extLst>
          </p:cNvPr>
          <p:cNvSpPr>
            <a:spLocks noGrp="1"/>
          </p:cNvSpPr>
          <p:nvPr>
            <p:ph sz="quarter" idx="13"/>
          </p:nvPr>
        </p:nvSpPr>
        <p:spPr/>
        <p:txBody>
          <a:bodyPr/>
          <a:lstStyle/>
          <a:p>
            <a:r>
              <a:rPr lang="en-US" altLang="en-US" dirty="0"/>
              <a:t>Common signs and symptoms</a:t>
            </a:r>
          </a:p>
          <a:p>
            <a:pPr lvl="1"/>
            <a:r>
              <a:rPr lang="en-US" altLang="en-US" dirty="0"/>
              <a:t>In severe cases, gurgling may be heard even without auscultation every time the patient breathes, and on auscultation, crackles or sometimes wheezes may be audible.</a:t>
            </a:r>
          </a:p>
          <a:p>
            <a:pPr lvl="1"/>
            <a:r>
              <a:rPr lang="en-US" altLang="en-US" dirty="0"/>
              <a:t>Patients may cough up frothy sputum, usually white, but sometimes tinged pink.</a:t>
            </a:r>
          </a:p>
        </p:txBody>
      </p:sp>
    </p:spTree>
    <p:extLst>
      <p:ext uri="{BB962C8B-B14F-4D97-AF65-F5344CB8AC3E}">
        <p14:creationId xmlns:p14="http://schemas.microsoft.com/office/powerpoint/2010/main" val="1111311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3CEF-406D-4D68-B229-9826B3CC39E8}"/>
              </a:ext>
            </a:extLst>
          </p:cNvPr>
          <p:cNvSpPr>
            <a:spLocks noGrp="1"/>
          </p:cNvSpPr>
          <p:nvPr>
            <p:ph type="title"/>
          </p:nvPr>
        </p:nvSpPr>
        <p:spPr/>
        <p:txBody>
          <a:bodyPr/>
          <a:lstStyle/>
          <a:p>
            <a:r>
              <a:rPr lang="en-US" altLang="en-US" dirty="0">
                <a:cs typeface="Times New Roman" panose="02020603050405020304" pitchFamily="18" charset="0"/>
              </a:rPr>
              <a:t>Pulmonary Edema </a:t>
            </a:r>
            <a:r>
              <a:rPr lang="en-US" altLang="en-US" sz="2000" b="0" dirty="0">
                <a:cs typeface="Times New Roman" panose="02020603050405020304" pitchFamily="18" charset="0"/>
              </a:rPr>
              <a:t>(5 of 5)</a:t>
            </a:r>
            <a:endParaRPr lang="en-IN" dirty="0"/>
          </a:p>
        </p:txBody>
      </p:sp>
      <p:sp>
        <p:nvSpPr>
          <p:cNvPr id="3" name="Content Placeholder 2">
            <a:extLst>
              <a:ext uri="{FF2B5EF4-FFF2-40B4-BE49-F238E27FC236}">
                <a16:creationId xmlns:a16="http://schemas.microsoft.com/office/drawing/2014/main" id="{79BA2A7B-12C6-4350-9106-A698D1DF68F6}"/>
              </a:ext>
            </a:extLst>
          </p:cNvPr>
          <p:cNvSpPr>
            <a:spLocks noGrp="1"/>
          </p:cNvSpPr>
          <p:nvPr>
            <p:ph sz="quarter" idx="13"/>
          </p:nvPr>
        </p:nvSpPr>
        <p:spPr/>
        <p:txBody>
          <a:bodyPr/>
          <a:lstStyle/>
          <a:p>
            <a:r>
              <a:rPr lang="en-US" altLang="en-US" dirty="0"/>
              <a:t>Treatment</a:t>
            </a:r>
          </a:p>
          <a:p>
            <a:pPr lvl="1"/>
            <a:r>
              <a:rPr lang="en-US" altLang="en-US" dirty="0"/>
              <a:t>Assess for and treat inadequate breathing.</a:t>
            </a:r>
          </a:p>
          <a:p>
            <a:pPr lvl="1"/>
            <a:r>
              <a:rPr lang="en-US" altLang="en-US" dirty="0"/>
              <a:t>High-concentration oxygen</a:t>
            </a:r>
          </a:p>
          <a:p>
            <a:pPr lvl="1"/>
            <a:r>
              <a:rPr lang="en-US" altLang="en-US" dirty="0"/>
              <a:t>If possible, keep patient’s legs in dependent position.</a:t>
            </a:r>
          </a:p>
          <a:p>
            <a:pPr lvl="1"/>
            <a:r>
              <a:rPr lang="en-US" altLang="en-US" dirty="0"/>
              <a:t>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may be used to push fluid back out of lungs and into capillaries.</a:t>
            </a:r>
          </a:p>
        </p:txBody>
      </p:sp>
    </p:spTree>
    <p:extLst>
      <p:ext uri="{BB962C8B-B14F-4D97-AF65-F5344CB8AC3E}">
        <p14:creationId xmlns:p14="http://schemas.microsoft.com/office/powerpoint/2010/main" val="3059960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2D49-ADDD-4146-A3EE-93FBAF36A797}"/>
              </a:ext>
            </a:extLst>
          </p:cNvPr>
          <p:cNvSpPr>
            <a:spLocks noGrp="1"/>
          </p:cNvSpPr>
          <p:nvPr>
            <p:ph type="title"/>
          </p:nvPr>
        </p:nvSpPr>
        <p:spPr>
          <a:xfrm>
            <a:off x="457200" y="215371"/>
            <a:ext cx="7420708" cy="1097279"/>
          </a:xfrm>
        </p:spPr>
        <p:txBody>
          <a:bodyPr/>
          <a:lstStyle/>
          <a:p>
            <a:r>
              <a:rPr lang="en-US" altLang="en-US" sz="3400" dirty="0">
                <a:cs typeface="Times New Roman" panose="02020603050405020304" pitchFamily="18" charset="0"/>
              </a:rPr>
              <a:t>Respiratory Anatomy and Physiology </a:t>
            </a:r>
            <a:r>
              <a:rPr lang="en-US" altLang="en-US" sz="2000" b="0" dirty="0">
                <a:cs typeface="Times New Roman" panose="02020603050405020304" pitchFamily="18" charset="0"/>
              </a:rPr>
              <a:t>(3 of 4)</a:t>
            </a:r>
            <a:endParaRPr lang="en-IN" sz="2000" dirty="0"/>
          </a:p>
        </p:txBody>
      </p:sp>
      <p:sp>
        <p:nvSpPr>
          <p:cNvPr id="3" name="Content Placeholder 2">
            <a:extLst>
              <a:ext uri="{FF2B5EF4-FFF2-40B4-BE49-F238E27FC236}">
                <a16:creationId xmlns:a16="http://schemas.microsoft.com/office/drawing/2014/main" id="{2E5758AF-006D-43E8-A45B-AEA02494E29E}"/>
              </a:ext>
            </a:extLst>
          </p:cNvPr>
          <p:cNvSpPr>
            <a:spLocks noGrp="1"/>
          </p:cNvSpPr>
          <p:nvPr>
            <p:ph sz="quarter" idx="13"/>
          </p:nvPr>
        </p:nvSpPr>
        <p:spPr/>
        <p:txBody>
          <a:bodyPr/>
          <a:lstStyle/>
          <a:p>
            <a:r>
              <a:rPr lang="en-US" altLang="en-US" dirty="0"/>
              <a:t>Inspiration</a:t>
            </a:r>
          </a:p>
          <a:p>
            <a:pPr lvl="1"/>
            <a:r>
              <a:rPr lang="en-US" altLang="en-US" dirty="0"/>
              <a:t>Active process</a:t>
            </a:r>
          </a:p>
          <a:p>
            <a:pPr lvl="2"/>
            <a:r>
              <a:rPr lang="en-US" altLang="en-US" dirty="0"/>
              <a:t>Uses muscle contraction to increase size of chest cavity</a:t>
            </a:r>
          </a:p>
          <a:p>
            <a:pPr lvl="1"/>
            <a:r>
              <a:rPr lang="en-US" altLang="en-US" dirty="0"/>
              <a:t>Intercostal muscles and diaphragm contract.</a:t>
            </a:r>
          </a:p>
          <a:p>
            <a:pPr lvl="1"/>
            <a:r>
              <a:rPr lang="en-US" altLang="en-US" dirty="0"/>
              <a:t>Diaphragm lowers; ribs move upward and outward.</a:t>
            </a:r>
          </a:p>
          <a:p>
            <a:pPr lvl="1"/>
            <a:r>
              <a:rPr lang="en-US" altLang="en-US" dirty="0"/>
              <a:t>Air is pulled into lungs.</a:t>
            </a:r>
          </a:p>
        </p:txBody>
      </p:sp>
    </p:spTree>
    <p:extLst>
      <p:ext uri="{BB962C8B-B14F-4D97-AF65-F5344CB8AC3E}">
        <p14:creationId xmlns:p14="http://schemas.microsoft.com/office/powerpoint/2010/main" val="19279051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C82E-F71E-4029-989A-F3089F137F25}"/>
              </a:ext>
            </a:extLst>
          </p:cNvPr>
          <p:cNvSpPr>
            <a:spLocks noGrp="1"/>
          </p:cNvSpPr>
          <p:nvPr>
            <p:ph type="title"/>
          </p:nvPr>
        </p:nvSpPr>
        <p:spPr/>
        <p:txBody>
          <a:bodyPr/>
          <a:lstStyle/>
          <a:p>
            <a:r>
              <a:rPr lang="en-US" altLang="en-US" dirty="0">
                <a:cs typeface="Times New Roman" panose="02020603050405020304" pitchFamily="18" charset="0"/>
              </a:rPr>
              <a:t>Think About It 2</a:t>
            </a:r>
            <a:endParaRPr lang="en-IN" dirty="0"/>
          </a:p>
        </p:txBody>
      </p:sp>
      <p:sp>
        <p:nvSpPr>
          <p:cNvPr id="3" name="Content Placeholder 2">
            <a:extLst>
              <a:ext uri="{FF2B5EF4-FFF2-40B4-BE49-F238E27FC236}">
                <a16:creationId xmlns:a16="http://schemas.microsoft.com/office/drawing/2014/main" id="{294ED44E-6849-47DC-BE8A-F2AD49C62DB6}"/>
              </a:ext>
            </a:extLst>
          </p:cNvPr>
          <p:cNvSpPr>
            <a:spLocks noGrp="1"/>
          </p:cNvSpPr>
          <p:nvPr>
            <p:ph sz="quarter" idx="13"/>
          </p:nvPr>
        </p:nvSpPr>
        <p:spPr>
          <a:xfrm>
            <a:off x="457200" y="1556326"/>
            <a:ext cx="8023609" cy="4467955"/>
          </a:xfrm>
        </p:spPr>
        <p:txBody>
          <a:bodyPr/>
          <a:lstStyle/>
          <a:p>
            <a:r>
              <a:rPr lang="en-US" altLang="en-US" dirty="0"/>
              <a:t>Might it be possible for a patient to have multiple respiratory disorders?</a:t>
            </a:r>
          </a:p>
          <a:p>
            <a:r>
              <a:rPr lang="en-US" altLang="en-US" dirty="0"/>
              <a:t>Could a person with an underlying diagnosis of C</a:t>
            </a:r>
            <a:r>
              <a:rPr lang="en-US" altLang="en-US" sz="100" dirty="0"/>
              <a:t> </a:t>
            </a:r>
            <a:r>
              <a:rPr lang="en-US" altLang="en-US" dirty="0"/>
              <a:t>O</a:t>
            </a:r>
            <a:r>
              <a:rPr lang="en-US" altLang="en-US" sz="100" dirty="0"/>
              <a:t> </a:t>
            </a:r>
            <a:r>
              <a:rPr lang="en-US" altLang="en-US" dirty="0"/>
              <a:t>P</a:t>
            </a:r>
            <a:r>
              <a:rPr lang="en-US" altLang="en-US" sz="100" dirty="0"/>
              <a:t> </a:t>
            </a:r>
            <a:r>
              <a:rPr lang="en-US" altLang="en-US" dirty="0"/>
              <a:t>D also have pulmonary edema?</a:t>
            </a:r>
          </a:p>
        </p:txBody>
      </p:sp>
    </p:spTree>
    <p:extLst>
      <p:ext uri="{BB962C8B-B14F-4D97-AF65-F5344CB8AC3E}">
        <p14:creationId xmlns:p14="http://schemas.microsoft.com/office/powerpoint/2010/main" val="22684573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C3E8-AED1-4C45-9376-CEC6CE7DA341}"/>
              </a:ext>
            </a:extLst>
          </p:cNvPr>
          <p:cNvSpPr>
            <a:spLocks noGrp="1"/>
          </p:cNvSpPr>
          <p:nvPr>
            <p:ph type="title"/>
          </p:nvPr>
        </p:nvSpPr>
        <p:spPr/>
        <p:txBody>
          <a:bodyPr/>
          <a:lstStyle/>
          <a:p>
            <a:r>
              <a:rPr lang="en-US" altLang="en-US" dirty="0">
                <a:cs typeface="Times New Roman" panose="02020603050405020304" pitchFamily="18" charset="0"/>
              </a:rPr>
              <a:t>Pneumonia </a:t>
            </a:r>
            <a:r>
              <a:rPr lang="en-US" altLang="en-US" sz="2000" b="0" dirty="0">
                <a:cs typeface="Times New Roman" panose="02020603050405020304" pitchFamily="18" charset="0"/>
              </a:rPr>
              <a:t>(1 of 4)</a:t>
            </a:r>
            <a:endParaRPr lang="en-IN" dirty="0"/>
          </a:p>
        </p:txBody>
      </p:sp>
      <p:sp>
        <p:nvSpPr>
          <p:cNvPr id="3" name="Content Placeholder 2">
            <a:extLst>
              <a:ext uri="{FF2B5EF4-FFF2-40B4-BE49-F238E27FC236}">
                <a16:creationId xmlns:a16="http://schemas.microsoft.com/office/drawing/2014/main" id="{28B9148E-408E-49D5-A3C9-63DBC86E1704}"/>
              </a:ext>
            </a:extLst>
          </p:cNvPr>
          <p:cNvSpPr>
            <a:spLocks noGrp="1"/>
          </p:cNvSpPr>
          <p:nvPr>
            <p:ph sz="quarter" idx="13"/>
          </p:nvPr>
        </p:nvSpPr>
        <p:spPr/>
        <p:txBody>
          <a:bodyPr/>
          <a:lstStyle/>
          <a:p>
            <a:r>
              <a:rPr lang="en-US" altLang="en-US" dirty="0"/>
              <a:t>Infection of one or both lungs caused by bacteria, viruses, or fungi</a:t>
            </a:r>
          </a:p>
          <a:p>
            <a:r>
              <a:rPr lang="en-US" altLang="en-US" dirty="0"/>
              <a:t>Results from inhalation of certain microbes</a:t>
            </a:r>
          </a:p>
          <a:p>
            <a:r>
              <a:rPr lang="en-US" altLang="en-US" dirty="0"/>
              <a:t>Microbes grow in lungs and cause inflammation.</a:t>
            </a:r>
          </a:p>
        </p:txBody>
      </p:sp>
    </p:spTree>
    <p:extLst>
      <p:ext uri="{BB962C8B-B14F-4D97-AF65-F5344CB8AC3E}">
        <p14:creationId xmlns:p14="http://schemas.microsoft.com/office/powerpoint/2010/main" val="225573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C3E8-AED1-4C45-9376-CEC6CE7DA341}"/>
              </a:ext>
            </a:extLst>
          </p:cNvPr>
          <p:cNvSpPr>
            <a:spLocks noGrp="1"/>
          </p:cNvSpPr>
          <p:nvPr>
            <p:ph type="title"/>
          </p:nvPr>
        </p:nvSpPr>
        <p:spPr/>
        <p:txBody>
          <a:bodyPr/>
          <a:lstStyle/>
          <a:p>
            <a:r>
              <a:rPr lang="en-US" altLang="en-US" dirty="0">
                <a:cs typeface="Times New Roman" panose="02020603050405020304" pitchFamily="18" charset="0"/>
              </a:rPr>
              <a:t>Pneumonia </a:t>
            </a:r>
            <a:r>
              <a:rPr lang="en-US" altLang="en-US" sz="2000" b="0" dirty="0">
                <a:cs typeface="Times New Roman" panose="02020603050405020304" pitchFamily="18" charset="0"/>
              </a:rPr>
              <a:t>(2 of 4)</a:t>
            </a:r>
            <a:endParaRPr lang="en-IN" dirty="0"/>
          </a:p>
        </p:txBody>
      </p:sp>
      <p:sp>
        <p:nvSpPr>
          <p:cNvPr id="3" name="Content Placeholder 2">
            <a:extLst>
              <a:ext uri="{FF2B5EF4-FFF2-40B4-BE49-F238E27FC236}">
                <a16:creationId xmlns:a16="http://schemas.microsoft.com/office/drawing/2014/main" id="{28B9148E-408E-49D5-A3C9-63DBC86E1704}"/>
              </a:ext>
            </a:extLst>
          </p:cNvPr>
          <p:cNvSpPr>
            <a:spLocks noGrp="1"/>
          </p:cNvSpPr>
          <p:nvPr>
            <p:ph sz="quarter" idx="13"/>
          </p:nvPr>
        </p:nvSpPr>
        <p:spPr/>
        <p:txBody>
          <a:bodyPr/>
          <a:lstStyle/>
          <a:p>
            <a:r>
              <a:rPr lang="en-US" altLang="en-US" dirty="0"/>
              <a:t>Signs and symptoms</a:t>
            </a:r>
          </a:p>
          <a:p>
            <a:pPr lvl="1"/>
            <a:r>
              <a:rPr lang="en-US" altLang="en-US" dirty="0"/>
              <a:t>Shortness of breath with or without exertion</a:t>
            </a:r>
          </a:p>
          <a:p>
            <a:pPr lvl="1"/>
            <a:r>
              <a:rPr lang="en-US" altLang="en-US" dirty="0"/>
              <a:t>Coughing</a:t>
            </a:r>
          </a:p>
          <a:p>
            <a:pPr lvl="1"/>
            <a:r>
              <a:rPr lang="en-US" altLang="en-US" dirty="0"/>
              <a:t>Fever and severe chills</a:t>
            </a:r>
          </a:p>
          <a:p>
            <a:pPr lvl="1"/>
            <a:r>
              <a:rPr lang="en-US" altLang="en-US" dirty="0"/>
              <a:t>Chest pain (often sharp and pleuritic, worsening on inhalation)</a:t>
            </a:r>
          </a:p>
        </p:txBody>
      </p:sp>
    </p:spTree>
    <p:extLst>
      <p:ext uri="{BB962C8B-B14F-4D97-AF65-F5344CB8AC3E}">
        <p14:creationId xmlns:p14="http://schemas.microsoft.com/office/powerpoint/2010/main" val="3154388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C3E8-AED1-4C45-9376-CEC6CE7DA341}"/>
              </a:ext>
            </a:extLst>
          </p:cNvPr>
          <p:cNvSpPr>
            <a:spLocks noGrp="1"/>
          </p:cNvSpPr>
          <p:nvPr>
            <p:ph type="title"/>
          </p:nvPr>
        </p:nvSpPr>
        <p:spPr/>
        <p:txBody>
          <a:bodyPr/>
          <a:lstStyle/>
          <a:p>
            <a:r>
              <a:rPr lang="en-US" altLang="en-US" dirty="0">
                <a:cs typeface="Times New Roman" panose="02020603050405020304" pitchFamily="18" charset="0"/>
              </a:rPr>
              <a:t>Pneumonia </a:t>
            </a:r>
            <a:r>
              <a:rPr lang="en-US" altLang="en-US" sz="2000" b="0" dirty="0">
                <a:cs typeface="Times New Roman" panose="02020603050405020304" pitchFamily="18" charset="0"/>
              </a:rPr>
              <a:t>(3 of 4)</a:t>
            </a:r>
            <a:endParaRPr lang="en-IN" dirty="0"/>
          </a:p>
        </p:txBody>
      </p:sp>
      <p:sp>
        <p:nvSpPr>
          <p:cNvPr id="3" name="Content Placeholder 2">
            <a:extLst>
              <a:ext uri="{FF2B5EF4-FFF2-40B4-BE49-F238E27FC236}">
                <a16:creationId xmlns:a16="http://schemas.microsoft.com/office/drawing/2014/main" id="{28B9148E-408E-49D5-A3C9-63DBC86E1704}"/>
              </a:ext>
            </a:extLst>
          </p:cNvPr>
          <p:cNvSpPr>
            <a:spLocks noGrp="1"/>
          </p:cNvSpPr>
          <p:nvPr>
            <p:ph sz="quarter" idx="13"/>
          </p:nvPr>
        </p:nvSpPr>
        <p:spPr/>
        <p:txBody>
          <a:bodyPr/>
          <a:lstStyle/>
          <a:p>
            <a:r>
              <a:rPr lang="en-US" altLang="en-US" dirty="0"/>
              <a:t>Signs and symptoms</a:t>
            </a:r>
          </a:p>
          <a:p>
            <a:pPr lvl="1"/>
            <a:r>
              <a:rPr lang="en-US" altLang="en-US" dirty="0"/>
              <a:t>Headache</a:t>
            </a:r>
          </a:p>
          <a:p>
            <a:pPr lvl="1"/>
            <a:r>
              <a:rPr lang="en-US" altLang="en-US" dirty="0"/>
              <a:t>Pale, sweaty skin</a:t>
            </a:r>
          </a:p>
          <a:p>
            <a:pPr lvl="1"/>
            <a:r>
              <a:rPr lang="en-US" altLang="en-US" dirty="0"/>
              <a:t>Fatigue</a:t>
            </a:r>
          </a:p>
          <a:p>
            <a:pPr lvl="1"/>
            <a:r>
              <a:rPr lang="en-US" altLang="en-US" dirty="0"/>
              <a:t>Confusion</a:t>
            </a:r>
          </a:p>
        </p:txBody>
      </p:sp>
    </p:spTree>
    <p:extLst>
      <p:ext uri="{BB962C8B-B14F-4D97-AF65-F5344CB8AC3E}">
        <p14:creationId xmlns:p14="http://schemas.microsoft.com/office/powerpoint/2010/main" val="10055128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C3E8-AED1-4C45-9376-CEC6CE7DA341}"/>
              </a:ext>
            </a:extLst>
          </p:cNvPr>
          <p:cNvSpPr>
            <a:spLocks noGrp="1"/>
          </p:cNvSpPr>
          <p:nvPr>
            <p:ph type="title"/>
          </p:nvPr>
        </p:nvSpPr>
        <p:spPr/>
        <p:txBody>
          <a:bodyPr/>
          <a:lstStyle/>
          <a:p>
            <a:r>
              <a:rPr lang="en-US" altLang="en-US" dirty="0">
                <a:cs typeface="Times New Roman" panose="02020603050405020304" pitchFamily="18" charset="0"/>
              </a:rPr>
              <a:t>Pneumonia </a:t>
            </a:r>
            <a:r>
              <a:rPr lang="en-US" altLang="en-US" sz="2000" b="0" dirty="0">
                <a:cs typeface="Times New Roman" panose="02020603050405020304" pitchFamily="18" charset="0"/>
              </a:rPr>
              <a:t>(4 of 4)</a:t>
            </a:r>
            <a:endParaRPr lang="en-IN" dirty="0"/>
          </a:p>
        </p:txBody>
      </p:sp>
      <p:sp>
        <p:nvSpPr>
          <p:cNvPr id="3" name="Content Placeholder 2">
            <a:extLst>
              <a:ext uri="{FF2B5EF4-FFF2-40B4-BE49-F238E27FC236}">
                <a16:creationId xmlns:a16="http://schemas.microsoft.com/office/drawing/2014/main" id="{28B9148E-408E-49D5-A3C9-63DBC86E1704}"/>
              </a:ext>
            </a:extLst>
          </p:cNvPr>
          <p:cNvSpPr>
            <a:spLocks noGrp="1"/>
          </p:cNvSpPr>
          <p:nvPr>
            <p:ph sz="quarter" idx="13"/>
          </p:nvPr>
        </p:nvSpPr>
        <p:spPr/>
        <p:txBody>
          <a:bodyPr/>
          <a:lstStyle/>
          <a:p>
            <a:r>
              <a:rPr lang="en-US" altLang="en-US" dirty="0"/>
              <a:t>Treatment</a:t>
            </a:r>
          </a:p>
          <a:p>
            <a:pPr lvl="1"/>
            <a:r>
              <a:rPr lang="en-US" altLang="en-US" dirty="0"/>
              <a:t>Care mostly supportive</a:t>
            </a:r>
          </a:p>
          <a:p>
            <a:pPr lvl="1"/>
            <a:r>
              <a:rPr lang="en-US" altLang="en-US" dirty="0"/>
              <a:t>Assess for and treat inadequate breathing.</a:t>
            </a:r>
          </a:p>
          <a:p>
            <a:pPr lvl="1"/>
            <a:r>
              <a:rPr lang="en-US" altLang="en-US" dirty="0"/>
              <a:t>If the patient is hypoxic, administer supplemental oxygen.</a:t>
            </a:r>
          </a:p>
          <a:p>
            <a:pPr lvl="1"/>
            <a:r>
              <a:rPr lang="en-US" altLang="en-US" dirty="0"/>
              <a:t>In some E</a:t>
            </a:r>
            <a:r>
              <a:rPr lang="en-US" altLang="en-US" sz="100" dirty="0"/>
              <a:t> </a:t>
            </a:r>
            <a:r>
              <a:rPr lang="en-US" altLang="en-US" dirty="0"/>
              <a:t>M</a:t>
            </a:r>
            <a:r>
              <a:rPr lang="en-US" altLang="en-US" sz="100" dirty="0"/>
              <a:t> </a:t>
            </a:r>
            <a:r>
              <a:rPr lang="en-US" altLang="en-US" dirty="0"/>
              <a:t>S systems, E</a:t>
            </a:r>
            <a:r>
              <a:rPr lang="en-US" altLang="en-US" sz="100" dirty="0"/>
              <a:t> </a:t>
            </a:r>
            <a:r>
              <a:rPr lang="en-US" altLang="en-US" dirty="0"/>
              <a:t>M</a:t>
            </a:r>
            <a:r>
              <a:rPr lang="en-US" altLang="en-US" sz="100" dirty="0"/>
              <a:t> </a:t>
            </a:r>
            <a:r>
              <a:rPr lang="en-US" altLang="en-US" dirty="0"/>
              <a:t>Ts apply 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to these patients.</a:t>
            </a:r>
          </a:p>
          <a:p>
            <a:pPr lvl="1"/>
            <a:r>
              <a:rPr lang="en-US" altLang="en-US" dirty="0"/>
              <a:t>In some cases, pneumonia can be severe enough to cause inadequate breathing, and will require artificial respirations.</a:t>
            </a:r>
          </a:p>
        </p:txBody>
      </p:sp>
    </p:spTree>
    <p:extLst>
      <p:ext uri="{BB962C8B-B14F-4D97-AF65-F5344CB8AC3E}">
        <p14:creationId xmlns:p14="http://schemas.microsoft.com/office/powerpoint/2010/main" val="9711508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9B27-D831-46C3-88BB-D2E22E888132}"/>
              </a:ext>
            </a:extLst>
          </p:cNvPr>
          <p:cNvSpPr>
            <a:spLocks noGrp="1"/>
          </p:cNvSpPr>
          <p:nvPr>
            <p:ph type="title"/>
          </p:nvPr>
        </p:nvSpPr>
        <p:spPr/>
        <p:txBody>
          <a:bodyPr/>
          <a:lstStyle/>
          <a:p>
            <a:r>
              <a:rPr lang="en-US" altLang="en-US" dirty="0">
                <a:cs typeface="Times New Roman" panose="02020603050405020304" pitchFamily="18" charset="0"/>
              </a:rPr>
              <a:t>Spontaneous Pneumothorax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C505E564-F5F3-489D-A132-CD8209EA352C}"/>
              </a:ext>
            </a:extLst>
          </p:cNvPr>
          <p:cNvSpPr>
            <a:spLocks noGrp="1"/>
          </p:cNvSpPr>
          <p:nvPr>
            <p:ph sz="quarter" idx="13"/>
          </p:nvPr>
        </p:nvSpPr>
        <p:spPr/>
        <p:txBody>
          <a:bodyPr/>
          <a:lstStyle/>
          <a:p>
            <a:r>
              <a:rPr lang="en-US" altLang="en-US" dirty="0"/>
              <a:t>Lung collapses without injury or other obvious cause.</a:t>
            </a:r>
          </a:p>
          <a:p>
            <a:r>
              <a:rPr lang="en-US" altLang="en-US" dirty="0"/>
              <a:t>Higher risk for this condition</a:t>
            </a:r>
          </a:p>
          <a:p>
            <a:pPr lvl="1"/>
            <a:r>
              <a:rPr lang="en-US" altLang="en-US" dirty="0"/>
              <a:t>Patients with C</a:t>
            </a:r>
            <a:r>
              <a:rPr lang="en-US" altLang="en-US" sz="100" dirty="0"/>
              <a:t> </a:t>
            </a:r>
            <a:r>
              <a:rPr lang="en-US" altLang="en-US" dirty="0"/>
              <a:t>O</a:t>
            </a:r>
            <a:r>
              <a:rPr lang="en-US" altLang="en-US" sz="100" dirty="0"/>
              <a:t> </a:t>
            </a:r>
            <a:r>
              <a:rPr lang="en-US" altLang="en-US" dirty="0"/>
              <a:t>P</a:t>
            </a:r>
            <a:r>
              <a:rPr lang="en-US" altLang="en-US" sz="100" dirty="0"/>
              <a:t> </a:t>
            </a:r>
            <a:r>
              <a:rPr lang="en-US" altLang="en-US" dirty="0"/>
              <a:t>D and history of smoking at highest risk</a:t>
            </a:r>
          </a:p>
          <a:p>
            <a:pPr lvl="1"/>
            <a:r>
              <a:rPr lang="en-US" altLang="en-US" dirty="0"/>
              <a:t>Tall, thin people</a:t>
            </a:r>
          </a:p>
        </p:txBody>
      </p:sp>
    </p:spTree>
    <p:extLst>
      <p:ext uri="{BB962C8B-B14F-4D97-AF65-F5344CB8AC3E}">
        <p14:creationId xmlns:p14="http://schemas.microsoft.com/office/powerpoint/2010/main" val="1574374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9B27-D831-46C3-88BB-D2E22E888132}"/>
              </a:ext>
            </a:extLst>
          </p:cNvPr>
          <p:cNvSpPr>
            <a:spLocks noGrp="1"/>
          </p:cNvSpPr>
          <p:nvPr>
            <p:ph type="title"/>
          </p:nvPr>
        </p:nvSpPr>
        <p:spPr/>
        <p:txBody>
          <a:bodyPr/>
          <a:lstStyle/>
          <a:p>
            <a:r>
              <a:rPr lang="en-US" altLang="en-US" dirty="0">
                <a:cs typeface="Times New Roman" panose="02020603050405020304" pitchFamily="18" charset="0"/>
              </a:rPr>
              <a:t>Spontaneous Pneumothorax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C505E564-F5F3-489D-A132-CD8209EA352C}"/>
              </a:ext>
            </a:extLst>
          </p:cNvPr>
          <p:cNvSpPr>
            <a:spLocks noGrp="1"/>
          </p:cNvSpPr>
          <p:nvPr>
            <p:ph sz="quarter" idx="13"/>
          </p:nvPr>
        </p:nvSpPr>
        <p:spPr/>
        <p:txBody>
          <a:bodyPr/>
          <a:lstStyle/>
          <a:p>
            <a:r>
              <a:rPr lang="en-US" altLang="en-US" dirty="0"/>
              <a:t>Signs and symptoms</a:t>
            </a:r>
          </a:p>
          <a:p>
            <a:pPr lvl="1"/>
            <a:r>
              <a:rPr lang="en-US" altLang="en-US" dirty="0"/>
              <a:t>Sharp, pleuritic chest pain</a:t>
            </a:r>
          </a:p>
          <a:p>
            <a:pPr lvl="1"/>
            <a:r>
              <a:rPr lang="en-US" altLang="en-US" dirty="0"/>
              <a:t>Shortness of breath</a:t>
            </a:r>
          </a:p>
          <a:p>
            <a:pPr lvl="1"/>
            <a:r>
              <a:rPr lang="en-US" altLang="en-US" dirty="0"/>
              <a:t>Easily tired</a:t>
            </a:r>
          </a:p>
          <a:p>
            <a:pPr lvl="1"/>
            <a:r>
              <a:rPr lang="en-US" altLang="en-US" dirty="0"/>
              <a:t>Low oxygen saturation, cyanosis</a:t>
            </a:r>
          </a:p>
          <a:p>
            <a:pPr lvl="1"/>
            <a:r>
              <a:rPr lang="en-US" altLang="en-US" dirty="0"/>
              <a:t>Tachycardia</a:t>
            </a:r>
          </a:p>
          <a:p>
            <a:pPr lvl="1"/>
            <a:r>
              <a:rPr lang="en-US" altLang="en-US" dirty="0"/>
              <a:t>Fast breathing</a:t>
            </a:r>
          </a:p>
          <a:p>
            <a:pPr lvl="1"/>
            <a:r>
              <a:rPr lang="en-US" altLang="en-US" dirty="0"/>
              <a:t>Decreased or absent lung sounds on side with injured lung</a:t>
            </a:r>
          </a:p>
          <a:p>
            <a:pPr lvl="1"/>
            <a:r>
              <a:rPr lang="en-US" altLang="en-US" dirty="0"/>
              <a:t>With worsening, J</a:t>
            </a:r>
            <a:r>
              <a:rPr lang="en-US" altLang="en-US" sz="100" dirty="0"/>
              <a:t> </a:t>
            </a:r>
            <a:r>
              <a:rPr lang="en-US" altLang="en-US" dirty="0"/>
              <a:t>V</a:t>
            </a:r>
            <a:r>
              <a:rPr lang="en-US" altLang="en-US" sz="100" dirty="0"/>
              <a:t> </a:t>
            </a:r>
            <a:r>
              <a:rPr lang="en-US" altLang="en-US" dirty="0"/>
              <a:t>D and hypotension</a:t>
            </a:r>
          </a:p>
        </p:txBody>
      </p:sp>
    </p:spTree>
    <p:extLst>
      <p:ext uri="{BB962C8B-B14F-4D97-AF65-F5344CB8AC3E}">
        <p14:creationId xmlns:p14="http://schemas.microsoft.com/office/powerpoint/2010/main" val="37363591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9B27-D831-46C3-88BB-D2E22E888132}"/>
              </a:ext>
            </a:extLst>
          </p:cNvPr>
          <p:cNvSpPr>
            <a:spLocks noGrp="1"/>
          </p:cNvSpPr>
          <p:nvPr>
            <p:ph type="title"/>
          </p:nvPr>
        </p:nvSpPr>
        <p:spPr/>
        <p:txBody>
          <a:bodyPr/>
          <a:lstStyle/>
          <a:p>
            <a:r>
              <a:rPr lang="en-US" altLang="en-US" dirty="0">
                <a:cs typeface="Times New Roman" panose="02020603050405020304" pitchFamily="18" charset="0"/>
              </a:rPr>
              <a:t>Spontaneous Pneumothorax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C505E564-F5F3-489D-A132-CD8209EA352C}"/>
              </a:ext>
            </a:extLst>
          </p:cNvPr>
          <p:cNvSpPr>
            <a:spLocks noGrp="1"/>
          </p:cNvSpPr>
          <p:nvPr>
            <p:ph sz="quarter" idx="13"/>
          </p:nvPr>
        </p:nvSpPr>
        <p:spPr>
          <a:xfrm>
            <a:off x="457200" y="1556326"/>
            <a:ext cx="8355204" cy="4467955"/>
          </a:xfrm>
        </p:spPr>
        <p:txBody>
          <a:bodyPr/>
          <a:lstStyle/>
          <a:p>
            <a:r>
              <a:rPr lang="en-US" altLang="en-US" dirty="0"/>
              <a:t>Treatment</a:t>
            </a:r>
          </a:p>
          <a:p>
            <a:pPr lvl="1"/>
            <a:r>
              <a:rPr lang="en-US" altLang="en-US" dirty="0"/>
              <a:t>Contact A</a:t>
            </a:r>
            <a:r>
              <a:rPr lang="en-US" altLang="en-US" sz="100" dirty="0"/>
              <a:t> </a:t>
            </a:r>
            <a:r>
              <a:rPr lang="en-US" altLang="en-US" dirty="0"/>
              <a:t>L</a:t>
            </a:r>
            <a:r>
              <a:rPr lang="en-US" altLang="en-US" sz="100" dirty="0"/>
              <a:t> </a:t>
            </a:r>
            <a:r>
              <a:rPr lang="en-US" altLang="en-US" dirty="0"/>
              <a:t>S immediately if pneumothorax is suspected and patient has significant respiratory distress.</a:t>
            </a:r>
          </a:p>
          <a:p>
            <a:pPr lvl="1"/>
            <a:r>
              <a:rPr lang="en-US" altLang="en-US" dirty="0"/>
              <a:t>Administer oxygen.</a:t>
            </a:r>
          </a:p>
          <a:p>
            <a:pPr lvl="1"/>
            <a:r>
              <a:rPr lang="en-US" altLang="en-US" dirty="0"/>
              <a:t>C</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P contraindicated</a:t>
            </a:r>
          </a:p>
          <a:p>
            <a:pPr lvl="1"/>
            <a:r>
              <a:rPr lang="en-US" altLang="en-US" dirty="0"/>
              <a:t>Transport for definitive care, as patients frequently require a small catheter or larger chest tube.</a:t>
            </a:r>
          </a:p>
        </p:txBody>
      </p:sp>
    </p:spTree>
    <p:extLst>
      <p:ext uri="{BB962C8B-B14F-4D97-AF65-F5344CB8AC3E}">
        <p14:creationId xmlns:p14="http://schemas.microsoft.com/office/powerpoint/2010/main" val="19755300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6772-3A9E-4493-B805-8E9C056538B5}"/>
              </a:ext>
            </a:extLst>
          </p:cNvPr>
          <p:cNvSpPr>
            <a:spLocks noGrp="1"/>
          </p:cNvSpPr>
          <p:nvPr>
            <p:ph type="title"/>
          </p:nvPr>
        </p:nvSpPr>
        <p:spPr/>
        <p:txBody>
          <a:bodyPr/>
          <a:lstStyle/>
          <a:p>
            <a:r>
              <a:rPr lang="en-US" altLang="en-US" dirty="0">
                <a:cs typeface="Times New Roman" panose="02020603050405020304" pitchFamily="18" charset="0"/>
              </a:rPr>
              <a:t>Pulmonary Embolism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CFE373BB-C6BE-4EE5-835C-6F1D337562A4}"/>
              </a:ext>
            </a:extLst>
          </p:cNvPr>
          <p:cNvSpPr>
            <a:spLocks noGrp="1"/>
          </p:cNvSpPr>
          <p:nvPr>
            <p:ph sz="quarter" idx="13"/>
          </p:nvPr>
        </p:nvSpPr>
        <p:spPr/>
        <p:txBody>
          <a:bodyPr/>
          <a:lstStyle/>
          <a:p>
            <a:r>
              <a:rPr lang="en-US" altLang="en-US" dirty="0"/>
              <a:t>Blockage in blood supply to lungs</a:t>
            </a:r>
          </a:p>
          <a:p>
            <a:r>
              <a:rPr lang="en-US" altLang="en-US" dirty="0"/>
              <a:t>Commonly caused by deep vein thrombosis (D</a:t>
            </a:r>
            <a:r>
              <a:rPr lang="en-US" altLang="en-US" sz="100" dirty="0"/>
              <a:t> </a:t>
            </a:r>
            <a:r>
              <a:rPr lang="en-US" altLang="en-US" dirty="0"/>
              <a:t>V</a:t>
            </a:r>
            <a:r>
              <a:rPr lang="en-US" altLang="en-US" sz="100" dirty="0"/>
              <a:t> </a:t>
            </a:r>
            <a:r>
              <a:rPr lang="en-US" altLang="en-US" dirty="0"/>
              <a:t>T)</a:t>
            </a:r>
          </a:p>
          <a:p>
            <a:r>
              <a:rPr lang="en-US" altLang="en-US" dirty="0"/>
              <a:t>Common reasons for D</a:t>
            </a:r>
            <a:r>
              <a:rPr lang="en-US" altLang="en-US" sz="100" dirty="0"/>
              <a:t> </a:t>
            </a:r>
            <a:r>
              <a:rPr lang="en-US" altLang="en-US" dirty="0"/>
              <a:t>V</a:t>
            </a:r>
            <a:r>
              <a:rPr lang="en-US" altLang="en-US" sz="100" dirty="0"/>
              <a:t> </a:t>
            </a:r>
            <a:r>
              <a:rPr lang="en-US" altLang="en-US" dirty="0"/>
              <a:t>T</a:t>
            </a:r>
          </a:p>
          <a:p>
            <a:pPr lvl="1"/>
            <a:r>
              <a:rPr lang="en-US" altLang="en-US" dirty="0"/>
              <a:t>Lying down or sitting in the same position for an extended period</a:t>
            </a:r>
          </a:p>
          <a:p>
            <a:pPr lvl="1"/>
            <a:r>
              <a:rPr lang="en-US" altLang="en-US" dirty="0"/>
              <a:t>Having active cancer</a:t>
            </a:r>
          </a:p>
          <a:p>
            <a:pPr lvl="1"/>
            <a:r>
              <a:rPr lang="en-US" altLang="en-US" dirty="0"/>
              <a:t>Having a limb immobilized in a cast</a:t>
            </a:r>
          </a:p>
        </p:txBody>
      </p:sp>
    </p:spTree>
    <p:extLst>
      <p:ext uri="{BB962C8B-B14F-4D97-AF65-F5344CB8AC3E}">
        <p14:creationId xmlns:p14="http://schemas.microsoft.com/office/powerpoint/2010/main" val="28366748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6772-3A9E-4493-B805-8E9C056538B5}"/>
              </a:ext>
            </a:extLst>
          </p:cNvPr>
          <p:cNvSpPr>
            <a:spLocks noGrp="1"/>
          </p:cNvSpPr>
          <p:nvPr>
            <p:ph type="title"/>
          </p:nvPr>
        </p:nvSpPr>
        <p:spPr/>
        <p:txBody>
          <a:bodyPr/>
          <a:lstStyle/>
          <a:p>
            <a:r>
              <a:rPr lang="en-US" altLang="en-US" dirty="0">
                <a:cs typeface="Times New Roman" panose="02020603050405020304" pitchFamily="18" charset="0"/>
              </a:rPr>
              <a:t>Pulmonary Embolism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CFE373BB-C6BE-4EE5-835C-6F1D337562A4}"/>
              </a:ext>
            </a:extLst>
          </p:cNvPr>
          <p:cNvSpPr>
            <a:spLocks noGrp="1"/>
          </p:cNvSpPr>
          <p:nvPr>
            <p:ph sz="quarter" idx="13"/>
          </p:nvPr>
        </p:nvSpPr>
        <p:spPr/>
        <p:txBody>
          <a:bodyPr/>
          <a:lstStyle/>
          <a:p>
            <a:r>
              <a:rPr lang="en-US" altLang="en-US" dirty="0"/>
              <a:t>Signs and symptoms</a:t>
            </a:r>
          </a:p>
          <a:p>
            <a:pPr lvl="1"/>
            <a:r>
              <a:rPr lang="en-US" altLang="en-US" dirty="0"/>
              <a:t>Sharp, pleuritic chest pain</a:t>
            </a:r>
          </a:p>
          <a:p>
            <a:pPr lvl="1"/>
            <a:r>
              <a:rPr lang="en-US" altLang="en-US" dirty="0"/>
              <a:t>Shortness of breath</a:t>
            </a:r>
          </a:p>
          <a:p>
            <a:pPr lvl="1"/>
            <a:r>
              <a:rPr lang="en-US" altLang="en-US" dirty="0"/>
              <a:t>Anxiety</a:t>
            </a:r>
          </a:p>
          <a:p>
            <a:pPr lvl="1"/>
            <a:r>
              <a:rPr lang="en-US" altLang="en-US" dirty="0"/>
              <a:t>Coughing</a:t>
            </a:r>
          </a:p>
          <a:p>
            <a:pPr lvl="1"/>
            <a:r>
              <a:rPr lang="en-US" altLang="en-US" dirty="0"/>
              <a:t>Tachycardia</a:t>
            </a:r>
          </a:p>
          <a:p>
            <a:pPr lvl="1"/>
            <a:r>
              <a:rPr lang="en-US" altLang="en-US" dirty="0"/>
              <a:t>Tachypnea</a:t>
            </a:r>
          </a:p>
          <a:p>
            <a:pPr lvl="1"/>
            <a:r>
              <a:rPr lang="en-US" altLang="en-US" dirty="0"/>
              <a:t>Lightheadedness/dizziness</a:t>
            </a:r>
          </a:p>
          <a:p>
            <a:pPr lvl="1"/>
            <a:r>
              <a:rPr lang="en-US" altLang="en-US" dirty="0"/>
              <a:t>Pain and swelling in one or both legs</a:t>
            </a:r>
          </a:p>
          <a:p>
            <a:pPr lvl="1"/>
            <a:r>
              <a:rPr lang="en-US" altLang="en-US" dirty="0"/>
              <a:t>Hypotension and cardiac arrest</a:t>
            </a:r>
          </a:p>
        </p:txBody>
      </p:sp>
    </p:spTree>
    <p:extLst>
      <p:ext uri="{BB962C8B-B14F-4D97-AF65-F5344CB8AC3E}">
        <p14:creationId xmlns:p14="http://schemas.microsoft.com/office/powerpoint/2010/main" val="1926225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6CD3-0EBB-4FDA-830C-B0B83A083AE0}"/>
              </a:ext>
            </a:extLst>
          </p:cNvPr>
          <p:cNvSpPr>
            <a:spLocks noGrp="1"/>
          </p:cNvSpPr>
          <p:nvPr>
            <p:ph type="title"/>
          </p:nvPr>
        </p:nvSpPr>
        <p:spPr>
          <a:xfrm>
            <a:off x="457200" y="215371"/>
            <a:ext cx="6576646" cy="1097279"/>
          </a:xfrm>
        </p:spPr>
        <p:txBody>
          <a:bodyPr/>
          <a:lstStyle/>
          <a:p>
            <a:r>
              <a:rPr lang="en-US" altLang="en-US" sz="3400" dirty="0">
                <a:cs typeface="Times New Roman" panose="02020603050405020304" pitchFamily="18" charset="0"/>
              </a:rPr>
              <a:t>Respiratory Anatomy and Physiology </a:t>
            </a:r>
            <a:r>
              <a:rPr lang="en-US" altLang="en-US" sz="2000" b="0" dirty="0">
                <a:cs typeface="Times New Roman" panose="02020603050405020304" pitchFamily="18" charset="0"/>
              </a:rPr>
              <a:t>(4 of 4)</a:t>
            </a:r>
            <a:endParaRPr lang="en-IN" sz="2000" dirty="0"/>
          </a:p>
        </p:txBody>
      </p:sp>
      <p:sp>
        <p:nvSpPr>
          <p:cNvPr id="3" name="Content Placeholder 2">
            <a:extLst>
              <a:ext uri="{FF2B5EF4-FFF2-40B4-BE49-F238E27FC236}">
                <a16:creationId xmlns:a16="http://schemas.microsoft.com/office/drawing/2014/main" id="{0F54D1F2-43D0-4F12-946D-0BC26048B7CC}"/>
              </a:ext>
            </a:extLst>
          </p:cNvPr>
          <p:cNvSpPr>
            <a:spLocks noGrp="1"/>
          </p:cNvSpPr>
          <p:nvPr>
            <p:ph sz="quarter" idx="13"/>
          </p:nvPr>
        </p:nvSpPr>
        <p:spPr/>
        <p:txBody>
          <a:bodyPr/>
          <a:lstStyle/>
          <a:p>
            <a:r>
              <a:rPr lang="en-US" altLang="en-US" dirty="0"/>
              <a:t>Expiration</a:t>
            </a:r>
          </a:p>
          <a:p>
            <a:pPr lvl="1"/>
            <a:r>
              <a:rPr lang="en-US" altLang="en-US" dirty="0"/>
              <a:t>Passive process</a:t>
            </a:r>
          </a:p>
          <a:p>
            <a:pPr lvl="1"/>
            <a:r>
              <a:rPr lang="en-US" altLang="en-US" dirty="0"/>
              <a:t>Rib muscles and diaphragm relax.</a:t>
            </a:r>
          </a:p>
          <a:p>
            <a:pPr lvl="1"/>
            <a:r>
              <a:rPr lang="en-US" altLang="en-US" dirty="0"/>
              <a:t>Size of chest cavity decreases.</a:t>
            </a:r>
          </a:p>
          <a:p>
            <a:pPr lvl="1"/>
            <a:r>
              <a:rPr lang="en-US" altLang="en-US" dirty="0"/>
              <a:t>Air flows out of lungs.</a:t>
            </a:r>
          </a:p>
        </p:txBody>
      </p:sp>
    </p:spTree>
    <p:extLst>
      <p:ext uri="{BB962C8B-B14F-4D97-AF65-F5344CB8AC3E}">
        <p14:creationId xmlns:p14="http://schemas.microsoft.com/office/powerpoint/2010/main" val="5187111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6772-3A9E-4493-B805-8E9C056538B5}"/>
              </a:ext>
            </a:extLst>
          </p:cNvPr>
          <p:cNvSpPr>
            <a:spLocks noGrp="1"/>
          </p:cNvSpPr>
          <p:nvPr>
            <p:ph type="title"/>
          </p:nvPr>
        </p:nvSpPr>
        <p:spPr/>
        <p:txBody>
          <a:bodyPr/>
          <a:lstStyle/>
          <a:p>
            <a:r>
              <a:rPr lang="en-US" altLang="en-US" dirty="0">
                <a:cs typeface="Times New Roman" panose="02020603050405020304" pitchFamily="18" charset="0"/>
              </a:rPr>
              <a:t>Pulmonary Embolism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CFE373BB-C6BE-4EE5-835C-6F1D337562A4}"/>
              </a:ext>
            </a:extLst>
          </p:cNvPr>
          <p:cNvSpPr>
            <a:spLocks noGrp="1"/>
          </p:cNvSpPr>
          <p:nvPr>
            <p:ph sz="quarter" idx="13"/>
          </p:nvPr>
        </p:nvSpPr>
        <p:spPr/>
        <p:txBody>
          <a:bodyPr/>
          <a:lstStyle/>
          <a:p>
            <a:r>
              <a:rPr lang="en-US" altLang="en-US" dirty="0"/>
              <a:t>Treatment</a:t>
            </a:r>
          </a:p>
          <a:p>
            <a:pPr lvl="1"/>
            <a:r>
              <a:rPr lang="en-US" altLang="en-US" dirty="0"/>
              <a:t>Difficult to differentiate in field</a:t>
            </a:r>
          </a:p>
          <a:p>
            <a:pPr lvl="1"/>
            <a:r>
              <a:rPr lang="en-US" altLang="en-US" dirty="0"/>
              <a:t>Administer oxygen and treat patient like anyone else with shortness of breath.</a:t>
            </a:r>
          </a:p>
          <a:p>
            <a:pPr lvl="1"/>
            <a:r>
              <a:rPr lang="en-US" altLang="en-US" dirty="0"/>
              <a:t>Transport to definitive care.</a:t>
            </a:r>
          </a:p>
        </p:txBody>
      </p:sp>
    </p:spTree>
    <p:extLst>
      <p:ext uri="{BB962C8B-B14F-4D97-AF65-F5344CB8AC3E}">
        <p14:creationId xmlns:p14="http://schemas.microsoft.com/office/powerpoint/2010/main" val="35443569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FDFD-9BA3-4B1D-907A-30C94EF117A4}"/>
              </a:ext>
            </a:extLst>
          </p:cNvPr>
          <p:cNvSpPr>
            <a:spLocks noGrp="1"/>
          </p:cNvSpPr>
          <p:nvPr>
            <p:ph type="title"/>
          </p:nvPr>
        </p:nvSpPr>
        <p:spPr/>
        <p:txBody>
          <a:bodyPr/>
          <a:lstStyle/>
          <a:p>
            <a:r>
              <a:rPr lang="en-US" altLang="en-US" dirty="0">
                <a:cs typeface="Times New Roman" panose="02020603050405020304" pitchFamily="18" charset="0"/>
              </a:rPr>
              <a:t>Epiglottitis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8258378A-0635-40AC-893D-BA7B03F91837}"/>
              </a:ext>
            </a:extLst>
          </p:cNvPr>
          <p:cNvSpPr>
            <a:spLocks noGrp="1"/>
          </p:cNvSpPr>
          <p:nvPr>
            <p:ph sz="quarter" idx="13"/>
          </p:nvPr>
        </p:nvSpPr>
        <p:spPr/>
        <p:txBody>
          <a:bodyPr/>
          <a:lstStyle/>
          <a:p>
            <a:r>
              <a:rPr lang="en-US" altLang="en-US" dirty="0"/>
              <a:t>Infection causing swelling around and above the epiglottis</a:t>
            </a:r>
          </a:p>
          <a:p>
            <a:r>
              <a:rPr lang="en-US" altLang="en-US" dirty="0"/>
              <a:t>In severe cases, swelling can cause airway obstruction.</a:t>
            </a:r>
          </a:p>
        </p:txBody>
      </p:sp>
    </p:spTree>
    <p:extLst>
      <p:ext uri="{BB962C8B-B14F-4D97-AF65-F5344CB8AC3E}">
        <p14:creationId xmlns:p14="http://schemas.microsoft.com/office/powerpoint/2010/main" val="19130155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FDFD-9BA3-4B1D-907A-30C94EF117A4}"/>
              </a:ext>
            </a:extLst>
          </p:cNvPr>
          <p:cNvSpPr>
            <a:spLocks noGrp="1"/>
          </p:cNvSpPr>
          <p:nvPr>
            <p:ph type="title"/>
          </p:nvPr>
        </p:nvSpPr>
        <p:spPr/>
        <p:txBody>
          <a:bodyPr/>
          <a:lstStyle/>
          <a:p>
            <a:r>
              <a:rPr lang="en-US" altLang="en-US" dirty="0">
                <a:cs typeface="Times New Roman" panose="02020603050405020304" pitchFamily="18" charset="0"/>
              </a:rPr>
              <a:t>Epiglottitis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8258378A-0635-40AC-893D-BA7B03F91837}"/>
              </a:ext>
            </a:extLst>
          </p:cNvPr>
          <p:cNvSpPr>
            <a:spLocks noGrp="1"/>
          </p:cNvSpPr>
          <p:nvPr>
            <p:ph sz="quarter" idx="13"/>
          </p:nvPr>
        </p:nvSpPr>
        <p:spPr/>
        <p:txBody>
          <a:bodyPr/>
          <a:lstStyle/>
          <a:p>
            <a:r>
              <a:rPr lang="en-US" altLang="en-US" dirty="0"/>
              <a:t>Signs and symptoms</a:t>
            </a:r>
          </a:p>
          <a:p>
            <a:pPr lvl="1"/>
            <a:r>
              <a:rPr lang="en-US" altLang="en-US" dirty="0"/>
              <a:t>Sore throat, painful or difficult swallowing</a:t>
            </a:r>
          </a:p>
          <a:p>
            <a:pPr lvl="1"/>
            <a:r>
              <a:rPr lang="en-US" altLang="en-US" dirty="0"/>
              <a:t>Tripod position</a:t>
            </a:r>
          </a:p>
          <a:p>
            <a:pPr lvl="1"/>
            <a:r>
              <a:rPr lang="en-US" altLang="en-US" dirty="0"/>
              <a:t>Sick appearance</a:t>
            </a:r>
          </a:p>
          <a:p>
            <a:pPr lvl="1"/>
            <a:r>
              <a:rPr lang="en-US" altLang="en-US" dirty="0"/>
              <a:t>Muffled voice</a:t>
            </a:r>
          </a:p>
          <a:p>
            <a:pPr lvl="1"/>
            <a:r>
              <a:rPr lang="en-US" altLang="en-US" dirty="0"/>
              <a:t>Fever</a:t>
            </a:r>
          </a:p>
          <a:p>
            <a:pPr lvl="1"/>
            <a:r>
              <a:rPr lang="en-US" altLang="en-US" dirty="0"/>
              <a:t>Drooling</a:t>
            </a:r>
          </a:p>
          <a:p>
            <a:pPr lvl="1"/>
            <a:r>
              <a:rPr lang="en-US" altLang="en-US" dirty="0"/>
              <a:t>Stridor</a:t>
            </a:r>
          </a:p>
        </p:txBody>
      </p:sp>
    </p:spTree>
    <p:extLst>
      <p:ext uri="{BB962C8B-B14F-4D97-AF65-F5344CB8AC3E}">
        <p14:creationId xmlns:p14="http://schemas.microsoft.com/office/powerpoint/2010/main" val="3662966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FDFD-9BA3-4B1D-907A-30C94EF117A4}"/>
              </a:ext>
            </a:extLst>
          </p:cNvPr>
          <p:cNvSpPr>
            <a:spLocks noGrp="1"/>
          </p:cNvSpPr>
          <p:nvPr>
            <p:ph type="title"/>
          </p:nvPr>
        </p:nvSpPr>
        <p:spPr/>
        <p:txBody>
          <a:bodyPr/>
          <a:lstStyle/>
          <a:p>
            <a:r>
              <a:rPr lang="en-US" altLang="en-US" dirty="0">
                <a:cs typeface="Times New Roman" panose="02020603050405020304" pitchFamily="18" charset="0"/>
              </a:rPr>
              <a:t>Epiglottitis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8258378A-0635-40AC-893D-BA7B03F91837}"/>
              </a:ext>
            </a:extLst>
          </p:cNvPr>
          <p:cNvSpPr>
            <a:spLocks noGrp="1"/>
          </p:cNvSpPr>
          <p:nvPr>
            <p:ph sz="quarter" idx="13"/>
          </p:nvPr>
        </p:nvSpPr>
        <p:spPr/>
        <p:txBody>
          <a:bodyPr/>
          <a:lstStyle/>
          <a:p>
            <a:r>
              <a:rPr lang="en-US" altLang="en-US" dirty="0"/>
              <a:t>Treatment</a:t>
            </a:r>
          </a:p>
          <a:p>
            <a:pPr lvl="1"/>
            <a:r>
              <a:rPr lang="en-US" altLang="en-US" dirty="0"/>
              <a:t>Keep patient calm and comfortable.</a:t>
            </a:r>
          </a:p>
          <a:p>
            <a:pPr lvl="1"/>
            <a:r>
              <a:rPr lang="en-US" altLang="en-US" dirty="0"/>
              <a:t>Do not inspect throat.</a:t>
            </a:r>
          </a:p>
          <a:p>
            <a:pPr lvl="1"/>
            <a:r>
              <a:rPr lang="en-US" altLang="en-US" dirty="0"/>
              <a:t>Administer high-concentration oxygen if possible without alarming patient.</a:t>
            </a:r>
          </a:p>
          <a:p>
            <a:pPr lvl="1"/>
            <a:r>
              <a:rPr lang="en-US" altLang="en-US" dirty="0"/>
              <a:t>Transport.</a:t>
            </a:r>
          </a:p>
        </p:txBody>
      </p:sp>
    </p:spTree>
    <p:extLst>
      <p:ext uri="{BB962C8B-B14F-4D97-AF65-F5344CB8AC3E}">
        <p14:creationId xmlns:p14="http://schemas.microsoft.com/office/powerpoint/2010/main" val="38672617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7A64-1243-4A29-8946-318CFA7707D6}"/>
              </a:ext>
            </a:extLst>
          </p:cNvPr>
          <p:cNvSpPr>
            <a:spLocks noGrp="1"/>
          </p:cNvSpPr>
          <p:nvPr>
            <p:ph type="title"/>
          </p:nvPr>
        </p:nvSpPr>
        <p:spPr/>
        <p:txBody>
          <a:bodyPr/>
          <a:lstStyle/>
          <a:p>
            <a:r>
              <a:rPr lang="en-US" altLang="en-US" dirty="0">
                <a:cs typeface="Times New Roman" panose="02020603050405020304" pitchFamily="18" charset="0"/>
              </a:rPr>
              <a:t>Croup </a:t>
            </a:r>
            <a:r>
              <a:rPr lang="en-US" altLang="en-US" sz="2000" b="0" dirty="0">
                <a:cs typeface="Times New Roman" panose="02020603050405020304" pitchFamily="18" charset="0"/>
              </a:rPr>
              <a:t>(1 of 3)</a:t>
            </a:r>
            <a:endParaRPr lang="en-IN" sz="2000" dirty="0"/>
          </a:p>
        </p:txBody>
      </p:sp>
      <p:sp>
        <p:nvSpPr>
          <p:cNvPr id="3" name="Content Placeholder 2">
            <a:extLst>
              <a:ext uri="{FF2B5EF4-FFF2-40B4-BE49-F238E27FC236}">
                <a16:creationId xmlns:a16="http://schemas.microsoft.com/office/drawing/2014/main" id="{1BE85283-2983-47B6-81C8-5B268EE2C4FE}"/>
              </a:ext>
            </a:extLst>
          </p:cNvPr>
          <p:cNvSpPr>
            <a:spLocks noGrp="1"/>
          </p:cNvSpPr>
          <p:nvPr>
            <p:ph sz="quarter" idx="13"/>
          </p:nvPr>
        </p:nvSpPr>
        <p:spPr/>
        <p:txBody>
          <a:bodyPr/>
          <a:lstStyle/>
          <a:p>
            <a:r>
              <a:rPr lang="en-US" altLang="en-US" dirty="0"/>
              <a:t>Caused by a group of viral illnesses that result in inflammation of the larynx, trachea, and bronchi</a:t>
            </a:r>
          </a:p>
          <a:p>
            <a:r>
              <a:rPr lang="en-US" altLang="en-US" dirty="0"/>
              <a:t>Tissues in the airway (particularly the upper airway) become swollen and restrict the passage of air.</a:t>
            </a:r>
          </a:p>
        </p:txBody>
      </p:sp>
    </p:spTree>
    <p:extLst>
      <p:ext uri="{BB962C8B-B14F-4D97-AF65-F5344CB8AC3E}">
        <p14:creationId xmlns:p14="http://schemas.microsoft.com/office/powerpoint/2010/main" val="1846119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7A64-1243-4A29-8946-318CFA7707D6}"/>
              </a:ext>
            </a:extLst>
          </p:cNvPr>
          <p:cNvSpPr>
            <a:spLocks noGrp="1"/>
          </p:cNvSpPr>
          <p:nvPr>
            <p:ph type="title"/>
          </p:nvPr>
        </p:nvSpPr>
        <p:spPr/>
        <p:txBody>
          <a:bodyPr/>
          <a:lstStyle/>
          <a:p>
            <a:r>
              <a:rPr lang="en-US" altLang="en-US" dirty="0">
                <a:cs typeface="Times New Roman" panose="02020603050405020304" pitchFamily="18" charset="0"/>
              </a:rPr>
              <a:t>Croup </a:t>
            </a:r>
            <a:r>
              <a:rPr lang="en-US" altLang="en-US" sz="2000" b="0" dirty="0">
                <a:cs typeface="Times New Roman" panose="02020603050405020304" pitchFamily="18" charset="0"/>
              </a:rPr>
              <a:t>(2 of 3)</a:t>
            </a:r>
            <a:endParaRPr lang="en-IN" sz="2000" dirty="0"/>
          </a:p>
        </p:txBody>
      </p:sp>
      <p:sp>
        <p:nvSpPr>
          <p:cNvPr id="3" name="Content Placeholder 2">
            <a:extLst>
              <a:ext uri="{FF2B5EF4-FFF2-40B4-BE49-F238E27FC236}">
                <a16:creationId xmlns:a16="http://schemas.microsoft.com/office/drawing/2014/main" id="{1BE85283-2983-47B6-81C8-5B268EE2C4FE}"/>
              </a:ext>
            </a:extLst>
          </p:cNvPr>
          <p:cNvSpPr>
            <a:spLocks noGrp="1"/>
          </p:cNvSpPr>
          <p:nvPr>
            <p:ph sz="quarter" idx="13"/>
          </p:nvPr>
        </p:nvSpPr>
        <p:spPr/>
        <p:txBody>
          <a:bodyPr/>
          <a:lstStyle/>
          <a:p>
            <a:r>
              <a:rPr lang="en-US" altLang="en-US" dirty="0"/>
              <a:t>Signs and symptoms</a:t>
            </a:r>
          </a:p>
          <a:p>
            <a:pPr lvl="1"/>
            <a:r>
              <a:rPr lang="en-US" altLang="en-US" dirty="0"/>
              <a:t>Loud, barking cough</a:t>
            </a:r>
          </a:p>
          <a:p>
            <a:pPr lvl="1"/>
            <a:r>
              <a:rPr lang="en-US" altLang="en-US" dirty="0"/>
              <a:t>Hoarse voice</a:t>
            </a:r>
          </a:p>
          <a:p>
            <a:pPr lvl="1"/>
            <a:r>
              <a:rPr lang="en-US" altLang="en-US" dirty="0"/>
              <a:t>Associated breathing difficulty typically resolves when the child moves to an upright position.</a:t>
            </a:r>
          </a:p>
          <a:p>
            <a:pPr lvl="1"/>
            <a:r>
              <a:rPr lang="en-US" altLang="en-US" dirty="0"/>
              <a:t>Inadequate breathing, indicated by signs of hypoxia (cyanosis, altered mental status, etc.)</a:t>
            </a:r>
          </a:p>
          <a:p>
            <a:pPr lvl="1"/>
            <a:r>
              <a:rPr lang="en-US" altLang="en-US" dirty="0"/>
              <a:t>Signs of significant breathing difficulty (inspiratory stridor)</a:t>
            </a:r>
          </a:p>
        </p:txBody>
      </p:sp>
    </p:spTree>
    <p:extLst>
      <p:ext uri="{BB962C8B-B14F-4D97-AF65-F5344CB8AC3E}">
        <p14:creationId xmlns:p14="http://schemas.microsoft.com/office/powerpoint/2010/main" val="512225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7A64-1243-4A29-8946-318CFA7707D6}"/>
              </a:ext>
            </a:extLst>
          </p:cNvPr>
          <p:cNvSpPr>
            <a:spLocks noGrp="1"/>
          </p:cNvSpPr>
          <p:nvPr>
            <p:ph type="title"/>
          </p:nvPr>
        </p:nvSpPr>
        <p:spPr/>
        <p:txBody>
          <a:bodyPr/>
          <a:lstStyle/>
          <a:p>
            <a:r>
              <a:rPr lang="en-US" altLang="en-US" dirty="0">
                <a:cs typeface="Times New Roman" panose="02020603050405020304" pitchFamily="18" charset="0"/>
              </a:rPr>
              <a:t>Croup </a:t>
            </a:r>
            <a:r>
              <a:rPr lang="en-US" altLang="en-US" sz="2000" b="0" dirty="0">
                <a:cs typeface="Times New Roman" panose="02020603050405020304" pitchFamily="18" charset="0"/>
              </a:rPr>
              <a:t>(3 of 3)</a:t>
            </a:r>
            <a:endParaRPr lang="en-IN" sz="2000" dirty="0"/>
          </a:p>
        </p:txBody>
      </p:sp>
      <p:sp>
        <p:nvSpPr>
          <p:cNvPr id="3" name="Content Placeholder 2">
            <a:extLst>
              <a:ext uri="{FF2B5EF4-FFF2-40B4-BE49-F238E27FC236}">
                <a16:creationId xmlns:a16="http://schemas.microsoft.com/office/drawing/2014/main" id="{1BE85283-2983-47B6-81C8-5B268EE2C4FE}"/>
              </a:ext>
            </a:extLst>
          </p:cNvPr>
          <p:cNvSpPr>
            <a:spLocks noGrp="1"/>
          </p:cNvSpPr>
          <p:nvPr>
            <p:ph sz="quarter" idx="13"/>
          </p:nvPr>
        </p:nvSpPr>
        <p:spPr>
          <a:xfrm>
            <a:off x="457199" y="1556326"/>
            <a:ext cx="8425543" cy="4467955"/>
          </a:xfrm>
        </p:spPr>
        <p:txBody>
          <a:bodyPr/>
          <a:lstStyle/>
          <a:p>
            <a:r>
              <a:rPr lang="en-US" altLang="en-US" dirty="0"/>
              <a:t>Treatment</a:t>
            </a:r>
          </a:p>
          <a:p>
            <a:pPr lvl="1"/>
            <a:r>
              <a:rPr lang="en-US" altLang="en-US" dirty="0"/>
              <a:t>If signs of inadequate breathing are present, initiate artificial respirations and transport immediately.</a:t>
            </a:r>
          </a:p>
          <a:p>
            <a:pPr lvl="1"/>
            <a:r>
              <a:rPr lang="en-US" altLang="en-US" dirty="0"/>
              <a:t>If the patient is in respiratory distress but is breathing adequately, call advanced life support (A</a:t>
            </a:r>
            <a:r>
              <a:rPr lang="en-US" altLang="en-US" sz="100" dirty="0"/>
              <a:t> </a:t>
            </a:r>
            <a:r>
              <a:rPr lang="en-US" altLang="en-US" dirty="0"/>
              <a:t>L</a:t>
            </a:r>
            <a:r>
              <a:rPr lang="en-US" altLang="en-US" sz="100" dirty="0"/>
              <a:t> </a:t>
            </a:r>
            <a:r>
              <a:rPr lang="en-US" altLang="en-US" dirty="0"/>
              <a:t>S) and initiate gentle transport.</a:t>
            </a:r>
          </a:p>
          <a:p>
            <a:pPr lvl="1"/>
            <a:r>
              <a:rPr lang="en-US" altLang="en-US" dirty="0"/>
              <a:t>Consider supplemental oxygen if the patient is hypoxic.</a:t>
            </a:r>
          </a:p>
          <a:p>
            <a:pPr lvl="1"/>
            <a:r>
              <a:rPr lang="en-US" altLang="en-US" dirty="0"/>
              <a:t>Allow the patient to remain in a position of comfort.</a:t>
            </a:r>
          </a:p>
        </p:txBody>
      </p:sp>
    </p:spTree>
    <p:extLst>
      <p:ext uri="{BB962C8B-B14F-4D97-AF65-F5344CB8AC3E}">
        <p14:creationId xmlns:p14="http://schemas.microsoft.com/office/powerpoint/2010/main" val="15317391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CEA-508D-4A13-BAD4-881A71E35FFB}"/>
              </a:ext>
            </a:extLst>
          </p:cNvPr>
          <p:cNvSpPr>
            <a:spLocks noGrp="1"/>
          </p:cNvSpPr>
          <p:nvPr>
            <p:ph type="title"/>
          </p:nvPr>
        </p:nvSpPr>
        <p:spPr/>
        <p:txBody>
          <a:bodyPr/>
          <a:lstStyle/>
          <a:p>
            <a:r>
              <a:rPr lang="en-US" altLang="en-US" dirty="0">
                <a:cs typeface="Times New Roman" panose="02020603050405020304" pitchFamily="18" charset="0"/>
              </a:rPr>
              <a:t>Bronchiolitis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71CBCCED-591D-4030-B564-93833892323E}"/>
              </a:ext>
            </a:extLst>
          </p:cNvPr>
          <p:cNvSpPr>
            <a:spLocks noGrp="1"/>
          </p:cNvSpPr>
          <p:nvPr>
            <p:ph sz="quarter" idx="13"/>
          </p:nvPr>
        </p:nvSpPr>
        <p:spPr>
          <a:xfrm>
            <a:off x="457200" y="1556326"/>
            <a:ext cx="8063802" cy="4467955"/>
          </a:xfrm>
        </p:spPr>
        <p:txBody>
          <a:bodyPr/>
          <a:lstStyle/>
          <a:p>
            <a:r>
              <a:rPr lang="en-US" altLang="en-US" dirty="0"/>
              <a:t>Small airways become inflamed because of viral infection.</a:t>
            </a:r>
          </a:p>
          <a:p>
            <a:r>
              <a:rPr lang="en-US" altLang="en-US" dirty="0"/>
              <a:t>Most common cause is the respiratory syncytial virus, or R</a:t>
            </a:r>
            <a:r>
              <a:rPr lang="en-US" altLang="en-US" sz="100" dirty="0"/>
              <a:t> </a:t>
            </a:r>
            <a:r>
              <a:rPr lang="en-US" altLang="en-US" dirty="0"/>
              <a:t>S</a:t>
            </a:r>
            <a:r>
              <a:rPr lang="en-US" altLang="en-US" sz="100" dirty="0"/>
              <a:t> </a:t>
            </a:r>
            <a:r>
              <a:rPr lang="en-US" altLang="en-US" dirty="0"/>
              <a:t>V.</a:t>
            </a:r>
          </a:p>
        </p:txBody>
      </p:sp>
    </p:spTree>
    <p:extLst>
      <p:ext uri="{BB962C8B-B14F-4D97-AF65-F5344CB8AC3E}">
        <p14:creationId xmlns:p14="http://schemas.microsoft.com/office/powerpoint/2010/main" val="13730834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CEA-508D-4A13-BAD4-881A71E35FFB}"/>
              </a:ext>
            </a:extLst>
          </p:cNvPr>
          <p:cNvSpPr>
            <a:spLocks noGrp="1"/>
          </p:cNvSpPr>
          <p:nvPr>
            <p:ph type="title"/>
          </p:nvPr>
        </p:nvSpPr>
        <p:spPr/>
        <p:txBody>
          <a:bodyPr/>
          <a:lstStyle/>
          <a:p>
            <a:r>
              <a:rPr lang="en-US" altLang="en-US" dirty="0">
                <a:cs typeface="Times New Roman" panose="02020603050405020304" pitchFamily="18" charset="0"/>
              </a:rPr>
              <a:t>Bronchiolitis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71CBCCED-591D-4030-B564-93833892323E}"/>
              </a:ext>
            </a:extLst>
          </p:cNvPr>
          <p:cNvSpPr>
            <a:spLocks noGrp="1"/>
          </p:cNvSpPr>
          <p:nvPr>
            <p:ph sz="quarter" idx="13"/>
          </p:nvPr>
        </p:nvSpPr>
        <p:spPr>
          <a:xfrm>
            <a:off x="457200" y="1556326"/>
            <a:ext cx="8063802" cy="4467955"/>
          </a:xfrm>
        </p:spPr>
        <p:txBody>
          <a:bodyPr/>
          <a:lstStyle/>
          <a:p>
            <a:r>
              <a:rPr lang="en-US" altLang="en-US" dirty="0"/>
              <a:t>Signs and symptoms</a:t>
            </a:r>
          </a:p>
          <a:p>
            <a:pPr lvl="1"/>
            <a:r>
              <a:rPr lang="en-US" altLang="en-US" dirty="0"/>
              <a:t>Commonly associated with other cold-like symptoms such as a runny nose, fever, and general illness</a:t>
            </a:r>
          </a:p>
          <a:p>
            <a:pPr lvl="1"/>
            <a:r>
              <a:rPr lang="en-US" altLang="en-US" dirty="0"/>
              <a:t>Symptoms typically progress over a few days and worsen to include respiratory distress.</a:t>
            </a:r>
          </a:p>
          <a:p>
            <a:pPr lvl="1"/>
            <a:r>
              <a:rPr lang="en-US" altLang="en-US" dirty="0"/>
              <a:t>Common for multiple children in the house to be sick with similar symptoms</a:t>
            </a:r>
          </a:p>
          <a:p>
            <a:pPr lvl="1"/>
            <a:r>
              <a:rPr lang="en-US" altLang="en-US" dirty="0"/>
              <a:t>Can cause significant respiratory distress and progress to inadequate breathing</a:t>
            </a:r>
          </a:p>
        </p:txBody>
      </p:sp>
    </p:spTree>
    <p:extLst>
      <p:ext uri="{BB962C8B-B14F-4D97-AF65-F5344CB8AC3E}">
        <p14:creationId xmlns:p14="http://schemas.microsoft.com/office/powerpoint/2010/main" val="3366648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CEA-508D-4A13-BAD4-881A71E35FFB}"/>
              </a:ext>
            </a:extLst>
          </p:cNvPr>
          <p:cNvSpPr>
            <a:spLocks noGrp="1"/>
          </p:cNvSpPr>
          <p:nvPr>
            <p:ph type="title"/>
          </p:nvPr>
        </p:nvSpPr>
        <p:spPr/>
        <p:txBody>
          <a:bodyPr/>
          <a:lstStyle/>
          <a:p>
            <a:r>
              <a:rPr lang="en-US" altLang="en-US" dirty="0">
                <a:cs typeface="Times New Roman" panose="02020603050405020304" pitchFamily="18" charset="0"/>
              </a:rPr>
              <a:t>Bronchiolitis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71CBCCED-591D-4030-B564-93833892323E}"/>
              </a:ext>
            </a:extLst>
          </p:cNvPr>
          <p:cNvSpPr>
            <a:spLocks noGrp="1"/>
          </p:cNvSpPr>
          <p:nvPr>
            <p:ph sz="quarter" idx="13"/>
          </p:nvPr>
        </p:nvSpPr>
        <p:spPr>
          <a:xfrm>
            <a:off x="457200" y="1556326"/>
            <a:ext cx="8063802" cy="4467955"/>
          </a:xfrm>
        </p:spPr>
        <p:txBody>
          <a:bodyPr/>
          <a:lstStyle/>
          <a:p>
            <a:r>
              <a:rPr lang="en-US" altLang="en-US" dirty="0"/>
              <a:t>Treatment</a:t>
            </a:r>
          </a:p>
          <a:p>
            <a:pPr lvl="1"/>
            <a:r>
              <a:rPr lang="en-US" altLang="en-US" dirty="0"/>
              <a:t>Artificial ventilation may be necessary.</a:t>
            </a:r>
          </a:p>
          <a:p>
            <a:pPr lvl="1"/>
            <a:r>
              <a:rPr lang="en-US" altLang="en-US" dirty="0"/>
              <a:t>If the patient is hypoxic or shows signs of hypoxia, treat with supplemental oxygen.</a:t>
            </a:r>
          </a:p>
          <a:p>
            <a:pPr lvl="1"/>
            <a:r>
              <a:rPr lang="en-US" altLang="en-US" dirty="0"/>
              <a:t>Consider using a bulb syringe to suction the nose if it is obstructed by mucus.</a:t>
            </a:r>
          </a:p>
          <a:p>
            <a:pPr lvl="1"/>
            <a:r>
              <a:rPr lang="en-US" altLang="en-US" dirty="0"/>
              <a:t>Clearing the nose of an infant can significantly improve minute ventilation.</a:t>
            </a:r>
          </a:p>
        </p:txBody>
      </p:sp>
    </p:spTree>
    <p:extLst>
      <p:ext uri="{BB962C8B-B14F-4D97-AF65-F5344CB8AC3E}">
        <p14:creationId xmlns:p14="http://schemas.microsoft.com/office/powerpoint/2010/main" val="3283002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318F-6AEF-4E18-8BB6-C46F4C4EAAC6}"/>
              </a:ext>
            </a:extLst>
          </p:cNvPr>
          <p:cNvSpPr>
            <a:spLocks noGrp="1"/>
          </p:cNvSpPr>
          <p:nvPr>
            <p:ph type="title"/>
          </p:nvPr>
        </p:nvSpPr>
        <p:spPr/>
        <p:txBody>
          <a:bodyPr/>
          <a:lstStyle/>
          <a:p>
            <a:r>
              <a:rPr lang="en-US" altLang="en-US" dirty="0">
                <a:cs typeface="Times New Roman" panose="02020603050405020304" pitchFamily="18" charset="0"/>
              </a:rPr>
              <a:t>Adequate Breathing </a:t>
            </a:r>
            <a:r>
              <a:rPr lang="en-US" altLang="en-US" sz="2000" b="0" dirty="0">
                <a:cs typeface="Times New Roman" panose="02020603050405020304" pitchFamily="18" charset="0"/>
              </a:rPr>
              <a:t>(1 of 2)</a:t>
            </a:r>
            <a:endParaRPr lang="en-IN" dirty="0"/>
          </a:p>
        </p:txBody>
      </p:sp>
      <p:sp>
        <p:nvSpPr>
          <p:cNvPr id="3" name="Content Placeholder 2">
            <a:extLst>
              <a:ext uri="{FF2B5EF4-FFF2-40B4-BE49-F238E27FC236}">
                <a16:creationId xmlns:a16="http://schemas.microsoft.com/office/drawing/2014/main" id="{72D4B0AD-09B9-4034-89A0-D6DF0B60D00D}"/>
              </a:ext>
            </a:extLst>
          </p:cNvPr>
          <p:cNvSpPr>
            <a:spLocks noGrp="1"/>
          </p:cNvSpPr>
          <p:nvPr>
            <p:ph sz="quarter" idx="13"/>
          </p:nvPr>
        </p:nvSpPr>
        <p:spPr/>
        <p:txBody>
          <a:bodyPr/>
          <a:lstStyle/>
          <a:p>
            <a:r>
              <a:rPr lang="en-US" altLang="en-US" dirty="0"/>
              <a:t>Breathing sufficient to support life</a:t>
            </a:r>
          </a:p>
          <a:p>
            <a:r>
              <a:rPr lang="en-US" altLang="en-US" dirty="0"/>
              <a:t>Signs</a:t>
            </a:r>
          </a:p>
          <a:p>
            <a:pPr lvl="1"/>
            <a:r>
              <a:rPr lang="en-US" altLang="en-US" dirty="0"/>
              <a:t>Generally normal mental status and moving air when breathing</a:t>
            </a:r>
          </a:p>
          <a:p>
            <a:pPr lvl="1"/>
            <a:r>
              <a:rPr lang="en-US" altLang="en-US" dirty="0"/>
              <a:t>Ability to speak relatively normally without having to catch their breath</a:t>
            </a:r>
          </a:p>
          <a:p>
            <a:pPr lvl="1"/>
            <a:r>
              <a:rPr lang="en-US" altLang="en-US" dirty="0"/>
              <a:t>Normal color and oxygen saturation typically in normal range</a:t>
            </a:r>
          </a:p>
        </p:txBody>
      </p:sp>
    </p:spTree>
    <p:extLst>
      <p:ext uri="{BB962C8B-B14F-4D97-AF65-F5344CB8AC3E}">
        <p14:creationId xmlns:p14="http://schemas.microsoft.com/office/powerpoint/2010/main" val="17911547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013C-BA51-492B-841B-73DD95C5443E}"/>
              </a:ext>
            </a:extLst>
          </p:cNvPr>
          <p:cNvSpPr>
            <a:spLocks noGrp="1"/>
          </p:cNvSpPr>
          <p:nvPr>
            <p:ph type="title"/>
          </p:nvPr>
        </p:nvSpPr>
        <p:spPr/>
        <p:txBody>
          <a:bodyPr/>
          <a:lstStyle/>
          <a:p>
            <a:r>
              <a:rPr lang="en-US" altLang="en-US" dirty="0">
                <a:cs typeface="Times New Roman" panose="02020603050405020304" pitchFamily="18" charset="0"/>
              </a:rPr>
              <a:t>Cystic Fibrosis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E64A9F47-A224-4BD8-878E-5D0FABE9F5F8}"/>
              </a:ext>
            </a:extLst>
          </p:cNvPr>
          <p:cNvSpPr>
            <a:spLocks noGrp="1"/>
          </p:cNvSpPr>
          <p:nvPr>
            <p:ph sz="quarter" idx="13"/>
          </p:nvPr>
        </p:nvSpPr>
        <p:spPr/>
        <p:txBody>
          <a:bodyPr/>
          <a:lstStyle/>
          <a:p>
            <a:r>
              <a:rPr lang="en-US" altLang="en-US" dirty="0"/>
              <a:t>Genetic disease typically appearing in childhood</a:t>
            </a:r>
          </a:p>
          <a:p>
            <a:r>
              <a:rPr lang="en-US" altLang="en-US" dirty="0"/>
              <a:t>Causes thick, sticky mucus accumulating in the lungs and digestive system</a:t>
            </a:r>
          </a:p>
          <a:p>
            <a:r>
              <a:rPr lang="en-US" altLang="en-US" dirty="0"/>
              <a:t>Mucus can cause life-threatening lung infections and serious digestion problems.</a:t>
            </a:r>
          </a:p>
        </p:txBody>
      </p:sp>
    </p:spTree>
    <p:extLst>
      <p:ext uri="{BB962C8B-B14F-4D97-AF65-F5344CB8AC3E}">
        <p14:creationId xmlns:p14="http://schemas.microsoft.com/office/powerpoint/2010/main" val="738985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013C-BA51-492B-841B-73DD95C5443E}"/>
              </a:ext>
            </a:extLst>
          </p:cNvPr>
          <p:cNvSpPr>
            <a:spLocks noGrp="1"/>
          </p:cNvSpPr>
          <p:nvPr>
            <p:ph type="title"/>
          </p:nvPr>
        </p:nvSpPr>
        <p:spPr/>
        <p:txBody>
          <a:bodyPr/>
          <a:lstStyle/>
          <a:p>
            <a:r>
              <a:rPr lang="en-US" altLang="en-US" dirty="0">
                <a:cs typeface="Times New Roman" panose="02020603050405020304" pitchFamily="18" charset="0"/>
              </a:rPr>
              <a:t>Cystic Fibrosis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E64A9F47-A224-4BD8-878E-5D0FABE9F5F8}"/>
              </a:ext>
            </a:extLst>
          </p:cNvPr>
          <p:cNvSpPr>
            <a:spLocks noGrp="1"/>
          </p:cNvSpPr>
          <p:nvPr>
            <p:ph sz="quarter" idx="13"/>
          </p:nvPr>
        </p:nvSpPr>
        <p:spPr/>
        <p:txBody>
          <a:bodyPr/>
          <a:lstStyle/>
          <a:p>
            <a:r>
              <a:rPr lang="en-US" altLang="en-US" dirty="0"/>
              <a:t>Signs and symptoms</a:t>
            </a:r>
          </a:p>
          <a:p>
            <a:pPr lvl="1"/>
            <a:r>
              <a:rPr lang="en-US" altLang="en-US" dirty="0"/>
              <a:t>Coughing with large amounts of mucus</a:t>
            </a:r>
          </a:p>
          <a:p>
            <a:pPr lvl="1"/>
            <a:r>
              <a:rPr lang="en-US" altLang="en-US" dirty="0"/>
              <a:t>Fatigue</a:t>
            </a:r>
          </a:p>
          <a:p>
            <a:pPr lvl="1"/>
            <a:r>
              <a:rPr lang="en-US" altLang="en-US" dirty="0"/>
              <a:t>Frequent occurrences of pneumonia</a:t>
            </a:r>
          </a:p>
          <a:p>
            <a:pPr lvl="1"/>
            <a:r>
              <a:rPr lang="en-US" altLang="en-US" dirty="0"/>
              <a:t>Abdominal pain and distention</a:t>
            </a:r>
          </a:p>
          <a:p>
            <a:pPr lvl="1"/>
            <a:r>
              <a:rPr lang="en-US" altLang="en-US" dirty="0"/>
              <a:t>Coughing up blood</a:t>
            </a:r>
          </a:p>
          <a:p>
            <a:pPr lvl="1"/>
            <a:r>
              <a:rPr lang="en-US" altLang="en-US" dirty="0"/>
              <a:t>Nausea</a:t>
            </a:r>
          </a:p>
          <a:p>
            <a:pPr lvl="1"/>
            <a:r>
              <a:rPr lang="en-US" altLang="en-US" dirty="0"/>
              <a:t>Weight loss</a:t>
            </a:r>
          </a:p>
        </p:txBody>
      </p:sp>
    </p:spTree>
    <p:extLst>
      <p:ext uri="{BB962C8B-B14F-4D97-AF65-F5344CB8AC3E}">
        <p14:creationId xmlns:p14="http://schemas.microsoft.com/office/powerpoint/2010/main" val="21207679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013C-BA51-492B-841B-73DD95C5443E}"/>
              </a:ext>
            </a:extLst>
          </p:cNvPr>
          <p:cNvSpPr>
            <a:spLocks noGrp="1"/>
          </p:cNvSpPr>
          <p:nvPr>
            <p:ph type="title"/>
          </p:nvPr>
        </p:nvSpPr>
        <p:spPr/>
        <p:txBody>
          <a:bodyPr/>
          <a:lstStyle/>
          <a:p>
            <a:r>
              <a:rPr lang="en-US" altLang="en-US" dirty="0">
                <a:cs typeface="Times New Roman" panose="02020603050405020304" pitchFamily="18" charset="0"/>
              </a:rPr>
              <a:t>Cystic Fibrosis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E64A9F47-A224-4BD8-878E-5D0FABE9F5F8}"/>
              </a:ext>
            </a:extLst>
          </p:cNvPr>
          <p:cNvSpPr>
            <a:spLocks noGrp="1"/>
          </p:cNvSpPr>
          <p:nvPr>
            <p:ph sz="quarter" idx="13"/>
          </p:nvPr>
        </p:nvSpPr>
        <p:spPr/>
        <p:txBody>
          <a:bodyPr/>
          <a:lstStyle/>
          <a:p>
            <a:r>
              <a:rPr lang="en-US" altLang="en-US" dirty="0"/>
              <a:t>Treatment</a:t>
            </a:r>
          </a:p>
          <a:p>
            <a:pPr lvl="1"/>
            <a:r>
              <a:rPr lang="en-US" altLang="en-US" dirty="0"/>
              <a:t>Patient or caregiver often best resource for baseline assessment of patient.</a:t>
            </a:r>
          </a:p>
          <a:p>
            <a:pPr lvl="1"/>
            <a:r>
              <a:rPr lang="en-US" altLang="en-US" dirty="0"/>
              <a:t>Patient or caregivers can often guide treatment.</a:t>
            </a:r>
          </a:p>
        </p:txBody>
      </p:sp>
    </p:spTree>
    <p:extLst>
      <p:ext uri="{BB962C8B-B14F-4D97-AF65-F5344CB8AC3E}">
        <p14:creationId xmlns:p14="http://schemas.microsoft.com/office/powerpoint/2010/main" val="13024024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4DDF-1D41-49F4-AAC1-0A4A3C28D641}"/>
              </a:ext>
            </a:extLst>
          </p:cNvPr>
          <p:cNvSpPr>
            <a:spLocks noGrp="1"/>
          </p:cNvSpPr>
          <p:nvPr>
            <p:ph type="title"/>
          </p:nvPr>
        </p:nvSpPr>
        <p:spPr/>
        <p:txBody>
          <a:bodyPr/>
          <a:lstStyle/>
          <a:p>
            <a:r>
              <a:rPr lang="en-US" altLang="en-US" dirty="0">
                <a:cs typeface="Times New Roman" panose="02020603050405020304" pitchFamily="18" charset="0"/>
              </a:rPr>
              <a:t>Viral Respiratory Infections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AD7B55F5-5682-4E5C-9759-D6C446AC6B05}"/>
              </a:ext>
            </a:extLst>
          </p:cNvPr>
          <p:cNvSpPr>
            <a:spLocks noGrp="1"/>
          </p:cNvSpPr>
          <p:nvPr>
            <p:ph sz="quarter" idx="13"/>
          </p:nvPr>
        </p:nvSpPr>
        <p:spPr/>
        <p:txBody>
          <a:bodyPr/>
          <a:lstStyle/>
          <a:p>
            <a:r>
              <a:rPr lang="en-US" altLang="en-US" dirty="0"/>
              <a:t>Infection of respiratory tract</a:t>
            </a:r>
          </a:p>
          <a:p>
            <a:r>
              <a:rPr lang="en-US" altLang="en-US" dirty="0"/>
              <a:t>Common in adults, affecting more than 17 billion people each year</a:t>
            </a:r>
          </a:p>
        </p:txBody>
      </p:sp>
    </p:spTree>
    <p:extLst>
      <p:ext uri="{BB962C8B-B14F-4D97-AF65-F5344CB8AC3E}">
        <p14:creationId xmlns:p14="http://schemas.microsoft.com/office/powerpoint/2010/main" val="27532925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4DDF-1D41-49F4-AAC1-0A4A3C28D641}"/>
              </a:ext>
            </a:extLst>
          </p:cNvPr>
          <p:cNvSpPr>
            <a:spLocks noGrp="1"/>
          </p:cNvSpPr>
          <p:nvPr>
            <p:ph type="title"/>
          </p:nvPr>
        </p:nvSpPr>
        <p:spPr/>
        <p:txBody>
          <a:bodyPr/>
          <a:lstStyle/>
          <a:p>
            <a:r>
              <a:rPr lang="en-US" altLang="en-US" dirty="0">
                <a:cs typeface="Times New Roman" panose="02020603050405020304" pitchFamily="18" charset="0"/>
              </a:rPr>
              <a:t>Viral Respiratory Infections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AD7B55F5-5682-4E5C-9759-D6C446AC6B05}"/>
              </a:ext>
            </a:extLst>
          </p:cNvPr>
          <p:cNvSpPr>
            <a:spLocks noGrp="1"/>
          </p:cNvSpPr>
          <p:nvPr>
            <p:ph sz="quarter" idx="13"/>
          </p:nvPr>
        </p:nvSpPr>
        <p:spPr/>
        <p:txBody>
          <a:bodyPr/>
          <a:lstStyle/>
          <a:p>
            <a:r>
              <a:rPr lang="en-US" altLang="en-US" dirty="0"/>
              <a:t>Signs and symptoms</a:t>
            </a:r>
          </a:p>
          <a:p>
            <a:pPr lvl="1"/>
            <a:r>
              <a:rPr lang="en-US" altLang="en-US" dirty="0"/>
              <a:t>Often starts with sore or scratchy throat with sneezing, runny nose, and fatigue</a:t>
            </a:r>
          </a:p>
          <a:p>
            <a:pPr lvl="1"/>
            <a:r>
              <a:rPr lang="en-US" altLang="en-US" dirty="0"/>
              <a:t>Fever and chills</a:t>
            </a:r>
          </a:p>
          <a:p>
            <a:pPr lvl="1"/>
            <a:r>
              <a:rPr lang="en-US" altLang="en-US" dirty="0"/>
              <a:t>Infection can spread into lungs, causing shortness of breath.</a:t>
            </a:r>
          </a:p>
          <a:p>
            <a:pPr lvl="1"/>
            <a:r>
              <a:rPr lang="en-US" altLang="en-US" dirty="0"/>
              <a:t>Cough can be persistent.</a:t>
            </a:r>
          </a:p>
          <a:p>
            <a:pPr lvl="2"/>
            <a:r>
              <a:rPr lang="en-US" altLang="en-US" dirty="0"/>
              <a:t>May produce yellow or greenish sputum</a:t>
            </a:r>
          </a:p>
        </p:txBody>
      </p:sp>
    </p:spTree>
    <p:extLst>
      <p:ext uri="{BB962C8B-B14F-4D97-AF65-F5344CB8AC3E}">
        <p14:creationId xmlns:p14="http://schemas.microsoft.com/office/powerpoint/2010/main" val="25929770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4DDF-1D41-49F4-AAC1-0A4A3C28D641}"/>
              </a:ext>
            </a:extLst>
          </p:cNvPr>
          <p:cNvSpPr>
            <a:spLocks noGrp="1"/>
          </p:cNvSpPr>
          <p:nvPr>
            <p:ph type="title"/>
          </p:nvPr>
        </p:nvSpPr>
        <p:spPr/>
        <p:txBody>
          <a:bodyPr/>
          <a:lstStyle/>
          <a:p>
            <a:r>
              <a:rPr lang="en-US" altLang="en-US" dirty="0">
                <a:cs typeface="Times New Roman" panose="02020603050405020304" pitchFamily="18" charset="0"/>
              </a:rPr>
              <a:t>Viral Respiratory Infections </a:t>
            </a:r>
            <a:r>
              <a:rPr lang="en-US" altLang="en-US" sz="2000" b="0" dirty="0">
                <a:cs typeface="Times New Roman" panose="02020603050405020304" pitchFamily="18" charset="0"/>
              </a:rPr>
              <a:t>(3 of 3)</a:t>
            </a:r>
            <a:endParaRPr lang="en-IN" dirty="0"/>
          </a:p>
        </p:txBody>
      </p:sp>
      <p:sp>
        <p:nvSpPr>
          <p:cNvPr id="3" name="Content Placeholder 2">
            <a:extLst>
              <a:ext uri="{FF2B5EF4-FFF2-40B4-BE49-F238E27FC236}">
                <a16:creationId xmlns:a16="http://schemas.microsoft.com/office/drawing/2014/main" id="{AD7B55F5-5682-4E5C-9759-D6C446AC6B05}"/>
              </a:ext>
            </a:extLst>
          </p:cNvPr>
          <p:cNvSpPr>
            <a:spLocks noGrp="1"/>
          </p:cNvSpPr>
          <p:nvPr>
            <p:ph sz="quarter" idx="13"/>
          </p:nvPr>
        </p:nvSpPr>
        <p:spPr/>
        <p:txBody>
          <a:bodyPr/>
          <a:lstStyle/>
          <a:p>
            <a:r>
              <a:rPr lang="en-US" altLang="en-US" dirty="0"/>
              <a:t>Supportive treatment</a:t>
            </a:r>
          </a:p>
          <a:p>
            <a:pPr lvl="1"/>
            <a:r>
              <a:rPr lang="en-US" altLang="en-US" dirty="0"/>
              <a:t>Supplemental oxygen for hypoxia</a:t>
            </a:r>
          </a:p>
          <a:p>
            <a:pPr lvl="1"/>
            <a:r>
              <a:rPr lang="en-US" altLang="en-US" dirty="0"/>
              <a:t>Bronchodilators for wheezing</a:t>
            </a:r>
          </a:p>
          <a:p>
            <a:r>
              <a:rPr lang="en-US" altLang="en-US" dirty="0"/>
              <a:t>Infection is viral and cannot be helped by antibiotics.</a:t>
            </a:r>
          </a:p>
          <a:p>
            <a:r>
              <a:rPr lang="en-US" altLang="en-US" dirty="0"/>
              <a:t>Good hygiene can prevent viral respiratory infections.</a:t>
            </a:r>
          </a:p>
        </p:txBody>
      </p:sp>
    </p:spTree>
    <p:extLst>
      <p:ext uri="{BB962C8B-B14F-4D97-AF65-F5344CB8AC3E}">
        <p14:creationId xmlns:p14="http://schemas.microsoft.com/office/powerpoint/2010/main" val="33728765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The Prescribed Inhaler</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2007882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5D46-3637-456A-9019-E0A592A71C51}"/>
              </a:ext>
            </a:extLst>
          </p:cNvPr>
          <p:cNvSpPr>
            <a:spLocks noGrp="1"/>
          </p:cNvSpPr>
          <p:nvPr>
            <p:ph type="title"/>
          </p:nvPr>
        </p:nvSpPr>
        <p:spPr/>
        <p:txBody>
          <a:bodyPr/>
          <a:lstStyle/>
          <a:p>
            <a:r>
              <a:rPr lang="en-US" altLang="en-US" dirty="0">
                <a:cs typeface="Times New Roman" panose="02020603050405020304" pitchFamily="18" charset="0"/>
              </a:rPr>
              <a:t>The Prescribed Inhaler </a:t>
            </a:r>
            <a:r>
              <a:rPr lang="en-US" altLang="en-US" sz="2000" b="0" dirty="0">
                <a:cs typeface="Times New Roman" panose="02020603050405020304" pitchFamily="18" charset="0"/>
              </a:rPr>
              <a:t>(1 of 5)</a:t>
            </a:r>
            <a:endParaRPr lang="en-IN" dirty="0"/>
          </a:p>
        </p:txBody>
      </p:sp>
      <p:sp>
        <p:nvSpPr>
          <p:cNvPr id="3" name="Content Placeholder 2">
            <a:extLst>
              <a:ext uri="{FF2B5EF4-FFF2-40B4-BE49-F238E27FC236}">
                <a16:creationId xmlns:a16="http://schemas.microsoft.com/office/drawing/2014/main" id="{E2266BFC-3809-4293-862C-C57B07303F95}"/>
              </a:ext>
            </a:extLst>
          </p:cNvPr>
          <p:cNvSpPr>
            <a:spLocks noGrp="1"/>
          </p:cNvSpPr>
          <p:nvPr>
            <p:ph sz="quarter" idx="13"/>
          </p:nvPr>
        </p:nvSpPr>
        <p:spPr/>
        <p:txBody>
          <a:bodyPr/>
          <a:lstStyle/>
          <a:p>
            <a:r>
              <a:rPr lang="en-US" altLang="en-US" dirty="0"/>
              <a:t>Metered-dose inhaler</a:t>
            </a:r>
          </a:p>
          <a:p>
            <a:r>
              <a:rPr lang="en-US" altLang="en-US" dirty="0"/>
              <a:t>Provides a metered (exactly measured) inhaled dose of medication</a:t>
            </a:r>
          </a:p>
          <a:p>
            <a:r>
              <a:rPr lang="en-US" altLang="en-US" dirty="0"/>
              <a:t>Most commonly prescribed for conditions causing bronchoconstriction</a:t>
            </a:r>
          </a:p>
        </p:txBody>
      </p:sp>
    </p:spTree>
    <p:extLst>
      <p:ext uri="{BB962C8B-B14F-4D97-AF65-F5344CB8AC3E}">
        <p14:creationId xmlns:p14="http://schemas.microsoft.com/office/powerpoint/2010/main" val="4141972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The Prescribed Inhaler </a:t>
            </a:r>
            <a:r>
              <a:rPr lang="en-US" sz="2000" b="0" dirty="0"/>
              <a:t>(2 of 5)</a:t>
            </a:r>
            <a:endParaRPr lang="en-IN" sz="2000" b="0" dirty="0"/>
          </a:p>
        </p:txBody>
      </p:sp>
      <p:pic>
        <p:nvPicPr>
          <p:cNvPr id="3" name="Picture 2" descr="The image depict the usage of inhaler in adult.">
            <a:extLst>
              <a:ext uri="{FF2B5EF4-FFF2-40B4-BE49-F238E27FC236}">
                <a16:creationId xmlns:a16="http://schemas.microsoft.com/office/drawing/2014/main" id="{43F4EF6D-2CB4-4A3E-91F1-EAD9A6FA00E4}"/>
              </a:ext>
            </a:extLst>
          </p:cNvPr>
          <p:cNvPicPr>
            <a:picLocks noChangeAspect="1"/>
          </p:cNvPicPr>
          <p:nvPr/>
        </p:nvPicPr>
        <p:blipFill>
          <a:blip r:embed="rId3"/>
          <a:stretch>
            <a:fillRect/>
          </a:stretch>
        </p:blipFill>
        <p:spPr>
          <a:xfrm>
            <a:off x="1583799" y="1552104"/>
            <a:ext cx="5976402" cy="4034072"/>
          </a:xfrm>
          <a:prstGeom prst="rect">
            <a:avLst/>
          </a:prstGeom>
        </p:spPr>
      </p:pic>
      <p:sp>
        <p:nvSpPr>
          <p:cNvPr id="26" name="Content Placeholder 25"/>
          <p:cNvSpPr>
            <a:spLocks noGrp="1"/>
          </p:cNvSpPr>
          <p:nvPr>
            <p:ph sz="quarter" idx="18"/>
          </p:nvPr>
        </p:nvSpPr>
        <p:spPr>
          <a:xfrm>
            <a:off x="457199" y="5894288"/>
            <a:ext cx="8229600" cy="348816"/>
          </a:xfrm>
        </p:spPr>
        <p:txBody>
          <a:bodyPr/>
          <a:lstStyle/>
          <a:p>
            <a:pPr marL="432" indent="0">
              <a:buNone/>
            </a:pPr>
            <a:r>
              <a:rPr lang="en-US" sz="2000" dirty="0"/>
              <a:t>Prescribed Inhaler</a:t>
            </a:r>
          </a:p>
        </p:txBody>
      </p:sp>
    </p:spTree>
    <p:extLst>
      <p:ext uri="{BB962C8B-B14F-4D97-AF65-F5344CB8AC3E}">
        <p14:creationId xmlns:p14="http://schemas.microsoft.com/office/powerpoint/2010/main" val="1854123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8310-95C3-4B07-BCD0-FD2F19885B64}"/>
              </a:ext>
            </a:extLst>
          </p:cNvPr>
          <p:cNvSpPr>
            <a:spLocks noGrp="1"/>
          </p:cNvSpPr>
          <p:nvPr>
            <p:ph type="title"/>
          </p:nvPr>
        </p:nvSpPr>
        <p:spPr/>
        <p:txBody>
          <a:bodyPr/>
          <a:lstStyle/>
          <a:p>
            <a:r>
              <a:rPr lang="en-US" altLang="en-US" dirty="0">
                <a:cs typeface="Times New Roman" panose="02020603050405020304" pitchFamily="18" charset="0"/>
              </a:rPr>
              <a:t>The Prescribed Inhaler </a:t>
            </a:r>
            <a:r>
              <a:rPr lang="en-US" altLang="en-US" sz="2000" b="0" dirty="0">
                <a:cs typeface="Times New Roman" panose="02020603050405020304" pitchFamily="18" charset="0"/>
              </a:rPr>
              <a:t>(3 of 5)</a:t>
            </a:r>
            <a:endParaRPr lang="en-IN" dirty="0"/>
          </a:p>
        </p:txBody>
      </p:sp>
      <p:sp>
        <p:nvSpPr>
          <p:cNvPr id="3" name="Content Placeholder 2">
            <a:extLst>
              <a:ext uri="{FF2B5EF4-FFF2-40B4-BE49-F238E27FC236}">
                <a16:creationId xmlns:a16="http://schemas.microsoft.com/office/drawing/2014/main" id="{76B6521F-74C9-4F5D-8D85-1DA67FB98258}"/>
              </a:ext>
            </a:extLst>
          </p:cNvPr>
          <p:cNvSpPr>
            <a:spLocks noGrp="1"/>
          </p:cNvSpPr>
          <p:nvPr>
            <p:ph sz="quarter" idx="13"/>
          </p:nvPr>
        </p:nvSpPr>
        <p:spPr>
          <a:xfrm>
            <a:off x="457200" y="1556326"/>
            <a:ext cx="7745506" cy="4467955"/>
          </a:xfrm>
        </p:spPr>
        <p:txBody>
          <a:bodyPr/>
          <a:lstStyle/>
          <a:p>
            <a:r>
              <a:rPr lang="en-US" altLang="en-US" dirty="0"/>
              <a:t>Before administering inhaler</a:t>
            </a:r>
          </a:p>
          <a:p>
            <a:pPr lvl="1"/>
            <a:r>
              <a:rPr lang="en-US" altLang="en-US" dirty="0"/>
              <a:t>Ensure right patient, right time, right medication, right dose, right route.</a:t>
            </a:r>
          </a:p>
          <a:p>
            <a:pPr lvl="1"/>
            <a:r>
              <a:rPr lang="en-US" altLang="en-US" dirty="0"/>
              <a:t>Check expiration date.</a:t>
            </a:r>
          </a:p>
          <a:p>
            <a:pPr lvl="1"/>
            <a:r>
              <a:rPr lang="en-US" altLang="en-US" dirty="0"/>
              <a:t>Shake inhaler vigorously.</a:t>
            </a:r>
          </a:p>
          <a:p>
            <a:r>
              <a:rPr lang="en-US" altLang="en-US" dirty="0"/>
              <a:t>Patient alert enough to use inhaler</a:t>
            </a:r>
          </a:p>
          <a:p>
            <a:pPr lvl="1"/>
            <a:r>
              <a:rPr lang="en-US" altLang="en-US" dirty="0"/>
              <a:t>Use spacer device if patient has one.</a:t>
            </a:r>
          </a:p>
        </p:txBody>
      </p:sp>
    </p:spTree>
    <p:extLst>
      <p:ext uri="{BB962C8B-B14F-4D97-AF65-F5344CB8AC3E}">
        <p14:creationId xmlns:p14="http://schemas.microsoft.com/office/powerpoint/2010/main" val="1408054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E6B58-A1FE-4268-A34D-8D792E1BD9F5}"/>
              </a:ext>
            </a:extLst>
          </p:cNvPr>
          <p:cNvSpPr>
            <a:spLocks noGrp="1"/>
          </p:cNvSpPr>
          <p:nvPr>
            <p:ph type="title"/>
          </p:nvPr>
        </p:nvSpPr>
        <p:spPr/>
        <p:txBody>
          <a:bodyPr/>
          <a:lstStyle/>
          <a:p>
            <a:r>
              <a:rPr lang="en-US" altLang="en-US" dirty="0">
                <a:cs typeface="Times New Roman" panose="02020603050405020304" pitchFamily="18" charset="0"/>
              </a:rPr>
              <a:t>Adequate Breathing </a:t>
            </a:r>
            <a:r>
              <a:rPr lang="en-US" altLang="en-US" sz="2000" b="0" dirty="0">
                <a:cs typeface="Times New Roman" panose="02020603050405020304" pitchFamily="18" charset="0"/>
              </a:rPr>
              <a:t>(2 of 2)</a:t>
            </a:r>
            <a:endParaRPr lang="en-IN" dirty="0"/>
          </a:p>
        </p:txBody>
      </p:sp>
      <p:sp>
        <p:nvSpPr>
          <p:cNvPr id="3" name="Content Placeholder 2">
            <a:extLst>
              <a:ext uri="{FF2B5EF4-FFF2-40B4-BE49-F238E27FC236}">
                <a16:creationId xmlns:a16="http://schemas.microsoft.com/office/drawing/2014/main" id="{2ED27DF6-B215-4083-81F9-65B7BE231084}"/>
              </a:ext>
            </a:extLst>
          </p:cNvPr>
          <p:cNvSpPr>
            <a:spLocks noGrp="1"/>
          </p:cNvSpPr>
          <p:nvPr>
            <p:ph sz="quarter" idx="13"/>
          </p:nvPr>
        </p:nvSpPr>
        <p:spPr/>
        <p:txBody>
          <a:bodyPr/>
          <a:lstStyle/>
          <a:p>
            <a:r>
              <a:rPr lang="en-US" altLang="en-US" dirty="0"/>
              <a:t>May be determined by observing rate, rhythm, quality</a:t>
            </a:r>
          </a:p>
          <a:p>
            <a:pPr lvl="1"/>
            <a:r>
              <a:rPr lang="en-US" altLang="en-US" dirty="0"/>
              <a:t>12 to 20 breaths/minute for adult</a:t>
            </a:r>
          </a:p>
          <a:p>
            <a:pPr lvl="1"/>
            <a:r>
              <a:rPr lang="en-US" altLang="en-US" dirty="0"/>
              <a:t>18 to 30 breaths/minute for school-age child</a:t>
            </a:r>
          </a:p>
          <a:p>
            <a:pPr lvl="1"/>
            <a:r>
              <a:rPr lang="en-US" altLang="en-US" dirty="0"/>
              <a:t>30 to 60 breaths/minute for infant</a:t>
            </a:r>
          </a:p>
          <a:p>
            <a:pPr lvl="1"/>
            <a:r>
              <a:rPr lang="en-US" altLang="en-US" dirty="0"/>
              <a:t>Rhythm usually regular</a:t>
            </a:r>
          </a:p>
          <a:p>
            <a:pPr lvl="1"/>
            <a:r>
              <a:rPr lang="en-US" altLang="en-US" dirty="0"/>
              <a:t>Breath sounds normally present and equal</a:t>
            </a:r>
          </a:p>
        </p:txBody>
      </p:sp>
    </p:spTree>
    <p:extLst>
      <p:ext uri="{BB962C8B-B14F-4D97-AF65-F5344CB8AC3E}">
        <p14:creationId xmlns:p14="http://schemas.microsoft.com/office/powerpoint/2010/main" val="18010082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The Prescribed Inhaler </a:t>
            </a:r>
            <a:r>
              <a:rPr lang="en-US" sz="2000" b="0" dirty="0"/>
              <a:t>(4 of 5)</a:t>
            </a:r>
            <a:endParaRPr lang="en-IN" sz="2000" b="0" dirty="0"/>
          </a:p>
        </p:txBody>
      </p:sp>
      <p:pic>
        <p:nvPicPr>
          <p:cNvPr id="4" name="Picture 3" descr="The image depicts, a man sitting on a bench with a nonrebreather oxygen mask in place and the E M T holding the inhaler and communicating on the walkie talkie.&#10;">
            <a:extLst>
              <a:ext uri="{FF2B5EF4-FFF2-40B4-BE49-F238E27FC236}">
                <a16:creationId xmlns:a16="http://schemas.microsoft.com/office/drawing/2014/main" id="{D121EDDE-CAAC-4D35-B67D-49A0DAF80D65}"/>
              </a:ext>
            </a:extLst>
          </p:cNvPr>
          <p:cNvPicPr>
            <a:picLocks noChangeAspect="1"/>
          </p:cNvPicPr>
          <p:nvPr/>
        </p:nvPicPr>
        <p:blipFill>
          <a:blip r:embed="rId3"/>
          <a:stretch>
            <a:fillRect/>
          </a:stretch>
        </p:blipFill>
        <p:spPr>
          <a:xfrm>
            <a:off x="3205120" y="1565810"/>
            <a:ext cx="2733761" cy="3994131"/>
          </a:xfrm>
          <a:prstGeom prst="rect">
            <a:avLst/>
          </a:prstGeom>
        </p:spPr>
      </p:pic>
      <p:sp>
        <p:nvSpPr>
          <p:cNvPr id="26" name="Content Placeholder 25"/>
          <p:cNvSpPr>
            <a:spLocks noGrp="1"/>
          </p:cNvSpPr>
          <p:nvPr>
            <p:ph sz="quarter" idx="18"/>
          </p:nvPr>
        </p:nvSpPr>
        <p:spPr>
          <a:xfrm>
            <a:off x="468314" y="5698603"/>
            <a:ext cx="7613802" cy="679595"/>
          </a:xfrm>
        </p:spPr>
        <p:txBody>
          <a:bodyPr/>
          <a:lstStyle/>
          <a:p>
            <a:pPr marL="432" indent="0">
              <a:buNone/>
            </a:pPr>
            <a:r>
              <a:rPr lang="en-US" sz="2000" dirty="0"/>
              <a:t>3. Ensure the five “rights”: 1. Right patient; 2. Right time; 3. Right medication; 4. Right dose; 5. Right route.</a:t>
            </a:r>
          </a:p>
        </p:txBody>
      </p:sp>
    </p:spTree>
    <p:extLst>
      <p:ext uri="{BB962C8B-B14F-4D97-AF65-F5344CB8AC3E}">
        <p14:creationId xmlns:p14="http://schemas.microsoft.com/office/powerpoint/2010/main" val="29935205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D076-03F6-46E5-8A22-D207AD98D3F4}"/>
              </a:ext>
            </a:extLst>
          </p:cNvPr>
          <p:cNvSpPr>
            <a:spLocks noGrp="1"/>
          </p:cNvSpPr>
          <p:nvPr>
            <p:ph type="title"/>
          </p:nvPr>
        </p:nvSpPr>
        <p:spPr>
          <a:xfrm>
            <a:off x="457200" y="215371"/>
            <a:ext cx="8229600" cy="1097279"/>
          </a:xfrm>
        </p:spPr>
        <p:txBody>
          <a:bodyPr/>
          <a:lstStyle/>
          <a:p>
            <a:r>
              <a:rPr lang="en-US" dirty="0"/>
              <a:t>Spacer Device</a:t>
            </a:r>
            <a:endParaRPr lang="en-US" sz="2000" b="0" dirty="0"/>
          </a:p>
        </p:txBody>
      </p:sp>
      <p:pic>
        <p:nvPicPr>
          <p:cNvPr id="6" name="Picture 5" descr="An inhaler with a spacer attached to the mouthpiece.">
            <a:extLst>
              <a:ext uri="{FF2B5EF4-FFF2-40B4-BE49-F238E27FC236}">
                <a16:creationId xmlns:a16="http://schemas.microsoft.com/office/drawing/2014/main" id="{1FABCF1B-290C-4676-828B-43324D00086C}"/>
              </a:ext>
            </a:extLst>
          </p:cNvPr>
          <p:cNvPicPr>
            <a:picLocks noChangeAspect="1"/>
          </p:cNvPicPr>
          <p:nvPr/>
        </p:nvPicPr>
        <p:blipFill>
          <a:blip r:embed="rId3"/>
          <a:stretch>
            <a:fillRect/>
          </a:stretch>
        </p:blipFill>
        <p:spPr>
          <a:xfrm>
            <a:off x="1376210" y="1569691"/>
            <a:ext cx="6421074" cy="3954585"/>
          </a:xfrm>
          <a:prstGeom prst="rect">
            <a:avLst/>
          </a:prstGeom>
        </p:spPr>
      </p:pic>
      <p:sp>
        <p:nvSpPr>
          <p:cNvPr id="3" name="Content Placeholder 2">
            <a:extLst>
              <a:ext uri="{FF2B5EF4-FFF2-40B4-BE49-F238E27FC236}">
                <a16:creationId xmlns:a16="http://schemas.microsoft.com/office/drawing/2014/main" id="{32A124AA-F1CC-4AFE-BF2F-3E11976E11A9}"/>
              </a:ext>
            </a:extLst>
          </p:cNvPr>
          <p:cNvSpPr>
            <a:spLocks noGrp="1"/>
          </p:cNvSpPr>
          <p:nvPr>
            <p:ph sz="quarter" idx="16"/>
          </p:nvPr>
        </p:nvSpPr>
        <p:spPr>
          <a:xfrm>
            <a:off x="457200" y="5694927"/>
            <a:ext cx="7969170" cy="659743"/>
          </a:xfrm>
        </p:spPr>
        <p:txBody>
          <a:bodyPr/>
          <a:lstStyle/>
          <a:p>
            <a:pPr marL="432" indent="0">
              <a:buNone/>
            </a:pPr>
            <a:r>
              <a:rPr lang="en-US" dirty="0"/>
              <a:t>A spacer between the inhaler and patient makes the timing during inhaler use less critical.</a:t>
            </a:r>
          </a:p>
        </p:txBody>
      </p:sp>
    </p:spTree>
    <p:extLst>
      <p:ext uri="{BB962C8B-B14F-4D97-AF65-F5344CB8AC3E}">
        <p14:creationId xmlns:p14="http://schemas.microsoft.com/office/powerpoint/2010/main" val="671870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F56E-5EC8-4173-9783-D8087813C51C}"/>
              </a:ext>
            </a:extLst>
          </p:cNvPr>
          <p:cNvSpPr>
            <a:spLocks noGrp="1"/>
          </p:cNvSpPr>
          <p:nvPr>
            <p:ph type="title"/>
          </p:nvPr>
        </p:nvSpPr>
        <p:spPr/>
        <p:txBody>
          <a:bodyPr/>
          <a:lstStyle/>
          <a:p>
            <a:r>
              <a:rPr lang="en-US" altLang="en-US" dirty="0">
                <a:cs typeface="Times New Roman" panose="02020603050405020304" pitchFamily="18" charset="0"/>
              </a:rPr>
              <a:t>The Prescribed Inhaler </a:t>
            </a:r>
            <a:r>
              <a:rPr lang="en-US" altLang="en-US" sz="2000" b="0" dirty="0">
                <a:cs typeface="Times New Roman" panose="02020603050405020304" pitchFamily="18" charset="0"/>
              </a:rPr>
              <a:t>(5 of 5)</a:t>
            </a:r>
            <a:endParaRPr lang="en-IN" dirty="0"/>
          </a:p>
        </p:txBody>
      </p:sp>
      <p:sp>
        <p:nvSpPr>
          <p:cNvPr id="3" name="Content Placeholder 2">
            <a:extLst>
              <a:ext uri="{FF2B5EF4-FFF2-40B4-BE49-F238E27FC236}">
                <a16:creationId xmlns:a16="http://schemas.microsoft.com/office/drawing/2014/main" id="{05D86BB1-DDF7-499E-A061-A489F7AA09B7}"/>
              </a:ext>
            </a:extLst>
          </p:cNvPr>
          <p:cNvSpPr>
            <a:spLocks noGrp="1"/>
          </p:cNvSpPr>
          <p:nvPr>
            <p:ph sz="quarter" idx="13"/>
          </p:nvPr>
        </p:nvSpPr>
        <p:spPr/>
        <p:txBody>
          <a:bodyPr/>
          <a:lstStyle/>
          <a:p>
            <a:r>
              <a:rPr lang="en-US" altLang="en-US" dirty="0"/>
              <a:t>To administer inhaler:</a:t>
            </a:r>
          </a:p>
          <a:p>
            <a:pPr lvl="1"/>
            <a:r>
              <a:rPr lang="en-US" altLang="en-US" dirty="0"/>
              <a:t>Have patient exhale deeply.</a:t>
            </a:r>
          </a:p>
          <a:p>
            <a:pPr lvl="1"/>
            <a:r>
              <a:rPr lang="en-US" altLang="en-US" dirty="0"/>
              <a:t>Have patient put lips around opening.</a:t>
            </a:r>
          </a:p>
          <a:p>
            <a:pPr lvl="1"/>
            <a:r>
              <a:rPr lang="en-US" altLang="en-US" dirty="0"/>
              <a:t>Press inhaler to activate spray as patient inhales deeply.</a:t>
            </a:r>
          </a:p>
          <a:p>
            <a:pPr lvl="1"/>
            <a:r>
              <a:rPr lang="en-US" altLang="en-US" dirty="0"/>
              <a:t>Make sure patient holds breath as long as possible so that medication can be absorbed.</a:t>
            </a:r>
          </a:p>
        </p:txBody>
      </p:sp>
    </p:spTree>
    <p:extLst>
      <p:ext uri="{BB962C8B-B14F-4D97-AF65-F5344CB8AC3E}">
        <p14:creationId xmlns:p14="http://schemas.microsoft.com/office/powerpoint/2010/main" val="18187584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The Small-Volume Nebulizer</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730870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6C4E-B6B5-4B7D-A2CD-69D1CA39AD07}"/>
              </a:ext>
            </a:extLst>
          </p:cNvPr>
          <p:cNvSpPr>
            <a:spLocks noGrp="1"/>
          </p:cNvSpPr>
          <p:nvPr>
            <p:ph type="title"/>
          </p:nvPr>
        </p:nvSpPr>
        <p:spPr/>
        <p:txBody>
          <a:bodyPr/>
          <a:lstStyle/>
          <a:p>
            <a:r>
              <a:rPr lang="en-US" altLang="en-US" dirty="0">
                <a:cs typeface="Times New Roman" panose="02020603050405020304" pitchFamily="18" charset="0"/>
              </a:rPr>
              <a:t>The Small-Volume Nebulizer </a:t>
            </a:r>
            <a:r>
              <a:rPr lang="en-US" altLang="en-US" sz="2000" b="0" dirty="0">
                <a:cs typeface="Times New Roman" panose="02020603050405020304" pitchFamily="18" charset="0"/>
              </a:rPr>
              <a:t>(1 of 3)</a:t>
            </a:r>
            <a:endParaRPr lang="en-IN" dirty="0"/>
          </a:p>
        </p:txBody>
      </p:sp>
      <p:sp>
        <p:nvSpPr>
          <p:cNvPr id="3" name="Content Placeholder 2">
            <a:extLst>
              <a:ext uri="{FF2B5EF4-FFF2-40B4-BE49-F238E27FC236}">
                <a16:creationId xmlns:a16="http://schemas.microsoft.com/office/drawing/2014/main" id="{02613B92-ADD1-40BC-A40D-62B2652DC515}"/>
              </a:ext>
            </a:extLst>
          </p:cNvPr>
          <p:cNvSpPr>
            <a:spLocks noGrp="1"/>
          </p:cNvSpPr>
          <p:nvPr>
            <p:ph sz="quarter" idx="13"/>
          </p:nvPr>
        </p:nvSpPr>
        <p:spPr/>
        <p:txBody>
          <a:bodyPr/>
          <a:lstStyle/>
          <a:p>
            <a:r>
              <a:rPr lang="en-US" altLang="en-US" dirty="0"/>
              <a:t>Medications used in metered-dose inhalers can also be administered by a small-volume nebulizer (S</a:t>
            </a:r>
            <a:r>
              <a:rPr lang="en-US" altLang="en-US" sz="100" dirty="0"/>
              <a:t> </a:t>
            </a:r>
            <a:r>
              <a:rPr lang="en-US" altLang="en-US" dirty="0"/>
              <a:t>V</a:t>
            </a:r>
            <a:r>
              <a:rPr lang="en-US" altLang="en-US" sz="100" dirty="0"/>
              <a:t> </a:t>
            </a:r>
            <a:r>
              <a:rPr lang="en-US" altLang="en-US" dirty="0"/>
              <a:t>N).</a:t>
            </a:r>
          </a:p>
          <a:p>
            <a:r>
              <a:rPr lang="en-US" altLang="en-US" dirty="0"/>
              <a:t>Nebulizing</a:t>
            </a:r>
          </a:p>
          <a:p>
            <a:pPr lvl="1"/>
            <a:r>
              <a:rPr lang="en-US" altLang="en-US" dirty="0"/>
              <a:t>Running oxygen or air through liquid medication</a:t>
            </a:r>
          </a:p>
          <a:p>
            <a:r>
              <a:rPr lang="en-US" altLang="en-US" dirty="0"/>
              <a:t>Patient breathes vapors created.</a:t>
            </a:r>
          </a:p>
        </p:txBody>
      </p:sp>
    </p:spTree>
    <p:extLst>
      <p:ext uri="{BB962C8B-B14F-4D97-AF65-F5344CB8AC3E}">
        <p14:creationId xmlns:p14="http://schemas.microsoft.com/office/powerpoint/2010/main" val="1686852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6C4E-B6B5-4B7D-A2CD-69D1CA39AD07}"/>
              </a:ext>
            </a:extLst>
          </p:cNvPr>
          <p:cNvSpPr>
            <a:spLocks noGrp="1"/>
          </p:cNvSpPr>
          <p:nvPr>
            <p:ph type="title"/>
          </p:nvPr>
        </p:nvSpPr>
        <p:spPr/>
        <p:txBody>
          <a:bodyPr/>
          <a:lstStyle/>
          <a:p>
            <a:r>
              <a:rPr lang="en-US" altLang="en-US" dirty="0">
                <a:cs typeface="Times New Roman" panose="02020603050405020304" pitchFamily="18" charset="0"/>
              </a:rPr>
              <a:t>The Small-Volume Nebulizer </a:t>
            </a:r>
            <a:r>
              <a:rPr lang="en-US" altLang="en-US" sz="2000" b="0" dirty="0">
                <a:cs typeface="Times New Roman" panose="02020603050405020304" pitchFamily="18" charset="0"/>
              </a:rPr>
              <a:t>(2 of 3)</a:t>
            </a:r>
            <a:endParaRPr lang="en-IN" dirty="0"/>
          </a:p>
        </p:txBody>
      </p:sp>
      <p:sp>
        <p:nvSpPr>
          <p:cNvPr id="3" name="Content Placeholder 2">
            <a:extLst>
              <a:ext uri="{FF2B5EF4-FFF2-40B4-BE49-F238E27FC236}">
                <a16:creationId xmlns:a16="http://schemas.microsoft.com/office/drawing/2014/main" id="{02613B92-ADD1-40BC-A40D-62B2652DC515}"/>
              </a:ext>
            </a:extLst>
          </p:cNvPr>
          <p:cNvSpPr>
            <a:spLocks noGrp="1"/>
          </p:cNvSpPr>
          <p:nvPr>
            <p:ph sz="quarter" idx="13"/>
          </p:nvPr>
        </p:nvSpPr>
        <p:spPr/>
        <p:txBody>
          <a:bodyPr/>
          <a:lstStyle/>
          <a:p>
            <a:r>
              <a:rPr lang="en-US" altLang="en-US" dirty="0"/>
              <a:t>Produces continuous flow of aerosolized medication that can be taken in during multiple breaths over several minutes</a:t>
            </a:r>
          </a:p>
          <a:p>
            <a:r>
              <a:rPr lang="en-US" altLang="en-US" dirty="0"/>
              <a:t>Gives patient greater exposure to medication</a:t>
            </a:r>
          </a:p>
        </p:txBody>
      </p:sp>
    </p:spTree>
    <p:extLst>
      <p:ext uri="{BB962C8B-B14F-4D97-AF65-F5344CB8AC3E}">
        <p14:creationId xmlns:p14="http://schemas.microsoft.com/office/powerpoint/2010/main" val="10318473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24916" cy="1097279"/>
          </a:xfrm>
        </p:spPr>
        <p:txBody>
          <a:bodyPr/>
          <a:lstStyle/>
          <a:p>
            <a:r>
              <a:rPr lang="en-US" dirty="0"/>
              <a:t>The Small-Volume Nebulizer </a:t>
            </a:r>
            <a:r>
              <a:rPr lang="en-US" sz="2000" b="0" dirty="0"/>
              <a:t>(3 of 3)</a:t>
            </a:r>
            <a:endParaRPr lang="en-IN" sz="2000" b="0" dirty="0"/>
          </a:p>
        </p:txBody>
      </p:sp>
      <p:pic>
        <p:nvPicPr>
          <p:cNvPr id="3" name="Picture 2" descr="The image depicts, the E M T administering the nebulizer treatment to the patient. The patient's lips are sealed around the nebulizer mouthpiece.">
            <a:extLst>
              <a:ext uri="{FF2B5EF4-FFF2-40B4-BE49-F238E27FC236}">
                <a16:creationId xmlns:a16="http://schemas.microsoft.com/office/drawing/2014/main" id="{363315DB-7B2C-4CC9-9336-6D594CA90E97}"/>
              </a:ext>
            </a:extLst>
          </p:cNvPr>
          <p:cNvPicPr>
            <a:picLocks noChangeAspect="1"/>
          </p:cNvPicPr>
          <p:nvPr/>
        </p:nvPicPr>
        <p:blipFill>
          <a:blip r:embed="rId3"/>
          <a:stretch>
            <a:fillRect/>
          </a:stretch>
        </p:blipFill>
        <p:spPr>
          <a:xfrm>
            <a:off x="1932200" y="1598398"/>
            <a:ext cx="5279598" cy="3564017"/>
          </a:xfrm>
          <a:prstGeom prst="rect">
            <a:avLst/>
          </a:prstGeom>
        </p:spPr>
      </p:pic>
      <p:sp>
        <p:nvSpPr>
          <p:cNvPr id="26" name="Content Placeholder 25"/>
          <p:cNvSpPr>
            <a:spLocks noGrp="1"/>
          </p:cNvSpPr>
          <p:nvPr>
            <p:ph sz="quarter" idx="18"/>
          </p:nvPr>
        </p:nvSpPr>
        <p:spPr>
          <a:xfrm>
            <a:off x="457199" y="5278410"/>
            <a:ext cx="8082117" cy="929418"/>
          </a:xfrm>
        </p:spPr>
        <p:txBody>
          <a:bodyPr/>
          <a:lstStyle/>
          <a:p>
            <a:pPr marL="432" indent="0">
              <a:buNone/>
            </a:pPr>
            <a:r>
              <a:rPr lang="en-US" dirty="0"/>
              <a:t>Have the patient seal the lips around the mouthpiece and breathe deeply and then hold the breath for 2 to 3 seconds, if possible. Continue until the medication is gone from the chamber.</a:t>
            </a:r>
          </a:p>
        </p:txBody>
      </p:sp>
    </p:spTree>
    <p:extLst>
      <p:ext uri="{BB962C8B-B14F-4D97-AF65-F5344CB8AC3E}">
        <p14:creationId xmlns:p14="http://schemas.microsoft.com/office/powerpoint/2010/main" val="12782846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6339248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(1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200" y="1556326"/>
            <a:ext cx="7661868" cy="4467955"/>
          </a:xfrm>
        </p:spPr>
        <p:txBody>
          <a:bodyPr/>
          <a:lstStyle/>
          <a:p>
            <a:r>
              <a:rPr lang="en-US" altLang="en-US" dirty="0"/>
              <a:t>Respiratory emergencies are common complaints for E</a:t>
            </a:r>
            <a:r>
              <a:rPr lang="en-US" altLang="en-US" sz="100" dirty="0"/>
              <a:t> </a:t>
            </a:r>
            <a:r>
              <a:rPr lang="en-US" altLang="en-US" dirty="0"/>
              <a:t>M</a:t>
            </a:r>
            <a:r>
              <a:rPr lang="en-US" altLang="en-US" sz="100" dirty="0"/>
              <a:t> </a:t>
            </a:r>
            <a:r>
              <a:rPr lang="en-US" altLang="en-US" dirty="0"/>
              <a:t>Ts. It is important to understand the anatomy, physiology, pathophysiology, assessment, and care for patients experiencing these emergencies.</a:t>
            </a:r>
          </a:p>
        </p:txBody>
      </p:sp>
    </p:spTree>
    <p:extLst>
      <p:ext uri="{BB962C8B-B14F-4D97-AF65-F5344CB8AC3E}">
        <p14:creationId xmlns:p14="http://schemas.microsoft.com/office/powerpoint/2010/main" val="391993391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89A-17BC-4021-84C4-B1CC457F4182}"/>
              </a:ext>
            </a:extLst>
          </p:cNvPr>
          <p:cNvSpPr>
            <a:spLocks noGrp="1"/>
          </p:cNvSpPr>
          <p:nvPr>
            <p:ph type="title"/>
          </p:nvPr>
        </p:nvSpPr>
        <p:spPr/>
        <p:txBody>
          <a:bodyPr/>
          <a:lstStyle/>
          <a:p>
            <a:r>
              <a:rPr lang="en-US" altLang="en-US" dirty="0">
                <a:cs typeface="Times New Roman" panose="02020603050405020304" pitchFamily="18" charset="0"/>
              </a:rPr>
              <a:t>Chapter Review </a:t>
            </a:r>
            <a:r>
              <a:rPr lang="en-US" altLang="en-US" sz="2000" b="0" dirty="0">
                <a:cs typeface="Times New Roman" panose="02020603050405020304" pitchFamily="18" charset="0"/>
              </a:rPr>
              <a:t>(2 of 6)</a:t>
            </a:r>
            <a:endParaRPr lang="en-IN" dirty="0"/>
          </a:p>
        </p:txBody>
      </p:sp>
      <p:sp>
        <p:nvSpPr>
          <p:cNvPr id="3" name="Content Placeholder 2">
            <a:extLst>
              <a:ext uri="{FF2B5EF4-FFF2-40B4-BE49-F238E27FC236}">
                <a16:creationId xmlns:a16="http://schemas.microsoft.com/office/drawing/2014/main" id="{252695A2-751B-4B1D-B490-80647FE42976}"/>
              </a:ext>
            </a:extLst>
          </p:cNvPr>
          <p:cNvSpPr>
            <a:spLocks noGrp="1"/>
          </p:cNvSpPr>
          <p:nvPr>
            <p:ph sz="quarter" idx="13"/>
          </p:nvPr>
        </p:nvSpPr>
        <p:spPr>
          <a:xfrm>
            <a:off x="457200" y="1556326"/>
            <a:ext cx="8229600" cy="4467955"/>
          </a:xfrm>
        </p:spPr>
        <p:txBody>
          <a:bodyPr/>
          <a:lstStyle/>
          <a:p>
            <a:r>
              <a:rPr lang="en-US" altLang="en-US" dirty="0"/>
              <a:t>Patients with respiratory complaints (which are closely related to cardiac complaints) may exhibit inadequate breathing. Rapid respirations indicate serious conditions, including hypoxia, cardiac and respiratory problems, and shock.</a:t>
            </a:r>
          </a:p>
        </p:txBody>
      </p:sp>
    </p:spTree>
    <p:extLst>
      <p:ext uri="{BB962C8B-B14F-4D97-AF65-F5344CB8AC3E}">
        <p14:creationId xmlns:p14="http://schemas.microsoft.com/office/powerpoint/2010/main" val="2680797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37148</TotalTime>
  <Words>7134</Words>
  <Application>Microsoft Office PowerPoint</Application>
  <PresentationFormat>On-screen Show (4:3)</PresentationFormat>
  <Paragraphs>887</Paragraphs>
  <Slides>113</Slides>
  <Notes>101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113</vt:i4>
      </vt:variant>
    </vt:vector>
  </HeadingPairs>
  <TitlesOfParts>
    <vt:vector size="121" baseType="lpstr">
      <vt:lpstr>ＭＳ Ｐゴシック</vt:lpstr>
      <vt:lpstr>Arial</vt:lpstr>
      <vt:lpstr>Lucida Grande</vt:lpstr>
      <vt:lpstr>Noto Sans Symbols</vt:lpstr>
      <vt:lpstr>Times New Roman</vt:lpstr>
      <vt:lpstr>Verdana</vt:lpstr>
      <vt:lpstr>508 Lecture</vt:lpstr>
      <vt:lpstr>2_508 Lecture</vt:lpstr>
      <vt:lpstr>Emergency Care</vt:lpstr>
      <vt:lpstr>Topics</vt:lpstr>
      <vt:lpstr>Respiration</vt:lpstr>
      <vt:lpstr>Respiratory Anatomy and Physiology (1 of 4)</vt:lpstr>
      <vt:lpstr>Respiratory Anatomy and Physiology (2 of 4)</vt:lpstr>
      <vt:lpstr>Respiratory Anatomy and Physiology (3 of 4)</vt:lpstr>
      <vt:lpstr>Respiratory Anatomy and Physiology (4 of 4)</vt:lpstr>
      <vt:lpstr>Adequate Breathing (1 of 2)</vt:lpstr>
      <vt:lpstr>Adequate Breathing (2 of 2)</vt:lpstr>
      <vt:lpstr>Inadequate Breathing (1 of 2)</vt:lpstr>
      <vt:lpstr>Inadequate Breathing (2 of 2)</vt:lpstr>
      <vt:lpstr>Pediatric Note (1 of 2)</vt:lpstr>
      <vt:lpstr>Pediatric Note (2 of 2)</vt:lpstr>
      <vt:lpstr>Patient Care (1 of 4)</vt:lpstr>
      <vt:lpstr>Adequate and Inadequate Artificial Ventilation (1 of 2)</vt:lpstr>
      <vt:lpstr>Adequate and Inadequate Artificial Ventilation (2 of 2)</vt:lpstr>
      <vt:lpstr>Think About It 1</vt:lpstr>
      <vt:lpstr>Breathing Difficulty</vt:lpstr>
      <vt:lpstr>Breathing Difficulty (1 of 14)</vt:lpstr>
      <vt:lpstr>Breathing Difficulty (2 of 14)</vt:lpstr>
      <vt:lpstr>Breathing Difficulty (3 of 14)</vt:lpstr>
      <vt:lpstr>Breathing Difficulty (4 of 14)</vt:lpstr>
      <vt:lpstr>Breathing Difficulty (5 of 14)</vt:lpstr>
      <vt:lpstr>Breathing Difficulty (6 of 14)</vt:lpstr>
      <vt:lpstr>Breathing Difficulty (7 of 14)</vt:lpstr>
      <vt:lpstr>Breathing Difficulty (8 of 14)</vt:lpstr>
      <vt:lpstr>Breathing Difficulty (9 of 14)</vt:lpstr>
      <vt:lpstr>Breathing Difficulty (10 of 14)</vt:lpstr>
      <vt:lpstr>Breathing Difficulty (11 of 14)</vt:lpstr>
      <vt:lpstr>Assessment: Auscultation</vt:lpstr>
      <vt:lpstr>Breathing Difficulty (12 of 14)</vt:lpstr>
      <vt:lpstr>Breathing Difficulty (13 of 14)</vt:lpstr>
      <vt:lpstr>Breathing Difficulty (14 of 14)</vt:lpstr>
      <vt:lpstr>Patient Care (2 of 4)</vt:lpstr>
      <vt:lpstr>Patient Care (3 of 4)</vt:lpstr>
      <vt:lpstr>Patient Care (4 of 4)</vt:lpstr>
      <vt:lpstr>Continuous Positive Airway Pressure (C P A P) (1 of 8)</vt:lpstr>
      <vt:lpstr>Continuous Positive Airway Pressure (C P A P) (2 of 8)</vt:lpstr>
      <vt:lpstr>Continuous Positive Airway Pressure (C P A P) (3 of 8)</vt:lpstr>
      <vt:lpstr>Continuous Positive Airway Pressure (C P A P) (4 of 8)</vt:lpstr>
      <vt:lpstr>Continuous Positive Airway Pressure (C P A P) (5 of 8)</vt:lpstr>
      <vt:lpstr>Continuous Positive Airway Pressure (C P A P) (6 of 8)</vt:lpstr>
      <vt:lpstr>Patient Care: Using C P A P 1</vt:lpstr>
      <vt:lpstr>Continuous Positive Airway Pressure (C P A P) (7 of 8)</vt:lpstr>
      <vt:lpstr>Patient Care: Using C P A P 2</vt:lpstr>
      <vt:lpstr>Continuous Positive Airway Pressure (C P A P) (8 of 8)</vt:lpstr>
      <vt:lpstr>Patient Care: Using C P A P 3</vt:lpstr>
      <vt:lpstr>Respiratory Conditions</vt:lpstr>
      <vt:lpstr>Chronic Obstructive Pulmonary Disease (C O P D) (1 of 3)</vt:lpstr>
      <vt:lpstr>Chronic Obstructive Pulmonary Disease (C O P D) (2 of 3)</vt:lpstr>
      <vt:lpstr>C O P D: Chronic Bronchitis</vt:lpstr>
      <vt:lpstr>Chronic Obstructive Pulmonary Disease (C O P D) (3 of 3)</vt:lpstr>
      <vt:lpstr>Asthma (1 of 2)</vt:lpstr>
      <vt:lpstr>Asthma (2 of 2)</vt:lpstr>
      <vt:lpstr>Pulmonary Edema (1 of 5)</vt:lpstr>
      <vt:lpstr>Pulmonary Edema (2 of 5)</vt:lpstr>
      <vt:lpstr>Pulmonary Edema (3 of 5)</vt:lpstr>
      <vt:lpstr>Pulmonary Edema (4 of 5)</vt:lpstr>
      <vt:lpstr>Pulmonary Edema (5 of 5)</vt:lpstr>
      <vt:lpstr>Think About It 2</vt:lpstr>
      <vt:lpstr>Pneumonia (1 of 4)</vt:lpstr>
      <vt:lpstr>Pneumonia (2 of 4)</vt:lpstr>
      <vt:lpstr>Pneumonia (3 of 4)</vt:lpstr>
      <vt:lpstr>Pneumonia (4 of 4)</vt:lpstr>
      <vt:lpstr>Spontaneous Pneumothorax (1 of 3)</vt:lpstr>
      <vt:lpstr>Spontaneous Pneumothorax (2 of 3)</vt:lpstr>
      <vt:lpstr>Spontaneous Pneumothorax (3 of 3)</vt:lpstr>
      <vt:lpstr>Pulmonary Embolism (1 of 3)</vt:lpstr>
      <vt:lpstr>Pulmonary Embolism (2 of 3)</vt:lpstr>
      <vt:lpstr>Pulmonary Embolism (3 of 3)</vt:lpstr>
      <vt:lpstr>Epiglottitis (1 of 3)</vt:lpstr>
      <vt:lpstr>Epiglottitis (2 of 3)</vt:lpstr>
      <vt:lpstr>Epiglottitis (3 of 3)</vt:lpstr>
      <vt:lpstr>Croup (1 of 3)</vt:lpstr>
      <vt:lpstr>Croup (2 of 3)</vt:lpstr>
      <vt:lpstr>Croup (3 of 3)</vt:lpstr>
      <vt:lpstr>Bronchiolitis (1 of 3)</vt:lpstr>
      <vt:lpstr>Bronchiolitis (2 of 3)</vt:lpstr>
      <vt:lpstr>Bronchiolitis (3 of 3)</vt:lpstr>
      <vt:lpstr>Cystic Fibrosis (1 of 3)</vt:lpstr>
      <vt:lpstr>Cystic Fibrosis (2 of 3)</vt:lpstr>
      <vt:lpstr>Cystic Fibrosis (3 of 3)</vt:lpstr>
      <vt:lpstr>Viral Respiratory Infections (1 of 3)</vt:lpstr>
      <vt:lpstr>Viral Respiratory Infections (2 of 3)</vt:lpstr>
      <vt:lpstr>Viral Respiratory Infections (3 of 3)</vt:lpstr>
      <vt:lpstr>The Prescribed Inhaler</vt:lpstr>
      <vt:lpstr>The Prescribed Inhaler (1 of 5)</vt:lpstr>
      <vt:lpstr>The Prescribed Inhaler (2 of 5)</vt:lpstr>
      <vt:lpstr>The Prescribed Inhaler (3 of 5)</vt:lpstr>
      <vt:lpstr>The Prescribed Inhaler (4 of 5)</vt:lpstr>
      <vt:lpstr>Spacer Device</vt:lpstr>
      <vt:lpstr>The Prescribed Inhaler (5 of 5)</vt:lpstr>
      <vt:lpstr>The Small-Volume Nebulizer</vt:lpstr>
      <vt:lpstr>The Small-Volume Nebulizer (1 of 3)</vt:lpstr>
      <vt:lpstr>The Small-Volume Nebulizer (2 of 3)</vt:lpstr>
      <vt:lpstr>The Small-Volume Nebulizer (3 of 3)</vt:lpstr>
      <vt:lpstr>Chapter Review</vt:lpstr>
      <vt:lpstr>Chapter Review (1 of 6)</vt:lpstr>
      <vt:lpstr>Chapter Review (2 of 6)</vt:lpstr>
      <vt:lpstr>Chapter Review (3 of 6)</vt:lpstr>
      <vt:lpstr>Chapter Review (4 of 6)</vt:lpstr>
      <vt:lpstr>Chapter Review (5 of 6)</vt:lpstr>
      <vt:lpstr>Chapter Review (6 of 6)</vt:lpstr>
      <vt:lpstr>Remember (1 of 3)</vt:lpstr>
      <vt:lpstr>Remember (2 of 3)</vt:lpstr>
      <vt:lpstr>Remember (3 of 3)</vt:lpstr>
      <vt:lpstr>Questions to Consider (1 of 2)</vt:lpstr>
      <vt:lpstr>Questions to Consider (2 of 2)</vt:lpstr>
      <vt:lpstr>Critical Thinking</vt:lpstr>
      <vt:lpstr>Copyright</vt:lpstr>
      <vt:lpstr>Appendix 1</vt:lpstr>
      <vt:lpstr>Appendix 2</vt:lpstr>
      <vt:lpstr>Appendix 3</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19, Respiratory Emergencies</dc:title>
  <dc:subject>Health</dc:subject>
  <dc:creator>Limmer/O'Keefe</dc:creator>
  <cp:keywords>Emergency Care</cp:keywords>
  <dc:description/>
  <cp:lastModifiedBy>Radhakrishnan, Rajendran</cp:lastModifiedBy>
  <cp:revision>1735</cp:revision>
  <dcterms:modified xsi:type="dcterms:W3CDTF">2020-01-13T11:49:48Z</dcterms:modified>
  <cp:category/>
</cp:coreProperties>
</file>