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95"/>
  </p:notesMasterIdLst>
  <p:handoutMasterIdLst>
    <p:handoutMasterId r:id="rId96"/>
  </p:handoutMasterIdLst>
  <p:sldIdLst>
    <p:sldId id="354" r:id="rId3"/>
    <p:sldId id="820" r:id="rId4"/>
    <p:sldId id="356" r:id="rId5"/>
    <p:sldId id="1056" r:id="rId6"/>
    <p:sldId id="955" r:id="rId7"/>
    <p:sldId id="1057" r:id="rId8"/>
    <p:sldId id="1058" r:id="rId9"/>
    <p:sldId id="1059" r:id="rId10"/>
    <p:sldId id="1060" r:id="rId11"/>
    <p:sldId id="1061" r:id="rId12"/>
    <p:sldId id="1062" r:id="rId13"/>
    <p:sldId id="1063" r:id="rId14"/>
    <p:sldId id="1064" r:id="rId15"/>
    <p:sldId id="1065" r:id="rId16"/>
    <p:sldId id="1066" r:id="rId17"/>
    <p:sldId id="1067" r:id="rId18"/>
    <p:sldId id="1068" r:id="rId19"/>
    <p:sldId id="1069" r:id="rId20"/>
    <p:sldId id="1070" r:id="rId21"/>
    <p:sldId id="1071" r:id="rId22"/>
    <p:sldId id="1072" r:id="rId23"/>
    <p:sldId id="1073" r:id="rId24"/>
    <p:sldId id="1074" r:id="rId25"/>
    <p:sldId id="1075" r:id="rId26"/>
    <p:sldId id="1076" r:id="rId27"/>
    <p:sldId id="1077" r:id="rId28"/>
    <p:sldId id="1078" r:id="rId29"/>
    <p:sldId id="1079" r:id="rId30"/>
    <p:sldId id="1080" r:id="rId31"/>
    <p:sldId id="1081" r:id="rId32"/>
    <p:sldId id="1082" r:id="rId33"/>
    <p:sldId id="1083" r:id="rId34"/>
    <p:sldId id="1084" r:id="rId35"/>
    <p:sldId id="1085" r:id="rId36"/>
    <p:sldId id="1086" r:id="rId37"/>
    <p:sldId id="1087" r:id="rId38"/>
    <p:sldId id="1088" r:id="rId39"/>
    <p:sldId id="1089" r:id="rId40"/>
    <p:sldId id="1090" r:id="rId41"/>
    <p:sldId id="1091" r:id="rId42"/>
    <p:sldId id="1092" r:id="rId43"/>
    <p:sldId id="1093" r:id="rId44"/>
    <p:sldId id="1094" r:id="rId45"/>
    <p:sldId id="1095" r:id="rId46"/>
    <p:sldId id="1096" r:id="rId47"/>
    <p:sldId id="1097" r:id="rId48"/>
    <p:sldId id="1098" r:id="rId49"/>
    <p:sldId id="1099" r:id="rId50"/>
    <p:sldId id="1100" r:id="rId51"/>
    <p:sldId id="1101" r:id="rId52"/>
    <p:sldId id="1102" r:id="rId53"/>
    <p:sldId id="1103" r:id="rId54"/>
    <p:sldId id="1104" r:id="rId55"/>
    <p:sldId id="1105" r:id="rId56"/>
    <p:sldId id="1106" r:id="rId57"/>
    <p:sldId id="1107" r:id="rId58"/>
    <p:sldId id="1108" r:id="rId59"/>
    <p:sldId id="1109" r:id="rId60"/>
    <p:sldId id="1110" r:id="rId61"/>
    <p:sldId id="1111" r:id="rId62"/>
    <p:sldId id="1112" r:id="rId63"/>
    <p:sldId id="1113" r:id="rId64"/>
    <p:sldId id="1114" r:id="rId65"/>
    <p:sldId id="1115" r:id="rId66"/>
    <p:sldId id="1116" r:id="rId67"/>
    <p:sldId id="1117" r:id="rId68"/>
    <p:sldId id="1118" r:id="rId69"/>
    <p:sldId id="1119" r:id="rId70"/>
    <p:sldId id="1120" r:id="rId71"/>
    <p:sldId id="1121" r:id="rId72"/>
    <p:sldId id="1122" r:id="rId73"/>
    <p:sldId id="1123" r:id="rId74"/>
    <p:sldId id="1124" r:id="rId75"/>
    <p:sldId id="1125" r:id="rId76"/>
    <p:sldId id="1126" r:id="rId77"/>
    <p:sldId id="1127" r:id="rId78"/>
    <p:sldId id="1128" r:id="rId79"/>
    <p:sldId id="1129" r:id="rId80"/>
    <p:sldId id="1130" r:id="rId81"/>
    <p:sldId id="1131" r:id="rId82"/>
    <p:sldId id="1132" r:id="rId83"/>
    <p:sldId id="1133" r:id="rId84"/>
    <p:sldId id="1134" r:id="rId85"/>
    <p:sldId id="1135" r:id="rId86"/>
    <p:sldId id="1136" r:id="rId87"/>
    <p:sldId id="298" r:id="rId88"/>
    <p:sldId id="868" r:id="rId89"/>
    <p:sldId id="1137" r:id="rId90"/>
    <p:sldId id="1138" r:id="rId91"/>
    <p:sldId id="1139" r:id="rId92"/>
    <p:sldId id="1140" r:id="rId93"/>
    <p:sldId id="1141" r:id="rId9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9"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7" autoAdjust="0"/>
    <p:restoredTop sz="96395" autoAdjust="0"/>
  </p:normalViewPr>
  <p:slideViewPr>
    <p:cSldViewPr snapToGrid="0" snapToObjects="1">
      <p:cViewPr varScale="1">
        <p:scale>
          <a:sx n="107" d="100"/>
          <a:sy n="107" d="100"/>
        </p:scale>
        <p:origin x="1764" y="144"/>
      </p:cViewPr>
      <p:guideLst>
        <p:guide orient="horz" pos="799"/>
        <p:guide pos="295"/>
        <p:guide orient="horz"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anatomy of the spinal column. Discuss how the spinal cord is protected.</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Using a skeleton anatomy model, have students label the regions of the spinal column.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81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115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Line up students to form the five regions of the spinal column. Have each group discuss its role and its vulnerabilities.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505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558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40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Take care to differentiate the concept of open and closed head injuries from other open and closed wounds. This often can be confusing. Discuss the role of pressure. Describe how increasing pressure threatens the contents of a closed container. Relate this to the signs of herniation. Emphasize the need for reassessment in brain injuries. Require that students learn the Glascow Coma Scale. It is part of the language of health care. Make it a routine part of practice.</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73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Scalp, skull, and brain are the different classifications of a head injury. These injuries can be further subdivided into concussions, contusions, lacerations, and hematomas. </a:t>
            </a:r>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sz="1200" b="0" i="0" u="none" strike="noStrike" kern="1200" cap="none" dirty="0">
                <a:solidFill>
                  <a:schemeClr val="tx1"/>
                </a:solidFill>
                <a:effectLst/>
                <a:latin typeface="Arial"/>
                <a:ea typeface="Arial"/>
                <a:cs typeface="Arial"/>
                <a:sym typeface="Arial"/>
              </a:rPr>
              <a:t>Describe the treatment for a bleeding scalp injury.</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sz="1200" b="0" i="0" u="none" strike="noStrike" kern="1200" cap="none" dirty="0">
                <a:solidFill>
                  <a:schemeClr val="tx1"/>
                </a:solidFill>
                <a:effectLst/>
                <a:latin typeface="Arial"/>
                <a:ea typeface="Arial"/>
                <a:cs typeface="Arial"/>
                <a:sym typeface="Arial"/>
              </a:rPr>
              <a:t>Why might scalp bleeding distract assessment away from more dangerous injuries?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0824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The skull is fractured in an open head injury. The skull is intact in a closed head injury. Whenever you suspect a skull or brain injury, also suspect spine injury.</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Discuss the difference between a closed head injury and an open head injury. Describe the assessment findings associated with an open head injury.</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sz="1200" b="0" i="0" u="none" strike="noStrike" kern="1200" cap="none" dirty="0">
                <a:solidFill>
                  <a:schemeClr val="tx1"/>
                </a:solidFill>
                <a:effectLst/>
                <a:latin typeface="Arial"/>
                <a:ea typeface="Arial"/>
                <a:cs typeface="Arial"/>
                <a:sym typeface="Arial"/>
              </a:rPr>
              <a:t>Why might a closed head injury be more dangerous than an open head injury?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60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779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Discussion Topics: </a:t>
            </a:r>
            <a:r>
              <a:rPr lang="en-US" sz="1200" b="0" i="0" u="none" strike="noStrike" kern="1200" cap="none" dirty="0">
                <a:solidFill>
                  <a:schemeClr val="tx1"/>
                </a:solidFill>
                <a:effectLst/>
                <a:latin typeface="Arial"/>
                <a:ea typeface="Arial"/>
                <a:cs typeface="Arial"/>
                <a:sym typeface="Arial"/>
              </a:rPr>
              <a:t>Describe the findings associated with the diagnosis of concussion. Describe the assessment findings associated with an open head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Class Activity: </a:t>
            </a:r>
            <a:r>
              <a:rPr lang="en-US" sz="1200" b="0" i="0" u="none" strike="noStrike" kern="1200" cap="none" dirty="0">
                <a:solidFill>
                  <a:schemeClr val="tx1"/>
                </a:solidFill>
                <a:effectLst/>
                <a:latin typeface="Arial"/>
                <a:ea typeface="Arial"/>
                <a:cs typeface="Arial"/>
                <a:sym typeface="Arial"/>
              </a:rPr>
              <a:t>Describe signs and symptoms of a head injury. Ask the class to decide if it is open or closed. Discuss treatment strategies.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382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a programmed patient to simulate head injury scenarios. Have groups of students practice assessment and appropriate treatment.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61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200 to 210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Introduction (5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Nervous and Skeletal Systems (20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Injuries to the Skull and Brain</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(50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Wounds to the Neck (15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Injuries to the Spine (110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tx1"/>
                </a:solidFill>
                <a:effectLst/>
                <a:latin typeface="Arial"/>
                <a:ea typeface="Arial"/>
                <a:cs typeface="Arial"/>
                <a:sym typeface="Arial"/>
              </a:rPr>
              <a:t>Teaching Tip: </a:t>
            </a:r>
            <a:r>
              <a:rPr lang="en-US" sz="1200" b="0" i="0" u="none" strike="noStrike" kern="1200" cap="none" dirty="0">
                <a:solidFill>
                  <a:schemeClr val="tx1"/>
                </a:solidFill>
                <a:effectLst/>
                <a:latin typeface="Arial"/>
                <a:ea typeface="Arial"/>
                <a:cs typeface="Arial"/>
                <a:sym typeface="Arial"/>
              </a:rPr>
              <a:t>The care of spinal injuries is rapidly evolving. This lesson should not only teach skills, but also discuss the current conversation surrounding this topic.</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611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672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a programmed patient to simulate head injury scenarios. Have groups of students practice assessment and appropriate treatment.</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treatment priorities for a traumatic brain injury.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281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0750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signs and symptoms of rising intracranial pressure. How would you recognize herniation?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Present assessment and vital sign trends. Ask students to recognize increasing ICP. What further changes should an EMT anticipate?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a:t>
            </a:r>
            <a:r>
              <a:rPr lang="en-US" altLang="en-US" dirty="0">
                <a:latin typeface="Arial" panose="020B0604020202020204" pitchFamily="34" charset="0"/>
                <a:ea typeface="ＭＳ Ｐゴシック" panose="020B0600070205080204" pitchFamily="34" charset="-128"/>
              </a:rPr>
              <a:t>How might the signs of rising intracranial pressure mimic the effects of alcohol intoxication? How might an EMT differentiate the two?</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09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Critical Thinking Discussion: </a:t>
            </a:r>
            <a:r>
              <a:rPr lang="en-US" sz="1200" b="0" i="0" u="none" strike="noStrike" kern="1200" cap="none" dirty="0">
                <a:solidFill>
                  <a:schemeClr val="tx1"/>
                </a:solidFill>
                <a:effectLst/>
                <a:latin typeface="Arial"/>
                <a:ea typeface="Arial"/>
                <a:cs typeface="Arial"/>
                <a:sym typeface="Arial"/>
              </a:rPr>
              <a:t>How might the signs of rising intracranial pressure mimic the effects of alcohol intoxication? How might an EMT differentiate the two?</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65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Discussion Topic: </a:t>
            </a:r>
            <a:r>
              <a:rPr lang="en-US" sz="1200" b="0" i="0" u="none" strike="noStrike" kern="1200" cap="none" dirty="0">
                <a:solidFill>
                  <a:schemeClr val="tx1"/>
                </a:solidFill>
                <a:effectLst/>
                <a:latin typeface="Arial"/>
                <a:ea typeface="Arial"/>
                <a:cs typeface="Arial"/>
                <a:sym typeface="Arial"/>
              </a:rPr>
              <a:t>Describe the signs and symptoms of rising intracranial pressure. How would you recognize herniation?</a:t>
            </a:r>
          </a:p>
          <a:p>
            <a:endParaRPr lang="en-US" altLang="en-US" b="1"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Knowledge Application: </a:t>
            </a:r>
            <a:r>
              <a:rPr lang="en-US" sz="1200" b="0" i="0" u="none" strike="noStrike" kern="1200" cap="none" dirty="0">
                <a:solidFill>
                  <a:schemeClr val="tx1"/>
                </a:solidFill>
                <a:effectLst/>
                <a:latin typeface="Arial"/>
                <a:ea typeface="Arial"/>
                <a:cs typeface="Arial"/>
                <a:sym typeface="Arial"/>
              </a:rPr>
              <a:t>Present assessment and vital sign trends. Ask students to recognize increasing ICP. What further changes should an EMT anticipate?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20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2523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5587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965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894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20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anatomical models and multimedia graphics to illustrate anatomy and physiology. Present anatomy in terms of protection. Describe how structures are protected and how trauma violates this protection.</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1506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pPr lvl="0"/>
            <a:r>
              <a:rPr lang="en-US" altLang="en-US" b="1" dirty="0">
                <a:latin typeface="Arial" panose="020B0604020202020204" pitchFamily="34" charset="0"/>
                <a:ea typeface="ＭＳ Ｐゴシック" panose="020B0600070205080204" pitchFamily="34" charset="-128"/>
                <a:sym typeface="Lucida Grande" pitchFamily="-111" charset="0"/>
              </a:rPr>
              <a:t>Decision Points: </a:t>
            </a:r>
            <a:r>
              <a:rPr lang="en-US" sz="1200" b="0" i="0" u="none" strike="noStrike" kern="1200" cap="none" dirty="0">
                <a:solidFill>
                  <a:schemeClr val="tx1"/>
                </a:solidFill>
                <a:effectLst/>
                <a:latin typeface="Arial"/>
                <a:ea typeface="Arial"/>
                <a:cs typeface="Arial"/>
                <a:sym typeface="Arial"/>
              </a:rPr>
              <a:t>Does my patient have a serious or potentially serious head injury? Should he be transported to a trauma center? Do my patient’s assessment findings indicate spinal precautions? Does the patient have increasing intracranial pressure?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5898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Constant reassessment of the brain-injured patient is essential. Mental status can deteriorate rapidly, and primary treatments such as airway management may become necessary.</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Describe a variety of brain-injured patients and have students assign a GCS score.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1179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process for determining a patient’s Glasgow Coma Score.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375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Teaching Tip: </a:t>
            </a:r>
            <a:r>
              <a:rPr lang="en-US" sz="1200" b="0" i="0" u="none" strike="noStrike" kern="1200" cap="none" dirty="0">
                <a:solidFill>
                  <a:schemeClr val="tx1"/>
                </a:solidFill>
                <a:effectLst/>
                <a:latin typeface="Arial"/>
                <a:ea typeface="Arial"/>
                <a:cs typeface="Arial"/>
                <a:sym typeface="Arial"/>
              </a:rPr>
              <a:t>Require the use of GCS in future simulations and scenarios.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3474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treatment for a patient with an impaled object in the skull.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799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Objectives: 33.3</a:t>
            </a:r>
          </a:p>
          <a:p>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endPar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Teaching Tips: </a:t>
            </a:r>
            <a:r>
              <a:rPr lang="en-US" sz="1200" b="0" i="0" u="none" strike="noStrike" kern="1200" cap="none" dirty="0">
                <a:solidFill>
                  <a:schemeClr val="tx1"/>
                </a:solidFill>
                <a:effectLst/>
                <a:latin typeface="Arial"/>
                <a:ea typeface="Arial"/>
                <a:cs typeface="Arial"/>
                <a:sym typeface="Arial"/>
              </a:rPr>
              <a:t>Teach the connection between face and jaw injuries and airway obstruction.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3849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Objectives: 33.3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sz="1200" b="1" i="0" u="none" strike="noStrike" kern="1200" cap="none" dirty="0">
                <a:solidFill>
                  <a:schemeClr val="tx1"/>
                </a:solidFill>
                <a:effectLst/>
                <a:latin typeface="Arial"/>
                <a:ea typeface="Arial"/>
                <a:cs typeface="Arial"/>
                <a:sym typeface="Arial"/>
              </a:rPr>
              <a:t>Discussion Topic: </a:t>
            </a:r>
            <a:r>
              <a:rPr lang="en-US" sz="1200" b="0" i="0" u="none" strike="noStrike" kern="1200" cap="none" dirty="0">
                <a:solidFill>
                  <a:schemeClr val="tx1"/>
                </a:solidFill>
                <a:effectLst/>
                <a:latin typeface="Arial"/>
                <a:ea typeface="Arial"/>
                <a:cs typeface="Arial"/>
                <a:sym typeface="Arial"/>
              </a:rPr>
              <a:t>Describe the assessment and treatment for a patient with a facial or jaw injury.</a:t>
            </a:r>
          </a:p>
          <a:p>
            <a:r>
              <a:rPr lang="en-US" sz="1200" b="0" i="0" u="none" strike="noStrike" kern="1200" cap="none" dirty="0">
                <a:solidFill>
                  <a:schemeClr val="tx1"/>
                </a:solidFill>
                <a:effectLst/>
                <a:latin typeface="Arial"/>
                <a:ea typeface="Arial"/>
                <a:cs typeface="Arial"/>
                <a:sym typeface="Arial"/>
              </a:rPr>
              <a:t> </a:t>
            </a:r>
          </a:p>
          <a:p>
            <a:r>
              <a:rPr lang="en-US" sz="1200" b="1" i="0" u="none" strike="noStrike" kern="1200" cap="none" dirty="0">
                <a:solidFill>
                  <a:schemeClr val="tx1"/>
                </a:solidFill>
                <a:effectLst/>
                <a:latin typeface="Arial"/>
                <a:ea typeface="Arial"/>
                <a:cs typeface="Arial"/>
                <a:sym typeface="Arial"/>
              </a:rPr>
              <a:t>Critical Thinking Discussion: </a:t>
            </a:r>
            <a:r>
              <a:rPr lang="en-US" sz="1200" b="0" i="0" u="none" strike="noStrike" kern="1200" cap="none" dirty="0">
                <a:solidFill>
                  <a:schemeClr val="tx1"/>
                </a:solidFill>
                <a:effectLst/>
                <a:latin typeface="Arial"/>
                <a:ea typeface="Arial"/>
                <a:cs typeface="Arial"/>
                <a:sym typeface="Arial"/>
              </a:rPr>
              <a:t>How might spinal immobilization affect a patient with bleeding around the airway?  Why might an upright position be preferred?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507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sz="1200" b="1" i="0" u="none" strike="noStrike" kern="1200" cap="none" dirty="0">
                <a:solidFill>
                  <a:schemeClr val="tx1"/>
                </a:solidFill>
                <a:effectLst/>
                <a:latin typeface="Arial"/>
                <a:ea typeface="Arial"/>
                <a:cs typeface="Arial"/>
                <a:sym typeface="Arial"/>
              </a:rPr>
              <a:t>Teaching Tip: </a:t>
            </a:r>
            <a:r>
              <a:rPr lang="en-US" sz="1200" b="0" i="0" u="none" strike="noStrike" kern="1200" cap="none" dirty="0">
                <a:solidFill>
                  <a:schemeClr val="tx1"/>
                </a:solidFill>
                <a:effectLst/>
                <a:latin typeface="Arial"/>
                <a:ea typeface="Arial"/>
                <a:cs typeface="Arial"/>
                <a:sym typeface="Arial"/>
              </a:rPr>
              <a:t>Link this lesson back to the discussion around stroke.</a:t>
            </a:r>
          </a:p>
          <a:p>
            <a:r>
              <a:rPr lang="en-US" sz="1200" b="0" i="0" u="none" strike="noStrike" kern="1200" cap="none" dirty="0">
                <a:solidFill>
                  <a:schemeClr val="tx1"/>
                </a:solidFill>
                <a:effectLst/>
                <a:latin typeface="Arial"/>
                <a:ea typeface="Arial"/>
                <a:cs typeface="Arial"/>
                <a:sym typeface="Arial"/>
              </a:rPr>
              <a:t> </a:t>
            </a:r>
          </a:p>
          <a:p>
            <a:r>
              <a:rPr lang="en-US" sz="1200" b="1" i="0" u="none" strike="noStrike" kern="1200" cap="none" dirty="0">
                <a:solidFill>
                  <a:schemeClr val="tx1"/>
                </a:solidFill>
                <a:effectLst/>
                <a:latin typeface="Arial"/>
                <a:ea typeface="Arial"/>
                <a:cs typeface="Arial"/>
                <a:sym typeface="Arial"/>
              </a:rPr>
              <a:t>Discussion Topic: </a:t>
            </a:r>
            <a:r>
              <a:rPr lang="en-US" sz="1200" b="0" i="0" u="none" strike="noStrike" kern="1200" cap="none" dirty="0">
                <a:solidFill>
                  <a:schemeClr val="tx1"/>
                </a:solidFill>
                <a:effectLst/>
                <a:latin typeface="Arial"/>
                <a:ea typeface="Arial"/>
                <a:cs typeface="Arial"/>
                <a:sym typeface="Arial"/>
              </a:rPr>
              <a:t>Compare and contrast the signs or traumatic brain injury and non-traumatic</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6359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15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multimedia graphics to illustrate neck anatomy. Relate the discussion about air emboli to prior discussions about sucking chest wounds. The principles of occlusive dressings are the same. Emphasize the potential for spinal injury in the presence of neck trauma.</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679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nervous system is divided into two subsystems: the central nervous system and the peripheral nervous system.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components of the nervous system. Discuss the function of the various components.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9539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Present different types of occlusive dressings. Have students practice application of an occlusive dressing to a neck wound.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0693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Because large arteries and veins lie close to the surface of the neck, the potential for serious bleeding from an open wound is great. Because the pressure in a large vein is likely to be lower than atmospheric pressure, the risk of an air embolus is great.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risks of trauma to the neck. Discuss the two major life threats associated with neck wounds.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4569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Occlusive dressings should be applied to open neck wounds to prevent air emboli.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why an occlusive dressing should be applied to a neck wound. Describe the treatment priorities for treating a patient with a serious neck wound.</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moulage (especially moulage blood) and a programmed patient to present neck wound scenarios. Have groups of students practice assessment and treatment.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types of injuries to airway structures could a serious neck wound present? What effect on the movement of air could these types of injuries have?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7024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30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an anatomical model or skeleton to demonstrate in-line neutral position. Discuss how moving one part of the spinal column affects other parts. Use multimedia graphics to illustrate different mechanisms of injury. Discuss the potential for particular spinal injuries in each. Use a programmed patient or model to demonstrate proper assessment of the spinal column. Teach a thorough neurological examination. Teach providers to pick up the subtle nerve deficit.</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8654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Injuries to the spine must be considered whenever there is serious trauma to any part of the body. </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Discuss the forces that can cause spinal injuries. Describe different mechanisms of injury and relate them to actual injuries. Explain why some areas of the spine are more vulnerable to injury than others.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8016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Define and describe primary and secondary spinal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r>
              <a:rPr lang="en-US" sz="1200" b="1" i="0" u="none" strike="noStrike" kern="1200" cap="none" dirty="0">
                <a:solidFill>
                  <a:schemeClr val="tx1"/>
                </a:solidFill>
                <a:effectLst/>
                <a:latin typeface="Arial"/>
                <a:ea typeface="Arial"/>
                <a:cs typeface="Arial"/>
                <a:sym typeface="Arial"/>
              </a:rPr>
              <a:t>Critical Thinking Discussion: </a:t>
            </a:r>
            <a:r>
              <a:rPr lang="en-US" sz="1200" b="0" i="0" u="none" strike="noStrike" kern="1200" cap="none" dirty="0">
                <a:solidFill>
                  <a:schemeClr val="tx1"/>
                </a:solidFill>
                <a:effectLst/>
                <a:latin typeface="Arial"/>
                <a:ea typeface="Arial"/>
                <a:cs typeface="Arial"/>
                <a:sym typeface="Arial"/>
              </a:rPr>
              <a:t>Does nerve impingement always mean “no feeling”? What are other signs of disruption to the nervous pathway?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2450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lvl="0"/>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signs and symptoms of a spinal cord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Have students work in small groups. Assign each group a specific mechanism of spinal injury. Have groups research and present on the pathophysiology of their mechanism. Use specific examples.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0856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lvl="0"/>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Assign each student a specific sign or symptom of spinal injury. Have the student research and present the pathophysiology that makes his sign or symptom occur.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8451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tx1"/>
                </a:solidFill>
                <a:effectLst/>
                <a:latin typeface="Arial"/>
                <a:ea typeface="Arial"/>
                <a:cs typeface="Arial"/>
                <a:sym typeface="Arial"/>
              </a:rPr>
              <a:t>Discussion Topic: </a:t>
            </a:r>
            <a:r>
              <a:rPr lang="en-US" sz="1200" b="0" i="0" u="none" strike="noStrike" kern="1200" cap="none" dirty="0">
                <a:solidFill>
                  <a:schemeClr val="tx1"/>
                </a:solidFill>
                <a:effectLst/>
                <a:latin typeface="Arial"/>
                <a:ea typeface="Arial"/>
                <a:cs typeface="Arial"/>
                <a:sym typeface="Arial"/>
              </a:rPr>
              <a:t>Describe the common underlying conditions that make a person more susceptible to spinal injury.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0435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106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nervous system is divided into two subsystems: the central nervous system and the peripheral nervous system.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components of the nervous system. Discuss the function of the various components.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Have students work in small groups. Assign each group a component of the nervous system. Ask the group to research and present on the function of its particular component.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4884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2066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92022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1864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961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Injury to the spine can interrupt nervous system control of body functions.</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signs and symptoms of a spinal cord injury.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4984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Have students assess the spine of the student sitting next to them. Discuss normal findings and compare them to the signs of injury.</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Discuss the pathophysiology of hypoperfusion in neurogenic shock.</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2206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sz="1200" b="1" i="0" u="none" strike="noStrike" kern="1200" cap="none" dirty="0">
                <a:solidFill>
                  <a:schemeClr val="tx1"/>
                </a:solidFill>
                <a:effectLst/>
                <a:latin typeface="Arial"/>
                <a:ea typeface="Arial"/>
                <a:cs typeface="Arial"/>
                <a:sym typeface="Arial"/>
              </a:rPr>
              <a:t>Discussion Topics: </a:t>
            </a:r>
            <a:r>
              <a:rPr lang="en-US" sz="1200" b="0" i="0" u="none" strike="noStrike" kern="1200" cap="none" dirty="0">
                <a:solidFill>
                  <a:schemeClr val="tx1"/>
                </a:solidFill>
                <a:effectLst/>
                <a:latin typeface="Arial"/>
                <a:ea typeface="Arial"/>
                <a:cs typeface="Arial"/>
                <a:sym typeface="Arial"/>
              </a:rPr>
              <a:t>Describe the development of spinal assessment protocols. List the key elements of the NEXUS evaluation.</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Use programmed patients to simulate spinal injuries. Have teams of students practice assessment.</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sz="1200" b="1" i="0" u="none" strike="noStrike" kern="1200" cap="none" dirty="0">
                <a:solidFill>
                  <a:schemeClr val="tx1"/>
                </a:solidFill>
                <a:effectLst/>
                <a:latin typeface="Arial"/>
                <a:ea typeface="Arial"/>
                <a:cs typeface="Arial"/>
                <a:sym typeface="Arial"/>
              </a:rPr>
              <a:t>Decision Point: </a:t>
            </a:r>
            <a:r>
              <a:rPr lang="en-US" sz="1200" b="0" i="0" u="none" strike="noStrike" kern="1200" cap="none" dirty="0">
                <a:solidFill>
                  <a:schemeClr val="tx1"/>
                </a:solidFill>
                <a:effectLst/>
                <a:latin typeface="Arial"/>
                <a:ea typeface="Arial"/>
                <a:cs typeface="Arial"/>
                <a:sym typeface="Arial"/>
              </a:rPr>
              <a:t>Has a spine injury affected the efficiency or function of the respiratory system or circulatory system? How can I support these vital functions?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7971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r>
              <a:rPr lang="en-US" sz="1200" b="1" i="0" u="none" strike="noStrike" kern="1200" cap="none" dirty="0">
                <a:solidFill>
                  <a:schemeClr val="tx1"/>
                </a:solidFill>
                <a:effectLst/>
                <a:latin typeface="Arial"/>
                <a:ea typeface="Arial"/>
                <a:cs typeface="Arial"/>
                <a:sym typeface="Arial"/>
              </a:rPr>
              <a:t>Teaching Tips: </a:t>
            </a:r>
            <a:r>
              <a:rPr lang="en-US" sz="1200" b="0" i="0" u="none" strike="noStrike" kern="1200" cap="none" dirty="0">
                <a:solidFill>
                  <a:schemeClr val="tx1"/>
                </a:solidFill>
                <a:effectLst/>
                <a:latin typeface="Arial"/>
                <a:ea typeface="Arial"/>
                <a:cs typeface="Arial"/>
                <a:sym typeface="Arial"/>
              </a:rPr>
              <a:t>Spinal care is a rapidly evolving topic.  Teach students flexibility and make sure to stay current with new developments. Understand local protocol and guidelines. Use an anatomical model or skeleton to demonstrate in-line neutral position. Discuss how moving one part of the spinal column affects other parts. Use an anatomical model spine in conjunction with immobilization equipment to demonstrate the procedure for maintaining in-line stabilization.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4025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r>
              <a:rPr lang="en-US" sz="1200" b="1" i="0" u="none" strike="noStrike" kern="1200" cap="none" dirty="0">
                <a:solidFill>
                  <a:schemeClr val="tx1"/>
                </a:solidFill>
                <a:effectLst/>
                <a:latin typeface="Arial"/>
                <a:ea typeface="Arial"/>
                <a:cs typeface="Arial"/>
                <a:sym typeface="Arial"/>
              </a:rPr>
              <a:t>Discussion Topic: </a:t>
            </a:r>
            <a:r>
              <a:rPr lang="en-US" sz="1200" b="0" i="0" u="none" strike="noStrike" kern="1200" cap="none" dirty="0">
                <a:solidFill>
                  <a:schemeClr val="tx1"/>
                </a:solidFill>
                <a:effectLst/>
                <a:latin typeface="Arial"/>
                <a:ea typeface="Arial"/>
                <a:cs typeface="Arial"/>
                <a:sym typeface="Arial"/>
              </a:rPr>
              <a:t>List the three centers of mass of the body that must be restricted during spinal motion restriction.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1964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tx1"/>
                </a:solidFill>
                <a:effectLst/>
                <a:latin typeface="Arial"/>
                <a:ea typeface="Arial"/>
                <a:cs typeface="Arial"/>
                <a:sym typeface="Arial"/>
              </a:rPr>
              <a:t>Class Activity: </a:t>
            </a:r>
            <a:r>
              <a:rPr lang="en-US" sz="1200" b="0" i="0" u="none" strike="noStrike" kern="1200" cap="none" dirty="0">
                <a:solidFill>
                  <a:schemeClr val="tx1"/>
                </a:solidFill>
                <a:effectLst/>
                <a:latin typeface="Arial"/>
                <a:ea typeface="Arial"/>
                <a:cs typeface="Arial"/>
                <a:sym typeface="Arial"/>
              </a:rPr>
              <a:t>Assign different spinal motion restriction protocols to groups in class.  Compare and contrast the differing protocols and discuss their implications.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626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Have students work in small groups. Assign each group a component of the nervous system. Ask the group to research and present on the function of its particular component.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3996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012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Topics: </a:t>
            </a:r>
            <a:r>
              <a:rPr lang="en-US" sz="1200" b="0" i="0" u="none" strike="noStrike" kern="1200" cap="none" dirty="0">
                <a:solidFill>
                  <a:schemeClr val="tx1"/>
                </a:solidFill>
                <a:effectLst/>
                <a:latin typeface="Arial"/>
                <a:ea typeface="Arial"/>
                <a:cs typeface="Arial"/>
                <a:sym typeface="Arial"/>
              </a:rPr>
              <a:t>Describe the steps involved with spinal motion restriction of the cervical spine. Describe the steps for measuring and applying a cervical collar.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1328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Using a manikin or programmed patient, practice measuring and applying cervical collars.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Class Activity: </a:t>
            </a:r>
            <a:r>
              <a:rPr lang="en-US" sz="1200" b="0" i="0" u="none" strike="noStrike" kern="1200" cap="none" dirty="0">
                <a:solidFill>
                  <a:schemeClr val="tx1"/>
                </a:solidFill>
                <a:effectLst/>
                <a:latin typeface="Arial"/>
                <a:ea typeface="Arial"/>
                <a:cs typeface="Arial"/>
                <a:sym typeface="Arial"/>
              </a:rPr>
              <a:t>Have students measure the student next to them for a cervical collar.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55200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Topic: </a:t>
            </a:r>
            <a:r>
              <a:rPr lang="en-US" sz="1200" b="0" i="0" u="none" strike="noStrike" kern="1200" cap="none" dirty="0">
                <a:solidFill>
                  <a:schemeClr val="tx1"/>
                </a:solidFill>
                <a:effectLst/>
                <a:latin typeface="Arial"/>
                <a:ea typeface="Arial"/>
                <a:cs typeface="Arial"/>
                <a:sym typeface="Arial"/>
              </a:rPr>
              <a:t>Discuss the National Association of EMS Physicians guidance on backboards.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11481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p>
          <a:p>
            <a:endParaRPr lang="en-US" b="1" dirty="0"/>
          </a:p>
          <a:p>
            <a:r>
              <a:rPr lang="en-US" sz="1200" b="1" i="0" u="none" strike="noStrike" kern="1200" cap="none" dirty="0">
                <a:solidFill>
                  <a:schemeClr val="tx1"/>
                </a:solidFill>
                <a:effectLst/>
                <a:latin typeface="Arial"/>
                <a:ea typeface="Arial"/>
                <a:cs typeface="Arial"/>
                <a:sym typeface="Arial"/>
              </a:rPr>
              <a:t>Critical Thinking Discussion: </a:t>
            </a:r>
            <a:r>
              <a:rPr lang="en-US" sz="1200" b="0" i="0" u="none" strike="noStrike" kern="1200" cap="none" dirty="0">
                <a:solidFill>
                  <a:schemeClr val="tx1"/>
                </a:solidFill>
                <a:effectLst/>
                <a:latin typeface="Arial"/>
                <a:ea typeface="Arial"/>
                <a:cs typeface="Arial"/>
                <a:sym typeface="Arial"/>
              </a:rPr>
              <a:t>Why might two different states disagree on how best to care for a patient with a spinal injury? Why do you think there is not more research available on the best methodology to treat spinal injuries?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80645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Covers Objective: </a:t>
            </a:r>
            <a:r>
              <a:rPr lang="en-US" altLang="en-US" b="1" dirty="0">
                <a:latin typeface="Arial" panose="020B0604020202020204" pitchFamily="34" charset="0"/>
                <a:ea typeface="ＭＳ Ｐゴシック" panose="020B0600070205080204" pitchFamily="34" charset="-128"/>
                <a:sym typeface="Lucida Grande" pitchFamily="-111" charset="0"/>
              </a:rPr>
              <a:t>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5932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technique for immobilizing a seated patient, including the use of rapid extrication and a short board or vest-style extrication device. </a:t>
            </a:r>
            <a:r>
              <a:rPr lang="en-US" sz="1200" b="0" i="0" u="none" strike="noStrike" kern="1200" cap="none" dirty="0">
                <a:solidFill>
                  <a:schemeClr val="tx1"/>
                </a:solidFill>
                <a:effectLst/>
                <a:latin typeface="Arial"/>
                <a:ea typeface="Arial"/>
                <a:cs typeface="Arial"/>
                <a:sym typeface="Arial"/>
              </a:rPr>
              <a:t>Discuss the debate on the necessity of using extrication devices to move a seated patient.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an automobile and a programmed patient. Have groups of students practice extrication techniques.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8352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Use a programmed patient and standardized skill sheet to simulate spinal injury scenarios. Have teams of students practice spinal motion restriction techniques.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16617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1179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To immobilize a patient using a long board, EMTs should position the patient using a log roll. They should pad void spaces and should secure the patient at the thighs, pelvis, and upper chest, securing the head last.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steps for properly transferring your patient to a long backboard.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337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anatomy of the skull. Explain how the skull's structure protects the brain.</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Give students a blank diagram of the skull and have them label the major structures.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a programmed patient or model. Demonstrate anatomy based on external landmarks.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331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0"/>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Demonstrate the function of a variety of immobilization equipment such as collars, backboards, and other immobilization devices. Using a standardized skill sheet and a programmed patient, apply spinal motion restriction using a long backboard.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90894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sz="1200" b="1" i="0" u="none" strike="noStrike" kern="1200" cap="none" dirty="0">
                <a:solidFill>
                  <a:schemeClr val="tx1"/>
                </a:solidFill>
                <a:effectLst/>
                <a:latin typeface="Arial"/>
                <a:ea typeface="Arial"/>
                <a:cs typeface="Arial"/>
                <a:sym typeface="Arial"/>
              </a:rPr>
              <a:t>Teaching Tip: </a:t>
            </a:r>
            <a:r>
              <a:rPr lang="en-US" sz="1200" b="0" i="0" u="none" strike="noStrike" kern="1200" cap="none" dirty="0">
                <a:solidFill>
                  <a:schemeClr val="tx1"/>
                </a:solidFill>
                <a:effectLst/>
                <a:latin typeface="Arial"/>
                <a:ea typeface="Arial"/>
                <a:cs typeface="Arial"/>
                <a:sym typeface="Arial"/>
              </a:rPr>
              <a:t>Recommendations for dealing with a standing patient vary from state to state.  Follow local protocol, but teach the varying viewpoints.</a:t>
            </a:r>
          </a:p>
          <a:p>
            <a:r>
              <a:rPr lang="en-US" sz="1200" b="0" i="0" u="none" strike="noStrike" kern="1200" cap="none" dirty="0">
                <a:solidFill>
                  <a:schemeClr val="tx1"/>
                </a:solidFill>
                <a:effectLst/>
                <a:latin typeface="Arial"/>
                <a:ea typeface="Arial"/>
                <a:cs typeface="Arial"/>
                <a:sym typeface="Arial"/>
              </a:rPr>
              <a:t> </a:t>
            </a:r>
          </a:p>
          <a:p>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Work in small groups and using a programmed patient practice applying spinal motion restriction to a standing patient.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9017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91966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79924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Carefully judge the need to remove a helmet. When necessary, assure that appropriate resources are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6745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tx1"/>
                </a:solidFill>
                <a:effectLst/>
                <a:latin typeface="Arial"/>
                <a:ea typeface="Arial"/>
                <a:cs typeface="Arial"/>
                <a:sym typeface="Arial"/>
              </a:rPr>
              <a:t>Teaching Tip: </a:t>
            </a:r>
            <a:r>
              <a:rPr lang="en-US" sz="1200" b="0" i="0" u="none" strike="noStrike" kern="1200" cap="none" dirty="0">
                <a:solidFill>
                  <a:schemeClr val="tx1"/>
                </a:solidFill>
                <a:effectLst/>
                <a:latin typeface="Arial"/>
                <a:ea typeface="Arial"/>
                <a:cs typeface="Arial"/>
                <a:sym typeface="Arial"/>
              </a:rPr>
              <a:t>Helmet removal is controversial surrounding spinal injury care. Embrace the discussion and encourage students to recognize the challenges of evidence-based medicine.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99715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sz="1200" b="0" i="0" u="none" strike="noStrike" kern="1200" cap="none" dirty="0">
                <a:solidFill>
                  <a:schemeClr val="tx1"/>
                </a:solidFill>
                <a:effectLst/>
                <a:latin typeface="Arial"/>
                <a:ea typeface="Arial"/>
                <a:cs typeface="Arial"/>
                <a:sym typeface="Arial"/>
              </a:rPr>
              <a:t>This is a psychomotor lesson. Have appropriate equipment and supervision on hand to effectively run this practical session.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tx1"/>
                </a:solidFill>
                <a:effectLst/>
                <a:latin typeface="Arial"/>
                <a:ea typeface="Arial"/>
                <a:cs typeface="Arial"/>
                <a:sym typeface="Arial"/>
              </a:rPr>
              <a:t>Discussion Topics: </a:t>
            </a:r>
            <a:r>
              <a:rPr lang="en-US" sz="1200" b="0" i="0" u="none" strike="noStrike" kern="1200" cap="none" dirty="0">
                <a:solidFill>
                  <a:schemeClr val="tx1"/>
                </a:solidFill>
                <a:effectLst/>
                <a:latin typeface="Arial"/>
                <a:ea typeface="Arial"/>
                <a:cs typeface="Arial"/>
                <a:sym typeface="Arial"/>
              </a:rPr>
              <a:t>Describe the indications for leaving a helmet in place and for removing a helmet.</a:t>
            </a:r>
          </a:p>
          <a:p>
            <a:pPr lvl="0"/>
            <a:r>
              <a:rPr lang="en-US" sz="1200" b="0" i="0" u="none" strike="noStrike" kern="1200" cap="none" dirty="0">
                <a:solidFill>
                  <a:schemeClr val="tx1"/>
                </a:solidFill>
                <a:effectLst/>
                <a:latin typeface="Arial"/>
                <a:ea typeface="Arial"/>
                <a:cs typeface="Arial"/>
                <a:sym typeface="Arial"/>
              </a:rPr>
              <a:t>Describe the steps involved in removing a helmet. Discuss why EMS and an athletic trainer might be better suited to helmet removal than an emergency room staff.</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4344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72935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review the types of MOI that suggest spinal injury. Remind students of the importance of identifying increasing intracranial pressure in their judgment of whether a patient should be promptly transported.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97544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In some EMS systems, if the patient shows signs of increased intracranial pressure (such as decreased mental status associated with dilated pupils or sluggish pupil reaction, abnormal respiration patterns, increased systolic blood pressure, and a decreased pulse rate), EMTs are instructed to ventilate the patient with supplemental oxygen at the rate of approximately 20 breaths per minute. This </a:t>
            </a:r>
            <a:r>
              <a:rPr lang="en-US" altLang="en-US" i="1" dirty="0">
                <a:latin typeface="Arial" panose="020B0604020202020204" pitchFamily="34" charset="0"/>
                <a:ea typeface="ＭＳ Ｐゴシック" panose="020B0600070205080204" pitchFamily="34" charset="-128"/>
                <a:cs typeface="Arial" panose="020B0604020202020204" pitchFamily="34" charset="0"/>
              </a:rPr>
              <a:t>slight</a:t>
            </a:r>
            <a:r>
              <a:rPr lang="en-US" altLang="en-US" dirty="0">
                <a:latin typeface="Arial" panose="020B0604020202020204" pitchFamily="34" charset="0"/>
                <a:ea typeface="ＭＳ Ｐゴシック" panose="020B0600070205080204" pitchFamily="34" charset="-128"/>
                <a:cs typeface="Arial" panose="020B0604020202020204" pitchFamily="34" charset="0"/>
              </a:rPr>
              <a:t> hyperventilation will help reduce brain tissue swelling by lowering carbon dioxide levels and raising oxygen levels. The procedure is not without risk however. Too much ventilation can decrease blood flow to the brain. It is reserved for patients with critical head injuries, where the benefit is felt to outweigh the risk. Hyperventilating a breathing patient with a bag-valve mask and oral airway is extremely difficult to do and runs a serious risk of inflating the stomach and causing aspiration of stomach contents. Hyperventilation is not a routine part of the management for all head injury patients—only those who are believed to have increasing intracranial pressure.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063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sz="1200" b="0" i="0" u="none" strike="noStrike" kern="1200" cap="none" dirty="0">
                <a:solidFill>
                  <a:schemeClr val="tx1"/>
                </a:solidFill>
                <a:effectLst/>
                <a:latin typeface="Arial"/>
                <a:ea typeface="Arial"/>
                <a:cs typeface="Arial"/>
                <a:sym typeface="Arial"/>
              </a:rPr>
              <a:t>If the brain and spinal cord are so well protected, why are there so many injuries? How does human activity overcome these basic protective structures?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96421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 33.1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370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slide" Target="slide89.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3.xml"/><Relationship Id="rId5" Type="http://schemas.openxmlformats.org/officeDocument/2006/relationships/slide" Target="slide39.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slide" Target="slide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slide" Target="slide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slide" Target="slide8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slide" Target="slide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slide" Target="slide88.xml"/></Relationships>
</file>

<file path=ppt/slides/_rels/slide9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33</a:t>
            </a:r>
          </a:p>
        </p:txBody>
      </p:sp>
      <p:sp>
        <p:nvSpPr>
          <p:cNvPr id="5" name="Text Placeholder 4"/>
          <p:cNvSpPr>
            <a:spLocks noGrp="1"/>
          </p:cNvSpPr>
          <p:nvPr>
            <p:ph type="body" idx="3"/>
          </p:nvPr>
        </p:nvSpPr>
        <p:spPr>
          <a:xfrm>
            <a:off x="5029200" y="3409979"/>
            <a:ext cx="3656708" cy="950360"/>
          </a:xfrm>
        </p:spPr>
        <p:txBody>
          <a:bodyPr/>
          <a:lstStyle/>
          <a:p>
            <a:pPr algn="ctr"/>
            <a:r>
              <a:rPr lang="en-US" altLang="en-US" dirty="0">
                <a:latin typeface="+mn-lt"/>
              </a:rPr>
              <a:t>Trauma to the Head, Neck, and Spine</a:t>
            </a:r>
            <a:endParaRPr lang="en-US" dirty="0">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2622"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9C18-F1B2-426A-9DEE-7F4CBAF5B999}"/>
              </a:ext>
            </a:extLst>
          </p:cNvPr>
          <p:cNvSpPr>
            <a:spLocks noGrp="1"/>
          </p:cNvSpPr>
          <p:nvPr>
            <p:ph type="title"/>
          </p:nvPr>
        </p:nvSpPr>
        <p:spPr/>
        <p:txBody>
          <a:bodyPr/>
          <a:lstStyle/>
          <a:p>
            <a:r>
              <a:rPr lang="en-US" sz="3400" dirty="0"/>
              <a:t>Nervous and Skeletal Systems—Anatomy of the Spine </a:t>
            </a:r>
            <a:r>
              <a:rPr lang="en-US" sz="2000" b="0" dirty="0"/>
              <a:t>(1 of 4)</a:t>
            </a:r>
          </a:p>
        </p:txBody>
      </p:sp>
      <p:sp>
        <p:nvSpPr>
          <p:cNvPr id="3" name="Content Placeholder 2">
            <a:extLst>
              <a:ext uri="{FF2B5EF4-FFF2-40B4-BE49-F238E27FC236}">
                <a16:creationId xmlns:a16="http://schemas.microsoft.com/office/drawing/2014/main" id="{6723A3A0-43F4-4FBD-B74D-7F618292BA5F}"/>
              </a:ext>
            </a:extLst>
          </p:cNvPr>
          <p:cNvSpPr>
            <a:spLocks noGrp="1"/>
          </p:cNvSpPr>
          <p:nvPr>
            <p:ph sz="quarter" idx="13"/>
          </p:nvPr>
        </p:nvSpPr>
        <p:spPr/>
        <p:txBody>
          <a:bodyPr/>
          <a:lstStyle/>
          <a:p>
            <a:r>
              <a:rPr lang="en-US" dirty="0"/>
              <a:t>The spinal cord is a bundle of nervous tissue that extends from the brainstem to the small of the back</a:t>
            </a:r>
          </a:p>
          <a:p>
            <a:pPr lvl="1"/>
            <a:r>
              <a:rPr lang="en-US" dirty="0"/>
              <a:t>It is the main pathway for nerve messages</a:t>
            </a:r>
          </a:p>
          <a:p>
            <a:pPr lvl="1"/>
            <a:r>
              <a:rPr lang="en-US" dirty="0"/>
              <a:t>Spinal nerves branch out to carry messages</a:t>
            </a:r>
          </a:p>
          <a:p>
            <a:pPr lvl="1"/>
            <a:r>
              <a:rPr lang="en-US" dirty="0"/>
              <a:t>The cauda equina emerges from the end of the cord</a:t>
            </a:r>
          </a:p>
          <a:p>
            <a:r>
              <a:rPr lang="en-US" dirty="0"/>
              <a:t>The tough, fibrous meninges surround the spinal cord inside of the spinal column</a:t>
            </a:r>
          </a:p>
        </p:txBody>
      </p:sp>
    </p:spTree>
    <p:extLst>
      <p:ext uri="{BB962C8B-B14F-4D97-AF65-F5344CB8AC3E}">
        <p14:creationId xmlns:p14="http://schemas.microsoft.com/office/powerpoint/2010/main" val="695348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9C18-F1B2-426A-9DEE-7F4CBAF5B999}"/>
              </a:ext>
            </a:extLst>
          </p:cNvPr>
          <p:cNvSpPr>
            <a:spLocks noGrp="1"/>
          </p:cNvSpPr>
          <p:nvPr>
            <p:ph type="title"/>
          </p:nvPr>
        </p:nvSpPr>
        <p:spPr/>
        <p:txBody>
          <a:bodyPr/>
          <a:lstStyle/>
          <a:p>
            <a:r>
              <a:rPr lang="en-US" sz="3400" dirty="0"/>
              <a:t>Nervous and Skeletal Systems—Anatomy of the Spine </a:t>
            </a:r>
            <a:r>
              <a:rPr lang="en-US" sz="2000" b="0" dirty="0"/>
              <a:t>(2 of 4)</a:t>
            </a:r>
          </a:p>
        </p:txBody>
      </p:sp>
      <p:sp>
        <p:nvSpPr>
          <p:cNvPr id="3" name="Content Placeholder 2">
            <a:extLst>
              <a:ext uri="{FF2B5EF4-FFF2-40B4-BE49-F238E27FC236}">
                <a16:creationId xmlns:a16="http://schemas.microsoft.com/office/drawing/2014/main" id="{6723A3A0-43F4-4FBD-B74D-7F618292BA5F}"/>
              </a:ext>
            </a:extLst>
          </p:cNvPr>
          <p:cNvSpPr>
            <a:spLocks noGrp="1"/>
          </p:cNvSpPr>
          <p:nvPr>
            <p:ph sz="quarter" idx="13"/>
          </p:nvPr>
        </p:nvSpPr>
        <p:spPr>
          <a:xfrm>
            <a:off x="457200" y="1556326"/>
            <a:ext cx="8142790" cy="4467955"/>
          </a:xfrm>
        </p:spPr>
        <p:txBody>
          <a:bodyPr/>
          <a:lstStyle/>
          <a:p>
            <a:r>
              <a:rPr lang="en-US" dirty="0"/>
              <a:t>The spinal column is made up of 33 vertebrae</a:t>
            </a:r>
          </a:p>
          <a:p>
            <a:pPr lvl="1"/>
            <a:r>
              <a:rPr lang="en-US" dirty="0"/>
              <a:t>Vertebrae are stacked one on top of the other and interlock</a:t>
            </a:r>
          </a:p>
          <a:p>
            <a:pPr lvl="1"/>
            <a:r>
              <a:rPr lang="en-US" dirty="0"/>
              <a:t>They are held together with ligaments and supported by back muscles</a:t>
            </a:r>
          </a:p>
          <a:p>
            <a:pPr lvl="1"/>
            <a:r>
              <a:rPr lang="en-US" dirty="0"/>
              <a:t>Every vertebrae has a donut hole that allows the spinal cord to run through the spinal column</a:t>
            </a:r>
          </a:p>
        </p:txBody>
      </p:sp>
    </p:spTree>
    <p:extLst>
      <p:ext uri="{BB962C8B-B14F-4D97-AF65-F5344CB8AC3E}">
        <p14:creationId xmlns:p14="http://schemas.microsoft.com/office/powerpoint/2010/main" val="324766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9C18-F1B2-426A-9DEE-7F4CBAF5B999}"/>
              </a:ext>
            </a:extLst>
          </p:cNvPr>
          <p:cNvSpPr>
            <a:spLocks noGrp="1"/>
          </p:cNvSpPr>
          <p:nvPr>
            <p:ph type="title"/>
          </p:nvPr>
        </p:nvSpPr>
        <p:spPr/>
        <p:txBody>
          <a:bodyPr/>
          <a:lstStyle/>
          <a:p>
            <a:r>
              <a:rPr lang="en-US" sz="3400" dirty="0"/>
              <a:t>Nervous and Skeletal Systems—Anatomy of the Spine </a:t>
            </a:r>
            <a:r>
              <a:rPr lang="en-US" sz="2000" b="0" dirty="0"/>
              <a:t>(3 of 4)</a:t>
            </a:r>
          </a:p>
        </p:txBody>
      </p:sp>
      <p:sp>
        <p:nvSpPr>
          <p:cNvPr id="3" name="Content Placeholder 2">
            <a:extLst>
              <a:ext uri="{FF2B5EF4-FFF2-40B4-BE49-F238E27FC236}">
                <a16:creationId xmlns:a16="http://schemas.microsoft.com/office/drawing/2014/main" id="{6723A3A0-43F4-4FBD-B74D-7F618292BA5F}"/>
              </a:ext>
            </a:extLst>
          </p:cNvPr>
          <p:cNvSpPr>
            <a:spLocks noGrp="1"/>
          </p:cNvSpPr>
          <p:nvPr>
            <p:ph sz="quarter" idx="13"/>
          </p:nvPr>
        </p:nvSpPr>
        <p:spPr>
          <a:xfrm>
            <a:off x="457200" y="1556326"/>
            <a:ext cx="8229600" cy="4648531"/>
          </a:xfrm>
        </p:spPr>
        <p:txBody>
          <a:bodyPr/>
          <a:lstStyle/>
          <a:p>
            <a:r>
              <a:rPr lang="en-US" dirty="0"/>
              <a:t>Vertebrae are divided into five areas:</a:t>
            </a:r>
          </a:p>
          <a:p>
            <a:pPr lvl="1"/>
            <a:r>
              <a:rPr lang="en-US" dirty="0"/>
              <a:t>Cervical (group of 7 located in the neck)</a:t>
            </a:r>
          </a:p>
          <a:p>
            <a:pPr lvl="1"/>
            <a:r>
              <a:rPr lang="en-US" dirty="0"/>
              <a:t>Thoracic (group of 12 to which ribs attach)</a:t>
            </a:r>
          </a:p>
          <a:p>
            <a:pPr lvl="1"/>
            <a:r>
              <a:rPr lang="en-US" dirty="0"/>
              <a:t>Lumbar (group of 5 located in the mid-back)</a:t>
            </a:r>
          </a:p>
          <a:p>
            <a:pPr lvl="1"/>
            <a:r>
              <a:rPr lang="en-US" dirty="0"/>
              <a:t>Sacral (group of 5 located in the lower back)</a:t>
            </a:r>
          </a:p>
          <a:p>
            <a:pPr lvl="1"/>
            <a:r>
              <a:rPr lang="en-US" dirty="0"/>
              <a:t>Coccygeal (group of 4 located in the tailbone)</a:t>
            </a:r>
          </a:p>
          <a:p>
            <a:pPr lvl="2"/>
            <a:r>
              <a:rPr lang="en-US" dirty="0"/>
              <a:t>Sacral and coccygeal vertebrae are fused to form the posterior part of the pelvis</a:t>
            </a:r>
          </a:p>
          <a:p>
            <a:pPr lvl="2"/>
            <a:r>
              <a:rPr lang="en-US" dirty="0"/>
              <a:t>All vertebrae have a spinous process</a:t>
            </a:r>
          </a:p>
        </p:txBody>
      </p:sp>
    </p:spTree>
    <p:extLst>
      <p:ext uri="{BB962C8B-B14F-4D97-AF65-F5344CB8AC3E}">
        <p14:creationId xmlns:p14="http://schemas.microsoft.com/office/powerpoint/2010/main" val="992894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Nervous and Skeletal Systems—Anatomy of the Spine </a:t>
            </a:r>
            <a:r>
              <a:rPr lang="en-US" sz="2000" b="0" dirty="0"/>
              <a:t>(4 of 4)</a:t>
            </a:r>
          </a:p>
        </p:txBody>
      </p:sp>
      <p:pic>
        <p:nvPicPr>
          <p:cNvPr id="4" name="Picture 3" descr="Diagram displays the division of the spinal column. For long description, see slide 89: Appendix 3">
            <a:extLst>
              <a:ext uri="{FF2B5EF4-FFF2-40B4-BE49-F238E27FC236}">
                <a16:creationId xmlns:a16="http://schemas.microsoft.com/office/drawing/2014/main" id="{7352C16A-4D06-4F5F-8631-95F40261944E}"/>
              </a:ext>
            </a:extLst>
          </p:cNvPr>
          <p:cNvPicPr>
            <a:picLocks noChangeAspect="1"/>
          </p:cNvPicPr>
          <p:nvPr/>
        </p:nvPicPr>
        <p:blipFill>
          <a:blip r:embed="rId3"/>
          <a:stretch>
            <a:fillRect/>
          </a:stretch>
        </p:blipFill>
        <p:spPr>
          <a:xfrm>
            <a:off x="2641417" y="1571126"/>
            <a:ext cx="3861167" cy="3733676"/>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350294" y="5439280"/>
            <a:ext cx="4443412" cy="391431"/>
          </a:xfrm>
        </p:spPr>
        <p:txBody>
          <a:bodyPr/>
          <a:lstStyle/>
          <a:p>
            <a:pPr marL="0" indent="0">
              <a:buNone/>
            </a:pPr>
            <a:r>
              <a:rPr lang="en-US" dirty="0">
                <a:latin typeface="+mn-lt"/>
                <a:hlinkClick r:id="rId4" action="ppaction://hlinksldjump"/>
              </a:rPr>
              <a:t>For long description, see slide 89: Appendix 3</a:t>
            </a:r>
            <a:endParaRPr lang="en-US" dirty="0">
              <a:latin typeface="+mn-lt"/>
            </a:endParaRPr>
          </a:p>
        </p:txBody>
      </p:sp>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75129" y="5916544"/>
            <a:ext cx="3265714" cy="364357"/>
          </a:xfrm>
        </p:spPr>
        <p:txBody>
          <a:bodyPr/>
          <a:lstStyle/>
          <a:p>
            <a:pPr marL="432" indent="0">
              <a:buNone/>
            </a:pPr>
            <a:r>
              <a:rPr lang="en-US" dirty="0"/>
              <a:t>Divisions of the spinal column.</a:t>
            </a:r>
          </a:p>
        </p:txBody>
      </p:sp>
    </p:spTree>
    <p:extLst>
      <p:ext uri="{BB962C8B-B14F-4D97-AF65-F5344CB8AC3E}">
        <p14:creationId xmlns:p14="http://schemas.microsoft.com/office/powerpoint/2010/main" val="174699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Injuries to the Skull and Brain</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268294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DDD3-3AA9-4A6E-858C-43CC11F4D586}"/>
              </a:ext>
            </a:extLst>
          </p:cNvPr>
          <p:cNvSpPr>
            <a:spLocks noGrp="1"/>
          </p:cNvSpPr>
          <p:nvPr>
            <p:ph type="title"/>
          </p:nvPr>
        </p:nvSpPr>
        <p:spPr/>
        <p:txBody>
          <a:bodyPr/>
          <a:lstStyle/>
          <a:p>
            <a:r>
              <a:rPr lang="en-US" sz="3400" dirty="0"/>
              <a:t>Injuries to the Skull and Brain—Scalp Injuries</a:t>
            </a:r>
          </a:p>
        </p:txBody>
      </p:sp>
      <p:sp>
        <p:nvSpPr>
          <p:cNvPr id="3" name="Content Placeholder 2">
            <a:extLst>
              <a:ext uri="{FF2B5EF4-FFF2-40B4-BE49-F238E27FC236}">
                <a16:creationId xmlns:a16="http://schemas.microsoft.com/office/drawing/2014/main" id="{E409D8CE-6366-4FE2-95DE-B0FE7530DDFE}"/>
              </a:ext>
            </a:extLst>
          </p:cNvPr>
          <p:cNvSpPr>
            <a:spLocks noGrp="1"/>
          </p:cNvSpPr>
          <p:nvPr>
            <p:ph sz="quarter" idx="13"/>
          </p:nvPr>
        </p:nvSpPr>
        <p:spPr/>
        <p:txBody>
          <a:bodyPr/>
          <a:lstStyle/>
          <a:p>
            <a:r>
              <a:rPr lang="en-US" dirty="0"/>
              <a:t>The scalp has many small blood vessels</a:t>
            </a:r>
          </a:p>
          <a:p>
            <a:r>
              <a:rPr lang="en-US" dirty="0"/>
              <a:t>Scalp injuries may bleed profusely</a:t>
            </a:r>
          </a:p>
          <a:p>
            <a:pPr lvl="1"/>
            <a:r>
              <a:rPr lang="en-US" dirty="0"/>
              <a:t>Control scalp bleeding with direct pressure</a:t>
            </a:r>
          </a:p>
          <a:p>
            <a:pPr lvl="1"/>
            <a:r>
              <a:rPr lang="en-US" dirty="0"/>
              <a:t>Dress as you would any other soft-tissue injury</a:t>
            </a:r>
          </a:p>
          <a:p>
            <a:pPr lvl="1"/>
            <a:r>
              <a:rPr lang="en-US" dirty="0"/>
              <a:t>If there is a possible skull injury, use a loose gauze dressing instead of direct pressure</a:t>
            </a:r>
          </a:p>
        </p:txBody>
      </p:sp>
    </p:spTree>
    <p:extLst>
      <p:ext uri="{BB962C8B-B14F-4D97-AF65-F5344CB8AC3E}">
        <p14:creationId xmlns:p14="http://schemas.microsoft.com/office/powerpoint/2010/main" val="31085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E6FF-22D5-4129-BDC1-DBBB7ECCEE38}"/>
              </a:ext>
            </a:extLst>
          </p:cNvPr>
          <p:cNvSpPr>
            <a:spLocks noGrp="1"/>
          </p:cNvSpPr>
          <p:nvPr>
            <p:ph type="title"/>
          </p:nvPr>
        </p:nvSpPr>
        <p:spPr/>
        <p:txBody>
          <a:bodyPr/>
          <a:lstStyle/>
          <a:p>
            <a:r>
              <a:rPr lang="en-US" sz="3400" dirty="0"/>
              <a:t>Injuries to the Skull and Brain—Skull Injuries </a:t>
            </a:r>
            <a:r>
              <a:rPr lang="en-US" sz="2000" b="0" dirty="0"/>
              <a:t>(1 of 2)</a:t>
            </a:r>
          </a:p>
        </p:txBody>
      </p:sp>
      <p:sp>
        <p:nvSpPr>
          <p:cNvPr id="3" name="Content Placeholder 2">
            <a:extLst>
              <a:ext uri="{FF2B5EF4-FFF2-40B4-BE49-F238E27FC236}">
                <a16:creationId xmlns:a16="http://schemas.microsoft.com/office/drawing/2014/main" id="{945C0AA0-3FAE-4A52-BC55-C7B6CFECDE8E}"/>
              </a:ext>
            </a:extLst>
          </p:cNvPr>
          <p:cNvSpPr>
            <a:spLocks noGrp="1"/>
          </p:cNvSpPr>
          <p:nvPr>
            <p:ph sz="quarter" idx="13"/>
          </p:nvPr>
        </p:nvSpPr>
        <p:spPr/>
        <p:txBody>
          <a:bodyPr/>
          <a:lstStyle/>
          <a:p>
            <a:r>
              <a:rPr lang="en-US" dirty="0"/>
              <a:t>Skull injuries include facial and cranial fractures</a:t>
            </a:r>
          </a:p>
          <a:p>
            <a:r>
              <a:rPr lang="en-US" dirty="0"/>
              <a:t>Skull injuries may be open or closed</a:t>
            </a:r>
          </a:p>
          <a:p>
            <a:pPr lvl="1"/>
            <a:r>
              <a:rPr lang="en-US" dirty="0"/>
              <a:t>Open head injury occurs when the bones of the cranium are fractured</a:t>
            </a:r>
          </a:p>
          <a:p>
            <a:pPr lvl="1"/>
            <a:r>
              <a:rPr lang="en-US" dirty="0"/>
              <a:t>Closed head injury occurs when the scalp is lacerated but the cranium is intact</a:t>
            </a:r>
          </a:p>
          <a:p>
            <a:r>
              <a:rPr lang="en-US" dirty="0"/>
              <a:t>It is safest to assume open head injury beneath any contusion or laceration of the scalp</a:t>
            </a:r>
          </a:p>
          <a:p>
            <a:r>
              <a:rPr lang="en-US" dirty="0"/>
              <a:t>Always suspect spine injury with brain or skull injury</a:t>
            </a:r>
          </a:p>
        </p:txBody>
      </p:sp>
    </p:spTree>
    <p:extLst>
      <p:ext uri="{BB962C8B-B14F-4D97-AF65-F5344CB8AC3E}">
        <p14:creationId xmlns:p14="http://schemas.microsoft.com/office/powerpoint/2010/main" val="278700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Injuries to the Skull and Brain—Skull Injuries </a:t>
            </a:r>
            <a:r>
              <a:rPr lang="en-US" sz="2000" b="0" dirty="0"/>
              <a:t>(2 of 2)</a:t>
            </a:r>
          </a:p>
        </p:txBody>
      </p:sp>
      <p:pic>
        <p:nvPicPr>
          <p:cNvPr id="5" name="Picture 4" descr="A man's head with his skull split open.">
            <a:extLst>
              <a:ext uri="{FF2B5EF4-FFF2-40B4-BE49-F238E27FC236}">
                <a16:creationId xmlns:a16="http://schemas.microsoft.com/office/drawing/2014/main" id="{9C30CF3A-29E7-4133-AF88-656408AB9489}"/>
              </a:ext>
            </a:extLst>
          </p:cNvPr>
          <p:cNvPicPr>
            <a:picLocks noChangeAspect="1"/>
          </p:cNvPicPr>
          <p:nvPr/>
        </p:nvPicPr>
        <p:blipFill>
          <a:blip r:embed="rId3"/>
          <a:stretch>
            <a:fillRect/>
          </a:stretch>
        </p:blipFill>
        <p:spPr>
          <a:xfrm>
            <a:off x="3098064" y="1603218"/>
            <a:ext cx="2947872" cy="3771447"/>
          </a:xfrm>
          <a:prstGeom prst="rect">
            <a:avLst/>
          </a:prstGeom>
        </p:spPr>
      </p:pic>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57201" y="5540971"/>
            <a:ext cx="3526970" cy="720936"/>
          </a:xfrm>
        </p:spPr>
        <p:txBody>
          <a:bodyPr/>
          <a:lstStyle/>
          <a:p>
            <a:pPr marL="432" indent="0">
              <a:buNone/>
            </a:pPr>
            <a:r>
              <a:rPr lang="en-US" sz="2000" dirty="0"/>
              <a:t>An open skull fracture.</a:t>
            </a:r>
            <a:br>
              <a:rPr lang="en-US" sz="2000" dirty="0"/>
            </a:br>
            <a:r>
              <a:rPr lang="en-US" sz="2000" b="1" dirty="0"/>
              <a:t>© Edward T. Dickinson, M</a:t>
            </a:r>
            <a:r>
              <a:rPr lang="en-US" sz="100" b="1" dirty="0"/>
              <a:t> </a:t>
            </a:r>
            <a:r>
              <a:rPr lang="en-US" sz="2000" b="1" dirty="0"/>
              <a:t>D</a:t>
            </a:r>
          </a:p>
        </p:txBody>
      </p:sp>
    </p:spTree>
    <p:extLst>
      <p:ext uri="{BB962C8B-B14F-4D97-AF65-F5344CB8AC3E}">
        <p14:creationId xmlns:p14="http://schemas.microsoft.com/office/powerpoint/2010/main" val="2479109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(1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p:txBody>
          <a:bodyPr/>
          <a:lstStyle/>
          <a:p>
            <a:r>
              <a:rPr lang="en-US" dirty="0"/>
              <a:t>Direct injuries occur with open head injuries</a:t>
            </a:r>
          </a:p>
          <a:p>
            <a:pPr lvl="1"/>
            <a:r>
              <a:rPr lang="en-US" dirty="0"/>
              <a:t>Brain is lacerated, punctured, or bruised by broken bones or by a foreign object</a:t>
            </a:r>
          </a:p>
          <a:p>
            <a:r>
              <a:rPr lang="en-US" dirty="0"/>
              <a:t>Indirect injuries occur with open or closed head injuries</a:t>
            </a:r>
          </a:p>
          <a:p>
            <a:pPr lvl="1"/>
            <a:r>
              <a:rPr lang="en-US" dirty="0"/>
              <a:t>Shock of impact on the skull is transferred to the brain</a:t>
            </a:r>
          </a:p>
          <a:p>
            <a:pPr lvl="1"/>
            <a:r>
              <a:rPr lang="en-US" dirty="0"/>
              <a:t>Includes concussions and contusions</a:t>
            </a:r>
          </a:p>
        </p:txBody>
      </p:sp>
    </p:spTree>
    <p:extLst>
      <p:ext uri="{BB962C8B-B14F-4D97-AF65-F5344CB8AC3E}">
        <p14:creationId xmlns:p14="http://schemas.microsoft.com/office/powerpoint/2010/main" val="290151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(2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a:xfrm>
            <a:off x="457200" y="1556326"/>
            <a:ext cx="8409214" cy="4467955"/>
          </a:xfrm>
        </p:spPr>
        <p:txBody>
          <a:bodyPr/>
          <a:lstStyle/>
          <a:p>
            <a:r>
              <a:rPr lang="en-US" dirty="0"/>
              <a:t>Traumatic brain injury (T</a:t>
            </a:r>
            <a:r>
              <a:rPr lang="en-US" sz="100" dirty="0"/>
              <a:t> </a:t>
            </a:r>
            <a:r>
              <a:rPr lang="en-US" dirty="0"/>
              <a:t>B</a:t>
            </a:r>
            <a:r>
              <a:rPr lang="en-US" sz="100" dirty="0"/>
              <a:t> </a:t>
            </a:r>
            <a:r>
              <a:rPr lang="en-US" dirty="0"/>
              <a:t>I) disrupts the normal functioning of the brain and may be brief or long-term</a:t>
            </a:r>
          </a:p>
          <a:p>
            <a:pPr lvl="1"/>
            <a:r>
              <a:rPr lang="en-US" dirty="0"/>
              <a:t>Concussion occurs when the head is struck and force is transferred to the brain</a:t>
            </a:r>
          </a:p>
          <a:p>
            <a:pPr lvl="2"/>
            <a:r>
              <a:rPr lang="en-US" dirty="0"/>
              <a:t>Should be taken seriously even with mild symptoms</a:t>
            </a:r>
          </a:p>
          <a:p>
            <a:pPr lvl="1"/>
            <a:r>
              <a:rPr lang="en-US" dirty="0"/>
              <a:t>Contusion is a bruised brain caused by a blow forceful enough to rupture blood vessels in the brain</a:t>
            </a:r>
          </a:p>
          <a:p>
            <a:pPr lvl="2"/>
            <a:r>
              <a:rPr lang="en-US" dirty="0"/>
              <a:t>Coup injury occurs on the side of the blow</a:t>
            </a:r>
          </a:p>
          <a:p>
            <a:pPr lvl="2"/>
            <a:r>
              <a:rPr lang="en-US" dirty="0"/>
              <a:t>Contrecoup injury occurs on the opposite side</a:t>
            </a:r>
          </a:p>
        </p:txBody>
      </p:sp>
    </p:spTree>
    <p:extLst>
      <p:ext uri="{BB962C8B-B14F-4D97-AF65-F5344CB8AC3E}">
        <p14:creationId xmlns:p14="http://schemas.microsoft.com/office/powerpoint/2010/main" val="1882123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896E-CA57-42B7-A296-1837975083D3}"/>
              </a:ext>
            </a:extLst>
          </p:cNvPr>
          <p:cNvSpPr>
            <a:spLocks noGrp="1"/>
          </p:cNvSpPr>
          <p:nvPr>
            <p:ph type="title"/>
          </p:nvPr>
        </p:nvSpPr>
        <p:spPr/>
        <p:txBody>
          <a:bodyPr/>
          <a:lstStyle/>
          <a:p>
            <a:r>
              <a:rPr lang="en-US" dirty="0"/>
              <a:t>Topics</a:t>
            </a:r>
          </a:p>
        </p:txBody>
      </p:sp>
      <p:sp>
        <p:nvSpPr>
          <p:cNvPr id="4" name="Text Placeholder 3"/>
          <p:cNvSpPr>
            <a:spLocks noGrp="1"/>
          </p:cNvSpPr>
          <p:nvPr>
            <p:ph type="body" sz="quarter" idx="14"/>
          </p:nvPr>
        </p:nvSpPr>
        <p:spPr/>
        <p:txBody>
          <a:bodyPr/>
          <a:lstStyle/>
          <a:p>
            <a:r>
              <a:rPr lang="en-US" dirty="0">
                <a:hlinkClick r:id="rId3" action="ppaction://hlinksldjump"/>
              </a:rPr>
              <a:t>Nervous and Skeletal Systems</a:t>
            </a:r>
            <a:endParaRPr lang="en-US" dirty="0"/>
          </a:p>
          <a:p>
            <a:r>
              <a:rPr lang="en-US" dirty="0">
                <a:hlinkClick r:id="rId4" action="ppaction://hlinksldjump"/>
              </a:rPr>
              <a:t>Injuries to the Skull and Brain</a:t>
            </a:r>
            <a:endParaRPr lang="en-US" dirty="0"/>
          </a:p>
          <a:p>
            <a:r>
              <a:rPr lang="en-US" dirty="0">
                <a:hlinkClick r:id="rId5" action="ppaction://hlinksldjump"/>
              </a:rPr>
              <a:t>Wounds to the Neck</a:t>
            </a:r>
            <a:endParaRPr lang="en-US" dirty="0"/>
          </a:p>
          <a:p>
            <a:r>
              <a:rPr lang="en-US" dirty="0">
                <a:hlinkClick r:id="rId6" action="ppaction://hlinksldjump"/>
              </a:rPr>
              <a:t>Injuries to the </a:t>
            </a:r>
            <a:r>
              <a:rPr lang="en-US" dirty="0" smtClean="0">
                <a:hlinkClick r:id="rId6" action="ppaction://hlinksldjump"/>
              </a:rPr>
              <a:t>Spine</a:t>
            </a:r>
            <a:endParaRPr lang="en-US" dirty="0"/>
          </a:p>
        </p:txBody>
      </p:sp>
    </p:spTree>
    <p:extLst>
      <p:ext uri="{BB962C8B-B14F-4D97-AF65-F5344CB8AC3E}">
        <p14:creationId xmlns:p14="http://schemas.microsoft.com/office/powerpoint/2010/main" val="2066695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Injuries to the Skull and Brain—Brain Injuries </a:t>
            </a:r>
            <a:r>
              <a:rPr lang="en-US" sz="2000" b="0" dirty="0"/>
              <a:t>(3 of 8)</a:t>
            </a:r>
          </a:p>
        </p:txBody>
      </p:sp>
      <p:pic>
        <p:nvPicPr>
          <p:cNvPr id="4" name="Picture 3" descr="Diagram demonstrating closed head injuries. The profile of a man’s head with his brain, brain fluid, and skull visible. An arrow that says blunt force is pointing to the man’s forehead indicating blunt force trauma to his skull.">
            <a:extLst>
              <a:ext uri="{FF2B5EF4-FFF2-40B4-BE49-F238E27FC236}">
                <a16:creationId xmlns:a16="http://schemas.microsoft.com/office/drawing/2014/main" id="{BBB801E6-BEDF-4F02-9DCD-B9D70E4F81F4}"/>
              </a:ext>
            </a:extLst>
          </p:cNvPr>
          <p:cNvPicPr>
            <a:picLocks noChangeAspect="1"/>
          </p:cNvPicPr>
          <p:nvPr/>
        </p:nvPicPr>
        <p:blipFill>
          <a:blip r:embed="rId3"/>
          <a:stretch>
            <a:fillRect/>
          </a:stretch>
        </p:blipFill>
        <p:spPr>
          <a:xfrm>
            <a:off x="2941385" y="1620337"/>
            <a:ext cx="3261228" cy="4145631"/>
          </a:xfrm>
          <a:prstGeom prst="rect">
            <a:avLst/>
          </a:prstGeom>
        </p:spPr>
      </p:pic>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57201" y="5956007"/>
            <a:ext cx="5862576" cy="391431"/>
          </a:xfrm>
        </p:spPr>
        <p:txBody>
          <a:bodyPr/>
          <a:lstStyle/>
          <a:p>
            <a:pPr marL="432" indent="0">
              <a:buNone/>
            </a:pPr>
            <a:r>
              <a:rPr lang="en-US" sz="2000" dirty="0"/>
              <a:t>Closed head injuries: concussion and contusion.</a:t>
            </a:r>
            <a:endParaRPr lang="en-US" sz="2000" b="1" dirty="0"/>
          </a:p>
        </p:txBody>
      </p:sp>
    </p:spTree>
    <p:extLst>
      <p:ext uri="{BB962C8B-B14F-4D97-AF65-F5344CB8AC3E}">
        <p14:creationId xmlns:p14="http://schemas.microsoft.com/office/powerpoint/2010/main" val="184995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(4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a:xfrm>
            <a:off x="457200" y="1556326"/>
            <a:ext cx="8409214" cy="4467955"/>
          </a:xfrm>
        </p:spPr>
        <p:txBody>
          <a:bodyPr/>
          <a:lstStyle/>
          <a:p>
            <a:r>
              <a:rPr lang="en-US" dirty="0"/>
              <a:t>Traumatic brain injury (T</a:t>
            </a:r>
            <a:r>
              <a:rPr lang="en-US" sz="100" dirty="0"/>
              <a:t> </a:t>
            </a:r>
            <a:r>
              <a:rPr lang="en-US" dirty="0"/>
              <a:t>B</a:t>
            </a:r>
            <a:r>
              <a:rPr lang="en-US" sz="100" dirty="0"/>
              <a:t> </a:t>
            </a:r>
            <a:r>
              <a:rPr lang="en-US" dirty="0"/>
              <a:t>I) disrupts the normal functioning of the brain and may be brief or long-term</a:t>
            </a:r>
          </a:p>
          <a:p>
            <a:pPr lvl="1"/>
            <a:r>
              <a:rPr lang="en-US" dirty="0"/>
              <a:t>Laceration is a cut to the brain caused by the same forces that cause contusion</a:t>
            </a:r>
          </a:p>
          <a:p>
            <a:pPr lvl="1"/>
            <a:r>
              <a:rPr lang="en-US" dirty="0"/>
              <a:t>Hematoma is a collection of blood within brain tissue</a:t>
            </a:r>
          </a:p>
          <a:p>
            <a:pPr lvl="2"/>
            <a:r>
              <a:rPr lang="en-US" dirty="0"/>
              <a:t>Subdural: Blood collects between the brain and dura</a:t>
            </a:r>
          </a:p>
          <a:p>
            <a:pPr lvl="2"/>
            <a:r>
              <a:rPr lang="en-US" dirty="0"/>
              <a:t>Epidural: Blood collects between the dura and skull</a:t>
            </a:r>
          </a:p>
          <a:p>
            <a:pPr lvl="2"/>
            <a:r>
              <a:rPr lang="en-US" dirty="0"/>
              <a:t>Intracerebral: Blood pools within the brain</a:t>
            </a:r>
          </a:p>
        </p:txBody>
      </p:sp>
    </p:spTree>
    <p:extLst>
      <p:ext uri="{BB962C8B-B14F-4D97-AF65-F5344CB8AC3E}">
        <p14:creationId xmlns:p14="http://schemas.microsoft.com/office/powerpoint/2010/main" val="6887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Injuries to the Skull and Brain—Brain Injuries </a:t>
            </a:r>
            <a:r>
              <a:rPr lang="en-US" sz="2000" b="0" dirty="0"/>
              <a:t>(5 of 8)</a:t>
            </a:r>
          </a:p>
        </p:txBody>
      </p:sp>
      <p:pic>
        <p:nvPicPr>
          <p:cNvPr id="5" name="Picture 4" descr="Diagram of cranial hematomas. For long description, see slide 90: Appendix 4">
            <a:extLst>
              <a:ext uri="{FF2B5EF4-FFF2-40B4-BE49-F238E27FC236}">
                <a16:creationId xmlns:a16="http://schemas.microsoft.com/office/drawing/2014/main" id="{7BAF9C47-21E8-41D3-A32E-5F3E91808981}"/>
              </a:ext>
            </a:extLst>
          </p:cNvPr>
          <p:cNvPicPr>
            <a:picLocks noChangeAspect="1"/>
          </p:cNvPicPr>
          <p:nvPr/>
        </p:nvPicPr>
        <p:blipFill>
          <a:blip r:embed="rId3"/>
          <a:stretch>
            <a:fillRect/>
          </a:stretch>
        </p:blipFill>
        <p:spPr>
          <a:xfrm>
            <a:off x="1188626" y="1608793"/>
            <a:ext cx="6766748" cy="3411806"/>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350294" y="5242201"/>
            <a:ext cx="4443412" cy="391431"/>
          </a:xfrm>
        </p:spPr>
        <p:txBody>
          <a:bodyPr/>
          <a:lstStyle/>
          <a:p>
            <a:pPr marL="0" indent="0">
              <a:buNone/>
            </a:pPr>
            <a:r>
              <a:rPr lang="en-US" dirty="0">
                <a:latin typeface="+mn-lt"/>
                <a:hlinkClick r:id="rId4" action="ppaction://hlinksldjump"/>
              </a:rPr>
              <a:t>For long description, see slide 90: Appendix 4</a:t>
            </a:r>
            <a:endParaRPr lang="en-US" dirty="0">
              <a:latin typeface="+mn-lt"/>
            </a:endParaRPr>
          </a:p>
        </p:txBody>
      </p:sp>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75130" y="5878286"/>
            <a:ext cx="3953434" cy="391431"/>
          </a:xfrm>
        </p:spPr>
        <p:txBody>
          <a:bodyPr/>
          <a:lstStyle/>
          <a:p>
            <a:pPr marL="432" indent="0">
              <a:buNone/>
            </a:pPr>
            <a:r>
              <a:rPr lang="en-US" sz="2000" dirty="0"/>
              <a:t>Hematomas within the cranium.</a:t>
            </a:r>
            <a:endParaRPr lang="en-US" sz="2000" b="1" dirty="0"/>
          </a:p>
        </p:txBody>
      </p:sp>
    </p:spTree>
    <p:extLst>
      <p:ext uri="{BB962C8B-B14F-4D97-AF65-F5344CB8AC3E}">
        <p14:creationId xmlns:p14="http://schemas.microsoft.com/office/powerpoint/2010/main" val="3662777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(6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a:xfrm>
            <a:off x="457200" y="1556326"/>
            <a:ext cx="8409214" cy="4467955"/>
          </a:xfrm>
        </p:spPr>
        <p:txBody>
          <a:bodyPr/>
          <a:lstStyle/>
          <a:p>
            <a:r>
              <a:rPr lang="en-US" dirty="0"/>
              <a:t>As a hematoma develops, intracranial pressure (I</a:t>
            </a:r>
            <a:r>
              <a:rPr lang="en-US" sz="100" dirty="0"/>
              <a:t> </a:t>
            </a:r>
            <a:r>
              <a:rPr lang="en-US" dirty="0"/>
              <a:t>C</a:t>
            </a:r>
            <a:r>
              <a:rPr lang="en-US" sz="100" dirty="0"/>
              <a:t> </a:t>
            </a:r>
            <a:r>
              <a:rPr lang="en-US" dirty="0"/>
              <a:t>P) increases inside the skull</a:t>
            </a:r>
          </a:p>
          <a:p>
            <a:r>
              <a:rPr lang="en-US" dirty="0"/>
              <a:t>As I</a:t>
            </a:r>
            <a:r>
              <a:rPr lang="en-US" sz="100" dirty="0"/>
              <a:t> </a:t>
            </a:r>
            <a:r>
              <a:rPr lang="en-US" dirty="0"/>
              <a:t>C</a:t>
            </a:r>
            <a:r>
              <a:rPr lang="en-US" sz="100" dirty="0"/>
              <a:t> </a:t>
            </a:r>
            <a:r>
              <a:rPr lang="en-US" dirty="0"/>
              <a:t>P builds, brain tissue compresses and progressive neurological abnormalities develop</a:t>
            </a:r>
          </a:p>
          <a:p>
            <a:r>
              <a:rPr lang="en-US" dirty="0"/>
              <a:t>Rising I</a:t>
            </a:r>
            <a:r>
              <a:rPr lang="en-US" sz="100" dirty="0"/>
              <a:t> </a:t>
            </a:r>
            <a:r>
              <a:rPr lang="en-US" dirty="0"/>
              <a:t>C</a:t>
            </a:r>
            <a:r>
              <a:rPr lang="en-US" sz="100" dirty="0"/>
              <a:t> </a:t>
            </a:r>
            <a:r>
              <a:rPr lang="en-US" dirty="0"/>
              <a:t>P forces the brain toward the foramen magnum</a:t>
            </a:r>
          </a:p>
          <a:p>
            <a:r>
              <a:rPr lang="en-US" dirty="0"/>
              <a:t>The time it takes for symptoms to develop depends on the rate of bleeding into the skull and the location of the bleed</a:t>
            </a:r>
          </a:p>
        </p:txBody>
      </p:sp>
    </p:spTree>
    <p:extLst>
      <p:ext uri="{BB962C8B-B14F-4D97-AF65-F5344CB8AC3E}">
        <p14:creationId xmlns:p14="http://schemas.microsoft.com/office/powerpoint/2010/main" val="3442689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(7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a:xfrm>
            <a:off x="457200" y="1556326"/>
            <a:ext cx="8409214" cy="4467955"/>
          </a:xfrm>
        </p:spPr>
        <p:txBody>
          <a:bodyPr/>
          <a:lstStyle/>
          <a:p>
            <a:r>
              <a:rPr lang="en-US" dirty="0"/>
              <a:t>When I</a:t>
            </a:r>
            <a:r>
              <a:rPr lang="en-US" sz="100" dirty="0"/>
              <a:t> </a:t>
            </a:r>
            <a:r>
              <a:rPr lang="en-US" dirty="0"/>
              <a:t>C</a:t>
            </a:r>
            <a:r>
              <a:rPr lang="en-US" sz="100" dirty="0"/>
              <a:t> </a:t>
            </a:r>
            <a:r>
              <a:rPr lang="en-US" dirty="0"/>
              <a:t>P increases, blood pressure increases to pump blood into and perfuse the brain</a:t>
            </a:r>
          </a:p>
          <a:p>
            <a:pPr lvl="1"/>
            <a:r>
              <a:rPr lang="en-US" dirty="0"/>
              <a:t>The heart rate may slow in response to the blood pressure or due to vagus nerve compression</a:t>
            </a:r>
          </a:p>
          <a:p>
            <a:pPr lvl="1"/>
            <a:r>
              <a:rPr lang="en-US" dirty="0"/>
              <a:t>Rising blood pressure and slowing heart rate together is known as Cushing reflex</a:t>
            </a:r>
          </a:p>
          <a:p>
            <a:r>
              <a:rPr lang="en-US" dirty="0"/>
              <a:t>As I</a:t>
            </a:r>
            <a:r>
              <a:rPr lang="en-US" sz="100" dirty="0"/>
              <a:t> </a:t>
            </a:r>
            <a:r>
              <a:rPr lang="en-US" dirty="0"/>
              <a:t>C</a:t>
            </a:r>
            <a:r>
              <a:rPr lang="en-US" sz="100" dirty="0"/>
              <a:t> </a:t>
            </a:r>
            <a:r>
              <a:rPr lang="en-US" dirty="0"/>
              <a:t>P increases and perfusion decreases, carbon dioxide levels increase and brain tissue swells</a:t>
            </a:r>
          </a:p>
        </p:txBody>
      </p:sp>
    </p:spTree>
    <p:extLst>
      <p:ext uri="{BB962C8B-B14F-4D97-AF65-F5344CB8AC3E}">
        <p14:creationId xmlns:p14="http://schemas.microsoft.com/office/powerpoint/2010/main" val="1384394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9CB-6ABE-4CDA-90D0-F30F03D7402B}"/>
              </a:ext>
            </a:extLst>
          </p:cNvPr>
          <p:cNvSpPr>
            <a:spLocks noGrp="1"/>
          </p:cNvSpPr>
          <p:nvPr>
            <p:ph type="title"/>
          </p:nvPr>
        </p:nvSpPr>
        <p:spPr/>
        <p:txBody>
          <a:bodyPr/>
          <a:lstStyle/>
          <a:p>
            <a:r>
              <a:rPr lang="en-US" sz="3400" dirty="0"/>
              <a:t>Injuries to the Skull and Brain—Brain Injuries </a:t>
            </a:r>
            <a:r>
              <a:rPr lang="en-US" sz="2000" b="0" dirty="0"/>
              <a:t>(8 of 8)</a:t>
            </a:r>
          </a:p>
        </p:txBody>
      </p:sp>
      <p:sp>
        <p:nvSpPr>
          <p:cNvPr id="3" name="Content Placeholder 2">
            <a:extLst>
              <a:ext uri="{FF2B5EF4-FFF2-40B4-BE49-F238E27FC236}">
                <a16:creationId xmlns:a16="http://schemas.microsoft.com/office/drawing/2014/main" id="{D357F579-E637-4419-9F11-21D3C2612089}"/>
              </a:ext>
            </a:extLst>
          </p:cNvPr>
          <p:cNvSpPr>
            <a:spLocks noGrp="1"/>
          </p:cNvSpPr>
          <p:nvPr>
            <p:ph sz="quarter" idx="13"/>
          </p:nvPr>
        </p:nvSpPr>
        <p:spPr>
          <a:xfrm>
            <a:off x="457200" y="1556326"/>
            <a:ext cx="8409214" cy="4467955"/>
          </a:xfrm>
        </p:spPr>
        <p:txBody>
          <a:bodyPr/>
          <a:lstStyle/>
          <a:p>
            <a:r>
              <a:rPr lang="en-US" dirty="0"/>
              <a:t>As the hematoma grows and swelling worsens, the brainstem is compressed and breathing patterns change</a:t>
            </a:r>
          </a:p>
          <a:p>
            <a:pPr lvl="1"/>
            <a:r>
              <a:rPr lang="en-US" dirty="0"/>
              <a:t>Tachypnea</a:t>
            </a:r>
          </a:p>
          <a:p>
            <a:pPr lvl="1"/>
            <a:r>
              <a:rPr lang="en-US" dirty="0"/>
              <a:t>Cheyne-Stokes breathing</a:t>
            </a:r>
          </a:p>
          <a:p>
            <a:pPr lvl="1"/>
            <a:r>
              <a:rPr lang="en-US" dirty="0"/>
              <a:t>Central neurogenic hyperventilation</a:t>
            </a:r>
          </a:p>
          <a:p>
            <a:pPr lvl="1"/>
            <a:r>
              <a:rPr lang="en-US" dirty="0"/>
              <a:t>Ataxic respirations</a:t>
            </a:r>
          </a:p>
          <a:p>
            <a:r>
              <a:rPr lang="en-US" dirty="0"/>
              <a:t>As the brain herniates, decorticate or decerebrate posturing and neurogenic posturing may occur</a:t>
            </a:r>
          </a:p>
          <a:p>
            <a:r>
              <a:rPr lang="en-US" dirty="0"/>
              <a:t>Signs and symptoms of rising I</a:t>
            </a:r>
            <a:r>
              <a:rPr lang="en-US" sz="100" dirty="0"/>
              <a:t> </a:t>
            </a:r>
            <a:r>
              <a:rPr lang="en-US" dirty="0"/>
              <a:t>C</a:t>
            </a:r>
            <a:r>
              <a:rPr lang="en-US" sz="100" dirty="0"/>
              <a:t> </a:t>
            </a:r>
            <a:r>
              <a:rPr lang="en-US" dirty="0"/>
              <a:t>P may be immediate or delayed in onset</a:t>
            </a:r>
          </a:p>
        </p:txBody>
      </p:sp>
    </p:spTree>
    <p:extLst>
      <p:ext uri="{BB962C8B-B14F-4D97-AF65-F5344CB8AC3E}">
        <p14:creationId xmlns:p14="http://schemas.microsoft.com/office/powerpoint/2010/main" val="78254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FF2-E33F-4384-8EC6-2A434590DF85}"/>
              </a:ext>
            </a:extLst>
          </p:cNvPr>
          <p:cNvSpPr>
            <a:spLocks noGrp="1"/>
          </p:cNvSpPr>
          <p:nvPr>
            <p:ph type="title"/>
          </p:nvPr>
        </p:nvSpPr>
        <p:spPr/>
        <p:txBody>
          <a:bodyPr/>
          <a:lstStyle/>
          <a:p>
            <a:r>
              <a:rPr lang="en-US" sz="3400" dirty="0"/>
              <a:t>Injuries to the Skull and Brain—Patient Assessment </a:t>
            </a:r>
            <a:r>
              <a:rPr lang="en-US" sz="2000" b="0" dirty="0"/>
              <a:t>(1 of 4)</a:t>
            </a:r>
          </a:p>
        </p:txBody>
      </p:sp>
      <p:sp>
        <p:nvSpPr>
          <p:cNvPr id="3" name="Content Placeholder 2">
            <a:extLst>
              <a:ext uri="{FF2B5EF4-FFF2-40B4-BE49-F238E27FC236}">
                <a16:creationId xmlns:a16="http://schemas.microsoft.com/office/drawing/2014/main" id="{83255D08-DE9A-45B4-889E-80BAAC7FE2EC}"/>
              </a:ext>
            </a:extLst>
          </p:cNvPr>
          <p:cNvSpPr>
            <a:spLocks noGrp="1"/>
          </p:cNvSpPr>
          <p:nvPr>
            <p:ph sz="quarter" idx="13"/>
          </p:nvPr>
        </p:nvSpPr>
        <p:spPr/>
        <p:txBody>
          <a:bodyPr/>
          <a:lstStyle/>
          <a:p>
            <a:r>
              <a:rPr lang="en-US" dirty="0"/>
              <a:t>Signs and symptoms of skull fractures and brain injuries:</a:t>
            </a:r>
          </a:p>
          <a:p>
            <a:pPr lvl="1"/>
            <a:r>
              <a:rPr lang="en-US" dirty="0"/>
              <a:t>Visible bone fragments and brain tissue</a:t>
            </a:r>
          </a:p>
          <a:p>
            <a:pPr lvl="1"/>
            <a:r>
              <a:rPr lang="en-US" dirty="0"/>
              <a:t>Altered mental status</a:t>
            </a:r>
          </a:p>
          <a:p>
            <a:pPr lvl="1"/>
            <a:r>
              <a:rPr lang="en-US" dirty="0"/>
              <a:t>Deep laceration or severe bruise or hematoma on the scalp or forehead</a:t>
            </a:r>
          </a:p>
          <a:p>
            <a:pPr lvl="1"/>
            <a:r>
              <a:rPr lang="en-US" dirty="0"/>
              <a:t>Depressions, deformity, or swelling on the skull</a:t>
            </a:r>
          </a:p>
          <a:p>
            <a:pPr lvl="1"/>
            <a:r>
              <a:rPr lang="en-US" dirty="0"/>
              <a:t>Severe pain at the injury site</a:t>
            </a:r>
          </a:p>
          <a:p>
            <a:pPr lvl="1"/>
            <a:r>
              <a:rPr lang="en-US" dirty="0"/>
              <a:t>Bruising behind the ear (Battle sign)</a:t>
            </a:r>
          </a:p>
          <a:p>
            <a:pPr lvl="1"/>
            <a:r>
              <a:rPr lang="en-US" dirty="0"/>
              <a:t>Pupils unequal or nonreactive to light</a:t>
            </a:r>
          </a:p>
        </p:txBody>
      </p:sp>
    </p:spTree>
    <p:extLst>
      <p:ext uri="{BB962C8B-B14F-4D97-AF65-F5344CB8AC3E}">
        <p14:creationId xmlns:p14="http://schemas.microsoft.com/office/powerpoint/2010/main" val="2924019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FF2-E33F-4384-8EC6-2A434590DF85}"/>
              </a:ext>
            </a:extLst>
          </p:cNvPr>
          <p:cNvSpPr>
            <a:spLocks noGrp="1"/>
          </p:cNvSpPr>
          <p:nvPr>
            <p:ph type="title"/>
          </p:nvPr>
        </p:nvSpPr>
        <p:spPr/>
        <p:txBody>
          <a:bodyPr/>
          <a:lstStyle/>
          <a:p>
            <a:r>
              <a:rPr lang="en-US" sz="3400" dirty="0"/>
              <a:t>Injuries to the Skull and Brain—Patient Assessment </a:t>
            </a:r>
            <a:r>
              <a:rPr lang="en-US" sz="2000" b="0" dirty="0"/>
              <a:t>(2 of 4)</a:t>
            </a:r>
          </a:p>
        </p:txBody>
      </p:sp>
      <p:sp>
        <p:nvSpPr>
          <p:cNvPr id="3" name="Content Placeholder 2">
            <a:extLst>
              <a:ext uri="{FF2B5EF4-FFF2-40B4-BE49-F238E27FC236}">
                <a16:creationId xmlns:a16="http://schemas.microsoft.com/office/drawing/2014/main" id="{83255D08-DE9A-45B4-889E-80BAAC7FE2EC}"/>
              </a:ext>
            </a:extLst>
          </p:cNvPr>
          <p:cNvSpPr>
            <a:spLocks noGrp="1"/>
          </p:cNvSpPr>
          <p:nvPr>
            <p:ph sz="quarter" idx="13"/>
          </p:nvPr>
        </p:nvSpPr>
        <p:spPr/>
        <p:txBody>
          <a:bodyPr/>
          <a:lstStyle/>
          <a:p>
            <a:r>
              <a:rPr lang="en-US" dirty="0"/>
              <a:t>Signs and symptoms of skull fractures and brain injuries:</a:t>
            </a:r>
          </a:p>
          <a:p>
            <a:pPr lvl="1"/>
            <a:r>
              <a:rPr lang="en-US" dirty="0"/>
              <a:t>“Raccoon eyes,” black eyes, or discoloration of soft tissues under both eyes</a:t>
            </a:r>
          </a:p>
          <a:p>
            <a:pPr lvl="1"/>
            <a:r>
              <a:rPr lang="en-US" dirty="0"/>
              <a:t>One eye appears to be sunken</a:t>
            </a:r>
          </a:p>
          <a:p>
            <a:pPr lvl="1"/>
            <a:r>
              <a:rPr lang="en-US" dirty="0"/>
              <a:t>Blood or clear fluid flowing from the ears or nose</a:t>
            </a:r>
          </a:p>
          <a:p>
            <a:pPr lvl="1"/>
            <a:r>
              <a:rPr lang="en-US" dirty="0"/>
              <a:t>Personality change</a:t>
            </a:r>
          </a:p>
          <a:p>
            <a:pPr lvl="1"/>
            <a:r>
              <a:rPr lang="en-US" dirty="0"/>
              <a:t>Increased blood pressure and decreased pulse rate (Cushing reflex)</a:t>
            </a:r>
          </a:p>
          <a:p>
            <a:pPr lvl="1"/>
            <a:r>
              <a:rPr lang="en-US" dirty="0"/>
              <a:t>Irregular breathing patterns</a:t>
            </a:r>
          </a:p>
          <a:p>
            <a:pPr lvl="1"/>
            <a:r>
              <a:rPr lang="en-US" dirty="0"/>
              <a:t>Blurred or multiple-image vision</a:t>
            </a:r>
          </a:p>
        </p:txBody>
      </p:sp>
    </p:spTree>
    <p:extLst>
      <p:ext uri="{BB962C8B-B14F-4D97-AF65-F5344CB8AC3E}">
        <p14:creationId xmlns:p14="http://schemas.microsoft.com/office/powerpoint/2010/main" val="1200973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FF2-E33F-4384-8EC6-2A434590DF85}"/>
              </a:ext>
            </a:extLst>
          </p:cNvPr>
          <p:cNvSpPr>
            <a:spLocks noGrp="1"/>
          </p:cNvSpPr>
          <p:nvPr>
            <p:ph type="title"/>
          </p:nvPr>
        </p:nvSpPr>
        <p:spPr/>
        <p:txBody>
          <a:bodyPr/>
          <a:lstStyle/>
          <a:p>
            <a:r>
              <a:rPr lang="en-US" sz="3400" dirty="0"/>
              <a:t>Injuries to the Skull and Brain—Patient Assessment </a:t>
            </a:r>
            <a:r>
              <a:rPr lang="en-US" sz="2000" b="0" dirty="0"/>
              <a:t>(3 of 4)</a:t>
            </a:r>
          </a:p>
        </p:txBody>
      </p:sp>
      <p:sp>
        <p:nvSpPr>
          <p:cNvPr id="3" name="Content Placeholder 2">
            <a:extLst>
              <a:ext uri="{FF2B5EF4-FFF2-40B4-BE49-F238E27FC236}">
                <a16:creationId xmlns:a16="http://schemas.microsoft.com/office/drawing/2014/main" id="{83255D08-DE9A-45B4-889E-80BAAC7FE2EC}"/>
              </a:ext>
            </a:extLst>
          </p:cNvPr>
          <p:cNvSpPr>
            <a:spLocks noGrp="1"/>
          </p:cNvSpPr>
          <p:nvPr>
            <p:ph sz="quarter" idx="13"/>
          </p:nvPr>
        </p:nvSpPr>
        <p:spPr/>
        <p:txBody>
          <a:bodyPr/>
          <a:lstStyle/>
          <a:p>
            <a:r>
              <a:rPr lang="en-US" dirty="0"/>
              <a:t>Signs and symptoms of skull fractures and brain injuries:</a:t>
            </a:r>
          </a:p>
          <a:p>
            <a:pPr lvl="1"/>
            <a:r>
              <a:rPr lang="en-US" dirty="0"/>
              <a:t>Impaired hearing or ringing in the ears</a:t>
            </a:r>
          </a:p>
          <a:p>
            <a:pPr lvl="1"/>
            <a:r>
              <a:rPr lang="en-US" dirty="0"/>
              <a:t>Equilibrium problems</a:t>
            </a:r>
          </a:p>
          <a:p>
            <a:pPr lvl="1"/>
            <a:r>
              <a:rPr lang="en-US" dirty="0"/>
              <a:t>Forceful or projectile vomiting</a:t>
            </a:r>
          </a:p>
          <a:p>
            <a:pPr lvl="1"/>
            <a:r>
              <a:rPr lang="en-US" dirty="0"/>
              <a:t>Decorticate or decerebrate posturing</a:t>
            </a:r>
          </a:p>
          <a:p>
            <a:pPr lvl="1"/>
            <a:r>
              <a:rPr lang="en-US" dirty="0"/>
              <a:t>Paralysis or disability on one side of the body</a:t>
            </a:r>
          </a:p>
          <a:p>
            <a:pPr lvl="1"/>
            <a:r>
              <a:rPr lang="en-US" dirty="0"/>
              <a:t>Seizures</a:t>
            </a:r>
          </a:p>
          <a:p>
            <a:pPr lvl="1"/>
            <a:r>
              <a:rPr lang="en-US" dirty="0"/>
              <a:t>Temperature increase</a:t>
            </a:r>
          </a:p>
          <a:p>
            <a:pPr lvl="1"/>
            <a:r>
              <a:rPr lang="en-US" dirty="0"/>
              <a:t>Deteriorating vital signs</a:t>
            </a:r>
          </a:p>
        </p:txBody>
      </p:sp>
    </p:spTree>
    <p:extLst>
      <p:ext uri="{BB962C8B-B14F-4D97-AF65-F5344CB8AC3E}">
        <p14:creationId xmlns:p14="http://schemas.microsoft.com/office/powerpoint/2010/main" val="524393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FF2-E33F-4384-8EC6-2A434590DF85}"/>
              </a:ext>
            </a:extLst>
          </p:cNvPr>
          <p:cNvSpPr>
            <a:spLocks noGrp="1"/>
          </p:cNvSpPr>
          <p:nvPr>
            <p:ph type="title"/>
          </p:nvPr>
        </p:nvSpPr>
        <p:spPr/>
        <p:txBody>
          <a:bodyPr/>
          <a:lstStyle/>
          <a:p>
            <a:r>
              <a:rPr lang="en-US" sz="3400" dirty="0"/>
              <a:t>Injuries to the Skull and Brain—Patient Assessment </a:t>
            </a:r>
            <a:r>
              <a:rPr lang="en-US" sz="2000" b="0" dirty="0"/>
              <a:t>(4 of 4)</a:t>
            </a:r>
          </a:p>
        </p:txBody>
      </p:sp>
      <p:sp>
        <p:nvSpPr>
          <p:cNvPr id="3" name="Content Placeholder 2">
            <a:extLst>
              <a:ext uri="{FF2B5EF4-FFF2-40B4-BE49-F238E27FC236}">
                <a16:creationId xmlns:a16="http://schemas.microsoft.com/office/drawing/2014/main" id="{83255D08-DE9A-45B4-889E-80BAAC7FE2EC}"/>
              </a:ext>
            </a:extLst>
          </p:cNvPr>
          <p:cNvSpPr>
            <a:spLocks noGrp="1"/>
          </p:cNvSpPr>
          <p:nvPr>
            <p:ph sz="quarter" idx="13"/>
          </p:nvPr>
        </p:nvSpPr>
        <p:spPr/>
        <p:txBody>
          <a:bodyPr/>
          <a:lstStyle/>
          <a:p>
            <a:r>
              <a:rPr lang="en-US" dirty="0"/>
              <a:t>If there is shock with head injury in adult patients, look for indications of blood loss elsewhere on the body</a:t>
            </a:r>
          </a:p>
          <a:p>
            <a:r>
              <a:rPr lang="en-US" dirty="0"/>
              <a:t>Assume skull or brain injury when M</a:t>
            </a:r>
            <a:r>
              <a:rPr lang="en-US" sz="100" dirty="0"/>
              <a:t> </a:t>
            </a:r>
            <a:r>
              <a:rPr lang="en-US" dirty="0"/>
              <a:t>O</a:t>
            </a:r>
            <a:r>
              <a:rPr lang="en-US" sz="100" dirty="0"/>
              <a:t> </a:t>
            </a:r>
            <a:r>
              <a:rPr lang="en-US" dirty="0"/>
              <a:t>I and location of the injury indicate a possible head injury</a:t>
            </a:r>
          </a:p>
        </p:txBody>
      </p:sp>
    </p:spTree>
    <p:extLst>
      <p:ext uri="{BB962C8B-B14F-4D97-AF65-F5344CB8AC3E}">
        <p14:creationId xmlns:p14="http://schemas.microsoft.com/office/powerpoint/2010/main" val="852328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Nervous and Skeletal Systems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20A8-0139-4FF7-8704-14013A8A7C45}"/>
              </a:ext>
            </a:extLst>
          </p:cNvPr>
          <p:cNvSpPr>
            <a:spLocks noGrp="1"/>
          </p:cNvSpPr>
          <p:nvPr>
            <p:ph type="title"/>
          </p:nvPr>
        </p:nvSpPr>
        <p:spPr/>
        <p:txBody>
          <a:bodyPr/>
          <a:lstStyle/>
          <a:p>
            <a:r>
              <a:rPr lang="en-US" sz="3400" dirty="0"/>
              <a:t>Injuries to the Skull and Brain—Patient Care </a:t>
            </a:r>
            <a:r>
              <a:rPr lang="en-US" sz="2000" b="0" dirty="0"/>
              <a:t>(1 of 2)</a:t>
            </a:r>
          </a:p>
        </p:txBody>
      </p:sp>
      <p:sp>
        <p:nvSpPr>
          <p:cNvPr id="3" name="Content Placeholder 2">
            <a:extLst>
              <a:ext uri="{FF2B5EF4-FFF2-40B4-BE49-F238E27FC236}">
                <a16:creationId xmlns:a16="http://schemas.microsoft.com/office/drawing/2014/main" id="{B27DCFB8-028C-4359-AC5D-77B1EB7B9E3D}"/>
              </a:ext>
            </a:extLst>
          </p:cNvPr>
          <p:cNvSpPr>
            <a:spLocks noGrp="1"/>
          </p:cNvSpPr>
          <p:nvPr>
            <p:ph sz="quarter" idx="13"/>
          </p:nvPr>
        </p:nvSpPr>
        <p:spPr/>
        <p:txBody>
          <a:bodyPr/>
          <a:lstStyle/>
          <a:p>
            <a:r>
              <a:rPr lang="en-US" dirty="0"/>
              <a:t>Take appropriate Standard Precautions.</a:t>
            </a:r>
          </a:p>
          <a:p>
            <a:r>
              <a:rPr lang="en-US" dirty="0"/>
              <a:t>Consider possibility of spine injury.</a:t>
            </a:r>
          </a:p>
          <a:p>
            <a:r>
              <a:rPr lang="en-US" dirty="0"/>
              <a:t>Open and maintain airway.</a:t>
            </a:r>
          </a:p>
          <a:p>
            <a:r>
              <a:rPr lang="en-US" dirty="0"/>
              <a:t>Monitor the unconscious patient for changes in breathing.</a:t>
            </a:r>
          </a:p>
          <a:p>
            <a:r>
              <a:rPr lang="en-US" dirty="0"/>
              <a:t>If indicated, apply a rigid cervical collar.</a:t>
            </a:r>
          </a:p>
          <a:p>
            <a:r>
              <a:rPr lang="en-US" dirty="0"/>
              <a:t>Control bleeding.</a:t>
            </a:r>
          </a:p>
          <a:p>
            <a:r>
              <a:rPr lang="en-US" dirty="0"/>
              <a:t>Keep the patient at rest.</a:t>
            </a:r>
          </a:p>
        </p:txBody>
      </p:sp>
    </p:spTree>
    <p:extLst>
      <p:ext uri="{BB962C8B-B14F-4D97-AF65-F5344CB8AC3E}">
        <p14:creationId xmlns:p14="http://schemas.microsoft.com/office/powerpoint/2010/main" val="3487928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20A8-0139-4FF7-8704-14013A8A7C45}"/>
              </a:ext>
            </a:extLst>
          </p:cNvPr>
          <p:cNvSpPr>
            <a:spLocks noGrp="1"/>
          </p:cNvSpPr>
          <p:nvPr>
            <p:ph type="title"/>
          </p:nvPr>
        </p:nvSpPr>
        <p:spPr/>
        <p:txBody>
          <a:bodyPr/>
          <a:lstStyle/>
          <a:p>
            <a:r>
              <a:rPr lang="en-US" sz="3400" dirty="0"/>
              <a:t>Injuries to the Skull and Brain—Patient Care </a:t>
            </a:r>
            <a:r>
              <a:rPr lang="en-US" sz="2000" b="0" dirty="0"/>
              <a:t>(2 of 2)</a:t>
            </a:r>
          </a:p>
        </p:txBody>
      </p:sp>
      <p:sp>
        <p:nvSpPr>
          <p:cNvPr id="3" name="Content Placeholder 2">
            <a:extLst>
              <a:ext uri="{FF2B5EF4-FFF2-40B4-BE49-F238E27FC236}">
                <a16:creationId xmlns:a16="http://schemas.microsoft.com/office/drawing/2014/main" id="{B27DCFB8-028C-4359-AC5D-77B1EB7B9E3D}"/>
              </a:ext>
            </a:extLst>
          </p:cNvPr>
          <p:cNvSpPr>
            <a:spLocks noGrp="1"/>
          </p:cNvSpPr>
          <p:nvPr>
            <p:ph sz="quarter" idx="13"/>
          </p:nvPr>
        </p:nvSpPr>
        <p:spPr>
          <a:xfrm>
            <a:off x="457200" y="1556326"/>
            <a:ext cx="8049986" cy="4467955"/>
          </a:xfrm>
        </p:spPr>
        <p:txBody>
          <a:bodyPr/>
          <a:lstStyle/>
          <a:p>
            <a:r>
              <a:rPr lang="en-US" dirty="0"/>
              <a:t>Talk to a conscious patient and provide emotional support.</a:t>
            </a:r>
          </a:p>
          <a:p>
            <a:r>
              <a:rPr lang="en-US" dirty="0"/>
              <a:t>Dress and bandage open wounds and stabilize penetrating objects.</a:t>
            </a:r>
          </a:p>
          <a:p>
            <a:r>
              <a:rPr lang="en-US" dirty="0"/>
              <a:t>Manage the patient for shock.</a:t>
            </a:r>
          </a:p>
          <a:p>
            <a:r>
              <a:rPr lang="en-US" dirty="0"/>
              <a:t>Be prepared for vomiting.</a:t>
            </a:r>
          </a:p>
          <a:p>
            <a:r>
              <a:rPr lang="en-US" dirty="0"/>
              <a:t>Transport the patient promptly.</a:t>
            </a:r>
          </a:p>
          <a:p>
            <a:r>
              <a:rPr lang="en-US" dirty="0"/>
              <a:t>Monitor vital signs every 5 minutes en route to the hospital.</a:t>
            </a:r>
          </a:p>
        </p:txBody>
      </p:sp>
    </p:spTree>
    <p:extLst>
      <p:ext uri="{BB962C8B-B14F-4D97-AF65-F5344CB8AC3E}">
        <p14:creationId xmlns:p14="http://schemas.microsoft.com/office/powerpoint/2010/main" val="3172365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F11B-4679-4C2F-9FDA-FA1E466EC0CC}"/>
              </a:ext>
            </a:extLst>
          </p:cNvPr>
          <p:cNvSpPr>
            <a:spLocks noGrp="1"/>
          </p:cNvSpPr>
          <p:nvPr>
            <p:ph type="title"/>
          </p:nvPr>
        </p:nvSpPr>
        <p:spPr/>
        <p:txBody>
          <a:bodyPr/>
          <a:lstStyle/>
          <a:p>
            <a:r>
              <a:rPr lang="en-US" sz="3400" dirty="0"/>
              <a:t>Injuries to the Skull and Brain—Glasgow Coma Scale </a:t>
            </a:r>
            <a:r>
              <a:rPr lang="en-US" sz="2000" b="0" dirty="0"/>
              <a:t>(1 of 3)</a:t>
            </a:r>
          </a:p>
        </p:txBody>
      </p:sp>
      <p:sp>
        <p:nvSpPr>
          <p:cNvPr id="3" name="Content Placeholder 2">
            <a:extLst>
              <a:ext uri="{FF2B5EF4-FFF2-40B4-BE49-F238E27FC236}">
                <a16:creationId xmlns:a16="http://schemas.microsoft.com/office/drawing/2014/main" id="{ECB69A1F-4A5D-4E54-B564-4946E1C72A7E}"/>
              </a:ext>
            </a:extLst>
          </p:cNvPr>
          <p:cNvSpPr>
            <a:spLocks noGrp="1"/>
          </p:cNvSpPr>
          <p:nvPr>
            <p:ph sz="quarter" idx="13"/>
          </p:nvPr>
        </p:nvSpPr>
        <p:spPr/>
        <p:txBody>
          <a:bodyPr/>
          <a:lstStyle/>
          <a:p>
            <a:r>
              <a:rPr lang="en-US" dirty="0"/>
              <a:t>Some agencies use the Glasgow Coma Scale (G</a:t>
            </a:r>
            <a:r>
              <a:rPr lang="en-US" sz="100" dirty="0"/>
              <a:t> </a:t>
            </a:r>
            <a:r>
              <a:rPr lang="en-US" dirty="0"/>
              <a:t>C</a:t>
            </a:r>
            <a:r>
              <a:rPr lang="en-US" sz="100" dirty="0"/>
              <a:t> </a:t>
            </a:r>
            <a:r>
              <a:rPr lang="en-US" dirty="0"/>
              <a:t>S) with A</a:t>
            </a:r>
            <a:r>
              <a:rPr lang="en-US" sz="100" dirty="0"/>
              <a:t> </a:t>
            </a:r>
            <a:r>
              <a:rPr lang="en-US" dirty="0"/>
              <a:t>V</a:t>
            </a:r>
            <a:r>
              <a:rPr lang="en-US" sz="100" dirty="0"/>
              <a:t> </a:t>
            </a:r>
            <a:r>
              <a:rPr lang="en-US" dirty="0"/>
              <a:t>P</a:t>
            </a:r>
            <a:r>
              <a:rPr lang="en-US" sz="100" dirty="0"/>
              <a:t> </a:t>
            </a:r>
            <a:r>
              <a:rPr lang="en-US" dirty="0"/>
              <a:t>U for neurologic assessment</a:t>
            </a:r>
          </a:p>
          <a:p>
            <a:r>
              <a:rPr lang="en-US" dirty="0"/>
              <a:t>Considerations when using G</a:t>
            </a:r>
            <a:r>
              <a:rPr lang="en-US" sz="100" dirty="0"/>
              <a:t> </a:t>
            </a:r>
            <a:r>
              <a:rPr lang="en-US" dirty="0"/>
              <a:t>C</a:t>
            </a:r>
            <a:r>
              <a:rPr lang="en-US" sz="100" dirty="0"/>
              <a:t> </a:t>
            </a:r>
            <a:r>
              <a:rPr lang="en-US" dirty="0"/>
              <a:t>S:</a:t>
            </a:r>
          </a:p>
          <a:p>
            <a:pPr lvl="1"/>
            <a:r>
              <a:rPr lang="en-US" dirty="0"/>
              <a:t>Eye opening</a:t>
            </a:r>
          </a:p>
          <a:p>
            <a:pPr lvl="1"/>
            <a:r>
              <a:rPr lang="en-US" dirty="0"/>
              <a:t>Verbal response</a:t>
            </a:r>
          </a:p>
          <a:p>
            <a:pPr lvl="2"/>
            <a:r>
              <a:rPr lang="en-US" dirty="0"/>
              <a:t>Orientated</a:t>
            </a:r>
          </a:p>
          <a:p>
            <a:pPr lvl="2"/>
            <a:r>
              <a:rPr lang="en-US" dirty="0"/>
              <a:t>Confused</a:t>
            </a:r>
          </a:p>
          <a:p>
            <a:pPr lvl="2"/>
            <a:r>
              <a:rPr lang="en-US" dirty="0"/>
              <a:t>Inappropriate words</a:t>
            </a:r>
          </a:p>
          <a:p>
            <a:pPr lvl="2"/>
            <a:r>
              <a:rPr lang="en-US" dirty="0"/>
              <a:t>Incomprehensible sounds</a:t>
            </a:r>
          </a:p>
          <a:p>
            <a:pPr lvl="2"/>
            <a:r>
              <a:rPr lang="en-US" dirty="0"/>
              <a:t>No verbal response</a:t>
            </a:r>
          </a:p>
        </p:txBody>
      </p:sp>
    </p:spTree>
    <p:extLst>
      <p:ext uri="{BB962C8B-B14F-4D97-AF65-F5344CB8AC3E}">
        <p14:creationId xmlns:p14="http://schemas.microsoft.com/office/powerpoint/2010/main" val="1288040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F11B-4679-4C2F-9FDA-FA1E466EC0CC}"/>
              </a:ext>
            </a:extLst>
          </p:cNvPr>
          <p:cNvSpPr>
            <a:spLocks noGrp="1"/>
          </p:cNvSpPr>
          <p:nvPr>
            <p:ph type="title"/>
          </p:nvPr>
        </p:nvSpPr>
        <p:spPr/>
        <p:txBody>
          <a:bodyPr/>
          <a:lstStyle/>
          <a:p>
            <a:r>
              <a:rPr lang="en-US" sz="3400" dirty="0"/>
              <a:t>Injuries to the Skull and Brain—Glasgow Coma Scale </a:t>
            </a:r>
            <a:r>
              <a:rPr lang="en-US" sz="2000" b="0" dirty="0"/>
              <a:t>(2 of 3)</a:t>
            </a:r>
          </a:p>
        </p:txBody>
      </p:sp>
      <p:sp>
        <p:nvSpPr>
          <p:cNvPr id="3" name="Content Placeholder 2">
            <a:extLst>
              <a:ext uri="{FF2B5EF4-FFF2-40B4-BE49-F238E27FC236}">
                <a16:creationId xmlns:a16="http://schemas.microsoft.com/office/drawing/2014/main" id="{ECB69A1F-4A5D-4E54-B564-4946E1C72A7E}"/>
              </a:ext>
            </a:extLst>
          </p:cNvPr>
          <p:cNvSpPr>
            <a:spLocks noGrp="1"/>
          </p:cNvSpPr>
          <p:nvPr>
            <p:ph sz="quarter" idx="13"/>
          </p:nvPr>
        </p:nvSpPr>
        <p:spPr/>
        <p:txBody>
          <a:bodyPr/>
          <a:lstStyle/>
          <a:p>
            <a:r>
              <a:rPr lang="en-US" dirty="0"/>
              <a:t>Considerations when using G</a:t>
            </a:r>
            <a:r>
              <a:rPr lang="en-US" sz="100" dirty="0"/>
              <a:t> </a:t>
            </a:r>
            <a:r>
              <a:rPr lang="en-US" dirty="0"/>
              <a:t>C</a:t>
            </a:r>
            <a:r>
              <a:rPr lang="en-US" sz="100" dirty="0"/>
              <a:t> </a:t>
            </a:r>
            <a:r>
              <a:rPr lang="en-US" dirty="0"/>
              <a:t>S:</a:t>
            </a:r>
          </a:p>
          <a:p>
            <a:pPr lvl="1"/>
            <a:r>
              <a:rPr lang="en-US" dirty="0"/>
              <a:t>Motor response</a:t>
            </a:r>
          </a:p>
          <a:p>
            <a:pPr lvl="2"/>
            <a:r>
              <a:rPr lang="en-US" dirty="0"/>
              <a:t>Obeys command</a:t>
            </a:r>
          </a:p>
          <a:p>
            <a:pPr lvl="2"/>
            <a:r>
              <a:rPr lang="en-US" dirty="0"/>
              <a:t>Localizes pain</a:t>
            </a:r>
          </a:p>
          <a:p>
            <a:pPr lvl="2"/>
            <a:r>
              <a:rPr lang="en-US" dirty="0"/>
              <a:t>Withdraws after painful stimulation</a:t>
            </a:r>
          </a:p>
          <a:p>
            <a:pPr lvl="2"/>
            <a:r>
              <a:rPr lang="en-US" dirty="0"/>
              <a:t>Posturing after painful stimulation</a:t>
            </a:r>
          </a:p>
          <a:p>
            <a:pPr lvl="2"/>
            <a:r>
              <a:rPr lang="en-US" dirty="0"/>
              <a:t>No motor response to pain</a:t>
            </a:r>
          </a:p>
          <a:p>
            <a:r>
              <a:rPr lang="en-US" dirty="0"/>
              <a:t>Calculate the G</a:t>
            </a:r>
            <a:r>
              <a:rPr lang="en-US" sz="100" dirty="0"/>
              <a:t> </a:t>
            </a:r>
            <a:r>
              <a:rPr lang="en-US" dirty="0"/>
              <a:t>C</a:t>
            </a:r>
            <a:r>
              <a:rPr lang="en-US" sz="100" dirty="0"/>
              <a:t> </a:t>
            </a:r>
            <a:r>
              <a:rPr lang="en-US" dirty="0"/>
              <a:t>S score en route rather than spending time on the scene</a:t>
            </a:r>
          </a:p>
        </p:txBody>
      </p:sp>
    </p:spTree>
    <p:extLst>
      <p:ext uri="{BB962C8B-B14F-4D97-AF65-F5344CB8AC3E}">
        <p14:creationId xmlns:p14="http://schemas.microsoft.com/office/powerpoint/2010/main" val="316989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Injuries to the Skull and Brain—Glasgow Coma Scale </a:t>
            </a:r>
            <a:r>
              <a:rPr lang="en-US" sz="2000" b="0" dirty="0"/>
              <a:t>(3 of 3)</a:t>
            </a:r>
          </a:p>
        </p:txBody>
      </p:sp>
      <p:pic>
        <p:nvPicPr>
          <p:cNvPr id="6" name="Picture 5" descr="Diagram of the Glasgow Coma Scale. For long description, see slide 91: Appendix 5">
            <a:extLst>
              <a:ext uri="{FF2B5EF4-FFF2-40B4-BE49-F238E27FC236}">
                <a16:creationId xmlns:a16="http://schemas.microsoft.com/office/drawing/2014/main" id="{B4DEA4E6-1893-4D08-8DC6-F99C99C2C41A}"/>
              </a:ext>
            </a:extLst>
          </p:cNvPr>
          <p:cNvPicPr>
            <a:picLocks noChangeAspect="1"/>
          </p:cNvPicPr>
          <p:nvPr/>
        </p:nvPicPr>
        <p:blipFill>
          <a:blip r:embed="rId3"/>
          <a:stretch>
            <a:fillRect/>
          </a:stretch>
        </p:blipFill>
        <p:spPr>
          <a:xfrm>
            <a:off x="3065308" y="1549505"/>
            <a:ext cx="3013384" cy="4217437"/>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350294" y="5914146"/>
            <a:ext cx="4443412" cy="391431"/>
          </a:xfrm>
        </p:spPr>
        <p:txBody>
          <a:bodyPr/>
          <a:lstStyle/>
          <a:p>
            <a:pPr marL="0" indent="0">
              <a:buNone/>
            </a:pPr>
            <a:r>
              <a:rPr lang="en-US" dirty="0">
                <a:latin typeface="+mn-lt"/>
                <a:hlinkClick r:id="rId4" action="ppaction://hlinksldjump"/>
              </a:rPr>
              <a:t>For long description, see slide 91: Appendix 5</a:t>
            </a:r>
            <a:endParaRPr lang="en-US" dirty="0">
              <a:latin typeface="+mn-lt"/>
            </a:endParaRPr>
          </a:p>
        </p:txBody>
      </p:sp>
    </p:spTree>
    <p:extLst>
      <p:ext uri="{BB962C8B-B14F-4D97-AF65-F5344CB8AC3E}">
        <p14:creationId xmlns:p14="http://schemas.microsoft.com/office/powerpoint/2010/main" val="1478720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5467-0FD2-4A00-942D-F5E7DBEB1318}"/>
              </a:ext>
            </a:extLst>
          </p:cNvPr>
          <p:cNvSpPr>
            <a:spLocks noGrp="1"/>
          </p:cNvSpPr>
          <p:nvPr>
            <p:ph type="title"/>
          </p:nvPr>
        </p:nvSpPr>
        <p:spPr/>
        <p:txBody>
          <a:bodyPr/>
          <a:lstStyle/>
          <a:p>
            <a:r>
              <a:rPr lang="en-US" sz="3400" dirty="0"/>
              <a:t>Injuries to the Skull and Brain—Cranial Injuries with Impaled Objects</a:t>
            </a:r>
          </a:p>
        </p:txBody>
      </p:sp>
      <p:sp>
        <p:nvSpPr>
          <p:cNvPr id="3" name="Content Placeholder 2">
            <a:extLst>
              <a:ext uri="{FF2B5EF4-FFF2-40B4-BE49-F238E27FC236}">
                <a16:creationId xmlns:a16="http://schemas.microsoft.com/office/drawing/2014/main" id="{8201C1B9-E358-410A-885A-BC1D960B6630}"/>
              </a:ext>
            </a:extLst>
          </p:cNvPr>
          <p:cNvSpPr>
            <a:spLocks noGrp="1"/>
          </p:cNvSpPr>
          <p:nvPr>
            <p:ph sz="quarter" idx="13"/>
          </p:nvPr>
        </p:nvSpPr>
        <p:spPr>
          <a:xfrm>
            <a:off x="457199" y="1556326"/>
            <a:ext cx="8360229" cy="4467955"/>
          </a:xfrm>
        </p:spPr>
        <p:txBody>
          <a:bodyPr/>
          <a:lstStyle/>
          <a:p>
            <a:r>
              <a:rPr lang="en-US" dirty="0"/>
              <a:t>Do not remove an impaled object—stabilize it in place with a bulky dressing</a:t>
            </a:r>
          </a:p>
          <a:p>
            <a:r>
              <a:rPr lang="en-US" dirty="0"/>
              <a:t>If an impaled object is too long to transport the patient:</a:t>
            </a:r>
          </a:p>
          <a:p>
            <a:pPr lvl="1"/>
            <a:r>
              <a:rPr lang="en-US" dirty="0"/>
              <a:t>Pad around the object with bulky dressings</a:t>
            </a:r>
          </a:p>
          <a:p>
            <a:pPr lvl="1"/>
            <a:r>
              <a:rPr lang="en-US" dirty="0"/>
              <a:t>Stabilize the object on both sides</a:t>
            </a:r>
          </a:p>
          <a:p>
            <a:pPr lvl="1"/>
            <a:r>
              <a:rPr lang="en-US" dirty="0"/>
              <a:t>Cut with a tool that will not cause the object to move or vibrate when it is severed</a:t>
            </a:r>
          </a:p>
          <a:p>
            <a:pPr lvl="1"/>
            <a:r>
              <a:rPr lang="en-US" dirty="0"/>
              <a:t>Seek advice from medical direction</a:t>
            </a:r>
          </a:p>
        </p:txBody>
      </p:sp>
    </p:spTree>
    <p:extLst>
      <p:ext uri="{BB962C8B-B14F-4D97-AF65-F5344CB8AC3E}">
        <p14:creationId xmlns:p14="http://schemas.microsoft.com/office/powerpoint/2010/main" val="3942229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A85F-68D5-423B-A461-DBF0040E43A1}"/>
              </a:ext>
            </a:extLst>
          </p:cNvPr>
          <p:cNvSpPr>
            <a:spLocks noGrp="1"/>
          </p:cNvSpPr>
          <p:nvPr>
            <p:ph type="title"/>
          </p:nvPr>
        </p:nvSpPr>
        <p:spPr/>
        <p:txBody>
          <a:bodyPr/>
          <a:lstStyle/>
          <a:p>
            <a:r>
              <a:rPr lang="en-US" sz="3400" dirty="0"/>
              <a:t>Injuries to the Skull and Brain—Injuries to the Face and Jaw </a:t>
            </a:r>
            <a:r>
              <a:rPr lang="en-US" sz="2000" b="0" dirty="0"/>
              <a:t>(1 of 2)</a:t>
            </a:r>
          </a:p>
        </p:txBody>
      </p:sp>
      <p:sp>
        <p:nvSpPr>
          <p:cNvPr id="3" name="Content Placeholder 2">
            <a:extLst>
              <a:ext uri="{FF2B5EF4-FFF2-40B4-BE49-F238E27FC236}">
                <a16:creationId xmlns:a16="http://schemas.microsoft.com/office/drawing/2014/main" id="{E961F968-3771-4466-A973-E0A6A3071B1E}"/>
              </a:ext>
            </a:extLst>
          </p:cNvPr>
          <p:cNvSpPr>
            <a:spLocks noGrp="1"/>
          </p:cNvSpPr>
          <p:nvPr>
            <p:ph sz="quarter" idx="13"/>
          </p:nvPr>
        </p:nvSpPr>
        <p:spPr>
          <a:xfrm>
            <a:off x="457200" y="1556326"/>
            <a:ext cx="8343900" cy="4467955"/>
          </a:xfrm>
        </p:spPr>
        <p:txBody>
          <a:bodyPr/>
          <a:lstStyle/>
          <a:p>
            <a:r>
              <a:rPr lang="en-US" dirty="0"/>
              <a:t>Facial fractures are usually caused by an impact</a:t>
            </a:r>
          </a:p>
          <a:p>
            <a:pPr lvl="1"/>
            <a:r>
              <a:rPr lang="en-US" dirty="0"/>
              <a:t>Be prepared to remove airway obstructions from the mouth and to use suction</a:t>
            </a:r>
          </a:p>
          <a:p>
            <a:pPr lvl="1"/>
            <a:r>
              <a:rPr lang="en-US" dirty="0"/>
              <a:t>Treat the patient as for a suspected skull or brain injury</a:t>
            </a:r>
          </a:p>
          <a:p>
            <a:r>
              <a:rPr lang="en-US" dirty="0"/>
              <a:t>The mandible is subject to dislocation and fracture</a:t>
            </a:r>
          </a:p>
          <a:p>
            <a:pPr lvl="1"/>
            <a:r>
              <a:rPr lang="en-US" dirty="0"/>
              <a:t>Signs include pain, discoloration, swelling, and facial distortion</a:t>
            </a:r>
          </a:p>
          <a:p>
            <a:pPr lvl="1"/>
            <a:r>
              <a:rPr lang="en-US" dirty="0"/>
              <a:t>The patient may be unable to move the jaw, have difficulty speaking, and show improper tooth alignment</a:t>
            </a:r>
          </a:p>
        </p:txBody>
      </p:sp>
    </p:spTree>
    <p:extLst>
      <p:ext uri="{BB962C8B-B14F-4D97-AF65-F5344CB8AC3E}">
        <p14:creationId xmlns:p14="http://schemas.microsoft.com/office/powerpoint/2010/main" val="410777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A85F-68D5-423B-A461-DBF0040E43A1}"/>
              </a:ext>
            </a:extLst>
          </p:cNvPr>
          <p:cNvSpPr>
            <a:spLocks noGrp="1"/>
          </p:cNvSpPr>
          <p:nvPr>
            <p:ph type="title"/>
          </p:nvPr>
        </p:nvSpPr>
        <p:spPr/>
        <p:txBody>
          <a:bodyPr/>
          <a:lstStyle/>
          <a:p>
            <a:r>
              <a:rPr lang="en-US" sz="3400" dirty="0"/>
              <a:t>Injuries to the Skull and Brain—Injuries to the Face and Jaw </a:t>
            </a:r>
            <a:r>
              <a:rPr lang="en-US" sz="2000" b="0" dirty="0"/>
              <a:t>(2 of 2)</a:t>
            </a:r>
          </a:p>
        </p:txBody>
      </p:sp>
      <p:sp>
        <p:nvSpPr>
          <p:cNvPr id="3" name="Content Placeholder 2">
            <a:extLst>
              <a:ext uri="{FF2B5EF4-FFF2-40B4-BE49-F238E27FC236}">
                <a16:creationId xmlns:a16="http://schemas.microsoft.com/office/drawing/2014/main" id="{E961F968-3771-4466-A973-E0A6A3071B1E}"/>
              </a:ext>
            </a:extLst>
          </p:cNvPr>
          <p:cNvSpPr>
            <a:spLocks noGrp="1"/>
          </p:cNvSpPr>
          <p:nvPr>
            <p:ph sz="quarter" idx="13"/>
          </p:nvPr>
        </p:nvSpPr>
        <p:spPr>
          <a:xfrm>
            <a:off x="457200" y="1556326"/>
            <a:ext cx="8229600" cy="4467955"/>
          </a:xfrm>
        </p:spPr>
        <p:txBody>
          <a:bodyPr/>
          <a:lstStyle/>
          <a:p>
            <a:r>
              <a:rPr lang="en-US" dirty="0"/>
              <a:t>When treating a facial or jaw injury:</a:t>
            </a:r>
          </a:p>
          <a:p>
            <a:pPr lvl="1"/>
            <a:r>
              <a:rPr lang="en-US" dirty="0"/>
              <a:t>Be prepared to suction to remove debris</a:t>
            </a:r>
          </a:p>
          <a:p>
            <a:pPr lvl="1"/>
            <a:r>
              <a:rPr lang="en-US" dirty="0"/>
              <a:t>Use the jaw-thrust maneuver to open the airway if spinal injury is suspected</a:t>
            </a:r>
          </a:p>
          <a:p>
            <a:pPr lvl="1"/>
            <a:r>
              <a:rPr lang="en-US" dirty="0"/>
              <a:t>Control profuse bleeding</a:t>
            </a:r>
          </a:p>
          <a:p>
            <a:pPr lvl="1"/>
            <a:r>
              <a:rPr lang="en-US" dirty="0"/>
              <a:t>Consider the need for spinal immobilization</a:t>
            </a:r>
          </a:p>
          <a:p>
            <a:pPr lvl="1"/>
            <a:r>
              <a:rPr lang="en-US" dirty="0"/>
              <a:t>Position the patient to allow drainage from the mouth</a:t>
            </a:r>
          </a:p>
          <a:p>
            <a:pPr lvl="1"/>
            <a:r>
              <a:rPr lang="en-US" dirty="0"/>
              <a:t>Treat for shock</a:t>
            </a:r>
          </a:p>
        </p:txBody>
      </p:sp>
    </p:spTree>
    <p:extLst>
      <p:ext uri="{BB962C8B-B14F-4D97-AF65-F5344CB8AC3E}">
        <p14:creationId xmlns:p14="http://schemas.microsoft.com/office/powerpoint/2010/main" val="779202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85EC-5462-4081-A6EF-DBA546355E58}"/>
              </a:ext>
            </a:extLst>
          </p:cNvPr>
          <p:cNvSpPr>
            <a:spLocks noGrp="1"/>
          </p:cNvSpPr>
          <p:nvPr>
            <p:ph type="title"/>
          </p:nvPr>
        </p:nvSpPr>
        <p:spPr/>
        <p:txBody>
          <a:bodyPr/>
          <a:lstStyle/>
          <a:p>
            <a:r>
              <a:rPr lang="en-US" sz="3400" dirty="0"/>
              <a:t>Injuries to the Skull and Brain—Nontraumatic Brain Injuries</a:t>
            </a:r>
          </a:p>
        </p:txBody>
      </p:sp>
      <p:sp>
        <p:nvSpPr>
          <p:cNvPr id="3" name="Content Placeholder 2">
            <a:extLst>
              <a:ext uri="{FF2B5EF4-FFF2-40B4-BE49-F238E27FC236}">
                <a16:creationId xmlns:a16="http://schemas.microsoft.com/office/drawing/2014/main" id="{392178C9-06E5-454B-8BD8-C3ECA83AF3F9}"/>
              </a:ext>
            </a:extLst>
          </p:cNvPr>
          <p:cNvSpPr>
            <a:spLocks noGrp="1"/>
          </p:cNvSpPr>
          <p:nvPr>
            <p:ph sz="quarter" idx="13"/>
          </p:nvPr>
        </p:nvSpPr>
        <p:spPr/>
        <p:txBody>
          <a:bodyPr/>
          <a:lstStyle/>
          <a:p>
            <a:r>
              <a:rPr lang="en-US" dirty="0"/>
              <a:t>Many signs of brain injury may be caused by an internal brain event like a hemorrhage or blood clot</a:t>
            </a:r>
          </a:p>
          <a:p>
            <a:r>
              <a:rPr lang="en-US" dirty="0"/>
              <a:t>Signs or nontraumatic stroke differ from traumatic injury in that only one side is likely to be affected</a:t>
            </a:r>
          </a:p>
        </p:txBody>
      </p:sp>
    </p:spTree>
    <p:extLst>
      <p:ext uri="{BB962C8B-B14F-4D97-AF65-F5344CB8AC3E}">
        <p14:creationId xmlns:p14="http://schemas.microsoft.com/office/powerpoint/2010/main" val="3419660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Wounds to the Neck</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00456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01E7-6C73-46D1-BAF4-F8854C32C069}"/>
              </a:ext>
            </a:extLst>
          </p:cNvPr>
          <p:cNvSpPr>
            <a:spLocks noGrp="1"/>
          </p:cNvSpPr>
          <p:nvPr>
            <p:ph type="title"/>
          </p:nvPr>
        </p:nvSpPr>
        <p:spPr/>
        <p:txBody>
          <a:bodyPr/>
          <a:lstStyle/>
          <a:p>
            <a:r>
              <a:rPr lang="en-US" sz="3400" dirty="0"/>
              <a:t>Nervous and Skeletal Systems—Nervous System </a:t>
            </a:r>
            <a:r>
              <a:rPr lang="en-US" sz="2000" b="0" dirty="0"/>
              <a:t>(1 of 3)</a:t>
            </a:r>
          </a:p>
        </p:txBody>
      </p:sp>
      <p:sp>
        <p:nvSpPr>
          <p:cNvPr id="3" name="Content Placeholder 2">
            <a:extLst>
              <a:ext uri="{FF2B5EF4-FFF2-40B4-BE49-F238E27FC236}">
                <a16:creationId xmlns:a16="http://schemas.microsoft.com/office/drawing/2014/main" id="{AD588B59-3F72-4DBC-8574-1C749F40321B}"/>
              </a:ext>
            </a:extLst>
          </p:cNvPr>
          <p:cNvSpPr>
            <a:spLocks noGrp="1"/>
          </p:cNvSpPr>
          <p:nvPr>
            <p:ph sz="quarter" idx="13"/>
          </p:nvPr>
        </p:nvSpPr>
        <p:spPr/>
        <p:txBody>
          <a:bodyPr/>
          <a:lstStyle/>
          <a:p>
            <a:r>
              <a:rPr lang="en-US" dirty="0"/>
              <a:t>The nervous system controls thought, sensations, and motor functions</a:t>
            </a:r>
          </a:p>
          <a:p>
            <a:r>
              <a:rPr lang="en-US" dirty="0"/>
              <a:t>It has two subdivisions:</a:t>
            </a:r>
          </a:p>
          <a:p>
            <a:pPr lvl="1"/>
            <a:r>
              <a:rPr lang="en-US" dirty="0"/>
              <a:t>The central nervous system consists of the brain and spinal cord</a:t>
            </a:r>
          </a:p>
          <a:p>
            <a:pPr lvl="1"/>
            <a:r>
              <a:rPr lang="en-US" dirty="0"/>
              <a:t>The peripheral nervous system consists of vertebral nerves, cranial nerves, and motor and sensory nerves</a:t>
            </a:r>
          </a:p>
          <a:p>
            <a:r>
              <a:rPr lang="en-US" dirty="0"/>
              <a:t>Neurons are specialized nerve cells that transmit nervous impulses through the body</a:t>
            </a:r>
          </a:p>
        </p:txBody>
      </p:sp>
    </p:spTree>
    <p:extLst>
      <p:ext uri="{BB962C8B-B14F-4D97-AF65-F5344CB8AC3E}">
        <p14:creationId xmlns:p14="http://schemas.microsoft.com/office/powerpoint/2010/main" val="3646930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DA59-7850-4B8D-A045-6395328C59A2}"/>
              </a:ext>
            </a:extLst>
          </p:cNvPr>
          <p:cNvSpPr>
            <a:spLocks noGrp="1"/>
          </p:cNvSpPr>
          <p:nvPr>
            <p:ph type="title"/>
          </p:nvPr>
        </p:nvSpPr>
        <p:spPr/>
        <p:txBody>
          <a:bodyPr/>
          <a:lstStyle/>
          <a:p>
            <a:r>
              <a:rPr lang="en-US" dirty="0"/>
              <a:t>Wounds to the Neck </a:t>
            </a:r>
            <a:r>
              <a:rPr lang="en-US" sz="2000" b="0" dirty="0"/>
              <a:t>(1 of 2)</a:t>
            </a:r>
          </a:p>
        </p:txBody>
      </p:sp>
      <p:sp>
        <p:nvSpPr>
          <p:cNvPr id="3" name="Content Placeholder 2">
            <a:extLst>
              <a:ext uri="{FF2B5EF4-FFF2-40B4-BE49-F238E27FC236}">
                <a16:creationId xmlns:a16="http://schemas.microsoft.com/office/drawing/2014/main" id="{9F5F999F-9C67-4989-BFB8-7AC15008C778}"/>
              </a:ext>
            </a:extLst>
          </p:cNvPr>
          <p:cNvSpPr>
            <a:spLocks noGrp="1"/>
          </p:cNvSpPr>
          <p:nvPr>
            <p:ph sz="quarter" idx="13"/>
          </p:nvPr>
        </p:nvSpPr>
        <p:spPr>
          <a:xfrm>
            <a:off x="457200" y="1556326"/>
            <a:ext cx="7984671" cy="4467955"/>
          </a:xfrm>
        </p:spPr>
        <p:txBody>
          <a:bodyPr/>
          <a:lstStyle/>
          <a:p>
            <a:r>
              <a:rPr lang="en-US" dirty="0"/>
              <a:t>Large arteries and veins close to the surface of the neck create the potential for serious bleeding</a:t>
            </a:r>
          </a:p>
          <a:p>
            <a:r>
              <a:rPr lang="en-US" dirty="0"/>
              <a:t>Pressure in large vein is lower than atmospheric pressure</a:t>
            </a:r>
          </a:p>
          <a:p>
            <a:pPr lvl="1"/>
            <a:r>
              <a:rPr lang="en-US" dirty="0"/>
              <a:t>The possibility of air being sucked in and causing an air embolism is great</a:t>
            </a:r>
          </a:p>
          <a:p>
            <a:pPr lvl="1"/>
            <a:r>
              <a:rPr lang="en-US" dirty="0"/>
              <a:t>The embolus can travel to the lungs and become a pulmonary air embolism</a:t>
            </a:r>
          </a:p>
          <a:p>
            <a:pPr lvl="1"/>
            <a:r>
              <a:rPr lang="en-US" dirty="0"/>
              <a:t>This can lead to cardiac arrest</a:t>
            </a:r>
          </a:p>
        </p:txBody>
      </p:sp>
    </p:spTree>
    <p:extLst>
      <p:ext uri="{BB962C8B-B14F-4D97-AF65-F5344CB8AC3E}">
        <p14:creationId xmlns:p14="http://schemas.microsoft.com/office/powerpoint/2010/main" val="179959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DA59-7850-4B8D-A045-6395328C59A2}"/>
              </a:ext>
            </a:extLst>
          </p:cNvPr>
          <p:cNvSpPr>
            <a:spLocks noGrp="1"/>
          </p:cNvSpPr>
          <p:nvPr>
            <p:ph type="title"/>
          </p:nvPr>
        </p:nvSpPr>
        <p:spPr/>
        <p:txBody>
          <a:bodyPr/>
          <a:lstStyle/>
          <a:p>
            <a:r>
              <a:rPr lang="en-US" dirty="0"/>
              <a:t>Wounds to the Neck </a:t>
            </a:r>
            <a:r>
              <a:rPr lang="en-US" sz="2000" b="0" dirty="0"/>
              <a:t>(2 of 2)</a:t>
            </a:r>
          </a:p>
        </p:txBody>
      </p:sp>
      <p:sp>
        <p:nvSpPr>
          <p:cNvPr id="3" name="Content Placeholder 2">
            <a:extLst>
              <a:ext uri="{FF2B5EF4-FFF2-40B4-BE49-F238E27FC236}">
                <a16:creationId xmlns:a16="http://schemas.microsoft.com/office/drawing/2014/main" id="{9F5F999F-9C67-4989-BFB8-7AC15008C778}"/>
              </a:ext>
            </a:extLst>
          </p:cNvPr>
          <p:cNvSpPr>
            <a:spLocks noGrp="1"/>
          </p:cNvSpPr>
          <p:nvPr>
            <p:ph sz="quarter" idx="13"/>
          </p:nvPr>
        </p:nvSpPr>
        <p:spPr>
          <a:xfrm>
            <a:off x="457200" y="1556326"/>
            <a:ext cx="8376557" cy="4467955"/>
          </a:xfrm>
        </p:spPr>
        <p:txBody>
          <a:bodyPr/>
          <a:lstStyle/>
          <a:p>
            <a:r>
              <a:rPr lang="en-US" dirty="0"/>
              <a:t>Direct pressure is a lifesaving step in treating hemorrhage from neck wounds</a:t>
            </a:r>
          </a:p>
          <a:p>
            <a:pPr lvl="1"/>
            <a:r>
              <a:rPr lang="en-US" dirty="0"/>
              <a:t>First priority is stopping bleeding</a:t>
            </a:r>
          </a:p>
          <a:p>
            <a:pPr lvl="1"/>
            <a:r>
              <a:rPr lang="en-US" dirty="0"/>
              <a:t>Second priority is preventing an embolus</a:t>
            </a:r>
          </a:p>
          <a:p>
            <a:r>
              <a:rPr lang="en-US" dirty="0"/>
              <a:t>Take care to avoid interfering with breathing when applying pressure</a:t>
            </a:r>
          </a:p>
        </p:txBody>
      </p:sp>
    </p:spTree>
    <p:extLst>
      <p:ext uri="{BB962C8B-B14F-4D97-AF65-F5344CB8AC3E}">
        <p14:creationId xmlns:p14="http://schemas.microsoft.com/office/powerpoint/2010/main" val="1916798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5891-0E00-4FDD-AD66-70F2557A5692}"/>
              </a:ext>
            </a:extLst>
          </p:cNvPr>
          <p:cNvSpPr>
            <a:spLocks noGrp="1"/>
          </p:cNvSpPr>
          <p:nvPr>
            <p:ph type="title"/>
          </p:nvPr>
        </p:nvSpPr>
        <p:spPr/>
        <p:txBody>
          <a:bodyPr/>
          <a:lstStyle/>
          <a:p>
            <a:r>
              <a:rPr lang="en-US" dirty="0"/>
              <a:t>Wounds to the Neck—Patient Care</a:t>
            </a:r>
          </a:p>
        </p:txBody>
      </p:sp>
      <p:sp>
        <p:nvSpPr>
          <p:cNvPr id="3" name="Content Placeholder 2">
            <a:extLst>
              <a:ext uri="{FF2B5EF4-FFF2-40B4-BE49-F238E27FC236}">
                <a16:creationId xmlns:a16="http://schemas.microsoft.com/office/drawing/2014/main" id="{4669E40A-BC4E-4F66-9654-FBAB9F257A4C}"/>
              </a:ext>
            </a:extLst>
          </p:cNvPr>
          <p:cNvSpPr>
            <a:spLocks noGrp="1"/>
          </p:cNvSpPr>
          <p:nvPr>
            <p:ph sz="quarter" idx="13"/>
          </p:nvPr>
        </p:nvSpPr>
        <p:spPr/>
        <p:txBody>
          <a:bodyPr/>
          <a:lstStyle/>
          <a:p>
            <a:r>
              <a:rPr lang="en-US" dirty="0"/>
              <a:t>Ensure an open airway.</a:t>
            </a:r>
          </a:p>
          <a:p>
            <a:r>
              <a:rPr lang="en-US" dirty="0"/>
              <a:t>Place a gloved hand over wound.</a:t>
            </a:r>
          </a:p>
          <a:p>
            <a:r>
              <a:rPr lang="en-US" dirty="0"/>
              <a:t>Apply an occlusive dressing.</a:t>
            </a:r>
          </a:p>
          <a:p>
            <a:r>
              <a:rPr lang="en-US" dirty="0"/>
              <a:t>Place a dressing over the occlusive dressing.</a:t>
            </a:r>
          </a:p>
          <a:p>
            <a:r>
              <a:rPr lang="en-US" dirty="0"/>
              <a:t>Apply pressure to stop the bleeding.</a:t>
            </a:r>
          </a:p>
          <a:p>
            <a:r>
              <a:rPr lang="en-US" dirty="0"/>
              <a:t>Bandage the dressing in place.</a:t>
            </a:r>
          </a:p>
          <a:p>
            <a:r>
              <a:rPr lang="en-US" dirty="0"/>
              <a:t>Immobilize the spine if the M</a:t>
            </a:r>
            <a:r>
              <a:rPr lang="en-US" sz="100" dirty="0"/>
              <a:t> </a:t>
            </a:r>
            <a:r>
              <a:rPr lang="en-US" dirty="0"/>
              <a:t>O</a:t>
            </a:r>
            <a:r>
              <a:rPr lang="en-US" sz="100" dirty="0"/>
              <a:t> </a:t>
            </a:r>
            <a:r>
              <a:rPr lang="en-US" dirty="0"/>
              <a:t>I suggests cervical injury.</a:t>
            </a:r>
          </a:p>
        </p:txBody>
      </p:sp>
    </p:spTree>
    <p:extLst>
      <p:ext uri="{BB962C8B-B14F-4D97-AF65-F5344CB8AC3E}">
        <p14:creationId xmlns:p14="http://schemas.microsoft.com/office/powerpoint/2010/main" val="44767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Injuries to the Spine</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153689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6F74-A516-47A3-A618-A17227A4691E}"/>
              </a:ext>
            </a:extLst>
          </p:cNvPr>
          <p:cNvSpPr>
            <a:spLocks noGrp="1"/>
          </p:cNvSpPr>
          <p:nvPr>
            <p:ph type="title"/>
          </p:nvPr>
        </p:nvSpPr>
        <p:spPr>
          <a:xfrm>
            <a:off x="457200" y="215371"/>
            <a:ext cx="8343900" cy="1097279"/>
          </a:xfrm>
        </p:spPr>
        <p:txBody>
          <a:bodyPr/>
          <a:lstStyle/>
          <a:p>
            <a:r>
              <a:rPr lang="en-US" sz="3200" dirty="0"/>
              <a:t>Injuries to the Spine—Identifying Potential Spine and Spinal Cord Injury </a:t>
            </a:r>
            <a:r>
              <a:rPr lang="en-US" sz="2000" b="0" dirty="0"/>
              <a:t>(1 of 5)</a:t>
            </a:r>
          </a:p>
        </p:txBody>
      </p:sp>
      <p:sp>
        <p:nvSpPr>
          <p:cNvPr id="3" name="Content Placeholder 2">
            <a:extLst>
              <a:ext uri="{FF2B5EF4-FFF2-40B4-BE49-F238E27FC236}">
                <a16:creationId xmlns:a16="http://schemas.microsoft.com/office/drawing/2014/main" id="{42DDFFED-901E-405A-B441-F0FCB0D1C77F}"/>
              </a:ext>
            </a:extLst>
          </p:cNvPr>
          <p:cNvSpPr>
            <a:spLocks noGrp="1"/>
          </p:cNvSpPr>
          <p:nvPr>
            <p:ph sz="quarter" idx="13"/>
          </p:nvPr>
        </p:nvSpPr>
        <p:spPr>
          <a:xfrm>
            <a:off x="457200" y="1556326"/>
            <a:ext cx="8343900" cy="4467955"/>
          </a:xfrm>
        </p:spPr>
        <p:txBody>
          <a:bodyPr/>
          <a:lstStyle/>
          <a:p>
            <a:r>
              <a:rPr lang="en-US" dirty="0"/>
              <a:t>When bones, ligaments, and cartilage of the spinal column are damaged, the spinal cord may also be damaged</a:t>
            </a:r>
          </a:p>
          <a:p>
            <a:r>
              <a:rPr lang="en-US" dirty="0"/>
              <a:t>Specific spinal column injuries:</a:t>
            </a:r>
          </a:p>
          <a:p>
            <a:pPr lvl="1"/>
            <a:r>
              <a:rPr lang="en-US" dirty="0"/>
              <a:t>Fractures with or without bone displacement</a:t>
            </a:r>
          </a:p>
          <a:p>
            <a:pPr lvl="1"/>
            <a:r>
              <a:rPr lang="en-US" dirty="0"/>
              <a:t>Dislocations</a:t>
            </a:r>
          </a:p>
          <a:p>
            <a:pPr lvl="1"/>
            <a:r>
              <a:rPr lang="en-US" dirty="0"/>
              <a:t>Muscular strains</a:t>
            </a:r>
          </a:p>
          <a:p>
            <a:pPr lvl="1"/>
            <a:r>
              <a:rPr lang="en-US" dirty="0"/>
              <a:t>Disk injury including compression</a:t>
            </a:r>
          </a:p>
          <a:p>
            <a:r>
              <a:rPr lang="en-US" dirty="0"/>
              <a:t>These injuries can occur without cord damage, but the risk must always be taken into consideration</a:t>
            </a:r>
          </a:p>
        </p:txBody>
      </p:sp>
    </p:spTree>
    <p:extLst>
      <p:ext uri="{BB962C8B-B14F-4D97-AF65-F5344CB8AC3E}">
        <p14:creationId xmlns:p14="http://schemas.microsoft.com/office/powerpoint/2010/main" val="3456136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6F74-A516-47A3-A618-A17227A4691E}"/>
              </a:ext>
            </a:extLst>
          </p:cNvPr>
          <p:cNvSpPr>
            <a:spLocks noGrp="1"/>
          </p:cNvSpPr>
          <p:nvPr>
            <p:ph type="title"/>
          </p:nvPr>
        </p:nvSpPr>
        <p:spPr>
          <a:xfrm>
            <a:off x="457200" y="215371"/>
            <a:ext cx="8343900" cy="1097279"/>
          </a:xfrm>
        </p:spPr>
        <p:txBody>
          <a:bodyPr/>
          <a:lstStyle/>
          <a:p>
            <a:r>
              <a:rPr lang="en-US" sz="3200" dirty="0"/>
              <a:t>Injuries to the Spine—Identifying Potential Spine and Spinal Cord Injury </a:t>
            </a:r>
            <a:r>
              <a:rPr lang="en-US" sz="2000" b="0" dirty="0"/>
              <a:t>(2 of 5)</a:t>
            </a:r>
          </a:p>
        </p:txBody>
      </p:sp>
      <p:sp>
        <p:nvSpPr>
          <p:cNvPr id="3" name="Content Placeholder 2">
            <a:extLst>
              <a:ext uri="{FF2B5EF4-FFF2-40B4-BE49-F238E27FC236}">
                <a16:creationId xmlns:a16="http://schemas.microsoft.com/office/drawing/2014/main" id="{42DDFFED-901E-405A-B441-F0FCB0D1C77F}"/>
              </a:ext>
            </a:extLst>
          </p:cNvPr>
          <p:cNvSpPr>
            <a:spLocks noGrp="1"/>
          </p:cNvSpPr>
          <p:nvPr>
            <p:ph sz="quarter" idx="13"/>
          </p:nvPr>
        </p:nvSpPr>
        <p:spPr>
          <a:xfrm>
            <a:off x="457200" y="1556326"/>
            <a:ext cx="8343900" cy="4467955"/>
          </a:xfrm>
        </p:spPr>
        <p:txBody>
          <a:bodyPr/>
          <a:lstStyle/>
          <a:p>
            <a:r>
              <a:rPr lang="en-US" dirty="0"/>
              <a:t>The spinal cord can be lacerated, contused, or impinged</a:t>
            </a:r>
          </a:p>
          <a:p>
            <a:r>
              <a:rPr lang="en-US" dirty="0"/>
              <a:t>Primary injuries occur immediately due to direct force</a:t>
            </a:r>
          </a:p>
          <a:p>
            <a:r>
              <a:rPr lang="en-US" dirty="0"/>
              <a:t>Secondary injuries occur after the initial insult</a:t>
            </a:r>
          </a:p>
          <a:p>
            <a:pPr lvl="1"/>
            <a:r>
              <a:rPr lang="en-US" dirty="0"/>
              <a:t>They can cause greater harm than primary injuries</a:t>
            </a:r>
          </a:p>
          <a:p>
            <a:pPr lvl="1"/>
            <a:r>
              <a:rPr lang="en-US" dirty="0"/>
              <a:t>They are not typically caused by damaged bone ends moving into the spinal cord, as once thought</a:t>
            </a:r>
          </a:p>
          <a:p>
            <a:pPr lvl="1"/>
            <a:r>
              <a:rPr lang="en-US" dirty="0"/>
              <a:t>Hypoxia, shock, cord swelling, and hypoglycemia can lead to devasting cord damage</a:t>
            </a:r>
          </a:p>
        </p:txBody>
      </p:sp>
    </p:spTree>
    <p:extLst>
      <p:ext uri="{BB962C8B-B14F-4D97-AF65-F5344CB8AC3E}">
        <p14:creationId xmlns:p14="http://schemas.microsoft.com/office/powerpoint/2010/main" val="3089728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6F74-A516-47A3-A618-A17227A4691E}"/>
              </a:ext>
            </a:extLst>
          </p:cNvPr>
          <p:cNvSpPr>
            <a:spLocks noGrp="1"/>
          </p:cNvSpPr>
          <p:nvPr>
            <p:ph type="title"/>
          </p:nvPr>
        </p:nvSpPr>
        <p:spPr>
          <a:xfrm>
            <a:off x="457200" y="215371"/>
            <a:ext cx="8343900" cy="1097279"/>
          </a:xfrm>
        </p:spPr>
        <p:txBody>
          <a:bodyPr/>
          <a:lstStyle/>
          <a:p>
            <a:r>
              <a:rPr lang="en-US" sz="3200" dirty="0"/>
              <a:t>Injuries to the Spine—Identifying Potential Spine and Spinal Cord Injury </a:t>
            </a:r>
            <a:r>
              <a:rPr lang="en-US" sz="2000" b="0" dirty="0"/>
              <a:t>(3 of 5)</a:t>
            </a:r>
          </a:p>
        </p:txBody>
      </p:sp>
      <p:sp>
        <p:nvSpPr>
          <p:cNvPr id="3" name="Content Placeholder 2">
            <a:extLst>
              <a:ext uri="{FF2B5EF4-FFF2-40B4-BE49-F238E27FC236}">
                <a16:creationId xmlns:a16="http://schemas.microsoft.com/office/drawing/2014/main" id="{42DDFFED-901E-405A-B441-F0FCB0D1C77F}"/>
              </a:ext>
            </a:extLst>
          </p:cNvPr>
          <p:cNvSpPr>
            <a:spLocks noGrp="1"/>
          </p:cNvSpPr>
          <p:nvPr>
            <p:ph sz="quarter" idx="13"/>
          </p:nvPr>
        </p:nvSpPr>
        <p:spPr>
          <a:xfrm>
            <a:off x="457200" y="1556326"/>
            <a:ext cx="8196943" cy="4467955"/>
          </a:xfrm>
        </p:spPr>
        <p:txBody>
          <a:bodyPr/>
          <a:lstStyle/>
          <a:p>
            <a:r>
              <a:rPr lang="en-US" dirty="0"/>
              <a:t>Assessment must account for the possibility of spinal involvement in any traumatic injury</a:t>
            </a:r>
          </a:p>
          <a:p>
            <a:pPr lvl="1"/>
            <a:r>
              <a:rPr lang="en-US" dirty="0"/>
              <a:t>Not every trauma patient has spinal injury</a:t>
            </a:r>
          </a:p>
          <a:p>
            <a:pPr lvl="1"/>
            <a:r>
              <a:rPr lang="en-US" dirty="0"/>
              <a:t>Physical findings and M</a:t>
            </a:r>
            <a:r>
              <a:rPr lang="en-US" sz="100" dirty="0"/>
              <a:t> </a:t>
            </a:r>
            <a:r>
              <a:rPr lang="en-US" dirty="0"/>
              <a:t>O</a:t>
            </a:r>
            <a:r>
              <a:rPr lang="en-US" sz="100" dirty="0"/>
              <a:t> </a:t>
            </a:r>
            <a:r>
              <a:rPr lang="en-US" dirty="0"/>
              <a:t>I must be evaluated to make appropriate decisions about risk of spinal damage</a:t>
            </a:r>
          </a:p>
          <a:p>
            <a:r>
              <a:rPr lang="en-US" dirty="0"/>
              <a:t>Potential spinal injury identification must take both M</a:t>
            </a:r>
            <a:r>
              <a:rPr lang="en-US" sz="100" dirty="0"/>
              <a:t> </a:t>
            </a:r>
            <a:r>
              <a:rPr lang="en-US" dirty="0"/>
              <a:t>O</a:t>
            </a:r>
            <a:r>
              <a:rPr lang="en-US" sz="100" dirty="0"/>
              <a:t> </a:t>
            </a:r>
            <a:r>
              <a:rPr lang="en-US" dirty="0"/>
              <a:t>I and the patient’s physical condition into account</a:t>
            </a:r>
          </a:p>
        </p:txBody>
      </p:sp>
    </p:spTree>
    <p:extLst>
      <p:ext uri="{BB962C8B-B14F-4D97-AF65-F5344CB8AC3E}">
        <p14:creationId xmlns:p14="http://schemas.microsoft.com/office/powerpoint/2010/main" val="443225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6F74-A516-47A3-A618-A17227A4691E}"/>
              </a:ext>
            </a:extLst>
          </p:cNvPr>
          <p:cNvSpPr>
            <a:spLocks noGrp="1"/>
          </p:cNvSpPr>
          <p:nvPr>
            <p:ph type="title"/>
          </p:nvPr>
        </p:nvSpPr>
        <p:spPr>
          <a:xfrm>
            <a:off x="457200" y="215371"/>
            <a:ext cx="8343900" cy="1097279"/>
          </a:xfrm>
        </p:spPr>
        <p:txBody>
          <a:bodyPr/>
          <a:lstStyle/>
          <a:p>
            <a:r>
              <a:rPr lang="en-US" sz="3200" dirty="0"/>
              <a:t>Injuries to the Spine—Identifying Potential Spine and Spinal Cord Injury </a:t>
            </a:r>
            <a:r>
              <a:rPr lang="en-US" sz="2000" b="0" dirty="0"/>
              <a:t>(4 of 5)</a:t>
            </a:r>
          </a:p>
        </p:txBody>
      </p:sp>
      <p:sp>
        <p:nvSpPr>
          <p:cNvPr id="3" name="Content Placeholder 2">
            <a:extLst>
              <a:ext uri="{FF2B5EF4-FFF2-40B4-BE49-F238E27FC236}">
                <a16:creationId xmlns:a16="http://schemas.microsoft.com/office/drawing/2014/main" id="{42DDFFED-901E-405A-B441-F0FCB0D1C77F}"/>
              </a:ext>
            </a:extLst>
          </p:cNvPr>
          <p:cNvSpPr>
            <a:spLocks noGrp="1"/>
          </p:cNvSpPr>
          <p:nvPr>
            <p:ph sz="quarter" idx="13"/>
          </p:nvPr>
        </p:nvSpPr>
        <p:spPr>
          <a:xfrm>
            <a:off x="457200" y="1556326"/>
            <a:ext cx="8196943" cy="4467955"/>
          </a:xfrm>
        </p:spPr>
        <p:txBody>
          <a:bodyPr/>
          <a:lstStyle/>
          <a:p>
            <a:r>
              <a:rPr lang="en-US" dirty="0"/>
              <a:t>The spine is most often injured by energy that forces the spine beyond its normal range of motion</a:t>
            </a:r>
          </a:p>
          <a:p>
            <a:pPr lvl="1"/>
            <a:r>
              <a:rPr lang="en-US" dirty="0"/>
              <a:t>Flexion and extension injuries (whiplash)</a:t>
            </a:r>
          </a:p>
          <a:p>
            <a:pPr lvl="1"/>
            <a:r>
              <a:rPr lang="en-US" dirty="0"/>
              <a:t>Overrotation (twisting sports injury)</a:t>
            </a:r>
          </a:p>
          <a:p>
            <a:pPr lvl="1"/>
            <a:r>
              <a:rPr lang="en-US" dirty="0"/>
              <a:t>Compression (shallow-water diving)</a:t>
            </a:r>
          </a:p>
          <a:p>
            <a:pPr lvl="1"/>
            <a:r>
              <a:rPr lang="en-US" dirty="0"/>
              <a:t>“Distraction” injury (hanging)</a:t>
            </a:r>
          </a:p>
          <a:p>
            <a:pPr lvl="1"/>
            <a:r>
              <a:rPr lang="en-US" dirty="0"/>
              <a:t>Penetrating trauma</a:t>
            </a:r>
          </a:p>
          <a:p>
            <a:pPr lvl="1"/>
            <a:r>
              <a:rPr lang="en-US" dirty="0"/>
              <a:t>Lateral bending or disk injury (improper lifting)</a:t>
            </a:r>
          </a:p>
        </p:txBody>
      </p:sp>
    </p:spTree>
    <p:extLst>
      <p:ext uri="{BB962C8B-B14F-4D97-AF65-F5344CB8AC3E}">
        <p14:creationId xmlns:p14="http://schemas.microsoft.com/office/powerpoint/2010/main" val="2218273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6F74-A516-47A3-A618-A17227A4691E}"/>
              </a:ext>
            </a:extLst>
          </p:cNvPr>
          <p:cNvSpPr>
            <a:spLocks noGrp="1"/>
          </p:cNvSpPr>
          <p:nvPr>
            <p:ph type="title"/>
          </p:nvPr>
        </p:nvSpPr>
        <p:spPr>
          <a:xfrm>
            <a:off x="457200" y="215371"/>
            <a:ext cx="8343900" cy="1097279"/>
          </a:xfrm>
        </p:spPr>
        <p:txBody>
          <a:bodyPr/>
          <a:lstStyle/>
          <a:p>
            <a:r>
              <a:rPr lang="en-US" sz="3200" dirty="0"/>
              <a:t>Injuries to the Spine—Identifying Potential Spine and Spinal Cord Injury </a:t>
            </a:r>
            <a:r>
              <a:rPr lang="en-US" sz="2000" b="0" dirty="0"/>
              <a:t>(5 of 5)</a:t>
            </a:r>
          </a:p>
        </p:txBody>
      </p:sp>
      <p:sp>
        <p:nvSpPr>
          <p:cNvPr id="3" name="Content Placeholder 2">
            <a:extLst>
              <a:ext uri="{FF2B5EF4-FFF2-40B4-BE49-F238E27FC236}">
                <a16:creationId xmlns:a16="http://schemas.microsoft.com/office/drawing/2014/main" id="{42DDFFED-901E-405A-B441-F0FCB0D1C77F}"/>
              </a:ext>
            </a:extLst>
          </p:cNvPr>
          <p:cNvSpPr>
            <a:spLocks noGrp="1"/>
          </p:cNvSpPr>
          <p:nvPr>
            <p:ph sz="quarter" idx="13"/>
          </p:nvPr>
        </p:nvSpPr>
        <p:spPr>
          <a:xfrm>
            <a:off x="457200" y="1556326"/>
            <a:ext cx="8196943" cy="4467955"/>
          </a:xfrm>
        </p:spPr>
        <p:txBody>
          <a:bodyPr/>
          <a:lstStyle/>
          <a:p>
            <a:r>
              <a:rPr lang="en-US" dirty="0"/>
              <a:t>Cervical and lumbar vertebrae are most susceptible to injury because they are not supported by other structures</a:t>
            </a:r>
          </a:p>
          <a:p>
            <a:r>
              <a:rPr lang="en-US" dirty="0"/>
              <a:t>Some medical conditions make the spine more vulnerable to injury</a:t>
            </a:r>
          </a:p>
          <a:p>
            <a:pPr lvl="1"/>
            <a:r>
              <a:rPr lang="en-US" dirty="0"/>
              <a:t>Osteoporosis in older adults</a:t>
            </a:r>
          </a:p>
          <a:p>
            <a:pPr lvl="1"/>
            <a:r>
              <a:rPr lang="en-US" dirty="0"/>
              <a:t>Ligament laxity in pregnant women and patients with Down syndrome</a:t>
            </a:r>
          </a:p>
          <a:p>
            <a:pPr lvl="1"/>
            <a:r>
              <a:rPr lang="en-US" dirty="0"/>
              <a:t>Fused vertebrae and fixed flexion deformities in ankylosing spondylitis</a:t>
            </a:r>
          </a:p>
        </p:txBody>
      </p:sp>
    </p:spTree>
    <p:extLst>
      <p:ext uri="{BB962C8B-B14F-4D97-AF65-F5344CB8AC3E}">
        <p14:creationId xmlns:p14="http://schemas.microsoft.com/office/powerpoint/2010/main" val="2663134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17B5-1139-4B06-8FEB-F63068AE2126}"/>
              </a:ext>
            </a:extLst>
          </p:cNvPr>
          <p:cNvSpPr>
            <a:spLocks noGrp="1"/>
          </p:cNvSpPr>
          <p:nvPr>
            <p:ph type="title"/>
          </p:nvPr>
        </p:nvSpPr>
        <p:spPr/>
        <p:txBody>
          <a:bodyPr/>
          <a:lstStyle/>
          <a:p>
            <a:r>
              <a:rPr lang="en-US" sz="3400" dirty="0"/>
              <a:t>Injuries to the Spine—Mechanisms of Spine Injury </a:t>
            </a:r>
            <a:r>
              <a:rPr lang="en-US" sz="2000" b="0" dirty="0"/>
              <a:t>(1 of 4)</a:t>
            </a:r>
          </a:p>
        </p:txBody>
      </p:sp>
      <p:sp>
        <p:nvSpPr>
          <p:cNvPr id="3" name="Content Placeholder 2">
            <a:extLst>
              <a:ext uri="{FF2B5EF4-FFF2-40B4-BE49-F238E27FC236}">
                <a16:creationId xmlns:a16="http://schemas.microsoft.com/office/drawing/2014/main" id="{0F88848B-275D-4B5A-A316-6FBE5B95655A}"/>
              </a:ext>
            </a:extLst>
          </p:cNvPr>
          <p:cNvSpPr>
            <a:spLocks noGrp="1"/>
          </p:cNvSpPr>
          <p:nvPr>
            <p:ph sz="quarter" idx="13"/>
          </p:nvPr>
        </p:nvSpPr>
        <p:spPr/>
        <p:txBody>
          <a:bodyPr/>
          <a:lstStyle/>
          <a:p>
            <a:r>
              <a:rPr lang="en-US" dirty="0"/>
              <a:t>Some M</a:t>
            </a:r>
            <a:r>
              <a:rPr lang="en-US" sz="100" dirty="0"/>
              <a:t> </a:t>
            </a:r>
            <a:r>
              <a:rPr lang="en-US" dirty="0"/>
              <a:t>O</a:t>
            </a:r>
            <a:r>
              <a:rPr lang="en-US" sz="100" dirty="0"/>
              <a:t> </a:t>
            </a:r>
            <a:r>
              <a:rPr lang="en-US" dirty="0"/>
              <a:t>I have a high risk for spinal injury</a:t>
            </a:r>
          </a:p>
          <a:p>
            <a:pPr lvl="1"/>
            <a:r>
              <a:rPr lang="en-US" dirty="0"/>
              <a:t>Falls from greater than 1 meter (3 feet) or down more than 5 stairs</a:t>
            </a:r>
          </a:p>
          <a:p>
            <a:pPr lvl="1"/>
            <a:r>
              <a:rPr lang="en-US" dirty="0"/>
              <a:t>Axial loading (compression injuries) such as those that occur in diving injuries</a:t>
            </a:r>
          </a:p>
          <a:p>
            <a:pPr lvl="1"/>
            <a:r>
              <a:rPr lang="en-US" dirty="0"/>
              <a:t>High-speed motor-vehicle crashes, especially with rollover or ejection of the patient</a:t>
            </a:r>
          </a:p>
          <a:p>
            <a:pPr lvl="1"/>
            <a:r>
              <a:rPr lang="en-US" dirty="0"/>
              <a:t>Motorized recreational vehicle (A</a:t>
            </a:r>
            <a:r>
              <a:rPr lang="en-US" sz="100" dirty="0"/>
              <a:t> </a:t>
            </a:r>
            <a:r>
              <a:rPr lang="en-US" dirty="0"/>
              <a:t>T</a:t>
            </a:r>
            <a:r>
              <a:rPr lang="en-US" sz="100" dirty="0"/>
              <a:t> </a:t>
            </a:r>
            <a:r>
              <a:rPr lang="en-US" dirty="0"/>
              <a:t>V) crashes</a:t>
            </a:r>
          </a:p>
          <a:p>
            <a:pPr lvl="1"/>
            <a:r>
              <a:rPr lang="en-US" dirty="0"/>
              <a:t>Bicycle collisions</a:t>
            </a:r>
          </a:p>
        </p:txBody>
      </p:sp>
    </p:spTree>
    <p:extLst>
      <p:ext uri="{BB962C8B-B14F-4D97-AF65-F5344CB8AC3E}">
        <p14:creationId xmlns:p14="http://schemas.microsoft.com/office/powerpoint/2010/main" val="1701854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Nervous and Skeletal Systems—Nervous System </a:t>
            </a:r>
            <a:r>
              <a:rPr lang="en-US" sz="2000" b="0" dirty="0"/>
              <a:t>(2 of 3)</a:t>
            </a:r>
          </a:p>
        </p:txBody>
      </p:sp>
      <p:pic>
        <p:nvPicPr>
          <p:cNvPr id="4" name="Picture 3" descr="Diagram of the nervous system. For long description, see slide 87: Appendix 1">
            <a:extLst>
              <a:ext uri="{FF2B5EF4-FFF2-40B4-BE49-F238E27FC236}">
                <a16:creationId xmlns:a16="http://schemas.microsoft.com/office/drawing/2014/main" id="{5A3AEBBB-D148-4A06-99BD-4DC12F60ACC8}"/>
              </a:ext>
            </a:extLst>
          </p:cNvPr>
          <p:cNvPicPr>
            <a:picLocks noChangeAspect="1"/>
          </p:cNvPicPr>
          <p:nvPr/>
        </p:nvPicPr>
        <p:blipFill>
          <a:blip r:embed="rId3"/>
          <a:stretch>
            <a:fillRect/>
          </a:stretch>
        </p:blipFill>
        <p:spPr>
          <a:xfrm>
            <a:off x="3699690" y="1557338"/>
            <a:ext cx="1560983" cy="3757715"/>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231232" y="5469433"/>
            <a:ext cx="4443412" cy="355846"/>
          </a:xfrm>
        </p:spPr>
        <p:txBody>
          <a:bodyPr/>
          <a:lstStyle/>
          <a:p>
            <a:pPr marL="0" indent="0">
              <a:buNone/>
            </a:pPr>
            <a:r>
              <a:rPr lang="en-US" dirty="0">
                <a:latin typeface="+mn-lt"/>
                <a:hlinkClick r:id="rId4" action="ppaction://hlinksldjump"/>
              </a:rPr>
              <a:t>For long description, see slide 87: Appendix 1</a:t>
            </a:r>
            <a:endParaRPr lang="en-US" dirty="0">
              <a:latin typeface="+mn-lt"/>
            </a:endParaRPr>
          </a:p>
        </p:txBody>
      </p:sp>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84096" y="5933238"/>
            <a:ext cx="2057400" cy="381825"/>
          </a:xfrm>
        </p:spPr>
        <p:txBody>
          <a:bodyPr/>
          <a:lstStyle/>
          <a:p>
            <a:pPr marL="432" indent="0">
              <a:buNone/>
            </a:pPr>
            <a:r>
              <a:rPr lang="en-US" sz="2000" dirty="0"/>
              <a:t>Nervous system.</a:t>
            </a:r>
          </a:p>
        </p:txBody>
      </p:sp>
    </p:spTree>
    <p:extLst>
      <p:ext uri="{BB962C8B-B14F-4D97-AF65-F5344CB8AC3E}">
        <p14:creationId xmlns:p14="http://schemas.microsoft.com/office/powerpoint/2010/main" val="3743311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Injuries to the Spine—Mechanisms of Spine Injury </a:t>
            </a:r>
            <a:r>
              <a:rPr lang="en-US" sz="2000" b="0" dirty="0"/>
              <a:t>(2 of 4)</a:t>
            </a:r>
          </a:p>
        </p:txBody>
      </p:sp>
      <p:pic>
        <p:nvPicPr>
          <p:cNvPr id="4" name="Picture 3" descr="Diagram of mechanisms that can cause spine injury. For long description, see slide 92: Appendix 6">
            <a:extLst>
              <a:ext uri="{FF2B5EF4-FFF2-40B4-BE49-F238E27FC236}">
                <a16:creationId xmlns:a16="http://schemas.microsoft.com/office/drawing/2014/main" id="{BE060270-22CC-458A-99CD-73B37B186FE2}"/>
              </a:ext>
            </a:extLst>
          </p:cNvPr>
          <p:cNvPicPr>
            <a:picLocks noChangeAspect="1"/>
          </p:cNvPicPr>
          <p:nvPr/>
        </p:nvPicPr>
        <p:blipFill>
          <a:blip r:embed="rId3"/>
          <a:stretch>
            <a:fillRect/>
          </a:stretch>
        </p:blipFill>
        <p:spPr>
          <a:xfrm>
            <a:off x="2792485" y="1565938"/>
            <a:ext cx="3559031" cy="3768386"/>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350294" y="5458067"/>
            <a:ext cx="4443412" cy="323496"/>
          </a:xfrm>
        </p:spPr>
        <p:txBody>
          <a:bodyPr/>
          <a:lstStyle/>
          <a:p>
            <a:pPr marL="0" indent="0">
              <a:buNone/>
            </a:pPr>
            <a:r>
              <a:rPr lang="en-US" dirty="0">
                <a:latin typeface="+mn-lt"/>
                <a:hlinkClick r:id="rId4" action="ppaction://hlinksldjump"/>
              </a:rPr>
              <a:t>For long description, see slide 92: Appendix 6</a:t>
            </a:r>
            <a:endParaRPr lang="en-US" dirty="0">
              <a:latin typeface="+mn-lt"/>
            </a:endParaRPr>
          </a:p>
        </p:txBody>
      </p:sp>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75129" y="5878286"/>
            <a:ext cx="5110222" cy="391431"/>
          </a:xfrm>
        </p:spPr>
        <p:txBody>
          <a:bodyPr/>
          <a:lstStyle/>
          <a:p>
            <a:pPr marL="432" indent="0">
              <a:buNone/>
            </a:pPr>
            <a:r>
              <a:rPr lang="en-US" sz="2000" dirty="0"/>
              <a:t>Mechanisms that may cause spine injury.</a:t>
            </a:r>
            <a:endParaRPr lang="en-US" sz="2000" b="1" dirty="0"/>
          </a:p>
        </p:txBody>
      </p:sp>
    </p:spTree>
    <p:extLst>
      <p:ext uri="{BB962C8B-B14F-4D97-AF65-F5344CB8AC3E}">
        <p14:creationId xmlns:p14="http://schemas.microsoft.com/office/powerpoint/2010/main" val="3448720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17B5-1139-4B06-8FEB-F63068AE2126}"/>
              </a:ext>
            </a:extLst>
          </p:cNvPr>
          <p:cNvSpPr>
            <a:spLocks noGrp="1"/>
          </p:cNvSpPr>
          <p:nvPr>
            <p:ph type="title"/>
          </p:nvPr>
        </p:nvSpPr>
        <p:spPr/>
        <p:txBody>
          <a:bodyPr/>
          <a:lstStyle/>
          <a:p>
            <a:r>
              <a:rPr lang="en-US" sz="3400" dirty="0"/>
              <a:t>Injuries to the Spine—Mechanisms of Spine Injury </a:t>
            </a:r>
            <a:r>
              <a:rPr lang="en-US" sz="2000" b="0" dirty="0"/>
              <a:t>(3 of 4)</a:t>
            </a:r>
          </a:p>
        </p:txBody>
      </p:sp>
      <p:sp>
        <p:nvSpPr>
          <p:cNvPr id="3" name="Content Placeholder 2">
            <a:extLst>
              <a:ext uri="{FF2B5EF4-FFF2-40B4-BE49-F238E27FC236}">
                <a16:creationId xmlns:a16="http://schemas.microsoft.com/office/drawing/2014/main" id="{0F88848B-275D-4B5A-A316-6FBE5B95655A}"/>
              </a:ext>
            </a:extLst>
          </p:cNvPr>
          <p:cNvSpPr>
            <a:spLocks noGrp="1"/>
          </p:cNvSpPr>
          <p:nvPr>
            <p:ph sz="quarter" idx="13"/>
          </p:nvPr>
        </p:nvSpPr>
        <p:spPr/>
        <p:txBody>
          <a:bodyPr/>
          <a:lstStyle/>
          <a:p>
            <a:r>
              <a:rPr lang="en-US" dirty="0"/>
              <a:t>Maintain a high degree of suspicion for spine injury when your patient:</a:t>
            </a:r>
          </a:p>
          <a:p>
            <a:pPr lvl="1"/>
            <a:r>
              <a:rPr lang="en-US" dirty="0"/>
              <a:t>Is a victim of a motor vehicle or motorcycle collision</a:t>
            </a:r>
          </a:p>
          <a:p>
            <a:pPr lvl="1"/>
            <a:r>
              <a:rPr lang="en-US" dirty="0"/>
              <a:t>Was struck by a vehicle</a:t>
            </a:r>
          </a:p>
          <a:p>
            <a:pPr lvl="1"/>
            <a:r>
              <a:rPr lang="en-US" dirty="0"/>
              <a:t>Received blunt injury to the spine or above the clavicle</a:t>
            </a:r>
          </a:p>
          <a:p>
            <a:pPr lvl="1"/>
            <a:r>
              <a:rPr lang="en-US" dirty="0"/>
              <a:t>Was involved in a diving accident</a:t>
            </a:r>
          </a:p>
          <a:p>
            <a:pPr lvl="1"/>
            <a:r>
              <a:rPr lang="en-US" dirty="0"/>
              <a:t>Was found hanging by the neck</a:t>
            </a:r>
          </a:p>
          <a:p>
            <a:pPr lvl="1"/>
            <a:r>
              <a:rPr lang="en-US" dirty="0"/>
              <a:t>Was found unconscious from trauma</a:t>
            </a:r>
          </a:p>
        </p:txBody>
      </p:sp>
    </p:spTree>
    <p:extLst>
      <p:ext uri="{BB962C8B-B14F-4D97-AF65-F5344CB8AC3E}">
        <p14:creationId xmlns:p14="http://schemas.microsoft.com/office/powerpoint/2010/main" val="785850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17B5-1139-4B06-8FEB-F63068AE2126}"/>
              </a:ext>
            </a:extLst>
          </p:cNvPr>
          <p:cNvSpPr>
            <a:spLocks noGrp="1"/>
          </p:cNvSpPr>
          <p:nvPr>
            <p:ph type="title"/>
          </p:nvPr>
        </p:nvSpPr>
        <p:spPr/>
        <p:txBody>
          <a:bodyPr/>
          <a:lstStyle/>
          <a:p>
            <a:r>
              <a:rPr lang="en-US" sz="3400" dirty="0"/>
              <a:t>Injuries to the Spine—Mechanisms of Spine Injury </a:t>
            </a:r>
            <a:r>
              <a:rPr lang="en-US" sz="2000" b="0" dirty="0"/>
              <a:t>(4 of 4)</a:t>
            </a:r>
          </a:p>
        </p:txBody>
      </p:sp>
      <p:sp>
        <p:nvSpPr>
          <p:cNvPr id="3" name="Content Placeholder 2">
            <a:extLst>
              <a:ext uri="{FF2B5EF4-FFF2-40B4-BE49-F238E27FC236}">
                <a16:creationId xmlns:a16="http://schemas.microsoft.com/office/drawing/2014/main" id="{0F88848B-275D-4B5A-A316-6FBE5B95655A}"/>
              </a:ext>
            </a:extLst>
          </p:cNvPr>
          <p:cNvSpPr>
            <a:spLocks noGrp="1"/>
          </p:cNvSpPr>
          <p:nvPr>
            <p:ph sz="quarter" idx="13"/>
          </p:nvPr>
        </p:nvSpPr>
        <p:spPr>
          <a:xfrm>
            <a:off x="457200" y="1556326"/>
            <a:ext cx="8458200" cy="4467955"/>
          </a:xfrm>
        </p:spPr>
        <p:txBody>
          <a:bodyPr/>
          <a:lstStyle/>
          <a:p>
            <a:r>
              <a:rPr lang="en-US" dirty="0"/>
              <a:t>Some M</a:t>
            </a:r>
            <a:r>
              <a:rPr lang="en-US" sz="100" dirty="0"/>
              <a:t> </a:t>
            </a:r>
            <a:r>
              <a:rPr lang="en-US" dirty="0"/>
              <a:t>O</a:t>
            </a:r>
            <a:r>
              <a:rPr lang="en-US" sz="100" dirty="0"/>
              <a:t> </a:t>
            </a:r>
            <a:r>
              <a:rPr lang="en-US" dirty="0"/>
              <a:t>I are low-risk mechanisms</a:t>
            </a:r>
          </a:p>
          <a:p>
            <a:pPr lvl="1"/>
            <a:r>
              <a:rPr lang="en-US" dirty="0"/>
              <a:t>Low-energy M</a:t>
            </a:r>
            <a:r>
              <a:rPr lang="en-US" sz="100" dirty="0"/>
              <a:t> </a:t>
            </a:r>
            <a:r>
              <a:rPr lang="en-US" dirty="0"/>
              <a:t>O</a:t>
            </a:r>
            <a:r>
              <a:rPr lang="en-US" sz="100" dirty="0"/>
              <a:t> </a:t>
            </a:r>
            <a:r>
              <a:rPr lang="en-US" dirty="0"/>
              <a:t>I pose a low threat of spinal injury</a:t>
            </a:r>
          </a:p>
          <a:p>
            <a:pPr lvl="1"/>
            <a:r>
              <a:rPr lang="en-US" dirty="0"/>
              <a:t>Penetrating trauma is low risk unless the trauma was to the spine itself</a:t>
            </a:r>
          </a:p>
          <a:p>
            <a:pPr lvl="1"/>
            <a:r>
              <a:rPr lang="en-US" dirty="0"/>
              <a:t>Spine fractures in the elderly are often caused by falls or spontaneous fractures of brittle bones</a:t>
            </a:r>
          </a:p>
          <a:p>
            <a:r>
              <a:rPr lang="en-US" dirty="0"/>
              <a:t>Consider how underlying factors like preexisting conditions could make otherwise minor M</a:t>
            </a:r>
            <a:r>
              <a:rPr lang="en-US" sz="100" dirty="0"/>
              <a:t> </a:t>
            </a:r>
            <a:r>
              <a:rPr lang="en-US" dirty="0"/>
              <a:t>O</a:t>
            </a:r>
            <a:r>
              <a:rPr lang="en-US" sz="100" dirty="0"/>
              <a:t> </a:t>
            </a:r>
            <a:r>
              <a:rPr lang="en-US" dirty="0"/>
              <a:t>I into serious threats</a:t>
            </a:r>
          </a:p>
          <a:p>
            <a:r>
              <a:rPr lang="en-US" dirty="0"/>
              <a:t>Many other mechanisms of injury can cause spinal injuries.</a:t>
            </a:r>
          </a:p>
        </p:txBody>
      </p:sp>
    </p:spTree>
    <p:extLst>
      <p:ext uri="{BB962C8B-B14F-4D97-AF65-F5344CB8AC3E}">
        <p14:creationId xmlns:p14="http://schemas.microsoft.com/office/powerpoint/2010/main" val="22783332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9A38-2626-41E8-9174-700DB1B91B18}"/>
              </a:ext>
            </a:extLst>
          </p:cNvPr>
          <p:cNvSpPr>
            <a:spLocks noGrp="1"/>
          </p:cNvSpPr>
          <p:nvPr>
            <p:ph type="title"/>
          </p:nvPr>
        </p:nvSpPr>
        <p:spPr>
          <a:xfrm>
            <a:off x="457199" y="215371"/>
            <a:ext cx="8229601" cy="1097279"/>
          </a:xfrm>
        </p:spPr>
        <p:txBody>
          <a:bodyPr/>
          <a:lstStyle/>
          <a:p>
            <a:r>
              <a:rPr lang="en-US" sz="3000" dirty="0"/>
              <a:t>Injuries to the Spine—Physical Assessment for Spine and Spinal Cord Injuries</a:t>
            </a:r>
          </a:p>
        </p:txBody>
      </p:sp>
      <p:sp>
        <p:nvSpPr>
          <p:cNvPr id="3" name="Content Placeholder 2">
            <a:extLst>
              <a:ext uri="{FF2B5EF4-FFF2-40B4-BE49-F238E27FC236}">
                <a16:creationId xmlns:a16="http://schemas.microsoft.com/office/drawing/2014/main" id="{EFCAE340-BE66-4FCB-8085-A4C865F1D6CE}"/>
              </a:ext>
            </a:extLst>
          </p:cNvPr>
          <p:cNvSpPr>
            <a:spLocks noGrp="1"/>
          </p:cNvSpPr>
          <p:nvPr>
            <p:ph sz="quarter" idx="13"/>
          </p:nvPr>
        </p:nvSpPr>
        <p:spPr>
          <a:xfrm>
            <a:off x="457200" y="1556326"/>
            <a:ext cx="7888147" cy="4467955"/>
          </a:xfrm>
        </p:spPr>
        <p:txBody>
          <a:bodyPr/>
          <a:lstStyle/>
          <a:p>
            <a:r>
              <a:rPr lang="en-US" dirty="0"/>
              <a:t>Mechanism alone does not identify injury</a:t>
            </a:r>
          </a:p>
          <a:p>
            <a:r>
              <a:rPr lang="en-US" dirty="0"/>
              <a:t>Assessment should specifically look for physical indicators of spinal injury</a:t>
            </a:r>
          </a:p>
          <a:p>
            <a:r>
              <a:rPr lang="en-US" dirty="0"/>
              <a:t>Pain and tenderness in the area of the spine are important findings</a:t>
            </a:r>
          </a:p>
        </p:txBody>
      </p:sp>
    </p:spTree>
    <p:extLst>
      <p:ext uri="{BB962C8B-B14F-4D97-AF65-F5344CB8AC3E}">
        <p14:creationId xmlns:p14="http://schemas.microsoft.com/office/powerpoint/2010/main" val="3577773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F111-31F4-4207-9A4B-DFEC8B64BA2A}"/>
              </a:ext>
            </a:extLst>
          </p:cNvPr>
          <p:cNvSpPr>
            <a:spLocks noGrp="1"/>
          </p:cNvSpPr>
          <p:nvPr>
            <p:ph type="title"/>
          </p:nvPr>
        </p:nvSpPr>
        <p:spPr/>
        <p:txBody>
          <a:bodyPr/>
          <a:lstStyle/>
          <a:p>
            <a:r>
              <a:rPr lang="en-US" sz="3400" dirty="0"/>
              <a:t>Injuries to the Spine—Relating Spinal Function to Injury </a:t>
            </a:r>
            <a:r>
              <a:rPr lang="en-US" sz="2000" b="0" dirty="0"/>
              <a:t>(1 of 2)</a:t>
            </a:r>
          </a:p>
        </p:txBody>
      </p:sp>
      <p:sp>
        <p:nvSpPr>
          <p:cNvPr id="3" name="Content Placeholder 2">
            <a:extLst>
              <a:ext uri="{FF2B5EF4-FFF2-40B4-BE49-F238E27FC236}">
                <a16:creationId xmlns:a16="http://schemas.microsoft.com/office/drawing/2014/main" id="{4D0B10E2-D559-42C6-9942-C9DB85271663}"/>
              </a:ext>
            </a:extLst>
          </p:cNvPr>
          <p:cNvSpPr>
            <a:spLocks noGrp="1"/>
          </p:cNvSpPr>
          <p:nvPr>
            <p:ph sz="quarter" idx="13"/>
          </p:nvPr>
        </p:nvSpPr>
        <p:spPr/>
        <p:txBody>
          <a:bodyPr/>
          <a:lstStyle/>
          <a:p>
            <a:r>
              <a:rPr lang="en-US" dirty="0"/>
              <a:t>Damage to the spinal cord can isolate a part of the body from the brain, causing loss of function to a body region</a:t>
            </a:r>
          </a:p>
          <a:p>
            <a:r>
              <a:rPr lang="en-US" dirty="0"/>
              <a:t>A dermatome is an area of the body surface innervated by a single spinal nerve</a:t>
            </a:r>
          </a:p>
          <a:p>
            <a:pPr lvl="1"/>
            <a:r>
              <a:rPr lang="en-US" dirty="0"/>
              <a:t>This can be used to identify loss of function at particular area of the cord</a:t>
            </a:r>
          </a:p>
        </p:txBody>
      </p:sp>
    </p:spTree>
    <p:extLst>
      <p:ext uri="{BB962C8B-B14F-4D97-AF65-F5344CB8AC3E}">
        <p14:creationId xmlns:p14="http://schemas.microsoft.com/office/powerpoint/2010/main" val="1628216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F111-31F4-4207-9A4B-DFEC8B64BA2A}"/>
              </a:ext>
            </a:extLst>
          </p:cNvPr>
          <p:cNvSpPr>
            <a:spLocks noGrp="1"/>
          </p:cNvSpPr>
          <p:nvPr>
            <p:ph type="title"/>
          </p:nvPr>
        </p:nvSpPr>
        <p:spPr/>
        <p:txBody>
          <a:bodyPr/>
          <a:lstStyle/>
          <a:p>
            <a:r>
              <a:rPr lang="en-US" sz="3400" dirty="0"/>
              <a:t>Injuries to the Spine—Relating Spinal Function to Injury </a:t>
            </a:r>
            <a:r>
              <a:rPr lang="en-US" sz="2000" b="0" dirty="0"/>
              <a:t>(2 of 2)</a:t>
            </a:r>
          </a:p>
        </p:txBody>
      </p:sp>
      <p:sp>
        <p:nvSpPr>
          <p:cNvPr id="3" name="Content Placeholder 2">
            <a:extLst>
              <a:ext uri="{FF2B5EF4-FFF2-40B4-BE49-F238E27FC236}">
                <a16:creationId xmlns:a16="http://schemas.microsoft.com/office/drawing/2014/main" id="{4D0B10E2-D559-42C6-9942-C9DB85271663}"/>
              </a:ext>
            </a:extLst>
          </p:cNvPr>
          <p:cNvSpPr>
            <a:spLocks noGrp="1"/>
          </p:cNvSpPr>
          <p:nvPr>
            <p:ph sz="quarter" idx="13"/>
          </p:nvPr>
        </p:nvSpPr>
        <p:spPr/>
        <p:txBody>
          <a:bodyPr/>
          <a:lstStyle/>
          <a:p>
            <a:r>
              <a:rPr lang="en-US" dirty="0"/>
              <a:t>Additional key indicators of spinal injury:</a:t>
            </a:r>
          </a:p>
          <a:p>
            <a:pPr lvl="1"/>
            <a:r>
              <a:rPr lang="en-US" dirty="0"/>
              <a:t>Paralysis of extremities</a:t>
            </a:r>
          </a:p>
          <a:p>
            <a:pPr lvl="1"/>
            <a:r>
              <a:rPr lang="en-US" dirty="0"/>
              <a:t>Changes in neurological function</a:t>
            </a:r>
          </a:p>
          <a:p>
            <a:pPr lvl="1"/>
            <a:r>
              <a:rPr lang="en-US" dirty="0"/>
              <a:t>Pain with or without movement</a:t>
            </a:r>
          </a:p>
          <a:p>
            <a:pPr lvl="1"/>
            <a:r>
              <a:rPr lang="en-US" dirty="0"/>
              <a:t>Tenderness anywhere along spine</a:t>
            </a:r>
          </a:p>
          <a:p>
            <a:pPr lvl="1"/>
            <a:r>
              <a:rPr lang="en-US" dirty="0"/>
              <a:t>Impaired breathing</a:t>
            </a:r>
          </a:p>
          <a:p>
            <a:pPr lvl="1"/>
            <a:r>
              <a:rPr lang="en-US" dirty="0"/>
              <a:t>Priapism</a:t>
            </a:r>
          </a:p>
          <a:p>
            <a:pPr lvl="1"/>
            <a:r>
              <a:rPr lang="en-US" dirty="0"/>
              <a:t>Loss of bowel or bladder control</a:t>
            </a:r>
          </a:p>
          <a:p>
            <a:pPr lvl="1"/>
            <a:r>
              <a:rPr lang="en-US" dirty="0"/>
              <a:t>Deformity</a:t>
            </a:r>
          </a:p>
          <a:p>
            <a:pPr lvl="1"/>
            <a:r>
              <a:rPr lang="en-US" dirty="0"/>
              <a:t>Neurogenic shock</a:t>
            </a:r>
          </a:p>
        </p:txBody>
      </p:sp>
    </p:spTree>
    <p:extLst>
      <p:ext uri="{BB962C8B-B14F-4D97-AF65-F5344CB8AC3E}">
        <p14:creationId xmlns:p14="http://schemas.microsoft.com/office/powerpoint/2010/main" val="3215431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11DD-0B5E-48AA-9B48-82F2E8A84798}"/>
              </a:ext>
            </a:extLst>
          </p:cNvPr>
          <p:cNvSpPr>
            <a:spLocks noGrp="1"/>
          </p:cNvSpPr>
          <p:nvPr>
            <p:ph type="title"/>
          </p:nvPr>
        </p:nvSpPr>
        <p:spPr/>
        <p:txBody>
          <a:bodyPr/>
          <a:lstStyle/>
          <a:p>
            <a:r>
              <a:rPr lang="en-US" sz="3400" dirty="0"/>
              <a:t>Injuries to the Spine—Patient Assessment</a:t>
            </a:r>
          </a:p>
        </p:txBody>
      </p:sp>
      <p:sp>
        <p:nvSpPr>
          <p:cNvPr id="3" name="Content Placeholder 2">
            <a:extLst>
              <a:ext uri="{FF2B5EF4-FFF2-40B4-BE49-F238E27FC236}">
                <a16:creationId xmlns:a16="http://schemas.microsoft.com/office/drawing/2014/main" id="{45C9D8BA-9456-4EDA-BF57-CF1018305EE5}"/>
              </a:ext>
            </a:extLst>
          </p:cNvPr>
          <p:cNvSpPr>
            <a:spLocks noGrp="1"/>
          </p:cNvSpPr>
          <p:nvPr>
            <p:ph sz="quarter" idx="13"/>
          </p:nvPr>
        </p:nvSpPr>
        <p:spPr/>
        <p:txBody>
          <a:bodyPr/>
          <a:lstStyle/>
          <a:p>
            <a:r>
              <a:rPr lang="en-US" dirty="0"/>
              <a:t>Most algorithms used to identify the likelihood of spinal injury are based on </a:t>
            </a:r>
            <a:r>
              <a:rPr lang="en-US" dirty="0" smtClean="0"/>
              <a:t>N</a:t>
            </a:r>
            <a:r>
              <a:rPr lang="en-US" sz="100" dirty="0" smtClean="0"/>
              <a:t> </a:t>
            </a:r>
            <a:r>
              <a:rPr lang="en-US" dirty="0" smtClean="0"/>
              <a:t>E</a:t>
            </a:r>
            <a:r>
              <a:rPr lang="en-US" sz="100" dirty="0" smtClean="0"/>
              <a:t> </a:t>
            </a:r>
            <a:r>
              <a:rPr lang="en-US" dirty="0" smtClean="0"/>
              <a:t>X</a:t>
            </a:r>
            <a:r>
              <a:rPr lang="en-US" sz="100" dirty="0" smtClean="0"/>
              <a:t> </a:t>
            </a:r>
            <a:r>
              <a:rPr lang="en-US" dirty="0" smtClean="0"/>
              <a:t>U</a:t>
            </a:r>
            <a:r>
              <a:rPr lang="en-US" sz="100" dirty="0" smtClean="0"/>
              <a:t> </a:t>
            </a:r>
            <a:r>
              <a:rPr lang="en-US" dirty="0" smtClean="0"/>
              <a:t>S</a:t>
            </a:r>
            <a:endParaRPr lang="en-US" dirty="0"/>
          </a:p>
          <a:p>
            <a:r>
              <a:rPr lang="en-US" dirty="0"/>
              <a:t>Key elements of </a:t>
            </a:r>
            <a:r>
              <a:rPr lang="en-US" dirty="0" smtClean="0"/>
              <a:t>N</a:t>
            </a:r>
            <a:r>
              <a:rPr lang="en-US" sz="100" dirty="0" smtClean="0"/>
              <a:t> </a:t>
            </a:r>
            <a:r>
              <a:rPr lang="en-US" dirty="0" smtClean="0"/>
              <a:t>E</a:t>
            </a:r>
            <a:r>
              <a:rPr lang="en-US" sz="100" dirty="0" smtClean="0"/>
              <a:t> </a:t>
            </a:r>
            <a:r>
              <a:rPr lang="en-US" dirty="0" smtClean="0"/>
              <a:t>X</a:t>
            </a:r>
            <a:r>
              <a:rPr lang="en-US" sz="100" dirty="0" smtClean="0"/>
              <a:t> </a:t>
            </a:r>
            <a:r>
              <a:rPr lang="en-US" dirty="0" smtClean="0"/>
              <a:t>U</a:t>
            </a:r>
            <a:r>
              <a:rPr lang="en-US" sz="100" dirty="0" smtClean="0"/>
              <a:t> </a:t>
            </a:r>
            <a:r>
              <a:rPr lang="en-US" dirty="0" smtClean="0"/>
              <a:t>S</a:t>
            </a:r>
            <a:r>
              <a:rPr lang="en-US" dirty="0"/>
              <a:t>:</a:t>
            </a:r>
          </a:p>
          <a:p>
            <a:pPr lvl="1"/>
            <a:r>
              <a:rPr lang="en-US" dirty="0"/>
              <a:t>Is the patient reliable?</a:t>
            </a:r>
          </a:p>
          <a:p>
            <a:pPr lvl="1"/>
            <a:r>
              <a:rPr lang="en-US" dirty="0"/>
              <a:t>Is there any pain or tenderness along the midline spine?</a:t>
            </a:r>
          </a:p>
          <a:p>
            <a:pPr lvl="1"/>
            <a:r>
              <a:rPr lang="en-US" dirty="0"/>
              <a:t>Are there focal or neurologic signs or symptoms?</a:t>
            </a:r>
          </a:p>
          <a:p>
            <a:pPr lvl="1"/>
            <a:r>
              <a:rPr lang="en-US" dirty="0"/>
              <a:t>Is there a distracting injury or circumstance?</a:t>
            </a:r>
          </a:p>
          <a:p>
            <a:pPr lvl="1"/>
            <a:r>
              <a:rPr lang="en-US" dirty="0"/>
              <a:t>What is the M</a:t>
            </a:r>
            <a:r>
              <a:rPr lang="en-US" sz="100" dirty="0"/>
              <a:t> </a:t>
            </a:r>
            <a:r>
              <a:rPr lang="en-US" dirty="0"/>
              <a:t>O</a:t>
            </a:r>
            <a:r>
              <a:rPr lang="en-US" sz="100" dirty="0"/>
              <a:t> </a:t>
            </a:r>
            <a:r>
              <a:rPr lang="en-US" dirty="0"/>
              <a:t>I in a pediatric patient?</a:t>
            </a:r>
          </a:p>
        </p:txBody>
      </p:sp>
    </p:spTree>
    <p:extLst>
      <p:ext uri="{BB962C8B-B14F-4D97-AF65-F5344CB8AC3E}">
        <p14:creationId xmlns:p14="http://schemas.microsoft.com/office/powerpoint/2010/main" val="1098817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246-D9EE-43B6-8802-D7A7FDD6ACBE}"/>
              </a:ext>
            </a:extLst>
          </p:cNvPr>
          <p:cNvSpPr>
            <a:spLocks noGrp="1"/>
          </p:cNvSpPr>
          <p:nvPr>
            <p:ph type="title"/>
          </p:nvPr>
        </p:nvSpPr>
        <p:spPr/>
        <p:txBody>
          <a:bodyPr/>
          <a:lstStyle/>
          <a:p>
            <a:r>
              <a:rPr lang="en-US" sz="3400" dirty="0"/>
              <a:t>Injuries to the Spine—The Evolution of Spinal Care </a:t>
            </a:r>
            <a:r>
              <a:rPr lang="en-US" sz="2000" b="0" dirty="0"/>
              <a:t>(1 of 4)</a:t>
            </a:r>
          </a:p>
        </p:txBody>
      </p:sp>
      <p:sp>
        <p:nvSpPr>
          <p:cNvPr id="3" name="Content Placeholder 2">
            <a:extLst>
              <a:ext uri="{FF2B5EF4-FFF2-40B4-BE49-F238E27FC236}">
                <a16:creationId xmlns:a16="http://schemas.microsoft.com/office/drawing/2014/main" id="{4FF1FF5F-0A96-4594-966A-52E0CC052E67}"/>
              </a:ext>
            </a:extLst>
          </p:cNvPr>
          <p:cNvSpPr>
            <a:spLocks noGrp="1"/>
          </p:cNvSpPr>
          <p:nvPr>
            <p:ph sz="quarter" idx="13"/>
          </p:nvPr>
        </p:nvSpPr>
        <p:spPr>
          <a:xfrm>
            <a:off x="457200" y="1556326"/>
            <a:ext cx="7853423" cy="4467955"/>
          </a:xfrm>
        </p:spPr>
        <p:txBody>
          <a:bodyPr/>
          <a:lstStyle/>
          <a:p>
            <a:r>
              <a:rPr lang="en-US" dirty="0"/>
              <a:t>Modern spinal care is based on thoughtful assessment and good decision making by the E</a:t>
            </a:r>
            <a:r>
              <a:rPr lang="en-US" sz="100" dirty="0"/>
              <a:t> </a:t>
            </a:r>
            <a:r>
              <a:rPr lang="en-US" dirty="0"/>
              <a:t>M</a:t>
            </a:r>
            <a:r>
              <a:rPr lang="en-US" sz="100" dirty="0"/>
              <a:t> </a:t>
            </a:r>
            <a:r>
              <a:rPr lang="en-US" dirty="0"/>
              <a:t>T</a:t>
            </a:r>
          </a:p>
          <a:p>
            <a:r>
              <a:rPr lang="en-US" dirty="0"/>
              <a:t>Rigid spinal immobilization can have negative side effects</a:t>
            </a:r>
          </a:p>
          <a:p>
            <a:pPr lvl="1"/>
            <a:r>
              <a:rPr lang="en-US" dirty="0"/>
              <a:t>Flat immobilization of patients with lung injury can be uncomfortable and deadly</a:t>
            </a:r>
          </a:p>
          <a:p>
            <a:pPr lvl="1"/>
            <a:r>
              <a:rPr lang="en-US" dirty="0"/>
              <a:t>Even short periods on a spine board can cause hypothermia and pressure sores</a:t>
            </a:r>
          </a:p>
        </p:txBody>
      </p:sp>
    </p:spTree>
    <p:extLst>
      <p:ext uri="{BB962C8B-B14F-4D97-AF65-F5344CB8AC3E}">
        <p14:creationId xmlns:p14="http://schemas.microsoft.com/office/powerpoint/2010/main" val="3822138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246-D9EE-43B6-8802-D7A7FDD6ACBE}"/>
              </a:ext>
            </a:extLst>
          </p:cNvPr>
          <p:cNvSpPr>
            <a:spLocks noGrp="1"/>
          </p:cNvSpPr>
          <p:nvPr>
            <p:ph type="title"/>
          </p:nvPr>
        </p:nvSpPr>
        <p:spPr/>
        <p:txBody>
          <a:bodyPr/>
          <a:lstStyle/>
          <a:p>
            <a:r>
              <a:rPr lang="en-US" sz="3400" dirty="0"/>
              <a:t>Injuries to the Spine—The Evolution of Spinal Care </a:t>
            </a:r>
            <a:r>
              <a:rPr lang="en-US" sz="2000" b="0" dirty="0"/>
              <a:t>(2 of 4)</a:t>
            </a:r>
          </a:p>
        </p:txBody>
      </p:sp>
      <p:sp>
        <p:nvSpPr>
          <p:cNvPr id="3" name="Content Placeholder 2">
            <a:extLst>
              <a:ext uri="{FF2B5EF4-FFF2-40B4-BE49-F238E27FC236}">
                <a16:creationId xmlns:a16="http://schemas.microsoft.com/office/drawing/2014/main" id="{4FF1FF5F-0A96-4594-966A-52E0CC052E67}"/>
              </a:ext>
            </a:extLst>
          </p:cNvPr>
          <p:cNvSpPr>
            <a:spLocks noGrp="1"/>
          </p:cNvSpPr>
          <p:nvPr>
            <p:ph sz="quarter" idx="13"/>
          </p:nvPr>
        </p:nvSpPr>
        <p:spPr>
          <a:xfrm>
            <a:off x="457200" y="1556326"/>
            <a:ext cx="8343900" cy="4467955"/>
          </a:xfrm>
        </p:spPr>
        <p:txBody>
          <a:bodyPr/>
          <a:lstStyle/>
          <a:p>
            <a:r>
              <a:rPr lang="en-US" dirty="0"/>
              <a:t>For any spinal injury, you must:</a:t>
            </a:r>
          </a:p>
          <a:p>
            <a:pPr lvl="1"/>
            <a:r>
              <a:rPr lang="en-US" dirty="0"/>
              <a:t>Aggressively assure oxygenation and ventilation</a:t>
            </a:r>
          </a:p>
          <a:p>
            <a:pPr lvl="1"/>
            <a:r>
              <a:rPr lang="en-US" dirty="0"/>
              <a:t>Actively treat severe bleeding</a:t>
            </a:r>
          </a:p>
          <a:p>
            <a:pPr lvl="1"/>
            <a:r>
              <a:rPr lang="en-US" dirty="0"/>
              <a:t>Pay attention to blood glucose if capable</a:t>
            </a:r>
          </a:p>
          <a:p>
            <a:r>
              <a:rPr lang="en-US" dirty="0"/>
              <a:t>Primary assessment aims to identify potential for spinal injury and immediate interventions for hypoxia and shock</a:t>
            </a:r>
          </a:p>
          <a:p>
            <a:pPr lvl="1"/>
            <a:r>
              <a:rPr lang="en-US" dirty="0"/>
              <a:t>Treating hypoxia and shock is the same priority as spinal motion restriction</a:t>
            </a:r>
          </a:p>
        </p:txBody>
      </p:sp>
    </p:spTree>
    <p:extLst>
      <p:ext uri="{BB962C8B-B14F-4D97-AF65-F5344CB8AC3E}">
        <p14:creationId xmlns:p14="http://schemas.microsoft.com/office/powerpoint/2010/main" val="3251576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246-D9EE-43B6-8802-D7A7FDD6ACBE}"/>
              </a:ext>
            </a:extLst>
          </p:cNvPr>
          <p:cNvSpPr>
            <a:spLocks noGrp="1"/>
          </p:cNvSpPr>
          <p:nvPr>
            <p:ph type="title"/>
          </p:nvPr>
        </p:nvSpPr>
        <p:spPr/>
        <p:txBody>
          <a:bodyPr/>
          <a:lstStyle/>
          <a:p>
            <a:r>
              <a:rPr lang="en-US" sz="3400" dirty="0"/>
              <a:t>Injuries to the Spine—The Evolution of Spinal Care </a:t>
            </a:r>
            <a:r>
              <a:rPr lang="en-US" sz="2000" b="0" dirty="0"/>
              <a:t>(3 of 4)</a:t>
            </a:r>
          </a:p>
        </p:txBody>
      </p:sp>
      <p:sp>
        <p:nvSpPr>
          <p:cNvPr id="3" name="Content Placeholder 2">
            <a:extLst>
              <a:ext uri="{FF2B5EF4-FFF2-40B4-BE49-F238E27FC236}">
                <a16:creationId xmlns:a16="http://schemas.microsoft.com/office/drawing/2014/main" id="{4FF1FF5F-0A96-4594-966A-52E0CC052E67}"/>
              </a:ext>
            </a:extLst>
          </p:cNvPr>
          <p:cNvSpPr>
            <a:spLocks noGrp="1"/>
          </p:cNvSpPr>
          <p:nvPr>
            <p:ph sz="quarter" idx="13"/>
          </p:nvPr>
        </p:nvSpPr>
        <p:spPr>
          <a:xfrm>
            <a:off x="457200" y="1556326"/>
            <a:ext cx="8343900" cy="4467955"/>
          </a:xfrm>
        </p:spPr>
        <p:txBody>
          <a:bodyPr/>
          <a:lstStyle/>
          <a:p>
            <a:r>
              <a:rPr lang="en-US" dirty="0"/>
              <a:t>Err on the side of caution and protect against broken bone ends even though the level of risk is unclear</a:t>
            </a:r>
          </a:p>
          <a:p>
            <a:pPr lvl="1"/>
            <a:r>
              <a:rPr lang="en-US" dirty="0"/>
              <a:t>Prevent movement of an unstable vertebra by limiting movement of the entire spine</a:t>
            </a:r>
          </a:p>
          <a:p>
            <a:pPr lvl="1"/>
            <a:r>
              <a:rPr lang="en-US" dirty="0"/>
              <a:t>This is the basic principle of prehospital spinal care</a:t>
            </a:r>
          </a:p>
          <a:p>
            <a:r>
              <a:rPr lang="en-US" dirty="0"/>
              <a:t>Spinal motion restriction prevents secondary cord damage by limiting the movement of individual vertebrae</a:t>
            </a:r>
          </a:p>
        </p:txBody>
      </p:sp>
    </p:spTree>
    <p:extLst>
      <p:ext uri="{BB962C8B-B14F-4D97-AF65-F5344CB8AC3E}">
        <p14:creationId xmlns:p14="http://schemas.microsoft.com/office/powerpoint/2010/main" val="377043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01E7-6C73-46D1-BAF4-F8854C32C069}"/>
              </a:ext>
            </a:extLst>
          </p:cNvPr>
          <p:cNvSpPr>
            <a:spLocks noGrp="1"/>
          </p:cNvSpPr>
          <p:nvPr>
            <p:ph type="title"/>
          </p:nvPr>
        </p:nvSpPr>
        <p:spPr/>
        <p:txBody>
          <a:bodyPr/>
          <a:lstStyle/>
          <a:p>
            <a:r>
              <a:rPr lang="en-US" sz="3400" dirty="0"/>
              <a:t>Nervous and Skeletal Systems—Nervous System </a:t>
            </a:r>
            <a:r>
              <a:rPr lang="en-US" sz="2000" b="0" dirty="0"/>
              <a:t>(3 of 3)</a:t>
            </a:r>
          </a:p>
        </p:txBody>
      </p:sp>
      <p:sp>
        <p:nvSpPr>
          <p:cNvPr id="3" name="Content Placeholder 2">
            <a:extLst>
              <a:ext uri="{FF2B5EF4-FFF2-40B4-BE49-F238E27FC236}">
                <a16:creationId xmlns:a16="http://schemas.microsoft.com/office/drawing/2014/main" id="{AD588B59-3F72-4DBC-8574-1C749F40321B}"/>
              </a:ext>
            </a:extLst>
          </p:cNvPr>
          <p:cNvSpPr>
            <a:spLocks noGrp="1"/>
          </p:cNvSpPr>
          <p:nvPr>
            <p:ph sz="quarter" idx="13"/>
          </p:nvPr>
        </p:nvSpPr>
        <p:spPr>
          <a:xfrm>
            <a:off x="457199" y="1556326"/>
            <a:ext cx="8311243" cy="4467955"/>
          </a:xfrm>
        </p:spPr>
        <p:txBody>
          <a:bodyPr/>
          <a:lstStyle/>
          <a:p>
            <a:r>
              <a:rPr lang="en-US" dirty="0"/>
              <a:t>Sensory nerves carry messages from the body to the brain</a:t>
            </a:r>
          </a:p>
          <a:p>
            <a:r>
              <a:rPr lang="en-US" dirty="0"/>
              <a:t>Motor nerves carry messages from the brain to the body</a:t>
            </a:r>
          </a:p>
          <a:p>
            <a:pPr lvl="1"/>
            <a:r>
              <a:rPr lang="en-US" dirty="0"/>
              <a:t>Motor messages control voluntary movement</a:t>
            </a:r>
          </a:p>
          <a:p>
            <a:pPr lvl="1"/>
            <a:r>
              <a:rPr lang="en-US" dirty="0"/>
              <a:t>Motor nerves cross to the opposite side of the body, with the left brain controlling the right body</a:t>
            </a:r>
          </a:p>
          <a:p>
            <a:r>
              <a:rPr lang="en-US" dirty="0"/>
              <a:t>Nerves of the autonomic nervous system control involuntary functions</a:t>
            </a:r>
          </a:p>
        </p:txBody>
      </p:sp>
    </p:spTree>
    <p:extLst>
      <p:ext uri="{BB962C8B-B14F-4D97-AF65-F5344CB8AC3E}">
        <p14:creationId xmlns:p14="http://schemas.microsoft.com/office/powerpoint/2010/main" val="1217681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246-D9EE-43B6-8802-D7A7FDD6ACBE}"/>
              </a:ext>
            </a:extLst>
          </p:cNvPr>
          <p:cNvSpPr>
            <a:spLocks noGrp="1"/>
          </p:cNvSpPr>
          <p:nvPr>
            <p:ph type="title"/>
          </p:nvPr>
        </p:nvSpPr>
        <p:spPr/>
        <p:txBody>
          <a:bodyPr/>
          <a:lstStyle/>
          <a:p>
            <a:r>
              <a:rPr lang="en-US" sz="3400" dirty="0"/>
              <a:t>Injuries to the Spine—The Evolution of Spinal Care </a:t>
            </a:r>
            <a:r>
              <a:rPr lang="en-US" sz="2000" b="0" dirty="0"/>
              <a:t>(4 of 4)</a:t>
            </a:r>
          </a:p>
        </p:txBody>
      </p:sp>
      <p:sp>
        <p:nvSpPr>
          <p:cNvPr id="3" name="Content Placeholder 2">
            <a:extLst>
              <a:ext uri="{FF2B5EF4-FFF2-40B4-BE49-F238E27FC236}">
                <a16:creationId xmlns:a16="http://schemas.microsoft.com/office/drawing/2014/main" id="{4FF1FF5F-0A96-4594-966A-52E0CC052E67}"/>
              </a:ext>
            </a:extLst>
          </p:cNvPr>
          <p:cNvSpPr>
            <a:spLocks noGrp="1"/>
          </p:cNvSpPr>
          <p:nvPr>
            <p:ph sz="quarter" idx="13"/>
          </p:nvPr>
        </p:nvSpPr>
        <p:spPr>
          <a:xfrm>
            <a:off x="457200" y="1556326"/>
            <a:ext cx="8343900" cy="4467955"/>
          </a:xfrm>
        </p:spPr>
        <p:txBody>
          <a:bodyPr/>
          <a:lstStyle/>
          <a:p>
            <a:r>
              <a:rPr lang="en-US" dirty="0"/>
              <a:t>The three centers of mass in the body are the head, shoulder girdle, and pelvis</a:t>
            </a:r>
          </a:p>
          <a:p>
            <a:pPr lvl="1"/>
            <a:r>
              <a:rPr lang="en-US" dirty="0"/>
              <a:t>When these areas are prevented from moving, the spine generally remains stable</a:t>
            </a:r>
          </a:p>
          <a:p>
            <a:r>
              <a:rPr lang="en-US" dirty="0"/>
              <a:t>The spine has a natural S-shaped curve and is not a straight line</a:t>
            </a:r>
          </a:p>
          <a:p>
            <a:pPr lvl="1"/>
            <a:r>
              <a:rPr lang="en-US" dirty="0"/>
              <a:t>Spinal motion restriction accounts for this curvature</a:t>
            </a:r>
          </a:p>
          <a:p>
            <a:pPr lvl="1"/>
            <a:r>
              <a:rPr lang="en-US" dirty="0"/>
              <a:t>Vertebrae are maintained in a position of function that best represents their natural anatomic position</a:t>
            </a:r>
          </a:p>
          <a:p>
            <a:pPr lvl="1"/>
            <a:r>
              <a:rPr lang="en-US" dirty="0"/>
              <a:t>This is known as an inline neutral position</a:t>
            </a:r>
          </a:p>
        </p:txBody>
      </p:sp>
    </p:spTree>
    <p:extLst>
      <p:ext uri="{BB962C8B-B14F-4D97-AF65-F5344CB8AC3E}">
        <p14:creationId xmlns:p14="http://schemas.microsoft.com/office/powerpoint/2010/main" val="2390006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58E-9DEC-4396-B366-7D9BDFAFEBF9}"/>
              </a:ext>
            </a:extLst>
          </p:cNvPr>
          <p:cNvSpPr>
            <a:spLocks noGrp="1"/>
          </p:cNvSpPr>
          <p:nvPr>
            <p:ph type="title"/>
          </p:nvPr>
        </p:nvSpPr>
        <p:spPr/>
        <p:txBody>
          <a:bodyPr/>
          <a:lstStyle/>
          <a:p>
            <a:r>
              <a:rPr lang="en-US" sz="3400" dirty="0"/>
              <a:t>Injuries to the Spine—Spinal Motion Restriction of the Cervical Spine </a:t>
            </a:r>
            <a:r>
              <a:rPr lang="en-US" sz="2000" b="0" dirty="0"/>
              <a:t>(1 of 2)</a:t>
            </a:r>
          </a:p>
        </p:txBody>
      </p:sp>
      <p:sp>
        <p:nvSpPr>
          <p:cNvPr id="3" name="Content Placeholder 2">
            <a:extLst>
              <a:ext uri="{FF2B5EF4-FFF2-40B4-BE49-F238E27FC236}">
                <a16:creationId xmlns:a16="http://schemas.microsoft.com/office/drawing/2014/main" id="{BD88F93A-F12D-402A-9610-2590712D1C91}"/>
              </a:ext>
            </a:extLst>
          </p:cNvPr>
          <p:cNvSpPr>
            <a:spLocks noGrp="1"/>
          </p:cNvSpPr>
          <p:nvPr>
            <p:ph sz="quarter" idx="13"/>
          </p:nvPr>
        </p:nvSpPr>
        <p:spPr>
          <a:xfrm>
            <a:off x="457199" y="1556326"/>
            <a:ext cx="8003895" cy="4467955"/>
          </a:xfrm>
        </p:spPr>
        <p:txBody>
          <a:bodyPr/>
          <a:lstStyle/>
          <a:p>
            <a:r>
              <a:rPr lang="en-US" dirty="0"/>
              <a:t>Manual stabilization of the head is the first step in spinal motion restriction</a:t>
            </a:r>
          </a:p>
          <a:p>
            <a:pPr lvl="1"/>
            <a:r>
              <a:rPr lang="en-US" dirty="0"/>
              <a:t>Manually restrict head movement by placing your hands on either side of patient’s head</a:t>
            </a:r>
          </a:p>
          <a:p>
            <a:pPr lvl="1"/>
            <a:r>
              <a:rPr lang="en-US" dirty="0"/>
              <a:t>Gently stop movement and maintain an inline neutral position</a:t>
            </a:r>
          </a:p>
          <a:p>
            <a:pPr lvl="1"/>
            <a:r>
              <a:rPr lang="en-US" dirty="0"/>
              <a:t>If the head is out of the natural position, you can attempt to move it unless the patient complains of pain</a:t>
            </a:r>
          </a:p>
        </p:txBody>
      </p:sp>
    </p:spTree>
    <p:extLst>
      <p:ext uri="{BB962C8B-B14F-4D97-AF65-F5344CB8AC3E}">
        <p14:creationId xmlns:p14="http://schemas.microsoft.com/office/powerpoint/2010/main" val="35454528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58E-9DEC-4396-B366-7D9BDFAFEBF9}"/>
              </a:ext>
            </a:extLst>
          </p:cNvPr>
          <p:cNvSpPr>
            <a:spLocks noGrp="1"/>
          </p:cNvSpPr>
          <p:nvPr>
            <p:ph type="title"/>
          </p:nvPr>
        </p:nvSpPr>
        <p:spPr/>
        <p:txBody>
          <a:bodyPr/>
          <a:lstStyle/>
          <a:p>
            <a:r>
              <a:rPr lang="en-US" sz="3400" dirty="0"/>
              <a:t>Injuries to the Spine—Spinal Motion Restriction of the Cervical Spine </a:t>
            </a:r>
            <a:r>
              <a:rPr lang="en-US" sz="2000" b="0" dirty="0"/>
              <a:t>(2 of 2)</a:t>
            </a:r>
          </a:p>
        </p:txBody>
      </p:sp>
      <p:sp>
        <p:nvSpPr>
          <p:cNvPr id="3" name="Content Placeholder 2">
            <a:extLst>
              <a:ext uri="{FF2B5EF4-FFF2-40B4-BE49-F238E27FC236}">
                <a16:creationId xmlns:a16="http://schemas.microsoft.com/office/drawing/2014/main" id="{BD88F93A-F12D-402A-9610-2590712D1C91}"/>
              </a:ext>
            </a:extLst>
          </p:cNvPr>
          <p:cNvSpPr>
            <a:spLocks noGrp="1"/>
          </p:cNvSpPr>
          <p:nvPr>
            <p:ph sz="quarter" idx="13"/>
          </p:nvPr>
        </p:nvSpPr>
        <p:spPr>
          <a:xfrm>
            <a:off x="457200" y="1556326"/>
            <a:ext cx="8098971" cy="4467955"/>
          </a:xfrm>
        </p:spPr>
        <p:txBody>
          <a:bodyPr/>
          <a:lstStyle/>
          <a:p>
            <a:r>
              <a:rPr lang="en-US" dirty="0"/>
              <a:t>A collar wraps around the neck and provides a rigid form to help prevent movement</a:t>
            </a:r>
          </a:p>
          <a:p>
            <a:pPr lvl="1"/>
            <a:r>
              <a:rPr lang="en-US" dirty="0"/>
              <a:t>Collars must be properly sized</a:t>
            </a:r>
          </a:p>
          <a:p>
            <a:pPr lvl="1"/>
            <a:r>
              <a:rPr lang="en-US" dirty="0"/>
              <a:t>Collars must be applied in a way that does not obstruct the airway</a:t>
            </a:r>
          </a:p>
          <a:p>
            <a:r>
              <a:rPr lang="en-US" dirty="0"/>
              <a:t>Maintain manual stabilization even after the collar is in place until the patient is secured to a backboard</a:t>
            </a:r>
          </a:p>
          <a:p>
            <a:r>
              <a:rPr lang="en-US" dirty="0"/>
              <a:t>Once motion is restricted, establish a baseline for sensory, motor, and circulatory function in the extremities</a:t>
            </a:r>
          </a:p>
        </p:txBody>
      </p:sp>
    </p:spTree>
    <p:extLst>
      <p:ext uri="{BB962C8B-B14F-4D97-AF65-F5344CB8AC3E}">
        <p14:creationId xmlns:p14="http://schemas.microsoft.com/office/powerpoint/2010/main" val="3972302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7700-8861-4B36-9E9A-EA86B06B7AB6}"/>
              </a:ext>
            </a:extLst>
          </p:cNvPr>
          <p:cNvSpPr>
            <a:spLocks noGrp="1"/>
          </p:cNvSpPr>
          <p:nvPr>
            <p:ph type="title"/>
          </p:nvPr>
        </p:nvSpPr>
        <p:spPr/>
        <p:txBody>
          <a:bodyPr/>
          <a:lstStyle/>
          <a:p>
            <a:r>
              <a:rPr lang="en-US" sz="3400" dirty="0"/>
              <a:t>Injuries to the Spine—Spinal Motion Restriction Devices </a:t>
            </a:r>
            <a:r>
              <a:rPr lang="en-US" sz="2000" b="0" dirty="0"/>
              <a:t>(1 of 3)</a:t>
            </a:r>
          </a:p>
        </p:txBody>
      </p:sp>
      <p:sp>
        <p:nvSpPr>
          <p:cNvPr id="3" name="Content Placeholder 2">
            <a:extLst>
              <a:ext uri="{FF2B5EF4-FFF2-40B4-BE49-F238E27FC236}">
                <a16:creationId xmlns:a16="http://schemas.microsoft.com/office/drawing/2014/main" id="{95F37BB5-5F34-4D54-9E1E-151FB2535BAE}"/>
              </a:ext>
            </a:extLst>
          </p:cNvPr>
          <p:cNvSpPr>
            <a:spLocks noGrp="1"/>
          </p:cNvSpPr>
          <p:nvPr>
            <p:ph sz="quarter" idx="13"/>
          </p:nvPr>
        </p:nvSpPr>
        <p:spPr/>
        <p:txBody>
          <a:bodyPr/>
          <a:lstStyle/>
          <a:p>
            <a:r>
              <a:rPr lang="en-US" dirty="0"/>
              <a:t>Once the cervical spine is immobilized, the remainder of the spinal column’s motion must be restricted</a:t>
            </a:r>
          </a:p>
          <a:p>
            <a:r>
              <a:rPr lang="en-US" dirty="0"/>
              <a:t>Ambulance stretchers are now considered padded backboards that provide appropriate spinal protection in combination with collars and straps</a:t>
            </a:r>
          </a:p>
          <a:p>
            <a:r>
              <a:rPr lang="en-US" dirty="0"/>
              <a:t>Rigid backboards are less commonly used today than in the past</a:t>
            </a:r>
          </a:p>
        </p:txBody>
      </p:sp>
    </p:spTree>
    <p:extLst>
      <p:ext uri="{BB962C8B-B14F-4D97-AF65-F5344CB8AC3E}">
        <p14:creationId xmlns:p14="http://schemas.microsoft.com/office/powerpoint/2010/main" val="2784606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7700-8861-4B36-9E9A-EA86B06B7AB6}"/>
              </a:ext>
            </a:extLst>
          </p:cNvPr>
          <p:cNvSpPr>
            <a:spLocks noGrp="1"/>
          </p:cNvSpPr>
          <p:nvPr>
            <p:ph type="title"/>
          </p:nvPr>
        </p:nvSpPr>
        <p:spPr/>
        <p:txBody>
          <a:bodyPr/>
          <a:lstStyle/>
          <a:p>
            <a:r>
              <a:rPr lang="en-US" sz="3400" dirty="0"/>
              <a:t>Injuries to the Spine—Spinal Motion Restriction Devices </a:t>
            </a:r>
            <a:r>
              <a:rPr lang="en-US" sz="2000" b="0" dirty="0"/>
              <a:t>(2 of 3)</a:t>
            </a:r>
          </a:p>
        </p:txBody>
      </p:sp>
      <p:sp>
        <p:nvSpPr>
          <p:cNvPr id="3" name="Content Placeholder 2">
            <a:extLst>
              <a:ext uri="{FF2B5EF4-FFF2-40B4-BE49-F238E27FC236}">
                <a16:creationId xmlns:a16="http://schemas.microsoft.com/office/drawing/2014/main" id="{95F37BB5-5F34-4D54-9E1E-151FB2535BAE}"/>
              </a:ext>
            </a:extLst>
          </p:cNvPr>
          <p:cNvSpPr>
            <a:spLocks noGrp="1"/>
          </p:cNvSpPr>
          <p:nvPr>
            <p:ph sz="quarter" idx="13"/>
          </p:nvPr>
        </p:nvSpPr>
        <p:spPr/>
        <p:txBody>
          <a:bodyPr/>
          <a:lstStyle/>
          <a:p>
            <a:r>
              <a:rPr lang="en-US" dirty="0"/>
              <a:t>Backboards are still used in some situations</a:t>
            </a:r>
          </a:p>
          <a:p>
            <a:pPr lvl="1"/>
            <a:r>
              <a:rPr lang="en-US" dirty="0"/>
              <a:t>When transport time is short</a:t>
            </a:r>
          </a:p>
          <a:p>
            <a:pPr lvl="1"/>
            <a:r>
              <a:rPr lang="en-US" dirty="0"/>
              <a:t>When a “big splint” is needed for multiple injuries</a:t>
            </a:r>
          </a:p>
          <a:p>
            <a:pPr lvl="1"/>
            <a:r>
              <a:rPr lang="en-US" dirty="0"/>
              <a:t>When the patient will likely need C</a:t>
            </a:r>
            <a:r>
              <a:rPr lang="en-US" sz="100" dirty="0"/>
              <a:t> </a:t>
            </a:r>
            <a:r>
              <a:rPr lang="en-US" dirty="0"/>
              <a:t>P</a:t>
            </a:r>
            <a:r>
              <a:rPr lang="en-US" sz="100" dirty="0"/>
              <a:t> </a:t>
            </a:r>
            <a:r>
              <a:rPr lang="en-US" dirty="0"/>
              <a:t>R</a:t>
            </a:r>
          </a:p>
          <a:p>
            <a:pPr lvl="1"/>
            <a:r>
              <a:rPr lang="en-US" dirty="0"/>
              <a:t>When moving from a backboard to a stretcher is likely to cause excessive movements</a:t>
            </a:r>
          </a:p>
          <a:p>
            <a:r>
              <a:rPr lang="en-US" dirty="0"/>
              <a:t>Respiratory distress and conditions that impact breathing are contraindications for backboards</a:t>
            </a:r>
          </a:p>
          <a:p>
            <a:r>
              <a:rPr lang="en-US" dirty="0"/>
              <a:t>Scoop stretchers are helpful for moving patients from the floor to the stretcher</a:t>
            </a:r>
          </a:p>
        </p:txBody>
      </p:sp>
    </p:spTree>
    <p:extLst>
      <p:ext uri="{BB962C8B-B14F-4D97-AF65-F5344CB8AC3E}">
        <p14:creationId xmlns:p14="http://schemas.microsoft.com/office/powerpoint/2010/main" val="3494161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7700-8861-4B36-9E9A-EA86B06B7AB6}"/>
              </a:ext>
            </a:extLst>
          </p:cNvPr>
          <p:cNvSpPr>
            <a:spLocks noGrp="1"/>
          </p:cNvSpPr>
          <p:nvPr>
            <p:ph type="title"/>
          </p:nvPr>
        </p:nvSpPr>
        <p:spPr/>
        <p:txBody>
          <a:bodyPr/>
          <a:lstStyle/>
          <a:p>
            <a:r>
              <a:rPr lang="en-US" sz="3400" dirty="0"/>
              <a:t>Injuries to the Spine—Spinal Motion Restriction Devices </a:t>
            </a:r>
            <a:r>
              <a:rPr lang="en-US" sz="2000" b="0" dirty="0"/>
              <a:t>(3 of 3)</a:t>
            </a:r>
          </a:p>
        </p:txBody>
      </p:sp>
      <p:sp>
        <p:nvSpPr>
          <p:cNvPr id="3" name="Content Placeholder 2">
            <a:extLst>
              <a:ext uri="{FF2B5EF4-FFF2-40B4-BE49-F238E27FC236}">
                <a16:creationId xmlns:a16="http://schemas.microsoft.com/office/drawing/2014/main" id="{95F37BB5-5F34-4D54-9E1E-151FB2535BAE}"/>
              </a:ext>
            </a:extLst>
          </p:cNvPr>
          <p:cNvSpPr>
            <a:spLocks noGrp="1"/>
          </p:cNvSpPr>
          <p:nvPr>
            <p:ph sz="quarter" idx="13"/>
          </p:nvPr>
        </p:nvSpPr>
        <p:spPr/>
        <p:txBody>
          <a:bodyPr/>
          <a:lstStyle/>
          <a:p>
            <a:r>
              <a:rPr lang="en-US" dirty="0"/>
              <a:t>Vacuum mattresses have the positive aspects of backboards but accommodate a natural anatomic position</a:t>
            </a:r>
          </a:p>
          <a:p>
            <a:pPr lvl="1"/>
            <a:r>
              <a:rPr lang="en-US" dirty="0"/>
              <a:t>They are hollow bags that allow air to be pumped out to create a rigid form</a:t>
            </a:r>
          </a:p>
          <a:p>
            <a:pPr lvl="1"/>
            <a:r>
              <a:rPr lang="en-US" dirty="0"/>
              <a:t>They are move comfortable than backboards</a:t>
            </a:r>
          </a:p>
          <a:p>
            <a:pPr lvl="1"/>
            <a:r>
              <a:rPr lang="en-US" dirty="0"/>
              <a:t>They can leak air and lose rigidity over time</a:t>
            </a:r>
          </a:p>
          <a:p>
            <a:pPr lvl="1"/>
            <a:r>
              <a:rPr lang="en-US" dirty="0"/>
              <a:t>They can rob heat from the patient</a:t>
            </a:r>
          </a:p>
          <a:p>
            <a:r>
              <a:rPr lang="en-US" dirty="0"/>
              <a:t>Following application of any restriction device, reassess sensory and motor function in the extremities</a:t>
            </a:r>
          </a:p>
        </p:txBody>
      </p:sp>
    </p:spTree>
    <p:extLst>
      <p:ext uri="{BB962C8B-B14F-4D97-AF65-F5344CB8AC3E}">
        <p14:creationId xmlns:p14="http://schemas.microsoft.com/office/powerpoint/2010/main" val="4088164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F49E-28CC-4111-8C0D-354C73E72DFB}"/>
              </a:ext>
            </a:extLst>
          </p:cNvPr>
          <p:cNvSpPr>
            <a:spLocks noGrp="1"/>
          </p:cNvSpPr>
          <p:nvPr>
            <p:ph type="title"/>
          </p:nvPr>
        </p:nvSpPr>
        <p:spPr/>
        <p:txBody>
          <a:bodyPr/>
          <a:lstStyle/>
          <a:p>
            <a:r>
              <a:rPr lang="en-US" sz="3400" dirty="0"/>
              <a:t>Spinal Motion Restriction Decision Making—Seated Patient </a:t>
            </a:r>
            <a:r>
              <a:rPr lang="en-US" sz="2000" b="0" dirty="0"/>
              <a:t>(1 of 3)</a:t>
            </a:r>
          </a:p>
        </p:txBody>
      </p:sp>
      <p:sp>
        <p:nvSpPr>
          <p:cNvPr id="3" name="Content Placeholder 2">
            <a:extLst>
              <a:ext uri="{FF2B5EF4-FFF2-40B4-BE49-F238E27FC236}">
                <a16:creationId xmlns:a16="http://schemas.microsoft.com/office/drawing/2014/main" id="{EFF26D72-1A9E-4EEC-856C-C6BBE7F7E2F9}"/>
              </a:ext>
            </a:extLst>
          </p:cNvPr>
          <p:cNvSpPr>
            <a:spLocks noGrp="1"/>
          </p:cNvSpPr>
          <p:nvPr>
            <p:ph sz="quarter" idx="13"/>
          </p:nvPr>
        </p:nvSpPr>
        <p:spPr/>
        <p:txBody>
          <a:bodyPr/>
          <a:lstStyle/>
          <a:p>
            <a:r>
              <a:rPr lang="en-US" dirty="0"/>
              <a:t>There are two basic options for spinal motion restriction in a seated patient:</a:t>
            </a:r>
          </a:p>
          <a:p>
            <a:pPr lvl="1"/>
            <a:r>
              <a:rPr lang="en-US" dirty="0"/>
              <a:t>Place a long spine board under the patients buttocks and lower the patient to the board in a supine position</a:t>
            </a:r>
          </a:p>
          <a:p>
            <a:pPr lvl="1"/>
            <a:r>
              <a:rPr lang="en-US" dirty="0"/>
              <a:t>Have the patient self-extricated by standing and then sitting on the ambulance stretcher</a:t>
            </a:r>
          </a:p>
          <a:p>
            <a:r>
              <a:rPr lang="en-US" dirty="0"/>
              <a:t>Other seated extrication options are no longer recommended in the field but may be tested on exams</a:t>
            </a:r>
          </a:p>
        </p:txBody>
      </p:sp>
    </p:spTree>
    <p:extLst>
      <p:ext uri="{BB962C8B-B14F-4D97-AF65-F5344CB8AC3E}">
        <p14:creationId xmlns:p14="http://schemas.microsoft.com/office/powerpoint/2010/main" val="2364398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F49E-28CC-4111-8C0D-354C73E72DFB}"/>
              </a:ext>
            </a:extLst>
          </p:cNvPr>
          <p:cNvSpPr>
            <a:spLocks noGrp="1"/>
          </p:cNvSpPr>
          <p:nvPr>
            <p:ph type="title"/>
          </p:nvPr>
        </p:nvSpPr>
        <p:spPr/>
        <p:txBody>
          <a:bodyPr/>
          <a:lstStyle/>
          <a:p>
            <a:r>
              <a:rPr lang="en-US" sz="3400" dirty="0"/>
              <a:t>Spinal Motion Restriction Decision Making—Seated Patient </a:t>
            </a:r>
            <a:r>
              <a:rPr lang="en-US" sz="2000" b="0" dirty="0"/>
              <a:t>(2 of 3)</a:t>
            </a:r>
          </a:p>
        </p:txBody>
      </p:sp>
      <p:sp>
        <p:nvSpPr>
          <p:cNvPr id="3" name="Content Placeholder 2">
            <a:extLst>
              <a:ext uri="{FF2B5EF4-FFF2-40B4-BE49-F238E27FC236}">
                <a16:creationId xmlns:a16="http://schemas.microsoft.com/office/drawing/2014/main" id="{EFF26D72-1A9E-4EEC-856C-C6BBE7F7E2F9}"/>
              </a:ext>
            </a:extLst>
          </p:cNvPr>
          <p:cNvSpPr>
            <a:spLocks noGrp="1"/>
          </p:cNvSpPr>
          <p:nvPr>
            <p:ph sz="quarter" idx="13"/>
          </p:nvPr>
        </p:nvSpPr>
        <p:spPr/>
        <p:txBody>
          <a:bodyPr/>
          <a:lstStyle/>
          <a:p>
            <a:r>
              <a:rPr lang="en-US" dirty="0"/>
              <a:t>If using a flexible extrication device or short spine board, secure the torso first and the head last</a:t>
            </a:r>
          </a:p>
          <a:p>
            <a:r>
              <a:rPr lang="en-US" dirty="0"/>
              <a:t>Special considerations when applying a short board:</a:t>
            </a:r>
          </a:p>
          <a:p>
            <a:pPr lvl="1"/>
            <a:r>
              <a:rPr lang="en-US" dirty="0"/>
              <a:t>Assess the back, shoulder blades, arms, and collarbones before placing the device</a:t>
            </a:r>
          </a:p>
          <a:p>
            <a:pPr lvl="1"/>
            <a:r>
              <a:rPr lang="en-US" dirty="0"/>
              <a:t>The E</a:t>
            </a:r>
            <a:r>
              <a:rPr lang="en-US" sz="100" dirty="0"/>
              <a:t> </a:t>
            </a:r>
            <a:r>
              <a:rPr lang="en-US" dirty="0"/>
              <a:t>M</a:t>
            </a:r>
            <a:r>
              <a:rPr lang="en-US" sz="100" dirty="0"/>
              <a:t> </a:t>
            </a:r>
            <a:r>
              <a:rPr lang="en-US" dirty="0"/>
              <a:t>T applying the board must angle it to fit between the arms of the rescuer stabilizing the head</a:t>
            </a:r>
          </a:p>
          <a:p>
            <a:pPr lvl="1"/>
            <a:r>
              <a:rPr lang="en-US" dirty="0"/>
              <a:t>The uppermost holes must be level with the patient’s shoulders; the base should not extend past the coccyx</a:t>
            </a:r>
          </a:p>
        </p:txBody>
      </p:sp>
    </p:spTree>
    <p:extLst>
      <p:ext uri="{BB962C8B-B14F-4D97-AF65-F5344CB8AC3E}">
        <p14:creationId xmlns:p14="http://schemas.microsoft.com/office/powerpoint/2010/main" val="27593490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F49E-28CC-4111-8C0D-354C73E72DFB}"/>
              </a:ext>
            </a:extLst>
          </p:cNvPr>
          <p:cNvSpPr>
            <a:spLocks noGrp="1"/>
          </p:cNvSpPr>
          <p:nvPr>
            <p:ph type="title"/>
          </p:nvPr>
        </p:nvSpPr>
        <p:spPr/>
        <p:txBody>
          <a:bodyPr/>
          <a:lstStyle/>
          <a:p>
            <a:r>
              <a:rPr lang="en-US" sz="3400" dirty="0"/>
              <a:t>Spinal Motion Restriction Decision Making—Seated Patient </a:t>
            </a:r>
            <a:r>
              <a:rPr lang="en-US" sz="2000" b="0" dirty="0"/>
              <a:t>(3 of 3)</a:t>
            </a:r>
          </a:p>
        </p:txBody>
      </p:sp>
      <p:sp>
        <p:nvSpPr>
          <p:cNvPr id="3" name="Content Placeholder 2">
            <a:extLst>
              <a:ext uri="{FF2B5EF4-FFF2-40B4-BE49-F238E27FC236}">
                <a16:creationId xmlns:a16="http://schemas.microsoft.com/office/drawing/2014/main" id="{EFF26D72-1A9E-4EEC-856C-C6BBE7F7E2F9}"/>
              </a:ext>
            </a:extLst>
          </p:cNvPr>
          <p:cNvSpPr>
            <a:spLocks noGrp="1"/>
          </p:cNvSpPr>
          <p:nvPr>
            <p:ph sz="quarter" idx="13"/>
          </p:nvPr>
        </p:nvSpPr>
        <p:spPr/>
        <p:txBody>
          <a:bodyPr/>
          <a:lstStyle/>
          <a:p>
            <a:r>
              <a:rPr lang="en-US" dirty="0"/>
              <a:t>Special considerations when applying a short board:</a:t>
            </a:r>
          </a:p>
          <a:p>
            <a:pPr lvl="1"/>
            <a:r>
              <a:rPr lang="en-US" dirty="0"/>
              <a:t>Never place a chin cup or strap on the patient</a:t>
            </a:r>
          </a:p>
          <a:p>
            <a:pPr lvl="1"/>
            <a:r>
              <a:rPr lang="en-US" dirty="0"/>
              <a:t>Avoid applying the first torso strap too tightly</a:t>
            </a:r>
          </a:p>
          <a:p>
            <a:pPr lvl="1"/>
            <a:r>
              <a:rPr lang="en-US" dirty="0"/>
              <a:t>Some buckles have quick-release mechanisms</a:t>
            </a:r>
          </a:p>
          <a:p>
            <a:pPr lvl="1"/>
            <a:r>
              <a:rPr lang="en-US" dirty="0"/>
              <a:t>Do not pad between the collar and the board; only pad to fill an occipital void</a:t>
            </a:r>
          </a:p>
          <a:p>
            <a:pPr lvl="1"/>
            <a:r>
              <a:rPr lang="en-US" dirty="0"/>
              <a:t>Follow the manufacturer instructions for the device</a:t>
            </a:r>
          </a:p>
          <a:p>
            <a:r>
              <a:rPr lang="en-US" dirty="0"/>
              <a:t>Follow local protocols for vests and short boards</a:t>
            </a:r>
          </a:p>
        </p:txBody>
      </p:sp>
    </p:spTree>
    <p:extLst>
      <p:ext uri="{BB962C8B-B14F-4D97-AF65-F5344CB8AC3E}">
        <p14:creationId xmlns:p14="http://schemas.microsoft.com/office/powerpoint/2010/main" val="2157051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1EF1-7E49-4F26-9BDB-C82A65E32D13}"/>
              </a:ext>
            </a:extLst>
          </p:cNvPr>
          <p:cNvSpPr>
            <a:spLocks noGrp="1"/>
          </p:cNvSpPr>
          <p:nvPr>
            <p:ph type="title"/>
          </p:nvPr>
        </p:nvSpPr>
        <p:spPr>
          <a:xfrm>
            <a:off x="457200" y="215371"/>
            <a:ext cx="8229600" cy="1097279"/>
          </a:xfrm>
        </p:spPr>
        <p:txBody>
          <a:bodyPr/>
          <a:lstStyle/>
          <a:p>
            <a:r>
              <a:rPr lang="en-US" sz="3200" dirty="0"/>
              <a:t>Spinal Motion Restriction Decision Making—Applying a Long Backboard </a:t>
            </a:r>
            <a:r>
              <a:rPr lang="en-US" sz="2000" b="0" dirty="0"/>
              <a:t>(1 of 2)</a:t>
            </a:r>
          </a:p>
        </p:txBody>
      </p:sp>
      <p:sp>
        <p:nvSpPr>
          <p:cNvPr id="3" name="Content Placeholder 2">
            <a:extLst>
              <a:ext uri="{FF2B5EF4-FFF2-40B4-BE49-F238E27FC236}">
                <a16:creationId xmlns:a16="http://schemas.microsoft.com/office/drawing/2014/main" id="{E274F371-C387-4F10-990E-E8A1F1254DB5}"/>
              </a:ext>
            </a:extLst>
          </p:cNvPr>
          <p:cNvSpPr>
            <a:spLocks noGrp="1"/>
          </p:cNvSpPr>
          <p:nvPr>
            <p:ph sz="quarter" idx="13"/>
          </p:nvPr>
        </p:nvSpPr>
        <p:spPr/>
        <p:txBody>
          <a:bodyPr/>
          <a:lstStyle/>
          <a:p>
            <a:r>
              <a:rPr lang="en-US" altLang="en-US" dirty="0"/>
              <a:t>Log-roll the patient to apply the backboard</a:t>
            </a:r>
          </a:p>
          <a:p>
            <a:r>
              <a:rPr lang="en-US" altLang="en-US" dirty="0"/>
              <a:t>Pad voids between the board and head and torso</a:t>
            </a:r>
          </a:p>
          <a:p>
            <a:r>
              <a:rPr lang="en-US" altLang="en-US" dirty="0"/>
              <a:t>Secure the head last</a:t>
            </a:r>
          </a:p>
          <a:p>
            <a:r>
              <a:rPr lang="en-US" altLang="en-US" dirty="0"/>
              <a:t>Use foam-filled cushions, commercial devices, or blanket rolls to provide additional head immobilization</a:t>
            </a:r>
          </a:p>
          <a:p>
            <a:r>
              <a:rPr lang="en-US" altLang="en-US" dirty="0"/>
              <a:t>Tilt pregnant patients to the left after immobilization</a:t>
            </a:r>
          </a:p>
          <a:p>
            <a:r>
              <a:rPr lang="en-US" altLang="en-US" dirty="0"/>
              <a:t>Strap across the upper chest, pelvis, and thighs.</a:t>
            </a:r>
            <a:endParaRPr lang="en-US" dirty="0"/>
          </a:p>
        </p:txBody>
      </p:sp>
    </p:spTree>
    <p:extLst>
      <p:ext uri="{BB962C8B-B14F-4D97-AF65-F5344CB8AC3E}">
        <p14:creationId xmlns:p14="http://schemas.microsoft.com/office/powerpoint/2010/main" val="3926012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7D47-4E28-45C6-B095-84F5298B8665}"/>
              </a:ext>
            </a:extLst>
          </p:cNvPr>
          <p:cNvSpPr>
            <a:spLocks noGrp="1"/>
          </p:cNvSpPr>
          <p:nvPr>
            <p:ph type="title"/>
          </p:nvPr>
        </p:nvSpPr>
        <p:spPr/>
        <p:txBody>
          <a:bodyPr/>
          <a:lstStyle/>
          <a:p>
            <a:r>
              <a:rPr lang="en-US" sz="3400" dirty="0"/>
              <a:t>Nervous and Skeletal Systems—Anatomy of the Head </a:t>
            </a:r>
            <a:r>
              <a:rPr lang="en-US" sz="2000" b="0" dirty="0"/>
              <a:t>(1 of 3)</a:t>
            </a:r>
          </a:p>
        </p:txBody>
      </p:sp>
      <p:sp>
        <p:nvSpPr>
          <p:cNvPr id="3" name="Content Placeholder 2">
            <a:extLst>
              <a:ext uri="{FF2B5EF4-FFF2-40B4-BE49-F238E27FC236}">
                <a16:creationId xmlns:a16="http://schemas.microsoft.com/office/drawing/2014/main" id="{CFF1275D-FF69-4D78-95DC-4EE034B87D20}"/>
              </a:ext>
            </a:extLst>
          </p:cNvPr>
          <p:cNvSpPr>
            <a:spLocks noGrp="1"/>
          </p:cNvSpPr>
          <p:nvPr>
            <p:ph sz="quarter" idx="13"/>
          </p:nvPr>
        </p:nvSpPr>
        <p:spPr/>
        <p:txBody>
          <a:bodyPr/>
          <a:lstStyle/>
          <a:p>
            <a:r>
              <a:rPr lang="en-US" dirty="0"/>
              <a:t>The skull is made up of the cranium and facial bones</a:t>
            </a:r>
          </a:p>
          <a:p>
            <a:pPr lvl="1"/>
            <a:r>
              <a:rPr lang="en-US" dirty="0"/>
              <a:t>The cranium contains the frontal bone, parietal bones, temporal bones, and occipital bone</a:t>
            </a:r>
          </a:p>
          <a:p>
            <a:pPr lvl="1"/>
            <a:r>
              <a:rPr lang="en-US" dirty="0"/>
              <a:t>Facial bones include the mandible, maxillae, nasal bones, malars, and orbits</a:t>
            </a:r>
          </a:p>
          <a:p>
            <a:r>
              <a:rPr lang="en-US" dirty="0"/>
              <a:t>Most cranial and facial bones have immovable joints</a:t>
            </a:r>
          </a:p>
          <a:p>
            <a:pPr lvl="1"/>
            <a:r>
              <a:rPr lang="en-US" dirty="0"/>
              <a:t>The mandible joins the skull at the temporal bones</a:t>
            </a:r>
          </a:p>
          <a:p>
            <a:pPr lvl="1"/>
            <a:r>
              <a:rPr lang="en-US" dirty="0"/>
              <a:t>This forms the movable temporomandibular joint</a:t>
            </a:r>
          </a:p>
        </p:txBody>
      </p:sp>
    </p:spTree>
    <p:extLst>
      <p:ext uri="{BB962C8B-B14F-4D97-AF65-F5344CB8AC3E}">
        <p14:creationId xmlns:p14="http://schemas.microsoft.com/office/powerpoint/2010/main" val="505616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1EF1-7E49-4F26-9BDB-C82A65E32D13}"/>
              </a:ext>
            </a:extLst>
          </p:cNvPr>
          <p:cNvSpPr>
            <a:spLocks noGrp="1"/>
          </p:cNvSpPr>
          <p:nvPr>
            <p:ph type="title"/>
          </p:nvPr>
        </p:nvSpPr>
        <p:spPr>
          <a:xfrm>
            <a:off x="457200" y="215371"/>
            <a:ext cx="8229600" cy="1097279"/>
          </a:xfrm>
        </p:spPr>
        <p:txBody>
          <a:bodyPr/>
          <a:lstStyle/>
          <a:p>
            <a:r>
              <a:rPr lang="en-US" sz="3200" dirty="0"/>
              <a:t>Spinal Motion Restriction Decision Making—Applying a Long Backboard </a:t>
            </a:r>
            <a:r>
              <a:rPr lang="en-US" sz="2000" b="0" dirty="0"/>
              <a:t>(2 of 2)</a:t>
            </a:r>
          </a:p>
        </p:txBody>
      </p:sp>
      <p:sp>
        <p:nvSpPr>
          <p:cNvPr id="3" name="Content Placeholder 2">
            <a:extLst>
              <a:ext uri="{FF2B5EF4-FFF2-40B4-BE49-F238E27FC236}">
                <a16:creationId xmlns:a16="http://schemas.microsoft.com/office/drawing/2014/main" id="{E274F371-C387-4F10-990E-E8A1F1254DB5}"/>
              </a:ext>
            </a:extLst>
          </p:cNvPr>
          <p:cNvSpPr>
            <a:spLocks noGrp="1"/>
          </p:cNvSpPr>
          <p:nvPr>
            <p:ph sz="quarter" idx="13"/>
          </p:nvPr>
        </p:nvSpPr>
        <p:spPr>
          <a:xfrm>
            <a:off x="457200" y="1556326"/>
            <a:ext cx="7992319" cy="4467955"/>
          </a:xfrm>
        </p:spPr>
        <p:txBody>
          <a:bodyPr/>
          <a:lstStyle/>
          <a:p>
            <a:r>
              <a:rPr lang="en-US" dirty="0"/>
              <a:t>If your service transports by helicopter, make sure the backboard fits</a:t>
            </a:r>
          </a:p>
          <a:p>
            <a:r>
              <a:rPr lang="en-US" dirty="0"/>
              <a:t>Use specialty backboards for water rescue that are designed to float up beneath the patient</a:t>
            </a:r>
          </a:p>
          <a:p>
            <a:r>
              <a:rPr lang="en-US" dirty="0"/>
              <a:t>For children 6 and under, pad beneath the shoulder blades to establish a neutral position for the head</a:t>
            </a:r>
          </a:p>
        </p:txBody>
      </p:sp>
    </p:spTree>
    <p:extLst>
      <p:ext uri="{BB962C8B-B14F-4D97-AF65-F5344CB8AC3E}">
        <p14:creationId xmlns:p14="http://schemas.microsoft.com/office/powerpoint/2010/main" val="29480988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7B16-6B8A-4D68-B495-211849330DA2}"/>
              </a:ext>
            </a:extLst>
          </p:cNvPr>
          <p:cNvSpPr>
            <a:spLocks noGrp="1"/>
          </p:cNvSpPr>
          <p:nvPr>
            <p:ph type="title"/>
          </p:nvPr>
        </p:nvSpPr>
        <p:spPr/>
        <p:txBody>
          <a:bodyPr/>
          <a:lstStyle/>
          <a:p>
            <a:r>
              <a:rPr lang="en-US" sz="3400" dirty="0"/>
              <a:t>Spinal Motion Restriction Decision Making—Standing Patient </a:t>
            </a:r>
            <a:r>
              <a:rPr lang="en-US" sz="2000" b="0" dirty="0"/>
              <a:t>(1 of 3)</a:t>
            </a:r>
          </a:p>
        </p:txBody>
      </p:sp>
      <p:sp>
        <p:nvSpPr>
          <p:cNvPr id="3" name="Content Placeholder 2">
            <a:extLst>
              <a:ext uri="{FF2B5EF4-FFF2-40B4-BE49-F238E27FC236}">
                <a16:creationId xmlns:a16="http://schemas.microsoft.com/office/drawing/2014/main" id="{4ABA8FB1-E24E-49D2-9611-81DEDA7DAB45}"/>
              </a:ext>
            </a:extLst>
          </p:cNvPr>
          <p:cNvSpPr>
            <a:spLocks noGrp="1"/>
          </p:cNvSpPr>
          <p:nvPr>
            <p:ph sz="quarter" idx="13"/>
          </p:nvPr>
        </p:nvSpPr>
        <p:spPr/>
        <p:txBody>
          <a:bodyPr/>
          <a:lstStyle/>
          <a:p>
            <a:r>
              <a:rPr lang="en-US" dirty="0"/>
              <a:t>Apply a cervical collar and have the patient carefully sit down on the stretcher</a:t>
            </a:r>
          </a:p>
          <a:p>
            <a:r>
              <a:rPr lang="en-US" dirty="0"/>
              <a:t>Guide the patient into a supine or semi-sitting position on the stretcher</a:t>
            </a:r>
          </a:p>
          <a:p>
            <a:r>
              <a:rPr lang="en-US" dirty="0"/>
              <a:t>The stretcher straps will secure the patient and help limit movement</a:t>
            </a:r>
          </a:p>
        </p:txBody>
      </p:sp>
    </p:spTree>
    <p:extLst>
      <p:ext uri="{BB962C8B-B14F-4D97-AF65-F5344CB8AC3E}">
        <p14:creationId xmlns:p14="http://schemas.microsoft.com/office/powerpoint/2010/main" val="2836691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Spinal Motion Restriction Decision Making—Standing Patient </a:t>
            </a:r>
            <a:r>
              <a:rPr lang="en-US" sz="2000" b="0" dirty="0"/>
              <a:t>(2 of 3)</a:t>
            </a:r>
          </a:p>
        </p:txBody>
      </p:sp>
      <p:pic>
        <p:nvPicPr>
          <p:cNvPr id="6" name="Picture 5" descr="A young women standing outside. One E M T continues manual stabilization of the head and neck while a second E M T is placing a cervical collar on the woman.">
            <a:extLst>
              <a:ext uri="{FF2B5EF4-FFF2-40B4-BE49-F238E27FC236}">
                <a16:creationId xmlns:a16="http://schemas.microsoft.com/office/drawing/2014/main" id="{91E98638-8544-4E3A-A53A-C88619F3E667}"/>
              </a:ext>
            </a:extLst>
          </p:cNvPr>
          <p:cNvPicPr>
            <a:picLocks noChangeAspect="1"/>
          </p:cNvPicPr>
          <p:nvPr/>
        </p:nvPicPr>
        <p:blipFill>
          <a:blip r:embed="rId3"/>
          <a:stretch>
            <a:fillRect/>
          </a:stretch>
        </p:blipFill>
        <p:spPr>
          <a:xfrm>
            <a:off x="1631559" y="1619681"/>
            <a:ext cx="5880882" cy="3940191"/>
          </a:xfrm>
          <a:prstGeom prst="rect">
            <a:avLst/>
          </a:prstGeom>
        </p:spPr>
      </p:pic>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57200" y="5931977"/>
            <a:ext cx="3730239" cy="387264"/>
          </a:xfrm>
        </p:spPr>
        <p:txBody>
          <a:bodyPr/>
          <a:lstStyle/>
          <a:p>
            <a:pPr marL="432" indent="0">
              <a:buNone/>
            </a:pPr>
            <a:r>
              <a:rPr lang="en-US" sz="2000" dirty="0"/>
              <a:t>Apply a cervical collar.</a:t>
            </a:r>
            <a:endParaRPr lang="en-US" sz="2000" b="1" dirty="0"/>
          </a:p>
        </p:txBody>
      </p:sp>
    </p:spTree>
    <p:extLst>
      <p:ext uri="{BB962C8B-B14F-4D97-AF65-F5344CB8AC3E}">
        <p14:creationId xmlns:p14="http://schemas.microsoft.com/office/powerpoint/2010/main" val="7506109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Spinal Motion Restriction Decision Making—Standing Patient </a:t>
            </a:r>
            <a:r>
              <a:rPr lang="en-US" sz="2000" b="0" dirty="0"/>
              <a:t>(3 of 3)</a:t>
            </a:r>
          </a:p>
        </p:txBody>
      </p:sp>
      <p:pic>
        <p:nvPicPr>
          <p:cNvPr id="5" name="Picture 4" descr="Three E M T’s assists the patient to sit on the stretcher. One E M T holds the stretcher and other two E M T’s supports her at the front and back.">
            <a:extLst>
              <a:ext uri="{FF2B5EF4-FFF2-40B4-BE49-F238E27FC236}">
                <a16:creationId xmlns:a16="http://schemas.microsoft.com/office/drawing/2014/main" id="{157589C9-E692-4682-B9E3-5F302EB128FD}"/>
              </a:ext>
            </a:extLst>
          </p:cNvPr>
          <p:cNvPicPr>
            <a:picLocks noChangeAspect="1"/>
          </p:cNvPicPr>
          <p:nvPr/>
        </p:nvPicPr>
        <p:blipFill>
          <a:blip r:embed="rId3"/>
          <a:stretch>
            <a:fillRect/>
          </a:stretch>
        </p:blipFill>
        <p:spPr>
          <a:xfrm>
            <a:off x="1486398" y="1583631"/>
            <a:ext cx="6171205" cy="4134707"/>
          </a:xfrm>
          <a:prstGeom prst="rect">
            <a:avLst/>
          </a:prstGeom>
        </p:spPr>
      </p:pic>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57201" y="5969229"/>
            <a:ext cx="5457462" cy="391431"/>
          </a:xfrm>
        </p:spPr>
        <p:txBody>
          <a:bodyPr/>
          <a:lstStyle/>
          <a:p>
            <a:pPr marL="432" indent="0">
              <a:buNone/>
            </a:pPr>
            <a:r>
              <a:rPr lang="en-US" sz="2000" dirty="0"/>
              <a:t>Assist the patient to sit on the stretcher.</a:t>
            </a:r>
            <a:endParaRPr lang="en-US" sz="2000" b="1" dirty="0"/>
          </a:p>
        </p:txBody>
      </p:sp>
    </p:spTree>
    <p:extLst>
      <p:ext uri="{BB962C8B-B14F-4D97-AF65-F5344CB8AC3E}">
        <p14:creationId xmlns:p14="http://schemas.microsoft.com/office/powerpoint/2010/main" val="1944051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2F7-B7B4-4556-BAF5-299B0AFE4B2F}"/>
              </a:ext>
            </a:extLst>
          </p:cNvPr>
          <p:cNvSpPr>
            <a:spLocks noGrp="1"/>
          </p:cNvSpPr>
          <p:nvPr>
            <p:ph type="title"/>
          </p:nvPr>
        </p:nvSpPr>
        <p:spPr/>
        <p:txBody>
          <a:bodyPr/>
          <a:lstStyle/>
          <a:p>
            <a:r>
              <a:rPr lang="en-US" sz="3400" dirty="0"/>
              <a:t>Spinal Motion Restriction Decision Making—Patient Wearing a Helmet </a:t>
            </a:r>
            <a:r>
              <a:rPr lang="en-US" sz="2000" b="0" dirty="0"/>
              <a:t>(1 of 3)</a:t>
            </a:r>
          </a:p>
        </p:txBody>
      </p:sp>
      <p:sp>
        <p:nvSpPr>
          <p:cNvPr id="3" name="Content Placeholder 2">
            <a:extLst>
              <a:ext uri="{FF2B5EF4-FFF2-40B4-BE49-F238E27FC236}">
                <a16:creationId xmlns:a16="http://schemas.microsoft.com/office/drawing/2014/main" id="{8656CB70-1CA6-4DAC-BBB2-21F34981FC86}"/>
              </a:ext>
            </a:extLst>
          </p:cNvPr>
          <p:cNvSpPr>
            <a:spLocks noGrp="1"/>
          </p:cNvSpPr>
          <p:nvPr>
            <p:ph sz="quarter" idx="13"/>
          </p:nvPr>
        </p:nvSpPr>
        <p:spPr/>
        <p:txBody>
          <a:bodyPr/>
          <a:lstStyle/>
          <a:p>
            <a:r>
              <a:rPr lang="en-US" dirty="0"/>
              <a:t>Face, neck, and spine care and airway management or resuscitation may require helmet removal</a:t>
            </a:r>
          </a:p>
          <a:p>
            <a:r>
              <a:rPr lang="en-US" dirty="0"/>
              <a:t>If the helmet is left on, lift shields and remove guards</a:t>
            </a:r>
          </a:p>
          <a:p>
            <a:r>
              <a:rPr lang="en-US" dirty="0"/>
              <a:t>If the airway is intact, do not attempt to remove a helmet if doing so causes pain or if the helmet is difficult to remove</a:t>
            </a:r>
          </a:p>
        </p:txBody>
      </p:sp>
    </p:spTree>
    <p:extLst>
      <p:ext uri="{BB962C8B-B14F-4D97-AF65-F5344CB8AC3E}">
        <p14:creationId xmlns:p14="http://schemas.microsoft.com/office/powerpoint/2010/main" val="14067338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2F7-B7B4-4556-BAF5-299B0AFE4B2F}"/>
              </a:ext>
            </a:extLst>
          </p:cNvPr>
          <p:cNvSpPr>
            <a:spLocks noGrp="1"/>
          </p:cNvSpPr>
          <p:nvPr>
            <p:ph type="title"/>
          </p:nvPr>
        </p:nvSpPr>
        <p:spPr/>
        <p:txBody>
          <a:bodyPr/>
          <a:lstStyle/>
          <a:p>
            <a:r>
              <a:rPr lang="en-US" sz="3400" dirty="0"/>
              <a:t>Spinal Motion Restriction Decision Making—Patient Wearing a Helmet </a:t>
            </a:r>
            <a:r>
              <a:rPr lang="en-US" sz="2000" b="0" dirty="0"/>
              <a:t>(2 of 3)</a:t>
            </a:r>
          </a:p>
        </p:txBody>
      </p:sp>
      <p:sp>
        <p:nvSpPr>
          <p:cNvPr id="3" name="Content Placeholder 2">
            <a:extLst>
              <a:ext uri="{FF2B5EF4-FFF2-40B4-BE49-F238E27FC236}">
                <a16:creationId xmlns:a16="http://schemas.microsoft.com/office/drawing/2014/main" id="{8656CB70-1CA6-4DAC-BBB2-21F34981FC86}"/>
              </a:ext>
            </a:extLst>
          </p:cNvPr>
          <p:cNvSpPr>
            <a:spLocks noGrp="1"/>
          </p:cNvSpPr>
          <p:nvPr>
            <p:ph sz="quarter" idx="13"/>
          </p:nvPr>
        </p:nvSpPr>
        <p:spPr>
          <a:xfrm>
            <a:off x="457200" y="1556326"/>
            <a:ext cx="8073342" cy="4467955"/>
          </a:xfrm>
        </p:spPr>
        <p:txBody>
          <a:bodyPr/>
          <a:lstStyle/>
          <a:p>
            <a:r>
              <a:rPr lang="en-US" dirty="0"/>
              <a:t>When to leave a helmet in place:</a:t>
            </a:r>
          </a:p>
          <a:p>
            <a:pPr lvl="1"/>
            <a:r>
              <a:rPr lang="en-US" dirty="0"/>
              <a:t>It fits snugly, allowing little or no movement</a:t>
            </a:r>
          </a:p>
          <a:p>
            <a:pPr lvl="1"/>
            <a:r>
              <a:rPr lang="en-US" dirty="0"/>
              <a:t>There are absolutely no airway or breathing issues</a:t>
            </a:r>
          </a:p>
          <a:p>
            <a:pPr lvl="1"/>
            <a:r>
              <a:rPr lang="en-US" dirty="0"/>
              <a:t>Removal would cause further injury</a:t>
            </a:r>
          </a:p>
          <a:p>
            <a:pPr lvl="1"/>
            <a:r>
              <a:rPr lang="en-US" dirty="0"/>
              <a:t>Proper spinal immobilization can be done with the helmet in place</a:t>
            </a:r>
          </a:p>
          <a:p>
            <a:pPr lvl="1"/>
            <a:r>
              <a:rPr lang="en-US" dirty="0"/>
              <a:t>It does not interfere with E</a:t>
            </a:r>
            <a:r>
              <a:rPr lang="en-US" sz="100" dirty="0"/>
              <a:t> </a:t>
            </a:r>
            <a:r>
              <a:rPr lang="en-US" dirty="0"/>
              <a:t>M</a:t>
            </a:r>
            <a:r>
              <a:rPr lang="en-US" sz="100" dirty="0"/>
              <a:t> </a:t>
            </a:r>
            <a:r>
              <a:rPr lang="en-US" dirty="0"/>
              <a:t>T’s ability to assess airway or breathing</a:t>
            </a:r>
          </a:p>
        </p:txBody>
      </p:sp>
    </p:spTree>
    <p:extLst>
      <p:ext uri="{BB962C8B-B14F-4D97-AF65-F5344CB8AC3E}">
        <p14:creationId xmlns:p14="http://schemas.microsoft.com/office/powerpoint/2010/main" val="10424483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2F7-B7B4-4556-BAF5-299B0AFE4B2F}"/>
              </a:ext>
            </a:extLst>
          </p:cNvPr>
          <p:cNvSpPr>
            <a:spLocks noGrp="1"/>
          </p:cNvSpPr>
          <p:nvPr>
            <p:ph type="title"/>
          </p:nvPr>
        </p:nvSpPr>
        <p:spPr/>
        <p:txBody>
          <a:bodyPr/>
          <a:lstStyle/>
          <a:p>
            <a:r>
              <a:rPr lang="en-US" sz="3400" dirty="0"/>
              <a:t>Spinal Motion Restriction Decision Making—Patient Wearing a Helmet </a:t>
            </a:r>
            <a:r>
              <a:rPr lang="en-US" sz="2000" b="0" dirty="0"/>
              <a:t>(3 of 3)</a:t>
            </a:r>
          </a:p>
        </p:txBody>
      </p:sp>
      <p:sp>
        <p:nvSpPr>
          <p:cNvPr id="3" name="Content Placeholder 2">
            <a:extLst>
              <a:ext uri="{FF2B5EF4-FFF2-40B4-BE49-F238E27FC236}">
                <a16:creationId xmlns:a16="http://schemas.microsoft.com/office/drawing/2014/main" id="{8656CB70-1CA6-4DAC-BBB2-21F34981FC86}"/>
              </a:ext>
            </a:extLst>
          </p:cNvPr>
          <p:cNvSpPr>
            <a:spLocks noGrp="1"/>
          </p:cNvSpPr>
          <p:nvPr>
            <p:ph sz="quarter" idx="13"/>
          </p:nvPr>
        </p:nvSpPr>
        <p:spPr>
          <a:xfrm>
            <a:off x="457199" y="1556326"/>
            <a:ext cx="8360229" cy="4467955"/>
          </a:xfrm>
        </p:spPr>
        <p:txBody>
          <a:bodyPr/>
          <a:lstStyle/>
          <a:p>
            <a:r>
              <a:rPr lang="en-US" dirty="0"/>
              <a:t>When to remove a helmet:</a:t>
            </a:r>
          </a:p>
          <a:p>
            <a:pPr lvl="1"/>
            <a:r>
              <a:rPr lang="en-US" dirty="0"/>
              <a:t>It interferes with the E</a:t>
            </a:r>
            <a:r>
              <a:rPr lang="en-US" sz="100" dirty="0"/>
              <a:t> </a:t>
            </a:r>
            <a:r>
              <a:rPr lang="en-US" dirty="0"/>
              <a:t>M</a:t>
            </a:r>
            <a:r>
              <a:rPr lang="en-US" sz="100" dirty="0"/>
              <a:t> </a:t>
            </a:r>
            <a:r>
              <a:rPr lang="en-US" dirty="0"/>
              <a:t>T’s ability to assess and manage the airway</a:t>
            </a:r>
          </a:p>
          <a:p>
            <a:pPr lvl="1"/>
            <a:r>
              <a:rPr lang="en-US" dirty="0"/>
              <a:t>It is improperly fitted</a:t>
            </a:r>
          </a:p>
          <a:p>
            <a:pPr lvl="1"/>
            <a:r>
              <a:rPr lang="en-US" dirty="0"/>
              <a:t>It interferes with immobilization</a:t>
            </a:r>
          </a:p>
          <a:p>
            <a:pPr lvl="1"/>
            <a:r>
              <a:rPr lang="en-US" dirty="0"/>
              <a:t>Cardiac arrest is present</a:t>
            </a:r>
          </a:p>
          <a:p>
            <a:r>
              <a:rPr lang="en-US" dirty="0"/>
              <a:t>If an athlete is wearing shoulder pads and a helmet, either remove both or remove neither</a:t>
            </a:r>
          </a:p>
          <a:p>
            <a:r>
              <a:rPr lang="en-US" dirty="0"/>
              <a:t>If a helmet must be removed, use a two-rescuer procedure</a:t>
            </a:r>
          </a:p>
        </p:txBody>
      </p:sp>
    </p:spTree>
    <p:extLst>
      <p:ext uri="{BB962C8B-B14F-4D97-AF65-F5344CB8AC3E}">
        <p14:creationId xmlns:p14="http://schemas.microsoft.com/office/powerpoint/2010/main" val="1293288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Chapter Review</a:t>
            </a:r>
            <a:endParaRPr lang="en-IN" dirty="0"/>
          </a:p>
        </p:txBody>
      </p:sp>
    </p:spTree>
    <p:extLst>
      <p:ext uri="{BB962C8B-B14F-4D97-AF65-F5344CB8AC3E}">
        <p14:creationId xmlns:p14="http://schemas.microsoft.com/office/powerpoint/2010/main" val="37437837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B7E1-C834-44FC-B754-C39731AD8812}"/>
              </a:ext>
            </a:extLst>
          </p:cNvPr>
          <p:cNvSpPr>
            <a:spLocks noGrp="1"/>
          </p:cNvSpPr>
          <p:nvPr>
            <p:ph type="title"/>
          </p:nvPr>
        </p:nvSpPr>
        <p:spPr/>
        <p:txBody>
          <a:bodyPr/>
          <a:lstStyle/>
          <a:p>
            <a:r>
              <a:rPr lang="en-US" dirty="0"/>
              <a:t>Chapter Review </a:t>
            </a:r>
            <a:r>
              <a:rPr lang="en-US" sz="2000" b="0" dirty="0"/>
              <a:t>(1 of 3)</a:t>
            </a:r>
          </a:p>
        </p:txBody>
      </p:sp>
      <p:sp>
        <p:nvSpPr>
          <p:cNvPr id="3" name="Content Placeholder 2">
            <a:extLst>
              <a:ext uri="{FF2B5EF4-FFF2-40B4-BE49-F238E27FC236}">
                <a16:creationId xmlns:a16="http://schemas.microsoft.com/office/drawing/2014/main" id="{7CAB0865-E466-4C11-A984-FC3DEC1E8227}"/>
              </a:ext>
            </a:extLst>
          </p:cNvPr>
          <p:cNvSpPr>
            <a:spLocks noGrp="1"/>
          </p:cNvSpPr>
          <p:nvPr>
            <p:ph sz="quarter" idx="13"/>
          </p:nvPr>
        </p:nvSpPr>
        <p:spPr/>
        <p:txBody>
          <a:bodyPr/>
          <a:lstStyle/>
          <a:p>
            <a:r>
              <a:rPr lang="en-US" dirty="0"/>
              <a:t>The two main divisions of the nervous system are the central nervous system and the peripheral nervous system.</a:t>
            </a:r>
          </a:p>
          <a:p>
            <a:r>
              <a:rPr lang="en-US" dirty="0"/>
              <a:t>You should maintain a high index of suspicion for head or spine injury whenever there is a relevant mechanism of injury (M</a:t>
            </a:r>
            <a:r>
              <a:rPr lang="en-US" sz="100" dirty="0"/>
              <a:t> </a:t>
            </a:r>
            <a:r>
              <a:rPr lang="en-US" dirty="0"/>
              <a:t>O</a:t>
            </a:r>
            <a:r>
              <a:rPr lang="en-US" sz="100" dirty="0"/>
              <a:t> </a:t>
            </a:r>
            <a:r>
              <a:rPr lang="en-US" dirty="0"/>
              <a:t>I).</a:t>
            </a:r>
          </a:p>
        </p:txBody>
      </p:sp>
    </p:spTree>
    <p:extLst>
      <p:ext uri="{BB962C8B-B14F-4D97-AF65-F5344CB8AC3E}">
        <p14:creationId xmlns:p14="http://schemas.microsoft.com/office/powerpoint/2010/main" val="19156311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B7E1-C834-44FC-B754-C39731AD8812}"/>
              </a:ext>
            </a:extLst>
          </p:cNvPr>
          <p:cNvSpPr>
            <a:spLocks noGrp="1"/>
          </p:cNvSpPr>
          <p:nvPr>
            <p:ph type="title"/>
          </p:nvPr>
        </p:nvSpPr>
        <p:spPr/>
        <p:txBody>
          <a:bodyPr/>
          <a:lstStyle/>
          <a:p>
            <a:r>
              <a:rPr lang="en-US" dirty="0"/>
              <a:t>Chapter Review </a:t>
            </a:r>
            <a:r>
              <a:rPr lang="en-US" sz="2000" b="0" dirty="0"/>
              <a:t>(2 of 3)</a:t>
            </a:r>
          </a:p>
        </p:txBody>
      </p:sp>
      <p:sp>
        <p:nvSpPr>
          <p:cNvPr id="3" name="Content Placeholder 2">
            <a:extLst>
              <a:ext uri="{FF2B5EF4-FFF2-40B4-BE49-F238E27FC236}">
                <a16:creationId xmlns:a16="http://schemas.microsoft.com/office/drawing/2014/main" id="{7CAB0865-E466-4C11-A984-FC3DEC1E8227}"/>
              </a:ext>
            </a:extLst>
          </p:cNvPr>
          <p:cNvSpPr>
            <a:spLocks noGrp="1"/>
          </p:cNvSpPr>
          <p:nvPr>
            <p:ph sz="quarter" idx="13"/>
          </p:nvPr>
        </p:nvSpPr>
        <p:spPr>
          <a:xfrm>
            <a:off x="457199" y="1556326"/>
            <a:ext cx="8360229" cy="4467955"/>
          </a:xfrm>
        </p:spPr>
        <p:txBody>
          <a:bodyPr/>
          <a:lstStyle/>
          <a:p>
            <a:r>
              <a:rPr lang="en-US" dirty="0"/>
              <a:t>You must provide cervical spinal motion restriction before beginning any other patient care when head or spine injury is suspected.</a:t>
            </a:r>
          </a:p>
          <a:p>
            <a:r>
              <a:rPr lang="en-US" dirty="0"/>
              <a:t>Altered mental status is an early and important indicator of head injury. Monitor and document your patient’s mental status throughout the call.</a:t>
            </a:r>
          </a:p>
        </p:txBody>
      </p:sp>
    </p:spTree>
    <p:extLst>
      <p:ext uri="{BB962C8B-B14F-4D97-AF65-F5344CB8AC3E}">
        <p14:creationId xmlns:p14="http://schemas.microsoft.com/office/powerpoint/2010/main" val="223316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7D47-4E28-45C6-B095-84F5298B8665}"/>
              </a:ext>
            </a:extLst>
          </p:cNvPr>
          <p:cNvSpPr>
            <a:spLocks noGrp="1"/>
          </p:cNvSpPr>
          <p:nvPr>
            <p:ph type="title"/>
          </p:nvPr>
        </p:nvSpPr>
        <p:spPr/>
        <p:txBody>
          <a:bodyPr/>
          <a:lstStyle/>
          <a:p>
            <a:r>
              <a:rPr lang="en-US" sz="3400" dirty="0"/>
              <a:t>Nervous and Skeletal Systems—Anatomy of the Head </a:t>
            </a:r>
            <a:r>
              <a:rPr lang="en-US" sz="2000" b="0" dirty="0"/>
              <a:t>(2 of 3)</a:t>
            </a:r>
          </a:p>
        </p:txBody>
      </p:sp>
      <p:sp>
        <p:nvSpPr>
          <p:cNvPr id="3" name="Content Placeholder 2">
            <a:extLst>
              <a:ext uri="{FF2B5EF4-FFF2-40B4-BE49-F238E27FC236}">
                <a16:creationId xmlns:a16="http://schemas.microsoft.com/office/drawing/2014/main" id="{CFF1275D-FF69-4D78-95DC-4EE034B87D20}"/>
              </a:ext>
            </a:extLst>
          </p:cNvPr>
          <p:cNvSpPr>
            <a:spLocks noGrp="1"/>
          </p:cNvSpPr>
          <p:nvPr>
            <p:ph sz="quarter" idx="13"/>
          </p:nvPr>
        </p:nvSpPr>
        <p:spPr/>
        <p:txBody>
          <a:bodyPr/>
          <a:lstStyle/>
          <a:p>
            <a:r>
              <a:rPr lang="en-US" dirty="0"/>
              <a:t>The brain is held within the skull</a:t>
            </a:r>
          </a:p>
          <a:p>
            <a:r>
              <a:rPr lang="en-US" dirty="0"/>
              <a:t>The spinal cord exits the base of the brain and leaves the skull through the foramen magnum</a:t>
            </a:r>
          </a:p>
          <a:p>
            <a:r>
              <a:rPr lang="en-US" dirty="0"/>
              <a:t>Cerebrospinal fluid (C</a:t>
            </a:r>
            <a:r>
              <a:rPr lang="en-US" sz="100" dirty="0"/>
              <a:t> </a:t>
            </a:r>
            <a:r>
              <a:rPr lang="en-US" dirty="0"/>
              <a:t>S</a:t>
            </a:r>
            <a:r>
              <a:rPr lang="en-US" sz="100" dirty="0"/>
              <a:t> </a:t>
            </a:r>
            <a:r>
              <a:rPr lang="en-US" dirty="0"/>
              <a:t>F) bathes brain and circulates down the spine</a:t>
            </a:r>
          </a:p>
        </p:txBody>
      </p:sp>
    </p:spTree>
    <p:extLst>
      <p:ext uri="{BB962C8B-B14F-4D97-AF65-F5344CB8AC3E}">
        <p14:creationId xmlns:p14="http://schemas.microsoft.com/office/powerpoint/2010/main" val="336043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B7E1-C834-44FC-B754-C39731AD8812}"/>
              </a:ext>
            </a:extLst>
          </p:cNvPr>
          <p:cNvSpPr>
            <a:spLocks noGrp="1"/>
          </p:cNvSpPr>
          <p:nvPr>
            <p:ph type="title"/>
          </p:nvPr>
        </p:nvSpPr>
        <p:spPr/>
        <p:txBody>
          <a:bodyPr/>
          <a:lstStyle/>
          <a:p>
            <a:r>
              <a:rPr lang="en-US" dirty="0"/>
              <a:t>Chapter Review </a:t>
            </a:r>
            <a:r>
              <a:rPr lang="en-US" sz="2000" b="0" dirty="0"/>
              <a:t>(3 of 3)</a:t>
            </a:r>
          </a:p>
        </p:txBody>
      </p:sp>
      <p:sp>
        <p:nvSpPr>
          <p:cNvPr id="3" name="Content Placeholder 2">
            <a:extLst>
              <a:ext uri="{FF2B5EF4-FFF2-40B4-BE49-F238E27FC236}">
                <a16:creationId xmlns:a16="http://schemas.microsoft.com/office/drawing/2014/main" id="{7CAB0865-E466-4C11-A984-FC3DEC1E8227}"/>
              </a:ext>
            </a:extLst>
          </p:cNvPr>
          <p:cNvSpPr>
            <a:spLocks noGrp="1"/>
          </p:cNvSpPr>
          <p:nvPr>
            <p:ph sz="quarter" idx="13"/>
          </p:nvPr>
        </p:nvSpPr>
        <p:spPr>
          <a:xfrm>
            <a:off x="457200" y="1556326"/>
            <a:ext cx="8471648" cy="4467955"/>
          </a:xfrm>
        </p:spPr>
        <p:txBody>
          <a:bodyPr/>
          <a:lstStyle/>
          <a:p>
            <a:r>
              <a:rPr lang="en-US" dirty="0"/>
              <a:t>A traumatic brain injury is any injury that disrupts function of the brain and may include anything from a slight concussion to a severe hematoma.</a:t>
            </a:r>
          </a:p>
          <a:p>
            <a:r>
              <a:rPr lang="en-US" dirty="0"/>
              <a:t>Always secure the torso to the backboard before the head.</a:t>
            </a:r>
          </a:p>
        </p:txBody>
      </p:sp>
    </p:spTree>
    <p:extLst>
      <p:ext uri="{BB962C8B-B14F-4D97-AF65-F5344CB8AC3E}">
        <p14:creationId xmlns:p14="http://schemas.microsoft.com/office/powerpoint/2010/main" val="36698815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E8CC-8881-4245-BF94-35DA4DF5E244}"/>
              </a:ext>
            </a:extLst>
          </p:cNvPr>
          <p:cNvSpPr>
            <a:spLocks noGrp="1"/>
          </p:cNvSpPr>
          <p:nvPr>
            <p:ph type="title"/>
          </p:nvPr>
        </p:nvSpPr>
        <p:spPr/>
        <p:txBody>
          <a:bodyPr/>
          <a:lstStyle/>
          <a:p>
            <a:r>
              <a:rPr lang="en-US" dirty="0"/>
              <a:t>Remember </a:t>
            </a:r>
            <a:r>
              <a:rPr lang="en-US" sz="2000" b="0" dirty="0"/>
              <a:t>(1 of 3)</a:t>
            </a:r>
          </a:p>
        </p:txBody>
      </p:sp>
      <p:sp>
        <p:nvSpPr>
          <p:cNvPr id="3" name="Content Placeholder 2">
            <a:extLst>
              <a:ext uri="{FF2B5EF4-FFF2-40B4-BE49-F238E27FC236}">
                <a16:creationId xmlns:a16="http://schemas.microsoft.com/office/drawing/2014/main" id="{82628816-7D6C-4004-9C48-0CF27CA13363}"/>
              </a:ext>
            </a:extLst>
          </p:cNvPr>
          <p:cNvSpPr>
            <a:spLocks noGrp="1"/>
          </p:cNvSpPr>
          <p:nvPr>
            <p:ph sz="quarter" idx="13"/>
          </p:nvPr>
        </p:nvSpPr>
        <p:spPr/>
        <p:txBody>
          <a:bodyPr/>
          <a:lstStyle/>
          <a:p>
            <a:r>
              <a:rPr lang="en-US" dirty="0"/>
              <a:t>The key components of the nervous system are the brain and the spinal cord. These organs regulate thought, sensations, and motor functions.</a:t>
            </a:r>
          </a:p>
          <a:p>
            <a:r>
              <a:rPr lang="en-US" dirty="0"/>
              <a:t>The skull, vertebrae, and cerebrospinal fluid efficiently protect the brain and spinal cord.</a:t>
            </a:r>
          </a:p>
        </p:txBody>
      </p:sp>
    </p:spTree>
    <p:extLst>
      <p:ext uri="{BB962C8B-B14F-4D97-AF65-F5344CB8AC3E}">
        <p14:creationId xmlns:p14="http://schemas.microsoft.com/office/powerpoint/2010/main" val="4733474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E8CC-8881-4245-BF94-35DA4DF5E244}"/>
              </a:ext>
            </a:extLst>
          </p:cNvPr>
          <p:cNvSpPr>
            <a:spLocks noGrp="1"/>
          </p:cNvSpPr>
          <p:nvPr>
            <p:ph type="title"/>
          </p:nvPr>
        </p:nvSpPr>
        <p:spPr/>
        <p:txBody>
          <a:bodyPr/>
          <a:lstStyle/>
          <a:p>
            <a:r>
              <a:rPr lang="en-US" dirty="0"/>
              <a:t>Remember </a:t>
            </a:r>
            <a:r>
              <a:rPr lang="en-US" sz="2000" b="0" dirty="0"/>
              <a:t>(2 of 3)</a:t>
            </a:r>
          </a:p>
        </p:txBody>
      </p:sp>
      <p:sp>
        <p:nvSpPr>
          <p:cNvPr id="3" name="Content Placeholder 2">
            <a:extLst>
              <a:ext uri="{FF2B5EF4-FFF2-40B4-BE49-F238E27FC236}">
                <a16:creationId xmlns:a16="http://schemas.microsoft.com/office/drawing/2014/main" id="{82628816-7D6C-4004-9C48-0CF27CA13363}"/>
              </a:ext>
            </a:extLst>
          </p:cNvPr>
          <p:cNvSpPr>
            <a:spLocks noGrp="1"/>
          </p:cNvSpPr>
          <p:nvPr>
            <p:ph sz="quarter" idx="13"/>
          </p:nvPr>
        </p:nvSpPr>
        <p:spPr/>
        <p:txBody>
          <a:bodyPr/>
          <a:lstStyle/>
          <a:p>
            <a:r>
              <a:rPr lang="en-US" dirty="0"/>
              <a:t>In a closed head injury, the skull remains intact. This is dangerous because the skull is a closed container with little room for bleeding or swelling.</a:t>
            </a:r>
          </a:p>
          <a:p>
            <a:r>
              <a:rPr lang="en-US" dirty="0"/>
              <a:t>Neck wounds are at risk for massive bleeding and air entry, causing emboli.</a:t>
            </a:r>
          </a:p>
          <a:p>
            <a:r>
              <a:rPr lang="en-US" dirty="0"/>
              <a:t>The spine is injured most often by compression or excessive flexion, by extension, or rotation from falls, by diving injuries, and by motor-vehicle collisions. These injuries can interrupt nervous system control of body functions.</a:t>
            </a:r>
          </a:p>
        </p:txBody>
      </p:sp>
    </p:spTree>
    <p:extLst>
      <p:ext uri="{BB962C8B-B14F-4D97-AF65-F5344CB8AC3E}">
        <p14:creationId xmlns:p14="http://schemas.microsoft.com/office/powerpoint/2010/main" val="6706004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E8CC-8881-4245-BF94-35DA4DF5E244}"/>
              </a:ext>
            </a:extLst>
          </p:cNvPr>
          <p:cNvSpPr>
            <a:spLocks noGrp="1"/>
          </p:cNvSpPr>
          <p:nvPr>
            <p:ph type="title"/>
          </p:nvPr>
        </p:nvSpPr>
        <p:spPr/>
        <p:txBody>
          <a:bodyPr/>
          <a:lstStyle/>
          <a:p>
            <a:r>
              <a:rPr lang="en-US" dirty="0"/>
              <a:t>Remember </a:t>
            </a:r>
            <a:r>
              <a:rPr lang="en-US" sz="2000" b="0" dirty="0"/>
              <a:t>(3 of 3)</a:t>
            </a:r>
          </a:p>
        </p:txBody>
      </p:sp>
      <p:sp>
        <p:nvSpPr>
          <p:cNvPr id="3" name="Content Placeholder 2">
            <a:extLst>
              <a:ext uri="{FF2B5EF4-FFF2-40B4-BE49-F238E27FC236}">
                <a16:creationId xmlns:a16="http://schemas.microsoft.com/office/drawing/2014/main" id="{82628816-7D6C-4004-9C48-0CF27CA13363}"/>
              </a:ext>
            </a:extLst>
          </p:cNvPr>
          <p:cNvSpPr>
            <a:spLocks noGrp="1"/>
          </p:cNvSpPr>
          <p:nvPr>
            <p:ph sz="quarter" idx="13"/>
          </p:nvPr>
        </p:nvSpPr>
        <p:spPr/>
        <p:txBody>
          <a:bodyPr/>
          <a:lstStyle/>
          <a:p>
            <a:r>
              <a:rPr lang="en-US" dirty="0"/>
              <a:t>In-line immobilization of 33 spinal bones is the essential component of spinal injury immobilization.</a:t>
            </a:r>
          </a:p>
          <a:p>
            <a:r>
              <a:rPr lang="en-US" dirty="0"/>
              <a:t>Specific procedures apply to different immobilization and extrication situations. E</a:t>
            </a:r>
            <a:r>
              <a:rPr lang="en-US" sz="100" dirty="0"/>
              <a:t> </a:t>
            </a:r>
            <a:r>
              <a:rPr lang="en-US" dirty="0"/>
              <a:t>M</a:t>
            </a:r>
            <a:r>
              <a:rPr lang="en-US" sz="100" dirty="0"/>
              <a:t> </a:t>
            </a:r>
            <a:r>
              <a:rPr lang="en-US" dirty="0"/>
              <a:t>Ts should be proficient in handling the basics of these procedures.</a:t>
            </a:r>
          </a:p>
        </p:txBody>
      </p:sp>
    </p:spTree>
    <p:extLst>
      <p:ext uri="{BB962C8B-B14F-4D97-AF65-F5344CB8AC3E}">
        <p14:creationId xmlns:p14="http://schemas.microsoft.com/office/powerpoint/2010/main" val="6826413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994B-4595-4082-B611-72139403C097}"/>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8BCA40C0-5D8A-4EFC-B1AA-742322255FCD}"/>
              </a:ext>
            </a:extLst>
          </p:cNvPr>
          <p:cNvSpPr>
            <a:spLocks noGrp="1"/>
          </p:cNvSpPr>
          <p:nvPr>
            <p:ph sz="quarter" idx="13"/>
          </p:nvPr>
        </p:nvSpPr>
        <p:spPr/>
        <p:txBody>
          <a:bodyPr/>
          <a:lstStyle/>
          <a:p>
            <a:r>
              <a:rPr lang="en-US" dirty="0"/>
              <a:t>Does my patient have a mechanism of injury that would indicate the need for spinal immobilization?</a:t>
            </a:r>
          </a:p>
          <a:p>
            <a:r>
              <a:rPr lang="en-US" dirty="0"/>
              <a:t>Do my patient’s potential head or spine injuries require prompt transport to a trauma center?</a:t>
            </a:r>
          </a:p>
        </p:txBody>
      </p:sp>
    </p:spTree>
    <p:extLst>
      <p:ext uri="{BB962C8B-B14F-4D97-AF65-F5344CB8AC3E}">
        <p14:creationId xmlns:p14="http://schemas.microsoft.com/office/powerpoint/2010/main" val="2537733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666A-9F17-4AA1-8F42-40DD56ADFD26}"/>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0268932A-4A74-4270-9CFB-6AFD936E7877}"/>
              </a:ext>
            </a:extLst>
          </p:cNvPr>
          <p:cNvSpPr>
            <a:spLocks noGrp="1"/>
          </p:cNvSpPr>
          <p:nvPr>
            <p:ph sz="quarter" idx="13"/>
          </p:nvPr>
        </p:nvSpPr>
        <p:spPr/>
        <p:txBody>
          <a:bodyPr/>
          <a:lstStyle/>
          <a:p>
            <a:r>
              <a:rPr lang="en-US" dirty="0"/>
              <a:t>You are treating a patient with a head injury. He has an altered mental status and a significant M</a:t>
            </a:r>
            <a:r>
              <a:rPr lang="en-US" sz="100" dirty="0"/>
              <a:t> </a:t>
            </a:r>
            <a:r>
              <a:rPr lang="en-US" dirty="0"/>
              <a:t>O</a:t>
            </a:r>
            <a:r>
              <a:rPr lang="en-US" sz="100" dirty="0"/>
              <a:t> </a:t>
            </a:r>
            <a:r>
              <a:rPr lang="en-US" dirty="0"/>
              <a:t>I to the head. Your partner thinks you should hyperventilate. When should you hyperventilate? What are the signs and symptoms that would indicate this is necessary?</a:t>
            </a:r>
          </a:p>
        </p:txBody>
      </p:sp>
    </p:spTree>
    <p:extLst>
      <p:ext uri="{BB962C8B-B14F-4D97-AF65-F5344CB8AC3E}">
        <p14:creationId xmlns:p14="http://schemas.microsoft.com/office/powerpoint/2010/main" val="31697805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1</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439150" cy="4191908"/>
          </a:xfrm>
        </p:spPr>
        <p:txBody>
          <a:bodyPr/>
          <a:lstStyle/>
          <a:p>
            <a:pPr marL="432" indent="0">
              <a:buNone/>
            </a:pPr>
            <a:r>
              <a:rPr lang="en-US" sz="2400" dirty="0"/>
              <a:t>A skeleton with the central nervous system highlighted in orange and the peripheral nervous system highlighted in green. The central nervous system includes the brain and spinal cord, and the peripheral nervous system includes the nerve fibers throughout the body. The central nervous system controls all basic bodily functions and responds to external changes. The peripheral nervous system provides a complete network of motor and sensory nerve fibers connecting the central nervous system to the rest of the body.</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25732465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2</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439150" cy="4191908"/>
          </a:xfrm>
        </p:spPr>
        <p:txBody>
          <a:bodyPr/>
          <a:lstStyle/>
          <a:p>
            <a:pPr marL="432" indent="0">
              <a:buNone/>
            </a:pPr>
            <a:r>
              <a:rPr lang="en-US" sz="2200" dirty="0"/>
              <a:t>The profile of a skull with various bones labeled, including the frontal bone located at the forehead, the sphenoid bone located at the middle front part of the skull, the nasal bone located at the bridge of the nose, the orbits located around the eyes, the lacrimal bone located near the orbits, the maxilla located at the upper jaw, the vomer located near the nasal septum, the mandible located at the lower jaw, the zygomatic bone located at the cheek, the temporomandibular, which is the joint between the mandible and temporal bone, the occipital bone located at the back lower part of the skull, the temporal bone located at the side of the skull, and the parietal bone located at the side of the skull just behind the frontal bone.</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17366023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3</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7702952" cy="4191908"/>
          </a:xfrm>
        </p:spPr>
        <p:txBody>
          <a:bodyPr/>
          <a:lstStyle/>
          <a:p>
            <a:pPr marL="432" indent="0">
              <a:buNone/>
            </a:pPr>
            <a:r>
              <a:rPr lang="en-US" sz="2400" dirty="0"/>
              <a:t>A side view and a back view of a skeleton’s skull and spine. The side view is labeled to show the seven cervical vertebrae in the neck, the twelve thoracic vertebrae from the base of the neck to the lower ribs, and the five lumbar vertebrae in the mid back. The back view is labeled to show the atlas </a:t>
            </a:r>
            <a:r>
              <a:rPr lang="en-US" sz="2400" dirty="0" smtClean="0"/>
              <a:t>C1 </a:t>
            </a:r>
            <a:r>
              <a:rPr lang="en-US" sz="2400" dirty="0"/>
              <a:t>vertebrae and axis </a:t>
            </a:r>
            <a:r>
              <a:rPr lang="en-US" sz="2400" dirty="0" smtClean="0"/>
              <a:t>C2 </a:t>
            </a:r>
            <a:r>
              <a:rPr lang="en-US" sz="2400" dirty="0"/>
              <a:t>vertebrae in the upper neck and the sacrum and coccyx at the base of the spine</a:t>
            </a:r>
            <a:r>
              <a:rPr lang="en-US" sz="2400" dirty="0" smtClean="0"/>
              <a:t>.</a:t>
            </a:r>
            <a:endParaRPr lang="en-IN" sz="2400" dirty="0"/>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388408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0B53-D53F-4CAD-9357-97812785E69F}"/>
              </a:ext>
            </a:extLst>
          </p:cNvPr>
          <p:cNvSpPr>
            <a:spLocks noGrp="1"/>
          </p:cNvSpPr>
          <p:nvPr>
            <p:ph type="title"/>
          </p:nvPr>
        </p:nvSpPr>
        <p:spPr/>
        <p:txBody>
          <a:bodyPr/>
          <a:lstStyle/>
          <a:p>
            <a:r>
              <a:rPr lang="en-US" sz="3400" dirty="0"/>
              <a:t>Nervous and Skeletal Systems—Anatomy of the Head </a:t>
            </a:r>
            <a:r>
              <a:rPr lang="en-US" sz="2000" b="0" dirty="0"/>
              <a:t>(3 of 3)</a:t>
            </a:r>
          </a:p>
        </p:txBody>
      </p:sp>
      <p:pic>
        <p:nvPicPr>
          <p:cNvPr id="5" name="Picture 4" descr="Diagram of the bones in the cranium and face. For long description, see slide 88: Appendix 2">
            <a:extLst>
              <a:ext uri="{FF2B5EF4-FFF2-40B4-BE49-F238E27FC236}">
                <a16:creationId xmlns:a16="http://schemas.microsoft.com/office/drawing/2014/main" id="{D80D828A-F1CC-4A93-BA12-43B779FACB30}"/>
              </a:ext>
            </a:extLst>
          </p:cNvPr>
          <p:cNvPicPr>
            <a:picLocks noChangeAspect="1"/>
          </p:cNvPicPr>
          <p:nvPr/>
        </p:nvPicPr>
        <p:blipFill>
          <a:blip r:embed="rId3"/>
          <a:stretch>
            <a:fillRect/>
          </a:stretch>
        </p:blipFill>
        <p:spPr>
          <a:xfrm>
            <a:off x="2560525" y="1573271"/>
            <a:ext cx="4022950" cy="3096224"/>
          </a:xfrm>
          <a:prstGeom prst="rect">
            <a:avLst/>
          </a:prstGeom>
        </p:spPr>
      </p:pic>
      <p:sp>
        <p:nvSpPr>
          <p:cNvPr id="14" name="Text Placeholder 13">
            <a:extLst>
              <a:ext uri="{FF2B5EF4-FFF2-40B4-BE49-F238E27FC236}">
                <a16:creationId xmlns:a16="http://schemas.microsoft.com/office/drawing/2014/main" id="{84AB8DC3-EE5B-457E-BD51-DC6DD73F155A}"/>
              </a:ext>
            </a:extLst>
          </p:cNvPr>
          <p:cNvSpPr>
            <a:spLocks noGrp="1"/>
          </p:cNvSpPr>
          <p:nvPr>
            <p:ph type="body" sz="quarter" idx="27"/>
          </p:nvPr>
        </p:nvSpPr>
        <p:spPr>
          <a:xfrm>
            <a:off x="2411664" y="4745367"/>
            <a:ext cx="4320672" cy="297793"/>
          </a:xfrm>
        </p:spPr>
        <p:txBody>
          <a:bodyPr/>
          <a:lstStyle/>
          <a:p>
            <a:pPr marL="0" indent="0">
              <a:buNone/>
            </a:pPr>
            <a:r>
              <a:rPr lang="en-US" dirty="0">
                <a:latin typeface="+mn-lt"/>
                <a:hlinkClick r:id="rId4" action="ppaction://hlinksldjump"/>
              </a:rPr>
              <a:t>For long description, see slide 88: Appendix 2</a:t>
            </a:r>
            <a:endParaRPr lang="en-US" dirty="0">
              <a:latin typeface="+mn-lt"/>
            </a:endParaRPr>
          </a:p>
        </p:txBody>
      </p:sp>
      <p:sp>
        <p:nvSpPr>
          <p:cNvPr id="3" name="Content Placeholder 2">
            <a:extLst>
              <a:ext uri="{FF2B5EF4-FFF2-40B4-BE49-F238E27FC236}">
                <a16:creationId xmlns:a16="http://schemas.microsoft.com/office/drawing/2014/main" id="{92614A46-966A-4AA3-ACA5-D9DD71FDB823}"/>
              </a:ext>
            </a:extLst>
          </p:cNvPr>
          <p:cNvSpPr>
            <a:spLocks noGrp="1"/>
          </p:cNvSpPr>
          <p:nvPr>
            <p:ph sz="quarter" idx="16"/>
          </p:nvPr>
        </p:nvSpPr>
        <p:spPr>
          <a:xfrm>
            <a:off x="468313" y="5152090"/>
            <a:ext cx="8559478" cy="1218872"/>
          </a:xfrm>
        </p:spPr>
        <p:txBody>
          <a:bodyPr/>
          <a:lstStyle/>
          <a:p>
            <a:pPr marL="432" indent="0">
              <a:spcBef>
                <a:spcPts val="500"/>
              </a:spcBef>
              <a:buNone/>
            </a:pPr>
            <a:r>
              <a:rPr lang="en-US" dirty="0"/>
              <a:t>Bones of the cranium and face.</a:t>
            </a:r>
          </a:p>
          <a:p>
            <a:pPr marL="432" indent="0">
              <a:spcBef>
                <a:spcPts val="500"/>
              </a:spcBef>
              <a:buNone/>
            </a:pPr>
            <a:r>
              <a:rPr lang="en-US" b="1" dirty="0"/>
              <a:t>Source: “Figure 04.05–Bones of The Skull” from Medical Terminology: A Living Language, 5e by Bonnie F. Fremgen and Suzanne S. Frucht. Published by Pearson Education, Inc © 2013.</a:t>
            </a:r>
          </a:p>
        </p:txBody>
      </p:sp>
    </p:spTree>
    <p:extLst>
      <p:ext uri="{BB962C8B-B14F-4D97-AF65-F5344CB8AC3E}">
        <p14:creationId xmlns:p14="http://schemas.microsoft.com/office/powerpoint/2010/main" val="38788475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4</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229600" cy="4191908"/>
          </a:xfrm>
        </p:spPr>
        <p:txBody>
          <a:bodyPr/>
          <a:lstStyle/>
          <a:p>
            <a:pPr marL="432" indent="0">
              <a:buNone/>
            </a:pPr>
            <a:r>
              <a:rPr lang="en-US" sz="2400" dirty="0"/>
              <a:t>Three skulls with brain visible in each. The first skull shows bleeding between the brain and dura which is known as a subdural hematoma. The second skull shows bleeding between the brain and skull which known as an epidural hematoma. The third skull shows bleeding within the brain which is known as an intracerebral hematoma.</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32743322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5</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199" y="1555749"/>
            <a:ext cx="8292354" cy="4325098"/>
          </a:xfrm>
        </p:spPr>
        <p:txBody>
          <a:bodyPr/>
          <a:lstStyle/>
          <a:p>
            <a:pPr marL="432" indent="0">
              <a:buNone/>
            </a:pPr>
            <a:r>
              <a:rPr lang="en-US" dirty="0"/>
              <a:t>A Glasgow Coma Scale, which has three categories, eye opening, verbal response, and motor response. If a patient demonstrates spontaneous eye opening, he or she should receive a score of four, eye opening to voice indicates a score of three, eye opening to pain indicates a score of two, and no eye opening indicates a score of one. If a patient demonstrates oriented verbal response, he or she should receive a score of five, confused verbal response indicates a score of four, inappropriate words indicates a score of three, incomprehensible sounds indicates a score of two, and no verbal response indicates a score of one. If a patient demonstrates the motor response of obeying commands, he or she should receive a score of six, motor response for localized pain indicates a score of five, motor response for withdrawing from pain indicates a score of four, motor response for flexion pain indicates a score of three, motor response for extension pain indicates a score of two, and no motor response indicates a score of one. The bottom of the scale contains a spot for calculating the patient’s total score.</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1843143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6</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199" y="1555750"/>
            <a:ext cx="8516471" cy="2621804"/>
          </a:xfrm>
        </p:spPr>
        <p:txBody>
          <a:bodyPr/>
          <a:lstStyle/>
          <a:p>
            <a:pPr marL="432" indent="0">
              <a:buNone/>
            </a:pPr>
            <a:r>
              <a:rPr lang="en-US" sz="2200" dirty="0"/>
              <a:t>Diagram consists of three illustrations. The first illustration shows a woman injuring her spine after diving and hitting her spine and neck on the bottom of the pool. The second picture shows a man injuring his spine during a car accident by hitting his head on the car windshield. The third picture shows a woman injuring her spine during a car accident due to her natural reaction to move her head back and the impact coming from behind.</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hlinkClick r:id="rId2" action="ppaction://hlinksldjump"/>
              </a:rPr>
              <a:t>Return to presentation</a:t>
            </a:r>
            <a:endParaRPr lang="en-US" dirty="0"/>
          </a:p>
        </p:txBody>
      </p:sp>
    </p:spTree>
    <p:extLst>
      <p:ext uri="{BB962C8B-B14F-4D97-AF65-F5344CB8AC3E}">
        <p14:creationId xmlns:p14="http://schemas.microsoft.com/office/powerpoint/2010/main" val="210794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37516</TotalTime>
  <Words>8651</Words>
  <Application>Microsoft Office PowerPoint</Application>
  <PresentationFormat>On-screen Show (4:3)</PresentationFormat>
  <Paragraphs>829</Paragraphs>
  <Slides>92</Slides>
  <Notes>80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Nervous and Skeletal Systems</vt:lpstr>
      <vt:lpstr>Nervous and Skeletal Systems—Nervous System (1 of 3)</vt:lpstr>
      <vt:lpstr>Nervous and Skeletal Systems—Nervous System (2 of 3)</vt:lpstr>
      <vt:lpstr>Nervous and Skeletal Systems—Nervous System (3 of 3)</vt:lpstr>
      <vt:lpstr>Nervous and Skeletal Systems—Anatomy of the Head (1 of 3)</vt:lpstr>
      <vt:lpstr>Nervous and Skeletal Systems—Anatomy of the Head (2 of 3)</vt:lpstr>
      <vt:lpstr>Nervous and Skeletal Systems—Anatomy of the Head (3 of 3)</vt:lpstr>
      <vt:lpstr>Nervous and Skeletal Systems—Anatomy of the Spine (1 of 4)</vt:lpstr>
      <vt:lpstr>Nervous and Skeletal Systems—Anatomy of the Spine (2 of 4)</vt:lpstr>
      <vt:lpstr>Nervous and Skeletal Systems—Anatomy of the Spine (3 of 4)</vt:lpstr>
      <vt:lpstr>Nervous and Skeletal Systems—Anatomy of the Spine (4 of 4)</vt:lpstr>
      <vt:lpstr>Injuries to the Skull and Brain</vt:lpstr>
      <vt:lpstr>Injuries to the Skull and Brain—Scalp Injuries</vt:lpstr>
      <vt:lpstr>Injuries to the Skull and Brain—Skull Injuries (1 of 2)</vt:lpstr>
      <vt:lpstr>Injuries to the Skull and Brain—Skull Injuries (2 of 2)</vt:lpstr>
      <vt:lpstr>Injuries to the Skull and Brain—Brain Injuries (1 of 8)</vt:lpstr>
      <vt:lpstr>Injuries to the Skull and Brain—Brain Injuries (2 of 8)</vt:lpstr>
      <vt:lpstr>Injuries to the Skull and Brain—Brain Injuries (3 of 8)</vt:lpstr>
      <vt:lpstr>Injuries to the Skull and Brain—Brain Injuries (4 of 8)</vt:lpstr>
      <vt:lpstr>Injuries to the Skull and Brain—Brain Injuries (5 of 8)</vt:lpstr>
      <vt:lpstr>Injuries to the Skull and Brain—Brain Injuries (6 of 8)</vt:lpstr>
      <vt:lpstr>Injuries to the Skull and Brain—Brain Injuries (7 of 8)</vt:lpstr>
      <vt:lpstr>Injuries to the Skull and Brain—Brain Injuries (8 of 8)</vt:lpstr>
      <vt:lpstr>Injuries to the Skull and Brain—Patient Assessment (1 of 4)</vt:lpstr>
      <vt:lpstr>Injuries to the Skull and Brain—Patient Assessment (2 of 4)</vt:lpstr>
      <vt:lpstr>Injuries to the Skull and Brain—Patient Assessment (3 of 4)</vt:lpstr>
      <vt:lpstr>Injuries to the Skull and Brain—Patient Assessment (4 of 4)</vt:lpstr>
      <vt:lpstr>Injuries to the Skull and Brain—Patient Care (1 of 2)</vt:lpstr>
      <vt:lpstr>Injuries to the Skull and Brain—Patient Care (2 of 2)</vt:lpstr>
      <vt:lpstr>Injuries to the Skull and Brain—Glasgow Coma Scale (1 of 3)</vt:lpstr>
      <vt:lpstr>Injuries to the Skull and Brain—Glasgow Coma Scale (2 of 3)</vt:lpstr>
      <vt:lpstr>Injuries to the Skull and Brain—Glasgow Coma Scale (3 of 3)</vt:lpstr>
      <vt:lpstr>Injuries to the Skull and Brain—Cranial Injuries with Impaled Objects</vt:lpstr>
      <vt:lpstr>Injuries to the Skull and Brain—Injuries to the Face and Jaw (1 of 2)</vt:lpstr>
      <vt:lpstr>Injuries to the Skull and Brain—Injuries to the Face and Jaw (2 of 2)</vt:lpstr>
      <vt:lpstr>Injuries to the Skull and Brain—Nontraumatic Brain Injuries</vt:lpstr>
      <vt:lpstr>Wounds to the Neck</vt:lpstr>
      <vt:lpstr>Wounds to the Neck (1 of 2)</vt:lpstr>
      <vt:lpstr>Wounds to the Neck (2 of 2)</vt:lpstr>
      <vt:lpstr>Wounds to the Neck—Patient Care</vt:lpstr>
      <vt:lpstr>Injuries to the Spine</vt:lpstr>
      <vt:lpstr>Injuries to the Spine—Identifying Potential Spine and Spinal Cord Injury (1 of 5)</vt:lpstr>
      <vt:lpstr>Injuries to the Spine—Identifying Potential Spine and Spinal Cord Injury (2 of 5)</vt:lpstr>
      <vt:lpstr>Injuries to the Spine—Identifying Potential Spine and Spinal Cord Injury (3 of 5)</vt:lpstr>
      <vt:lpstr>Injuries to the Spine—Identifying Potential Spine and Spinal Cord Injury (4 of 5)</vt:lpstr>
      <vt:lpstr>Injuries to the Spine—Identifying Potential Spine and Spinal Cord Injury (5 of 5)</vt:lpstr>
      <vt:lpstr>Injuries to the Spine—Mechanisms of Spine Injury (1 of 4)</vt:lpstr>
      <vt:lpstr>Injuries to the Spine—Mechanisms of Spine Injury (2 of 4)</vt:lpstr>
      <vt:lpstr>Injuries to the Spine—Mechanisms of Spine Injury (3 of 4)</vt:lpstr>
      <vt:lpstr>Injuries to the Spine—Mechanisms of Spine Injury (4 of 4)</vt:lpstr>
      <vt:lpstr>Injuries to the Spine—Physical Assessment for Spine and Spinal Cord Injuries</vt:lpstr>
      <vt:lpstr>Injuries to the Spine—Relating Spinal Function to Injury (1 of 2)</vt:lpstr>
      <vt:lpstr>Injuries to the Spine—Relating Spinal Function to Injury (2 of 2)</vt:lpstr>
      <vt:lpstr>Injuries to the Spine—Patient Assessment</vt:lpstr>
      <vt:lpstr>Injuries to the Spine—The Evolution of Spinal Care (1 of 4)</vt:lpstr>
      <vt:lpstr>Injuries to the Spine—The Evolution of Spinal Care (2 of 4)</vt:lpstr>
      <vt:lpstr>Injuries to the Spine—The Evolution of Spinal Care (3 of 4)</vt:lpstr>
      <vt:lpstr>Injuries to the Spine—The Evolution of Spinal Care (4 of 4)</vt:lpstr>
      <vt:lpstr>Injuries to the Spine—Spinal Motion Restriction of the Cervical Spine (1 of 2)</vt:lpstr>
      <vt:lpstr>Injuries to the Spine—Spinal Motion Restriction of the Cervical Spine (2 of 2)</vt:lpstr>
      <vt:lpstr>Injuries to the Spine—Spinal Motion Restriction Devices (1 of 3)</vt:lpstr>
      <vt:lpstr>Injuries to the Spine—Spinal Motion Restriction Devices (2 of 3)</vt:lpstr>
      <vt:lpstr>Injuries to the Spine—Spinal Motion Restriction Devices (3 of 3)</vt:lpstr>
      <vt:lpstr>Spinal Motion Restriction Decision Making—Seated Patient (1 of 3)</vt:lpstr>
      <vt:lpstr>Spinal Motion Restriction Decision Making—Seated Patient (2 of 3)</vt:lpstr>
      <vt:lpstr>Spinal Motion Restriction Decision Making—Seated Patient (3 of 3)</vt:lpstr>
      <vt:lpstr>Spinal Motion Restriction Decision Making—Applying a Long Backboard (1 of 2)</vt:lpstr>
      <vt:lpstr>Spinal Motion Restriction Decision Making—Applying a Long Backboard (2 of 2)</vt:lpstr>
      <vt:lpstr>Spinal Motion Restriction Decision Making—Standing Patient (1 of 3)</vt:lpstr>
      <vt:lpstr>Spinal Motion Restriction Decision Making—Standing Patient (2 of 3)</vt:lpstr>
      <vt:lpstr>Spinal Motion Restriction Decision Making—Standing Patient (3 of 3)</vt:lpstr>
      <vt:lpstr>Spinal Motion Restriction Decision Making—Patient Wearing a Helmet (1 of 3)</vt:lpstr>
      <vt:lpstr>Spinal Motion Restriction Decision Making—Patient Wearing a Helmet (2 of 3)</vt:lpstr>
      <vt:lpstr>Spinal Motion Restriction Decision Making—Patient Wearing a Helmet (3 of 3)</vt:lpstr>
      <vt:lpstr>Chapter Review</vt:lpstr>
      <vt:lpstr>Chapter Review (1 of 3)</vt:lpstr>
      <vt:lpstr>Chapter Review (2 of 3)</vt:lpstr>
      <vt:lpstr>Chapter Review (3 of 3)</vt:lpstr>
      <vt:lpstr>Remember (1 of 3)</vt:lpstr>
      <vt:lpstr>Remember (2 of 3)</vt:lpstr>
      <vt:lpstr>Remember (3 of 3)</vt:lpstr>
      <vt:lpstr>Questions to Consider</vt:lpstr>
      <vt:lpstr>Critical Thinking</vt:lpstr>
      <vt:lpstr>Copyright</vt:lpstr>
      <vt:lpstr>Appendix 1</vt:lpstr>
      <vt:lpstr>Appendix 2</vt:lpstr>
      <vt:lpstr>Appendix 3</vt:lpstr>
      <vt:lpstr>Appendix 4</vt:lpstr>
      <vt:lpstr>Appendix 5</vt:lpstr>
      <vt:lpstr>Appendix 6</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33, Trauma to the Head, Neck, and Spine</dc:title>
  <dc:subject>Health</dc:subject>
  <dc:creator>Limmer/O'Keefe</dc:creator>
  <cp:keywords>Emergency Care</cp:keywords>
  <dc:description/>
  <cp:lastModifiedBy>Radhakrishnan, Rajendran</cp:lastModifiedBy>
  <cp:revision>2184</cp:revision>
  <dcterms:modified xsi:type="dcterms:W3CDTF">2020-01-14T05:08:32Z</dcterms:modified>
  <cp:category/>
</cp:coreProperties>
</file>