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99"/>
  </p:notesMasterIdLst>
  <p:handoutMasterIdLst>
    <p:handoutMasterId r:id="rId100"/>
  </p:handoutMasterIdLst>
  <p:sldIdLst>
    <p:sldId id="354" r:id="rId3"/>
    <p:sldId id="355" r:id="rId4"/>
    <p:sldId id="356" r:id="rId5"/>
    <p:sldId id="600" r:id="rId6"/>
    <p:sldId id="648" r:id="rId7"/>
    <p:sldId id="649" r:id="rId8"/>
    <p:sldId id="650" r:id="rId9"/>
    <p:sldId id="651" r:id="rId10"/>
    <p:sldId id="652" r:id="rId11"/>
    <p:sldId id="653" r:id="rId12"/>
    <p:sldId id="654" r:id="rId13"/>
    <p:sldId id="655" r:id="rId14"/>
    <p:sldId id="656" r:id="rId15"/>
    <p:sldId id="657" r:id="rId16"/>
    <p:sldId id="658" r:id="rId17"/>
    <p:sldId id="659" r:id="rId18"/>
    <p:sldId id="660" r:id="rId19"/>
    <p:sldId id="661" r:id="rId20"/>
    <p:sldId id="662" r:id="rId21"/>
    <p:sldId id="663" r:id="rId22"/>
    <p:sldId id="664" r:id="rId23"/>
    <p:sldId id="665" r:id="rId24"/>
    <p:sldId id="666" r:id="rId25"/>
    <p:sldId id="667" r:id="rId26"/>
    <p:sldId id="668" r:id="rId27"/>
    <p:sldId id="608" r:id="rId28"/>
    <p:sldId id="669" r:id="rId29"/>
    <p:sldId id="670" r:id="rId30"/>
    <p:sldId id="671" r:id="rId31"/>
    <p:sldId id="672" r:id="rId32"/>
    <p:sldId id="673" r:id="rId33"/>
    <p:sldId id="674" r:id="rId34"/>
    <p:sldId id="675" r:id="rId35"/>
    <p:sldId id="676" r:id="rId36"/>
    <p:sldId id="677" r:id="rId37"/>
    <p:sldId id="678" r:id="rId38"/>
    <p:sldId id="679" r:id="rId39"/>
    <p:sldId id="680" r:id="rId40"/>
    <p:sldId id="681" r:id="rId41"/>
    <p:sldId id="682" r:id="rId42"/>
    <p:sldId id="683" r:id="rId43"/>
    <p:sldId id="684" r:id="rId44"/>
    <p:sldId id="685" r:id="rId45"/>
    <p:sldId id="686" r:id="rId46"/>
    <p:sldId id="687" r:id="rId47"/>
    <p:sldId id="688" r:id="rId48"/>
    <p:sldId id="689" r:id="rId49"/>
    <p:sldId id="690" r:id="rId50"/>
    <p:sldId id="691" r:id="rId51"/>
    <p:sldId id="692" r:id="rId52"/>
    <p:sldId id="693" r:id="rId53"/>
    <p:sldId id="694" r:id="rId54"/>
    <p:sldId id="695" r:id="rId55"/>
    <p:sldId id="696" r:id="rId56"/>
    <p:sldId id="697" r:id="rId57"/>
    <p:sldId id="698" r:id="rId58"/>
    <p:sldId id="699" r:id="rId59"/>
    <p:sldId id="700" r:id="rId60"/>
    <p:sldId id="701" r:id="rId61"/>
    <p:sldId id="702" r:id="rId62"/>
    <p:sldId id="703" r:id="rId63"/>
    <p:sldId id="704" r:id="rId64"/>
    <p:sldId id="705" r:id="rId65"/>
    <p:sldId id="706" r:id="rId66"/>
    <p:sldId id="707" r:id="rId67"/>
    <p:sldId id="708" r:id="rId68"/>
    <p:sldId id="709" r:id="rId69"/>
    <p:sldId id="710" r:id="rId70"/>
    <p:sldId id="711" r:id="rId71"/>
    <p:sldId id="712" r:id="rId72"/>
    <p:sldId id="713" r:id="rId73"/>
    <p:sldId id="714" r:id="rId74"/>
    <p:sldId id="715" r:id="rId75"/>
    <p:sldId id="716" r:id="rId76"/>
    <p:sldId id="717" r:id="rId77"/>
    <p:sldId id="718" r:id="rId78"/>
    <p:sldId id="719" r:id="rId79"/>
    <p:sldId id="720" r:id="rId80"/>
    <p:sldId id="721" r:id="rId81"/>
    <p:sldId id="722" r:id="rId82"/>
    <p:sldId id="647" r:id="rId83"/>
    <p:sldId id="723" r:id="rId84"/>
    <p:sldId id="724" r:id="rId85"/>
    <p:sldId id="725" r:id="rId86"/>
    <p:sldId id="726" r:id="rId87"/>
    <p:sldId id="727" r:id="rId88"/>
    <p:sldId id="728" r:id="rId89"/>
    <p:sldId id="729" r:id="rId90"/>
    <p:sldId id="730" r:id="rId91"/>
    <p:sldId id="731" r:id="rId92"/>
    <p:sldId id="732" r:id="rId93"/>
    <p:sldId id="733" r:id="rId94"/>
    <p:sldId id="734" r:id="rId95"/>
    <p:sldId id="298" r:id="rId96"/>
    <p:sldId id="868" r:id="rId97"/>
    <p:sldId id="869" r:id="rId9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3" autoAdjust="0"/>
    <p:restoredTop sz="86395" autoAdjust="0"/>
  </p:normalViewPr>
  <p:slideViewPr>
    <p:cSldViewPr snapToGrid="0" snapToObjects="1">
      <p:cViewPr varScale="1">
        <p:scale>
          <a:sx n="96" d="100"/>
          <a:sy n="96" d="100"/>
        </p:scale>
        <p:origin x="2034" y="78"/>
      </p:cViewPr>
      <p:guideLst>
        <p:guide orient="horz" pos="777"/>
        <p:guide pos="295"/>
        <p:guide orient="horz" pos="9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Speaking to a medical patient often provides important assessment information.</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Question:</a:t>
            </a:r>
            <a:r>
              <a:rPr lang="en-US" altLang="en-US" dirty="0">
                <a:latin typeface="Arial" panose="020B0604020202020204" pitchFamily="34" charset="0"/>
                <a:ea typeface="ＭＳ Ｐゴシック" panose="020B0600070205080204" pitchFamily="34" charset="-128"/>
                <a:cs typeface="Arial" panose="020B0604020202020204" pitchFamily="34" charset="0"/>
              </a:rPr>
              <a:t> Describe the procedure for establishing the history of the present illness in a medical patient. Describe the importance of using the mnemonics OPQRST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 SAMPLE.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9569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949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a:t>
            </a:r>
            <a:r>
              <a:rPr lang="en-US" altLang="en-US" dirty="0">
                <a:latin typeface="Arial" panose="020B0604020202020204" pitchFamily="34" charset="0"/>
                <a:ea typeface="ＭＳ Ｐゴシック" panose="020B0600070205080204" pitchFamily="34" charset="-128"/>
                <a:cs typeface="Arial" panose="020B0604020202020204" pitchFamily="34" charset="0"/>
              </a:rPr>
              <a:t> Take a field trip. Visit a local nursing home and practice the assessment of a conscious medical patient with residents there.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074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(Skill Demonstration) Using</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standardized skill sheets and a programmed patient in a medical scenario of your choice, demonstrate the appropriate steps of a secondary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53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b="0" dirty="0">
                <a:latin typeface="Arial" panose="020B0604020202020204" pitchFamily="34" charset="0"/>
                <a:ea typeface="ＭＳ Ｐゴシック" panose="020B0600070205080204" pitchFamily="34" charset="-128"/>
                <a:cs typeface="Arial" panose="020B0604020202020204" pitchFamily="34" charset="0"/>
              </a:rPr>
              <a:t>Have</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students work in pairs and conduct a simulated secondary assessment on their partner. Use cards to program specific complaints and elements of history.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226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5234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rPr>
              <a:t>Talking Points:</a:t>
            </a:r>
            <a:r>
              <a:rPr lang="en-US" altLang="en-US" dirty="0">
                <a:latin typeface="Arial" panose="020B0604020202020204" pitchFamily="34" charset="0"/>
                <a:ea typeface="ＭＳ Ｐゴシック" panose="020B0600070205080204" pitchFamily="34" charset="-128"/>
              </a:rPr>
              <a:t> You would focus on the chest and the respiratory system in general. Look at the chest. Listen to lung sounds. Palpate the chest looking for abnormalities.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726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In an unresponsive medical patient, physical findings and vital signs will guide the patient assessment.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endParaRPr>
          </a:p>
          <a:p>
            <a:r>
              <a:rPr lang="en-US" altLang="en-US" b="1" dirty="0">
                <a:ea typeface="ＭＳ Ｐゴシック" panose="020B0600070205080204" pitchFamily="34" charset="-128"/>
              </a:rPr>
              <a:t>Class Activity:</a:t>
            </a:r>
            <a:r>
              <a:rPr lang="en-US" altLang="en-US" dirty="0">
                <a:ea typeface="ＭＳ Ｐゴシック" panose="020B0600070205080204" pitchFamily="34" charset="-128"/>
              </a:rPr>
              <a:t> Assign each student a medical scenario. Ask the student to determine which medical assessment strategy would be most appropriate. </a:t>
            </a:r>
          </a:p>
          <a:p>
            <a:endParaRPr lang="en-US" altLang="en-US"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a:t>
            </a:r>
            <a:r>
              <a:rPr lang="en-US" altLang="en-US" dirty="0">
                <a:latin typeface="Arial" panose="020B0604020202020204" pitchFamily="34" charset="0"/>
                <a:ea typeface="ＭＳ Ｐゴシック" panose="020B0600070205080204" pitchFamily="34" charset="-128"/>
                <a:cs typeface="Arial" panose="020B0604020202020204" pitchFamily="34" charset="0"/>
              </a:rPr>
              <a:t>In what ways might the assessment of an unconscious medical patient be similar to the assessment of a patient who does not speak your native language?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797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process of assessing and examining an unresponsive medical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4678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995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105 minutes for this chapter.</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Secondary Assessment (10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Secondary Assessment of the Medical Patient (30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Secondary Assessment of the Trauma Patient (50 minutes)</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Detailed Physical Exam</a:t>
            </a:r>
            <a:r>
              <a:rPr lang="en-US" altLang="en-US"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(15 minutes)</a:t>
            </a:r>
          </a:p>
          <a:p>
            <a:pPr>
              <a:buFontTx/>
              <a:buChar cha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 Components of the secondary assessment</a:t>
            </a:r>
          </a:p>
          <a:p>
            <a:pPr>
              <a:buFontTx/>
              <a:buChar char="•"/>
            </a:pPr>
            <a:r>
              <a:rPr lang="en-US" altLang="en-US" dirty="0">
                <a:ea typeface="ＭＳ Ｐゴシック" panose="020B0600070205080204" pitchFamily="34" charset="-128"/>
              </a:rPr>
              <a:t> Secondary assessment of the responsive medical patient</a:t>
            </a:r>
          </a:p>
          <a:p>
            <a:pPr>
              <a:buFontTx/>
              <a:buChar char="•"/>
            </a:pPr>
            <a:r>
              <a:rPr lang="en-US" altLang="en-US" dirty="0">
                <a:ea typeface="ＭＳ Ｐゴシック" panose="020B0600070205080204" pitchFamily="34" charset="-128"/>
              </a:rPr>
              <a:t> Secondary assessment of the unresponsive medical patient</a:t>
            </a:r>
          </a:p>
          <a:p>
            <a:pPr>
              <a:buFontTx/>
              <a:buChar char="•"/>
            </a:pPr>
            <a:r>
              <a:rPr lang="en-US" altLang="en-US" dirty="0">
                <a:ea typeface="ＭＳ Ｐゴシック" panose="020B0600070205080204" pitchFamily="34" charset="-128"/>
              </a:rPr>
              <a:t> Secondary assessment of the trauma patient with minor injury</a:t>
            </a:r>
          </a:p>
          <a:p>
            <a:pPr>
              <a:buFontTx/>
              <a:buChar char="•"/>
            </a:pPr>
            <a:r>
              <a:rPr lang="en-US" altLang="en-US" dirty="0">
                <a:ea typeface="ＭＳ Ｐゴシック" panose="020B0600070205080204" pitchFamily="34" charset="-128"/>
              </a:rPr>
              <a:t> Secondary assessment of the trauma patient with serious injury or multisystem trauma</a:t>
            </a:r>
          </a:p>
          <a:p>
            <a:pPr>
              <a:buFontTx/>
              <a:buChar char="•"/>
            </a:pPr>
            <a:r>
              <a:rPr lang="en-US" altLang="en-US" dirty="0">
                <a:ea typeface="ＭＳ Ｐゴシック" panose="020B0600070205080204" pitchFamily="34" charset="-128"/>
              </a:rPr>
              <a:t> Detailed physical exam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654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Use patient simulators and</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or programmed patients and have students perform medical assessments. Use a standardized skill sheet to teach the steps and to assess competency.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6259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469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a:t>
            </a:r>
            <a:r>
              <a:rPr lang="en-US" altLang="en-US" dirty="0">
                <a:latin typeface="Arial" panose="020B0604020202020204" pitchFamily="34" charset="0"/>
                <a:ea typeface="ＭＳ Ｐゴシック" panose="020B0600070205080204" pitchFamily="34" charset="-128"/>
                <a:cs typeface="Arial" panose="020B0604020202020204" pitchFamily="34" charset="0"/>
              </a:rPr>
              <a:t> Discuss how assessment of an unresponsive medical patient will differ from assessment of a responsive medical patient.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Divide the class into small groups. Use programmed patients to present a variety of assessment scenarios. Discuss assessment strategies.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6736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3997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Consider contacting the patient's family. Review the patient's medications. Review the scene for additional clues such as medical devices.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9657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Consider contacting the patient's family. Review the patient's medications. Review the scene for additional clues such as medical devices.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095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9520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4804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929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1</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r>
              <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Build on previous lessons. Link secondary assessment to scene size-up and primary assessment. Use real-life examples to underscore the importance of an assessment that continues beyond the primary assessment. Students must learn flexibility from an early point. It is very important to underscore how a secondary assessment</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may be different based on patient condition.</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0331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5</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r>
              <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a standardized skill sheet to give students a frame of reference from which to work. Use a programmed patient or anatomical model to demonstrate assessment technique. Initially, keep scenarios standardized. As students progress, add realistic twists.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16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primary assessment evaluation and treatment must be completed before the secondary assessment. The secondary assessment of a trauma patient will be driven primarily by the mechanism of injury. EMTs generally assume spinal injury in the assessment of a trauma patient.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Enough time must be spent at the scene to adequately assess the patient and give proper emergency care. If the mechanism of injury is significant, you will do the focused history and physical exam differently than if the mechanism of injury is not significant.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892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primary assessment evaluation and treatment must be completed before the secondary assessment. The secondary assessment of a trauma patient will be driven primarily by the mechanism of injury. EMTs generally assume spinal injury in the assessment of a trauma patient.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Enough time must be spent at the scene to adequately assess the patient and give proper emergency care. If the mechanism of injury</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is significant, you will do the focused history and physical exam differently than if the mechanism of injury is not significant.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1270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Although it is important to consider mechanism OF injury, a better way to look at this is to consider mechanism OR injury, because not just the mechanism of injury but also actual injuries to the patient must be assessed in forming a complete evaluation of the severity or potential severity of the patient's condition. In a trauma patient with no significant mechanism of injury, the secondary exam will focus on areas identified in the chief complaint and by the mechanism of injury.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Topic: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Describe the process for assessing and examining a trauma patient with no significant mechanism of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7589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3053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When getting the patient history for a trauma patient, gather information on how the injury occurred in addition to relevant details. This information typically includes the nature of the force involved; the direction and strength of the force; equipment used to protect the patient; actions taken to prevent or minimize injury, and areas of pain and injuries resulting from the incident.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5683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When performing a physical exam, your decision on which areas of a patient's body to assess will depend partly on what you can see and what the patient tells you (the chief complaint). Mechanism of injury must also be considered.</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What criteria should an EMT use to determine the “focus” of a focused exam?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460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There are three techniques of physical examination that an EMT must master: observe, palpation, and auscultation.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4927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492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how the order of the secondary assessment might change depending on patient</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severity.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2285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8416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DCAP-BTLS is a memory aid that is used when performing the physical examination. It stands for deformities, contusions, abrasions, punctures and penetrations, burns, tenderness, lacerations, and swelling.</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Define and describe DCAP-BTLS.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8966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Applications: </a:t>
            </a:r>
            <a:r>
              <a:rPr lang="en-US" altLang="en-US" dirty="0">
                <a:latin typeface="Arial" panose="020B0604020202020204" pitchFamily="34" charset="0"/>
                <a:ea typeface="ＭＳ Ｐゴシック" panose="020B0600070205080204" pitchFamily="34" charset="-128"/>
                <a:cs typeface="Arial" panose="020B0604020202020204" pitchFamily="34" charset="0"/>
              </a:rPr>
              <a:t>Prepare the students for practical sessions with a written exercise. Have students write out and practice the steps of the secondary exam.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(Skill Demonstration)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Using standardized skill sheets and a programmed patient in a trauma scenario of your choice demonstrate the appropriate steps of a secondary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9800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Apply a cervical collar to any patient who may have an injury to the spine based on mechanism of injury, history, or signs and symptoms.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6721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Apply a cervical collar to any patient who may have an injury to the spine based on mechanism of injury, history, or signs and symptoms.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2091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Apply a cervical collar to any patient who may have an injury to the spine based on mechanism of injury, history, or signs and symptoms.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9374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5101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Bring several types and sizes of cervical-spine immobilization devices to class and allow students to fit other students with the appropriate size device and practice securing the collar.</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15.3</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1150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In a trauma patient with a significant mechanism of injury, a rapid trauma exam will provide a more expedited physical exam in anticipation of rapid transport. Additionally, there are additional steps that you will need to perform on a patient with a significant mechanism of injury compared to the steps for the patient with no significant mechanism of injury.</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How might a secondary assessment in a trauma</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patient with no significant mechanism of injury differ from a secondary assessment in a trauma patient with a significant mechanism of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827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Describe a patient situation where you might not be able to complete a secondary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0038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2784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Although the mechanism of injury can provide a lot of information about the kinds of injuries a patient may have, there is still the possibility that patients will have "hidden injuries."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a:t>
            </a:r>
            <a:r>
              <a:rPr lang="en-US" altLang="en-US" b="1" baseline="0" dirty="0">
                <a:latin typeface="Arial" panose="020B0604020202020204" pitchFamily="34" charset="0"/>
                <a:ea typeface="ＭＳ Ｐゴシック" panose="020B0600070205080204" pitchFamily="34" charset="-128"/>
                <a:cs typeface="Arial" panose="020B0604020202020204" pitchFamily="34" charset="0"/>
              </a:rPr>
              <a:t> Application: </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Use multimedia graphics to illustrate various mechanisms of injury. Present scenarios and have students discuss the type of secondary assessment that they would use in each case.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4383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628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08560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steps involved in a rapid trauma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4101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manikins to practice rapid trauma assessments. Coach this session well and have a keen eye for time. Do not let students turn rapid trauma assessments into detailed assessments.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2543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manikins to practice rapid trauma assessments. Coach this session well and have a keen eye for time. Do not let students turn rapid trauma assessments into detailed assessments.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You are treating a trauma patient approximately three blocks away from the hospital, and you find yourself needing to maintain his airway. How will you complete the secondary assessment of this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3557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0331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5119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manikins to practice rapid trauma assessments. Coach this session well and have a keen eye for time. Do not let students turn rapid trauma assessments into detailed assessments.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366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difference between a sign and a symptom.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72261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7463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manikins to practice rapid trauma assessments. Coach this session well and have a keen eye for time. Do not let students turn rapid trauma assessments into detailed assessments.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66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9597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1716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0424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0403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manikins to practice rapid trauma assessments. Coach this session well and have a keen eye for time. Do not let students turn rapid trauma assessments into detailed assessments.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dirty="0">
                <a:latin typeface="Arial" panose="020B0604020202020204" pitchFamily="34" charset="0"/>
                <a:ea typeface="ＭＳ Ｐゴシック" panose="020B0600070205080204" pitchFamily="34" charset="-128"/>
                <a:cs typeface="Arial" panose="020B0604020202020204" pitchFamily="34" charset="0"/>
              </a:rPr>
              <a:t>(Skill Demonstration) Using standardized skill sheets and a programmed patient in a trauma scenario of your choice,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demonstrate the appropriate steps of a secondary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32097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p>
          <a:p>
            <a:endParaRPr lang="en-US" altLang="en-US" b="1" dirty="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dirty="0">
                <a:latin typeface="Arial" panose="020B0604020202020204" pitchFamily="34" charset="0"/>
                <a:ea typeface="ＭＳ Ｐゴシック" panose="020B0600070205080204" pitchFamily="34" charset="-128"/>
                <a:cs typeface="Arial" panose="020B0604020202020204" pitchFamily="34" charset="0"/>
              </a:rPr>
              <a:t> Describe the assessment and physical examination of a trauma patient with a significant mechanism of injury.</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69694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rPr>
              <a:t>Talking Points:</a:t>
            </a:r>
            <a:r>
              <a:rPr lang="en-US" altLang="en-US" dirty="0">
                <a:latin typeface="Arial" panose="020B0604020202020204" pitchFamily="34" charset="0"/>
                <a:ea typeface="ＭＳ Ｐゴシック" panose="020B0600070205080204" pitchFamily="34" charset="-128"/>
              </a:rPr>
              <a:t> Respect cultural modesties and differences as you lay hands on a patient. Be sensitive to their feelings and misgivings. Communicate.</a:t>
            </a:r>
          </a:p>
          <a:p>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Discussion Topic: </a:t>
            </a:r>
            <a:r>
              <a:rPr lang="en-US" altLang="en-US" dirty="0">
                <a:latin typeface="Arial" panose="020B0604020202020204" pitchFamily="34" charset="0"/>
                <a:ea typeface="ＭＳ Ｐゴシック" panose="020B0600070205080204" pitchFamily="34" charset="-128"/>
              </a:rPr>
              <a:t>Describe</a:t>
            </a:r>
            <a:r>
              <a:rPr lang="en-US" altLang="en-US" baseline="0" dirty="0">
                <a:latin typeface="Arial" panose="020B0604020202020204" pitchFamily="34" charset="0"/>
                <a:ea typeface="ＭＳ Ｐゴシック" panose="020B0600070205080204" pitchFamily="34" charset="-128"/>
              </a:rPr>
              <a:t> the importance of communicating with your patient during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3859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dirty="0">
                <a:latin typeface="Arial" panose="020B0604020202020204" pitchFamily="34" charset="0"/>
                <a:ea typeface="ＭＳ Ｐゴシック" panose="020B0600070205080204" pitchFamily="34" charset="-128"/>
                <a:cs typeface="Arial" panose="020B0604020202020204" pitchFamily="34" charset="0"/>
              </a:rPr>
              <a:t>Discuss the differences in pediatric examination compared to adult examination.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931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3</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r>
              <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programmed patients of different ages and cultures to add reality to patient interview practice.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Do not discount the value of physical examination in the medical patient. Utilize standardized skill sheets for patient history to provide students with a practice reference. Assessment of an unresponsive patient is a psychomotor skill. Use practical sessions to reinforce this lesson.</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43850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Class Activity: </a:t>
            </a:r>
            <a:r>
              <a:rPr lang="en-US" altLang="en-US" b="0" dirty="0">
                <a:latin typeface="Arial" panose="020B0604020202020204" pitchFamily="34" charset="0"/>
                <a:ea typeface="ＭＳ Ｐゴシック" panose="020B0600070205080204" pitchFamily="34" charset="-128"/>
                <a:cs typeface="Arial" panose="020B0604020202020204" pitchFamily="34" charset="0"/>
              </a:rPr>
              <a:t>Assign each student</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a pediatric trauma scenario. Ask the student to determine which type of secondary assessment would be most appropriate under the circumstances.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210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5377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47139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Objectives: 15.3 and 15.4</a:t>
            </a:r>
            <a:endParaRPr lang="en-US" altLang="en-US" b="1" dirty="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rPr>
              <a:t>Talking Points:</a:t>
            </a:r>
            <a:r>
              <a:rPr lang="en-US" altLang="en-US" dirty="0">
                <a:latin typeface="Arial" panose="020B0604020202020204" pitchFamily="34" charset="0"/>
                <a:ea typeface="ＭＳ Ｐゴシック" panose="020B0600070205080204" pitchFamily="34" charset="-128"/>
              </a:rPr>
              <a:t> A focused physical exam is used for patients with no significant mechanism of injury. A rapid trauma exam is used for severely injured patients, patients who are unable to communicate with providers, or patients with a significant mechanism of injury.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5143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1</a:t>
            </a:r>
            <a:r>
              <a:rPr lang="en-US" altLang="en-US" dirty="0">
                <a:latin typeface="Arial" panose="020B0604020202020204" pitchFamily="34" charset="0"/>
                <a:ea typeface="ＭＳ Ｐゴシック" panose="020B0600070205080204" pitchFamily="34" charset="-128"/>
                <a:cs typeface="Arial" panose="020B0604020202020204" pitchFamily="34" charset="0"/>
              </a:rPr>
              <a:t>5 minutes</a:t>
            </a: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r>
              <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Emphasize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 “hands on” approach. This lesson is easy to verbalize; however, a good detailed assessment requires actual contact with the patient.</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4867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pPr>
              <a:lnSpc>
                <a:spcPct val="90000"/>
              </a:lnSpc>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Performing a detailed physical exam is always a lower priority than addressing life-threatening problems. The purpose of the detailed physical exam is to gather additional information about the patient's injuries that was not found in the primary or secondary assessments.</a:t>
            </a:r>
          </a:p>
          <a:p>
            <a:pPr>
              <a:lnSpc>
                <a:spcPct val="90000"/>
              </a:lnSpc>
            </a:pPr>
            <a:endParaRPr lang="en-US" altLang="en-US" b="1" dirty="0">
              <a:latin typeface="Arial" panose="020B0604020202020204" pitchFamily="34" charset="0"/>
              <a:ea typeface="ＭＳ Ｐゴシック" panose="020B0600070205080204" pitchFamily="34" charset="-128"/>
            </a:endParaRPr>
          </a:p>
          <a:p>
            <a:pPr>
              <a:lnSpc>
                <a:spcPct val="90000"/>
              </a:lnSpc>
            </a:pPr>
            <a:r>
              <a:rPr lang="en-US" altLang="en-US" b="1" dirty="0">
                <a:latin typeface="Arial" panose="020B0604020202020204" pitchFamily="34" charset="0"/>
                <a:ea typeface="ＭＳ Ｐゴシック" panose="020B0600070205080204" pitchFamily="34" charset="-128"/>
              </a:rPr>
              <a:t>Talking Points:</a:t>
            </a:r>
            <a:r>
              <a:rPr lang="en-US" altLang="en-US" dirty="0">
                <a:latin typeface="Arial" panose="020B0604020202020204" pitchFamily="34" charset="0"/>
                <a:ea typeface="ＭＳ Ｐゴシック" panose="020B0600070205080204" pitchFamily="34" charset="-128"/>
              </a:rPr>
              <a:t> It is reasonable to defer the detailed exam for critical intervention. Frequently this will mean that a detailed exam does not get initiated before arrival at the ED. This is acceptable. However, when possible the detailed assessment should be completed because it may identify problems not found in the less detailed rapid trauma exam.</a:t>
            </a:r>
          </a:p>
          <a:p>
            <a:pPr>
              <a:lnSpc>
                <a:spcPct val="90000"/>
              </a:lnSpc>
            </a:pPr>
            <a:endParaRPr lang="en-US" altLang="en-US" dirty="0">
              <a:latin typeface="Arial" panose="020B0604020202020204" pitchFamily="34" charset="0"/>
              <a:ea typeface="ＭＳ Ｐゴシック" panose="020B0600070205080204" pitchFamily="34" charset="-128"/>
            </a:endParaRPr>
          </a:p>
          <a:p>
            <a:pPr>
              <a:lnSpc>
                <a:spcPct val="90000"/>
              </a:lnSpc>
            </a:pPr>
            <a:r>
              <a:rPr lang="en-US" altLang="en-US" b="1" dirty="0">
                <a:latin typeface="Arial" panose="020B0604020202020204" pitchFamily="34" charset="0"/>
                <a:ea typeface="ＭＳ Ｐゴシック" panose="020B0600070205080204" pitchFamily="34" charset="-128"/>
              </a:rPr>
              <a:t>Discussion Topics:</a:t>
            </a:r>
            <a:r>
              <a:rPr lang="en-US" altLang="en-US" dirty="0">
                <a:latin typeface="Arial" panose="020B0604020202020204" pitchFamily="34" charset="0"/>
                <a:ea typeface="ＭＳ Ｐゴシック" panose="020B0600070205080204" pitchFamily="34" charset="-128"/>
              </a:rPr>
              <a:t> Considering the overall patient assessment, discuss when a detailed assessment would be utilized.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66846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Covers Objective: 15.4</a:t>
            </a:r>
          </a:p>
          <a:p>
            <a:pPr>
              <a:lnSpc>
                <a:spcPct val="90000"/>
              </a:lnSpc>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The detailed assessment is similar to the rapid trauma assessment but is conducted with a higher level of scrutiny. The more severe the mechanism of injury, the higher the requirement to search for subtle injuries (if time and patient status allow).</a:t>
            </a:r>
            <a:endParaRPr lang="en-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endParaRPr lang="en-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Compare and contrast the detailed assessment and the rapid trauma assessment. How are they similar? How are they different? </a:t>
            </a:r>
          </a:p>
          <a:p>
            <a:pPr>
              <a:lnSpc>
                <a:spcPct val="90000"/>
              </a:lnSpc>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Class Activity:</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Have students write out a detailed assessment. Assign homework to list the components of a detailed assessment. Ask students to attempt to list from memory first and then to correct the list using resources.</a:t>
            </a:r>
          </a:p>
          <a:p>
            <a:pPr>
              <a:lnSpc>
                <a:spcPct val="90000"/>
              </a:lnSpc>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Knowledge Applications: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Assign detailed assessments as homework. Have students complete standardized skill sheets at home. Assign five detailed assessments to be completed prior to the next session. Have students work in groups. Assign each group a region of the body; then have the groups discuss the potential traumatic findings associated with a detailed assessment.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509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Covers Objective: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67028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7650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endParaRPr lang="en-US" altLang="en-US" dirty="0">
              <a:ea typeface="ＭＳ Ｐゴシック" panose="020B0600070205080204" pitchFamily="34" charset="-128"/>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Critical Thinking Discussion:</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 What findings might</a:t>
            </a:r>
            <a:r>
              <a:rPr lang="en-US" altLang="en-US" sz="1200" baseline="0" dirty="0">
                <a:latin typeface="Arial" panose="020B0604020202020204" pitchFamily="34" charset="0"/>
                <a:ea typeface="ＭＳ Ｐゴシック" panose="020B0600070205080204" pitchFamily="34" charset="-128"/>
                <a:cs typeface="Arial" panose="020B0604020202020204" pitchFamily="34" charset="0"/>
              </a:rPr>
              <a:t> you look for in the detailed assessment of a medical patient? </a:t>
            </a:r>
          </a:p>
          <a:p>
            <a:pPr>
              <a:lnSpc>
                <a:spcPct val="90000"/>
              </a:lnSpc>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pPr>
            <a:r>
              <a:rPr lang="en-US" altLang="en-US" sz="1200" b="1" dirty="0">
                <a:latin typeface="Arial" panose="020B0604020202020204" pitchFamily="34" charset="0"/>
                <a:ea typeface="ＭＳ Ｐゴシック" panose="020B0600070205080204" pitchFamily="34" charset="-128"/>
                <a:cs typeface="Arial" panose="020B0604020202020204" pitchFamily="34" charset="0"/>
              </a:rPr>
              <a:t>Knowledge Applications: </a:t>
            </a:r>
            <a:r>
              <a:rPr lang="en-US" altLang="en-US" sz="1200" dirty="0">
                <a:latin typeface="Arial" panose="020B0604020202020204" pitchFamily="34" charset="0"/>
                <a:ea typeface="ＭＳ Ｐゴシック" panose="020B0600070205080204" pitchFamily="34" charset="-128"/>
                <a:cs typeface="Arial" panose="020B0604020202020204" pitchFamily="34" charset="0"/>
              </a:rPr>
              <a:t>Have students work in groups. Assign each group a trauma scenario and a specific type of patient. Have the groups discuss how and when they would conduct their detailed assessments.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815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Prior to the lesson, brainstorm with students to define what they feel are the important elements of a patient history.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58999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15.4</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This is a difficult question. Although it may not be absolutely necessary, you must assure that all the elements of a detailed assessment can be addressed. This may mean communicating with the conscious patient or it may mean actually completing a detailed assessment. Each situation must be judged individually, and this decision depends greatly upon your confidence level and the patient's ability to communicate problems.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8183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4241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Talking Points: </a:t>
            </a:r>
            <a:r>
              <a:rPr lang="en-US" altLang="en-US" dirty="0">
                <a:latin typeface="Arial" panose="020B0604020202020204" pitchFamily="34" charset="0"/>
                <a:ea typeface="ＭＳ Ｐゴシック" panose="020B0600070205080204" pitchFamily="34" charset="-128"/>
              </a:rPr>
              <a:t>A focused physical exam is used for patients with no significant MOI. In this case, a conscious patient will direct you to specific areas of pain or injury. In some cases, MOI will help focus your assessment. A rapid trauma exam is used for severely injured patients, patients who are unable to communicate with providers, or patients with a significant MOI. In this case, the exam covers the entire body to identify unseen injuries and potential life threats. MOI guides this, but the scope is the entire body.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39405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Talking Points: </a:t>
            </a:r>
            <a:r>
              <a:rPr lang="en-US" altLang="en-US" dirty="0">
                <a:latin typeface="Arial" panose="020B0604020202020204" pitchFamily="34" charset="0"/>
                <a:ea typeface="ＭＳ Ｐゴシック" panose="020B0600070205080204" pitchFamily="34" charset="-128"/>
              </a:rPr>
              <a:t>The areas covered include the head, neck, chest, abdomen, pelvis, back, extremities, and baseline vitals. These areas are the same in a detailed assessment, but the level of detail and time spent in each area is greater.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28868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Talking Points: </a:t>
            </a:r>
            <a:r>
              <a:rPr lang="en-US" altLang="en-US" dirty="0">
                <a:latin typeface="Arial" panose="020B0604020202020204" pitchFamily="34" charset="0"/>
                <a:ea typeface="ＭＳ Ｐゴシック" panose="020B0600070205080204" pitchFamily="34" charset="-128"/>
              </a:rPr>
              <a:t>In this case, airway management takes priority over assessment. Any time a life threat is identified, care must begin.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1643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15.2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Describe the assessment and examination of a responsive</a:t>
            </a:r>
            <a:r>
              <a:rPr lang="en-US" altLang="en-US" b="0" baseline="0" dirty="0">
                <a:latin typeface="Arial" panose="020B0604020202020204" pitchFamily="34" charset="0"/>
                <a:ea typeface="ＭＳ Ｐゴシック" panose="020B0600070205080204" pitchFamily="34" charset="-128"/>
                <a:cs typeface="Arial" panose="020B0604020202020204" pitchFamily="34" charset="0"/>
              </a:rPr>
              <a:t> medical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536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74.xml"/><Relationship Id="rId5" Type="http://schemas.openxmlformats.org/officeDocument/2006/relationships/slide" Target="slide31.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slide" Target="slide9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slide" Target="slide9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95.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15</a:t>
            </a:r>
          </a:p>
        </p:txBody>
      </p:sp>
      <p:sp>
        <p:nvSpPr>
          <p:cNvPr id="5" name="Text Placeholder 4"/>
          <p:cNvSpPr>
            <a:spLocks noGrp="1"/>
          </p:cNvSpPr>
          <p:nvPr>
            <p:ph type="body" idx="3"/>
          </p:nvPr>
        </p:nvSpPr>
        <p:spPr>
          <a:xfrm>
            <a:off x="5029200" y="3409979"/>
            <a:ext cx="3656708" cy="950360"/>
          </a:xfrm>
        </p:spPr>
        <p:txBody>
          <a:bodyPr/>
          <a:lstStyle/>
          <a:p>
            <a:pPr algn="ctr"/>
            <a:r>
              <a:rPr lang="en-US" altLang="en-US" dirty="0">
                <a:latin typeface="+mn-lt"/>
              </a:rPr>
              <a:t>Secondary Assessment</a:t>
            </a:r>
            <a:endParaRPr lang="en-US" dirty="0">
              <a:latin typeface="+mn-lt"/>
            </a:endParaRP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0495-1A2B-4147-8082-7EB067361DC1}"/>
              </a:ext>
            </a:extLst>
          </p:cNvPr>
          <p:cNvSpPr>
            <a:spLocks noGrp="1"/>
          </p:cNvSpPr>
          <p:nvPr>
            <p:ph type="title"/>
          </p:nvPr>
        </p:nvSpPr>
        <p:spPr/>
        <p:txBody>
          <a:bodyPr/>
          <a:lstStyle/>
          <a:p>
            <a:r>
              <a:rPr lang="en-US" dirty="0"/>
              <a:t>Obtain a Patient History</a:t>
            </a:r>
          </a:p>
        </p:txBody>
      </p:sp>
      <p:sp>
        <p:nvSpPr>
          <p:cNvPr id="3" name="Content Placeholder 2">
            <a:extLst>
              <a:ext uri="{FF2B5EF4-FFF2-40B4-BE49-F238E27FC236}">
                <a16:creationId xmlns:a16="http://schemas.microsoft.com/office/drawing/2014/main" id="{A2CA52F1-9080-4CD4-9AA1-B49E4D5F2BB3}"/>
              </a:ext>
            </a:extLst>
          </p:cNvPr>
          <p:cNvSpPr>
            <a:spLocks noGrp="1"/>
          </p:cNvSpPr>
          <p:nvPr>
            <p:ph sz="quarter" idx="13"/>
          </p:nvPr>
        </p:nvSpPr>
        <p:spPr/>
        <p:txBody>
          <a:bodyPr/>
          <a:lstStyle/>
          <a:p>
            <a:r>
              <a:rPr lang="en-US" dirty="0"/>
              <a:t>Obtain from patient first.</a:t>
            </a:r>
          </a:p>
          <a:p>
            <a:r>
              <a:rPr lang="en-US" dirty="0"/>
              <a:t>Obtain from family or bystanders if patient is unable to communicate.</a:t>
            </a:r>
          </a:p>
          <a:p>
            <a:r>
              <a:rPr lang="en-US" dirty="0"/>
              <a:t>Base questions on chief complaint or observations.</a:t>
            </a:r>
          </a:p>
          <a:p>
            <a:r>
              <a:rPr lang="en-US" dirty="0"/>
              <a:t>Ask open-ended questions.</a:t>
            </a:r>
          </a:p>
          <a:p>
            <a:r>
              <a:rPr lang="en-US" dirty="0"/>
              <a:t>Use SAMPLE mnemonic.</a:t>
            </a:r>
          </a:p>
        </p:txBody>
      </p:sp>
    </p:spTree>
    <p:extLst>
      <p:ext uri="{BB962C8B-B14F-4D97-AF65-F5344CB8AC3E}">
        <p14:creationId xmlns:p14="http://schemas.microsoft.com/office/powerpoint/2010/main" val="1967576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954-3A9A-4786-95F8-CD7E4E722567}"/>
              </a:ext>
            </a:extLst>
          </p:cNvPr>
          <p:cNvSpPr>
            <a:spLocks noGrp="1"/>
          </p:cNvSpPr>
          <p:nvPr>
            <p:ph type="title"/>
          </p:nvPr>
        </p:nvSpPr>
        <p:spPr>
          <a:xfrm>
            <a:off x="457199" y="215371"/>
            <a:ext cx="8376557" cy="1097279"/>
          </a:xfrm>
        </p:spPr>
        <p:txBody>
          <a:bodyPr/>
          <a:lstStyle/>
          <a:p>
            <a:r>
              <a:rPr lang="en-US" sz="3400" dirty="0"/>
              <a:t>Tailoring the Physical Exam for Specific Chief Complaints</a:t>
            </a:r>
          </a:p>
        </p:txBody>
      </p:sp>
      <p:sp>
        <p:nvSpPr>
          <p:cNvPr id="3" name="Content Placeholder 2">
            <a:extLst>
              <a:ext uri="{FF2B5EF4-FFF2-40B4-BE49-F238E27FC236}">
                <a16:creationId xmlns:a16="http://schemas.microsoft.com/office/drawing/2014/main" id="{DBEE28C7-1EEF-460D-88A3-B97C23695E13}"/>
              </a:ext>
            </a:extLst>
          </p:cNvPr>
          <p:cNvSpPr>
            <a:spLocks noGrp="1"/>
          </p:cNvSpPr>
          <p:nvPr>
            <p:ph sz="quarter" idx="13"/>
          </p:nvPr>
        </p:nvSpPr>
        <p:spPr/>
        <p:txBody>
          <a:bodyPr/>
          <a:lstStyle/>
          <a:p>
            <a:r>
              <a:rPr lang="en-US" dirty="0"/>
              <a:t>Important information can be gained by tailoring history to patient’s chief complaint.</a:t>
            </a:r>
          </a:p>
          <a:p>
            <a:r>
              <a:rPr lang="en-US" dirty="0"/>
              <a:t>Ask questions pertinent to chief complaint</a:t>
            </a:r>
          </a:p>
        </p:txBody>
      </p:sp>
    </p:spTree>
    <p:extLst>
      <p:ext uri="{BB962C8B-B14F-4D97-AF65-F5344CB8AC3E}">
        <p14:creationId xmlns:p14="http://schemas.microsoft.com/office/powerpoint/2010/main" val="1298245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5D0C-E7CB-40CA-B8ED-7BC5AD583A5B}"/>
              </a:ext>
            </a:extLst>
          </p:cNvPr>
          <p:cNvSpPr>
            <a:spLocks noGrp="1"/>
          </p:cNvSpPr>
          <p:nvPr>
            <p:ph type="title"/>
          </p:nvPr>
        </p:nvSpPr>
        <p:spPr/>
        <p:txBody>
          <a:bodyPr/>
          <a:lstStyle/>
          <a:p>
            <a:r>
              <a:rPr lang="en-US" dirty="0"/>
              <a:t>Perform a Physical Exam</a:t>
            </a:r>
          </a:p>
        </p:txBody>
      </p:sp>
      <p:sp>
        <p:nvSpPr>
          <p:cNvPr id="3" name="Content Placeholder 2">
            <a:extLst>
              <a:ext uri="{FF2B5EF4-FFF2-40B4-BE49-F238E27FC236}">
                <a16:creationId xmlns:a16="http://schemas.microsoft.com/office/drawing/2014/main" id="{06EDA036-8200-409A-AE83-79DA121EC5ED}"/>
              </a:ext>
            </a:extLst>
          </p:cNvPr>
          <p:cNvSpPr>
            <a:spLocks noGrp="1"/>
          </p:cNvSpPr>
          <p:nvPr>
            <p:ph sz="quarter" idx="13"/>
          </p:nvPr>
        </p:nvSpPr>
        <p:spPr/>
        <p:txBody>
          <a:bodyPr/>
          <a:lstStyle/>
          <a:p>
            <a:r>
              <a:rPr lang="en-US" dirty="0"/>
              <a:t>Usually brief</a:t>
            </a:r>
          </a:p>
          <a:p>
            <a:r>
              <a:rPr lang="en-US" dirty="0"/>
              <a:t>Examine areas of concern based on chief complaint.</a:t>
            </a:r>
          </a:p>
        </p:txBody>
      </p:sp>
    </p:spTree>
    <p:extLst>
      <p:ext uri="{BB962C8B-B14F-4D97-AF65-F5344CB8AC3E}">
        <p14:creationId xmlns:p14="http://schemas.microsoft.com/office/powerpoint/2010/main" val="996354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9412-E71C-4030-AC63-47871F826A98}"/>
              </a:ext>
            </a:extLst>
          </p:cNvPr>
          <p:cNvSpPr>
            <a:spLocks noGrp="1"/>
          </p:cNvSpPr>
          <p:nvPr>
            <p:ph type="title"/>
          </p:nvPr>
        </p:nvSpPr>
        <p:spPr/>
        <p:txBody>
          <a:bodyPr/>
          <a:lstStyle/>
          <a:p>
            <a:r>
              <a:rPr lang="en-US" dirty="0"/>
              <a:t>Obtain Baseline Vital Signs </a:t>
            </a:r>
            <a:r>
              <a:rPr lang="en-US" sz="2000" b="0" dirty="0"/>
              <a:t>(1 of 2)</a:t>
            </a:r>
          </a:p>
        </p:txBody>
      </p:sp>
      <p:sp>
        <p:nvSpPr>
          <p:cNvPr id="3" name="Content Placeholder 2">
            <a:extLst>
              <a:ext uri="{FF2B5EF4-FFF2-40B4-BE49-F238E27FC236}">
                <a16:creationId xmlns:a16="http://schemas.microsoft.com/office/drawing/2014/main" id="{6D72FAF1-91E3-4B73-9550-0F7F0F28B81C}"/>
              </a:ext>
            </a:extLst>
          </p:cNvPr>
          <p:cNvSpPr>
            <a:spLocks noGrp="1"/>
          </p:cNvSpPr>
          <p:nvPr>
            <p:ph sz="quarter" idx="13"/>
          </p:nvPr>
        </p:nvSpPr>
        <p:spPr/>
        <p:txBody>
          <a:bodyPr/>
          <a:lstStyle/>
          <a:p>
            <a:r>
              <a:rPr lang="en-US" dirty="0"/>
              <a:t>Essential to assessment of medical patient</a:t>
            </a:r>
          </a:p>
          <a:p>
            <a:r>
              <a:rPr lang="en-US" dirty="0"/>
              <a:t>Later assessments of vital signs will be compared to baseline.</a:t>
            </a:r>
          </a:p>
          <a:p>
            <a:r>
              <a:rPr lang="en-US" dirty="0"/>
              <a:t>Take manual blood pressure to verify accuracy of automatic blood pressure device.</a:t>
            </a:r>
          </a:p>
        </p:txBody>
      </p:sp>
    </p:spTree>
    <p:extLst>
      <p:ext uri="{BB962C8B-B14F-4D97-AF65-F5344CB8AC3E}">
        <p14:creationId xmlns:p14="http://schemas.microsoft.com/office/powerpoint/2010/main" val="2053905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774-7416-44FC-AE5A-BB69D0CE22E2}"/>
              </a:ext>
            </a:extLst>
          </p:cNvPr>
          <p:cNvSpPr>
            <a:spLocks noGrp="1"/>
          </p:cNvSpPr>
          <p:nvPr>
            <p:ph type="title"/>
          </p:nvPr>
        </p:nvSpPr>
        <p:spPr>
          <a:xfrm>
            <a:off x="457199" y="215371"/>
            <a:ext cx="8360229" cy="1097279"/>
          </a:xfrm>
        </p:spPr>
        <p:txBody>
          <a:bodyPr/>
          <a:lstStyle/>
          <a:p>
            <a:r>
              <a:rPr lang="en-US" sz="3400" dirty="0"/>
              <a:t>Administer Interventions and Transport the Patient</a:t>
            </a:r>
          </a:p>
        </p:txBody>
      </p:sp>
      <p:sp>
        <p:nvSpPr>
          <p:cNvPr id="3" name="Content Placeholder 2">
            <a:extLst>
              <a:ext uri="{FF2B5EF4-FFF2-40B4-BE49-F238E27FC236}">
                <a16:creationId xmlns:a16="http://schemas.microsoft.com/office/drawing/2014/main" id="{B6C9E293-DAB4-4C6A-AACC-45C5AE6312A2}"/>
              </a:ext>
            </a:extLst>
          </p:cNvPr>
          <p:cNvSpPr>
            <a:spLocks noGrp="1"/>
          </p:cNvSpPr>
          <p:nvPr>
            <p:ph sz="quarter" idx="13"/>
          </p:nvPr>
        </p:nvSpPr>
        <p:spPr/>
        <p:txBody>
          <a:bodyPr/>
          <a:lstStyle/>
          <a:p>
            <a:r>
              <a:rPr lang="en-US" dirty="0"/>
              <a:t>Remember a decision for prompt transportation of critical patients or those with specific complaints is part of a treatment plan.</a:t>
            </a:r>
          </a:p>
        </p:txBody>
      </p:sp>
    </p:spTree>
    <p:extLst>
      <p:ext uri="{BB962C8B-B14F-4D97-AF65-F5344CB8AC3E}">
        <p14:creationId xmlns:p14="http://schemas.microsoft.com/office/powerpoint/2010/main" val="2280488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AC9A-CAF4-4CC5-A7DF-9777CF21BECE}"/>
              </a:ext>
            </a:extLst>
          </p:cNvPr>
          <p:cNvSpPr>
            <a:spLocks noGrp="1"/>
          </p:cNvSpPr>
          <p:nvPr>
            <p:ph type="title"/>
          </p:nvPr>
        </p:nvSpPr>
        <p:spPr/>
        <p:txBody>
          <a:bodyPr/>
          <a:lstStyle/>
          <a:p>
            <a:r>
              <a:rPr lang="en-US" dirty="0"/>
              <a:t>Pediatric Note</a:t>
            </a:r>
          </a:p>
        </p:txBody>
      </p:sp>
      <p:sp>
        <p:nvSpPr>
          <p:cNvPr id="3" name="Content Placeholder 2">
            <a:extLst>
              <a:ext uri="{FF2B5EF4-FFF2-40B4-BE49-F238E27FC236}">
                <a16:creationId xmlns:a16="http://schemas.microsoft.com/office/drawing/2014/main" id="{A2F330F6-E6CF-41EA-A6F9-72D4AFE1F409}"/>
              </a:ext>
            </a:extLst>
          </p:cNvPr>
          <p:cNvSpPr>
            <a:spLocks noGrp="1"/>
          </p:cNvSpPr>
          <p:nvPr>
            <p:ph sz="quarter" idx="13"/>
          </p:nvPr>
        </p:nvSpPr>
        <p:spPr/>
        <p:txBody>
          <a:bodyPr/>
          <a:lstStyle/>
          <a:p>
            <a:r>
              <a:rPr lang="en-US" dirty="0"/>
              <a:t>Get on same level with child.</a:t>
            </a:r>
          </a:p>
          <a:p>
            <a:r>
              <a:rPr lang="en-US" dirty="0"/>
              <a:t>Put questions in simple language.</a:t>
            </a:r>
          </a:p>
          <a:p>
            <a:r>
              <a:rPr lang="en-US" dirty="0"/>
              <a:t>Gather information from caregivers.</a:t>
            </a:r>
          </a:p>
        </p:txBody>
      </p:sp>
    </p:spTree>
    <p:extLst>
      <p:ext uri="{BB962C8B-B14F-4D97-AF65-F5344CB8AC3E}">
        <p14:creationId xmlns:p14="http://schemas.microsoft.com/office/powerpoint/2010/main" val="3498073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895C-0940-4902-B7AF-3EEED7D6AE9B}"/>
              </a:ext>
            </a:extLst>
          </p:cNvPr>
          <p:cNvSpPr>
            <a:spLocks noGrp="1"/>
          </p:cNvSpPr>
          <p:nvPr>
            <p:ph type="title"/>
          </p:nvPr>
        </p:nvSpPr>
        <p:spPr/>
        <p:txBody>
          <a:bodyPr/>
          <a:lstStyle/>
          <a:p>
            <a:r>
              <a:rPr lang="en-US" dirty="0"/>
              <a:t>Think About It 1</a:t>
            </a:r>
          </a:p>
        </p:txBody>
      </p:sp>
      <p:sp>
        <p:nvSpPr>
          <p:cNvPr id="3" name="Content Placeholder 2">
            <a:extLst>
              <a:ext uri="{FF2B5EF4-FFF2-40B4-BE49-F238E27FC236}">
                <a16:creationId xmlns:a16="http://schemas.microsoft.com/office/drawing/2014/main" id="{744FE62E-D405-4BDC-A9D4-D46F46BC7A21}"/>
              </a:ext>
            </a:extLst>
          </p:cNvPr>
          <p:cNvSpPr>
            <a:spLocks noGrp="1"/>
          </p:cNvSpPr>
          <p:nvPr>
            <p:ph sz="quarter" idx="13"/>
          </p:nvPr>
        </p:nvSpPr>
        <p:spPr/>
        <p:txBody>
          <a:bodyPr/>
          <a:lstStyle/>
          <a:p>
            <a:r>
              <a:rPr lang="en-US" dirty="0"/>
              <a:t>Where would you focus your physical examination on a patient complaining of shortness of breath?</a:t>
            </a:r>
          </a:p>
        </p:txBody>
      </p:sp>
    </p:spTree>
    <p:extLst>
      <p:ext uri="{BB962C8B-B14F-4D97-AF65-F5344CB8AC3E}">
        <p14:creationId xmlns:p14="http://schemas.microsoft.com/office/powerpoint/2010/main" val="81721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6707E-48CF-45F0-83E2-663474805269}"/>
              </a:ext>
            </a:extLst>
          </p:cNvPr>
          <p:cNvSpPr>
            <a:spLocks noGrp="1"/>
          </p:cNvSpPr>
          <p:nvPr>
            <p:ph type="title"/>
          </p:nvPr>
        </p:nvSpPr>
        <p:spPr/>
        <p:txBody>
          <a:bodyPr/>
          <a:lstStyle/>
          <a:p>
            <a:r>
              <a:rPr lang="en-US" dirty="0"/>
              <a:t>Unresponsive Medical Patient</a:t>
            </a:r>
          </a:p>
        </p:txBody>
      </p:sp>
      <p:sp>
        <p:nvSpPr>
          <p:cNvPr id="3" name="Content Placeholder 2">
            <a:extLst>
              <a:ext uri="{FF2B5EF4-FFF2-40B4-BE49-F238E27FC236}">
                <a16:creationId xmlns:a16="http://schemas.microsoft.com/office/drawing/2014/main" id="{6350893E-30E7-4175-9A28-FCEA1F0A0C29}"/>
              </a:ext>
            </a:extLst>
          </p:cNvPr>
          <p:cNvSpPr>
            <a:spLocks noGrp="1"/>
          </p:cNvSpPr>
          <p:nvPr>
            <p:ph sz="quarter" idx="13"/>
          </p:nvPr>
        </p:nvSpPr>
        <p:spPr/>
        <p:txBody>
          <a:bodyPr/>
          <a:lstStyle/>
          <a:p>
            <a:r>
              <a:rPr lang="en-US" dirty="0"/>
              <a:t>Begin with physical exam and baseline vital signs</a:t>
            </a:r>
          </a:p>
          <a:p>
            <a:r>
              <a:rPr lang="en-US" dirty="0"/>
              <a:t>Then gather history from relatives or bystanders</a:t>
            </a:r>
          </a:p>
          <a:p>
            <a:r>
              <a:rPr lang="en-US" dirty="0"/>
              <a:t>Do rapid assessment of entire body</a:t>
            </a:r>
          </a:p>
        </p:txBody>
      </p:sp>
    </p:spTree>
    <p:extLst>
      <p:ext uri="{BB962C8B-B14F-4D97-AF65-F5344CB8AC3E}">
        <p14:creationId xmlns:p14="http://schemas.microsoft.com/office/powerpoint/2010/main" val="3253453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44FE-0BA1-4996-B6AC-4A0CEB861D22}"/>
              </a:ext>
            </a:extLst>
          </p:cNvPr>
          <p:cNvSpPr>
            <a:spLocks noGrp="1"/>
          </p:cNvSpPr>
          <p:nvPr>
            <p:ph type="title"/>
          </p:nvPr>
        </p:nvSpPr>
        <p:spPr/>
        <p:txBody>
          <a:bodyPr/>
          <a:lstStyle/>
          <a:p>
            <a:r>
              <a:rPr lang="en-US" dirty="0"/>
              <a:t>Perform a Rapid Physical Exam </a:t>
            </a:r>
            <a:r>
              <a:rPr lang="en-US" sz="2000" b="0" dirty="0"/>
              <a:t>(1 of 3)</a:t>
            </a:r>
          </a:p>
        </p:txBody>
      </p:sp>
      <p:sp>
        <p:nvSpPr>
          <p:cNvPr id="3" name="Content Placeholder 2">
            <a:extLst>
              <a:ext uri="{FF2B5EF4-FFF2-40B4-BE49-F238E27FC236}">
                <a16:creationId xmlns:a16="http://schemas.microsoft.com/office/drawing/2014/main" id="{69521CA0-60B2-4D0C-B892-FB945DF3EFB2}"/>
              </a:ext>
            </a:extLst>
          </p:cNvPr>
          <p:cNvSpPr>
            <a:spLocks noGrp="1"/>
          </p:cNvSpPr>
          <p:nvPr>
            <p:ph sz="quarter" idx="13"/>
          </p:nvPr>
        </p:nvSpPr>
        <p:spPr/>
        <p:txBody>
          <a:bodyPr/>
          <a:lstStyle/>
          <a:p>
            <a:r>
              <a:rPr lang="en-US" dirty="0"/>
              <a:t>Similar to head-to-toe physical exam for trauma patient</a:t>
            </a:r>
          </a:p>
          <a:p>
            <a:r>
              <a:rPr lang="en-US" dirty="0"/>
              <a:t>Assess head, neck, chest, abdomen, pelvis, extremities, and posterior.</a:t>
            </a:r>
          </a:p>
        </p:txBody>
      </p:sp>
    </p:spTree>
    <p:extLst>
      <p:ext uri="{BB962C8B-B14F-4D97-AF65-F5344CB8AC3E}">
        <p14:creationId xmlns:p14="http://schemas.microsoft.com/office/powerpoint/2010/main" val="392270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44FE-0BA1-4996-B6AC-4A0CEB861D22}"/>
              </a:ext>
            </a:extLst>
          </p:cNvPr>
          <p:cNvSpPr>
            <a:spLocks noGrp="1"/>
          </p:cNvSpPr>
          <p:nvPr>
            <p:ph type="title"/>
          </p:nvPr>
        </p:nvSpPr>
        <p:spPr/>
        <p:txBody>
          <a:bodyPr/>
          <a:lstStyle/>
          <a:p>
            <a:r>
              <a:rPr lang="en-US" dirty="0"/>
              <a:t>Perform a Rapid Physical Exam </a:t>
            </a:r>
            <a:r>
              <a:rPr lang="en-US" sz="2000" b="0" dirty="0"/>
              <a:t>(2 of 3)</a:t>
            </a:r>
          </a:p>
        </p:txBody>
      </p:sp>
      <p:sp>
        <p:nvSpPr>
          <p:cNvPr id="3" name="Content Placeholder 2">
            <a:extLst>
              <a:ext uri="{FF2B5EF4-FFF2-40B4-BE49-F238E27FC236}">
                <a16:creationId xmlns:a16="http://schemas.microsoft.com/office/drawing/2014/main" id="{69521CA0-60B2-4D0C-B892-FB945DF3EFB2}"/>
              </a:ext>
            </a:extLst>
          </p:cNvPr>
          <p:cNvSpPr>
            <a:spLocks noGrp="1"/>
          </p:cNvSpPr>
          <p:nvPr>
            <p:ph sz="quarter" idx="13"/>
          </p:nvPr>
        </p:nvSpPr>
        <p:spPr/>
        <p:txBody>
          <a:bodyPr/>
          <a:lstStyle/>
          <a:p>
            <a:r>
              <a:rPr lang="en-US" dirty="0"/>
              <a:t>Neck</a:t>
            </a:r>
          </a:p>
          <a:p>
            <a:pPr lvl="1"/>
            <a:r>
              <a:rPr lang="en-US" dirty="0"/>
              <a:t>Jugular vein distention, medical identification devices</a:t>
            </a:r>
          </a:p>
          <a:p>
            <a:r>
              <a:rPr lang="en-US" dirty="0"/>
              <a:t>Chest</a:t>
            </a:r>
          </a:p>
          <a:p>
            <a:pPr lvl="1"/>
            <a:r>
              <a:rPr lang="en-US" dirty="0"/>
              <a:t>Breath sounds</a:t>
            </a:r>
          </a:p>
          <a:p>
            <a:r>
              <a:rPr lang="en-US" dirty="0"/>
              <a:t>Abdomen</a:t>
            </a:r>
          </a:p>
          <a:p>
            <a:pPr lvl="1"/>
            <a:r>
              <a:rPr lang="en-US" dirty="0"/>
              <a:t>Distention, firmness, or rigidity</a:t>
            </a:r>
          </a:p>
        </p:txBody>
      </p:sp>
    </p:spTree>
    <p:extLst>
      <p:ext uri="{BB962C8B-B14F-4D97-AF65-F5344CB8AC3E}">
        <p14:creationId xmlns:p14="http://schemas.microsoft.com/office/powerpoint/2010/main" val="2007522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The Secondary Assessment</a:t>
            </a:r>
            <a:endParaRPr lang="en-US" altLang="en-US" dirty="0"/>
          </a:p>
          <a:p>
            <a:r>
              <a:rPr lang="en-US" altLang="en-US" dirty="0">
                <a:hlinkClick r:id="rId4" action="ppaction://hlinksldjump"/>
              </a:rPr>
              <a:t>Secondary Assessment of the Medical Patient</a:t>
            </a:r>
            <a:endParaRPr lang="en-US" altLang="en-US" dirty="0"/>
          </a:p>
          <a:p>
            <a:r>
              <a:rPr lang="en-US" altLang="en-US" dirty="0">
                <a:hlinkClick r:id="rId5" action="ppaction://hlinksldjump"/>
              </a:rPr>
              <a:t>Secondary Assessment of the Trauma Patient</a:t>
            </a:r>
            <a:endParaRPr lang="en-US" altLang="en-US" dirty="0"/>
          </a:p>
          <a:p>
            <a:r>
              <a:rPr lang="en-US" altLang="en-US" dirty="0">
                <a:hlinkClick r:id="rId6" action="ppaction://hlinksldjump"/>
              </a:rPr>
              <a:t>Detailed Physical Exam</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44FE-0BA1-4996-B6AC-4A0CEB861D22}"/>
              </a:ext>
            </a:extLst>
          </p:cNvPr>
          <p:cNvSpPr>
            <a:spLocks noGrp="1"/>
          </p:cNvSpPr>
          <p:nvPr>
            <p:ph type="title"/>
          </p:nvPr>
        </p:nvSpPr>
        <p:spPr/>
        <p:txBody>
          <a:bodyPr/>
          <a:lstStyle/>
          <a:p>
            <a:r>
              <a:rPr lang="en-US" dirty="0"/>
              <a:t>Perform a Rapid Physical Exam </a:t>
            </a:r>
            <a:r>
              <a:rPr lang="en-US" sz="2000" b="0" dirty="0"/>
              <a:t>(3 of 3)</a:t>
            </a:r>
          </a:p>
        </p:txBody>
      </p:sp>
      <p:sp>
        <p:nvSpPr>
          <p:cNvPr id="3" name="Content Placeholder 2">
            <a:extLst>
              <a:ext uri="{FF2B5EF4-FFF2-40B4-BE49-F238E27FC236}">
                <a16:creationId xmlns:a16="http://schemas.microsoft.com/office/drawing/2014/main" id="{69521CA0-60B2-4D0C-B892-FB945DF3EFB2}"/>
              </a:ext>
            </a:extLst>
          </p:cNvPr>
          <p:cNvSpPr>
            <a:spLocks noGrp="1"/>
          </p:cNvSpPr>
          <p:nvPr>
            <p:ph sz="quarter" idx="13"/>
          </p:nvPr>
        </p:nvSpPr>
        <p:spPr/>
        <p:txBody>
          <a:bodyPr/>
          <a:lstStyle/>
          <a:p>
            <a:r>
              <a:rPr lang="en-US" dirty="0"/>
              <a:t>Pelvis</a:t>
            </a:r>
          </a:p>
          <a:p>
            <a:pPr lvl="1"/>
            <a:r>
              <a:rPr lang="en-US" dirty="0"/>
              <a:t>Incontinence of urine or feces</a:t>
            </a:r>
          </a:p>
          <a:p>
            <a:r>
              <a:rPr lang="en-US" dirty="0"/>
              <a:t>Extremities</a:t>
            </a:r>
          </a:p>
          <a:p>
            <a:pPr lvl="1"/>
            <a:r>
              <a:rPr lang="en-US" dirty="0"/>
              <a:t>Pulse, motor function, sensation, oxygen saturation, medical identification devices</a:t>
            </a:r>
          </a:p>
          <a:p>
            <a:r>
              <a:rPr lang="en-US" dirty="0"/>
              <a:t>Check for Medical I</a:t>
            </a:r>
            <a:r>
              <a:rPr lang="en-US" sz="100" dirty="0"/>
              <a:t> </a:t>
            </a:r>
            <a:r>
              <a:rPr lang="en-US" dirty="0"/>
              <a:t>D devices.</a:t>
            </a:r>
          </a:p>
          <a:p>
            <a:r>
              <a:rPr lang="en-US" dirty="0"/>
              <a:t>Check pupils.</a:t>
            </a:r>
          </a:p>
        </p:txBody>
      </p:sp>
    </p:spTree>
    <p:extLst>
      <p:ext uri="{BB962C8B-B14F-4D97-AF65-F5344CB8AC3E}">
        <p14:creationId xmlns:p14="http://schemas.microsoft.com/office/powerpoint/2010/main" val="1272504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F2CC-A465-4B0B-85EF-50F5E79AC532}"/>
              </a:ext>
            </a:extLst>
          </p:cNvPr>
          <p:cNvSpPr>
            <a:spLocks noGrp="1"/>
          </p:cNvSpPr>
          <p:nvPr>
            <p:ph type="title"/>
          </p:nvPr>
        </p:nvSpPr>
        <p:spPr/>
        <p:txBody>
          <a:bodyPr/>
          <a:lstStyle/>
          <a:p>
            <a:r>
              <a:rPr lang="en-US" dirty="0"/>
              <a:t>Obtain Baseline Vital Signs </a:t>
            </a:r>
            <a:r>
              <a:rPr lang="en-US" sz="2000" b="0" dirty="0"/>
              <a:t>(2 of 2)</a:t>
            </a:r>
          </a:p>
        </p:txBody>
      </p:sp>
      <p:sp>
        <p:nvSpPr>
          <p:cNvPr id="3" name="Content Placeholder 2">
            <a:extLst>
              <a:ext uri="{FF2B5EF4-FFF2-40B4-BE49-F238E27FC236}">
                <a16:creationId xmlns:a16="http://schemas.microsoft.com/office/drawing/2014/main" id="{5ABD8210-C1B7-4DD2-896F-FA7119B51DB3}"/>
              </a:ext>
            </a:extLst>
          </p:cNvPr>
          <p:cNvSpPr>
            <a:spLocks noGrp="1"/>
          </p:cNvSpPr>
          <p:nvPr>
            <p:ph sz="quarter" idx="13"/>
          </p:nvPr>
        </p:nvSpPr>
        <p:spPr/>
        <p:txBody>
          <a:bodyPr/>
          <a:lstStyle/>
          <a:p>
            <a:r>
              <a:rPr lang="en-US" dirty="0"/>
              <a:t>Assess:</a:t>
            </a:r>
          </a:p>
          <a:p>
            <a:pPr lvl="1"/>
            <a:r>
              <a:rPr lang="en-US" dirty="0"/>
              <a:t>Pulse</a:t>
            </a:r>
          </a:p>
          <a:p>
            <a:pPr lvl="1"/>
            <a:r>
              <a:rPr lang="en-US" dirty="0"/>
              <a:t>Respirations</a:t>
            </a:r>
          </a:p>
          <a:p>
            <a:pPr lvl="1"/>
            <a:r>
              <a:rPr lang="en-US" dirty="0"/>
              <a:t>Skin</a:t>
            </a:r>
          </a:p>
          <a:p>
            <a:pPr lvl="1"/>
            <a:r>
              <a:rPr lang="en-US" dirty="0"/>
              <a:t>Pupils</a:t>
            </a:r>
          </a:p>
          <a:p>
            <a:pPr lvl="1"/>
            <a:r>
              <a:rPr lang="en-US" dirty="0"/>
              <a:t>Blood pressure</a:t>
            </a:r>
          </a:p>
          <a:p>
            <a:r>
              <a:rPr lang="en-US" dirty="0"/>
              <a:t>Take note of any abnormalities.</a:t>
            </a:r>
          </a:p>
          <a:p>
            <a:r>
              <a:rPr lang="en-US" dirty="0"/>
              <a:t>Determine oxygen saturation.</a:t>
            </a:r>
          </a:p>
        </p:txBody>
      </p:sp>
    </p:spTree>
    <p:extLst>
      <p:ext uri="{BB962C8B-B14F-4D97-AF65-F5344CB8AC3E}">
        <p14:creationId xmlns:p14="http://schemas.microsoft.com/office/powerpoint/2010/main" val="344386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3744-91A5-4C14-A0DC-CDC90EA2FDCA}"/>
              </a:ext>
            </a:extLst>
          </p:cNvPr>
          <p:cNvSpPr>
            <a:spLocks noGrp="1"/>
          </p:cNvSpPr>
          <p:nvPr>
            <p:ph type="title"/>
          </p:nvPr>
        </p:nvSpPr>
        <p:spPr>
          <a:xfrm>
            <a:off x="457199" y="215371"/>
            <a:ext cx="8556171" cy="1097279"/>
          </a:xfrm>
        </p:spPr>
        <p:txBody>
          <a:bodyPr/>
          <a:lstStyle/>
          <a:p>
            <a:r>
              <a:rPr lang="en-US" dirty="0"/>
              <a:t>Consider a Request for A</a:t>
            </a:r>
            <a:r>
              <a:rPr lang="en-US" sz="100" dirty="0"/>
              <a:t> </a:t>
            </a:r>
            <a:r>
              <a:rPr lang="en-US" dirty="0"/>
              <a:t>L</a:t>
            </a:r>
            <a:r>
              <a:rPr lang="en-US" sz="100" dirty="0"/>
              <a:t> </a:t>
            </a:r>
            <a:r>
              <a:rPr lang="en-US" dirty="0"/>
              <a:t>S Personnel</a:t>
            </a:r>
          </a:p>
        </p:txBody>
      </p:sp>
      <p:sp>
        <p:nvSpPr>
          <p:cNvPr id="3" name="Content Placeholder 2">
            <a:extLst>
              <a:ext uri="{FF2B5EF4-FFF2-40B4-BE49-F238E27FC236}">
                <a16:creationId xmlns:a16="http://schemas.microsoft.com/office/drawing/2014/main" id="{701B42D5-4BBD-458B-B84E-711205BEDE1F}"/>
              </a:ext>
            </a:extLst>
          </p:cNvPr>
          <p:cNvSpPr>
            <a:spLocks noGrp="1"/>
          </p:cNvSpPr>
          <p:nvPr>
            <p:ph sz="quarter" idx="13"/>
          </p:nvPr>
        </p:nvSpPr>
        <p:spPr/>
        <p:txBody>
          <a:bodyPr/>
          <a:lstStyle/>
          <a:p>
            <a:r>
              <a:rPr lang="en-US" dirty="0"/>
              <a:t>Follow local protocols.</a:t>
            </a:r>
          </a:p>
          <a:p>
            <a:r>
              <a:rPr lang="en-US" dirty="0"/>
              <a:t>Consider if paramedics would benefit your patient.</a:t>
            </a:r>
          </a:p>
          <a:p>
            <a:r>
              <a:rPr lang="en-US" dirty="0"/>
              <a:t>Some areas may not have A</a:t>
            </a:r>
            <a:r>
              <a:rPr lang="en-US" sz="100" dirty="0"/>
              <a:t> </a:t>
            </a:r>
            <a:r>
              <a:rPr lang="en-US" dirty="0"/>
              <a:t>L</a:t>
            </a:r>
            <a:r>
              <a:rPr lang="en-US" sz="100" dirty="0"/>
              <a:t> </a:t>
            </a:r>
            <a:r>
              <a:rPr lang="en-US" dirty="0"/>
              <a:t>S options.</a:t>
            </a:r>
          </a:p>
          <a:p>
            <a:r>
              <a:rPr lang="en-US" dirty="0"/>
              <a:t>Consider the closest options for health facilities.</a:t>
            </a:r>
          </a:p>
        </p:txBody>
      </p:sp>
    </p:spTree>
    <p:extLst>
      <p:ext uri="{BB962C8B-B14F-4D97-AF65-F5344CB8AC3E}">
        <p14:creationId xmlns:p14="http://schemas.microsoft.com/office/powerpoint/2010/main" val="1277439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7E6D4-6176-4312-A6AA-F18D70F59A18}"/>
              </a:ext>
            </a:extLst>
          </p:cNvPr>
          <p:cNvSpPr>
            <a:spLocks noGrp="1"/>
          </p:cNvSpPr>
          <p:nvPr>
            <p:ph type="title"/>
          </p:nvPr>
        </p:nvSpPr>
        <p:spPr/>
        <p:txBody>
          <a:bodyPr/>
          <a:lstStyle/>
          <a:p>
            <a:r>
              <a:rPr lang="en-US" dirty="0"/>
              <a:t>Obtain a Patient History </a:t>
            </a:r>
            <a:r>
              <a:rPr lang="en-US" sz="2000" b="0" dirty="0"/>
              <a:t>(1 of 2)</a:t>
            </a:r>
          </a:p>
        </p:txBody>
      </p:sp>
      <p:sp>
        <p:nvSpPr>
          <p:cNvPr id="3" name="Content Placeholder 2">
            <a:extLst>
              <a:ext uri="{FF2B5EF4-FFF2-40B4-BE49-F238E27FC236}">
                <a16:creationId xmlns:a16="http://schemas.microsoft.com/office/drawing/2014/main" id="{6C781E34-E6B9-4069-9B9F-0ED59414EE33}"/>
              </a:ext>
            </a:extLst>
          </p:cNvPr>
          <p:cNvSpPr>
            <a:spLocks noGrp="1"/>
          </p:cNvSpPr>
          <p:nvPr>
            <p:ph sz="quarter" idx="13"/>
          </p:nvPr>
        </p:nvSpPr>
        <p:spPr/>
        <p:txBody>
          <a:bodyPr/>
          <a:lstStyle/>
          <a:p>
            <a:r>
              <a:rPr lang="en-US" dirty="0"/>
              <a:t>Question bystanders</a:t>
            </a:r>
          </a:p>
          <a:p>
            <a:pPr lvl="1"/>
            <a:r>
              <a:rPr lang="en-US" dirty="0"/>
              <a:t>What is the patient’s name?</a:t>
            </a:r>
          </a:p>
          <a:p>
            <a:pPr lvl="1"/>
            <a:r>
              <a:rPr lang="en-US" dirty="0"/>
              <a:t>What happened?</a:t>
            </a:r>
          </a:p>
          <a:p>
            <a:pPr lvl="1"/>
            <a:r>
              <a:rPr lang="en-US" dirty="0"/>
              <a:t>Did you see anything else?</a:t>
            </a:r>
          </a:p>
          <a:p>
            <a:pPr lvl="1"/>
            <a:r>
              <a:rPr lang="en-US" dirty="0"/>
              <a:t>Did the patient complain before this happened?</a:t>
            </a:r>
          </a:p>
          <a:p>
            <a:pPr lvl="1"/>
            <a:r>
              <a:rPr lang="en-US" dirty="0"/>
              <a:t>Does patient have any known illnesses or problems?</a:t>
            </a:r>
          </a:p>
          <a:p>
            <a:pPr lvl="1"/>
            <a:r>
              <a:rPr lang="en-US" dirty="0"/>
              <a:t>Is the patient taking any medications?</a:t>
            </a:r>
          </a:p>
        </p:txBody>
      </p:sp>
    </p:spTree>
    <p:extLst>
      <p:ext uri="{BB962C8B-B14F-4D97-AF65-F5344CB8AC3E}">
        <p14:creationId xmlns:p14="http://schemas.microsoft.com/office/powerpoint/2010/main" val="3515960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F658-C811-4DFB-87D6-9420408C4D04}"/>
              </a:ext>
            </a:extLst>
          </p:cNvPr>
          <p:cNvSpPr>
            <a:spLocks noGrp="1"/>
          </p:cNvSpPr>
          <p:nvPr>
            <p:ph type="title"/>
          </p:nvPr>
        </p:nvSpPr>
        <p:spPr>
          <a:xfrm>
            <a:off x="457200" y="215371"/>
            <a:ext cx="8343900" cy="1097279"/>
          </a:xfrm>
        </p:spPr>
        <p:txBody>
          <a:bodyPr/>
          <a:lstStyle/>
          <a:p>
            <a:r>
              <a:rPr lang="en-US" sz="3400" dirty="0"/>
              <a:t>Administer Interventions and Transport Patient</a:t>
            </a:r>
          </a:p>
        </p:txBody>
      </p:sp>
      <p:sp>
        <p:nvSpPr>
          <p:cNvPr id="3" name="Content Placeholder 2">
            <a:extLst>
              <a:ext uri="{FF2B5EF4-FFF2-40B4-BE49-F238E27FC236}">
                <a16:creationId xmlns:a16="http://schemas.microsoft.com/office/drawing/2014/main" id="{93995164-57DB-470F-8398-BE716791A489}"/>
              </a:ext>
            </a:extLst>
          </p:cNvPr>
          <p:cNvSpPr>
            <a:spLocks noGrp="1"/>
          </p:cNvSpPr>
          <p:nvPr>
            <p:ph sz="quarter" idx="13"/>
          </p:nvPr>
        </p:nvSpPr>
        <p:spPr/>
        <p:txBody>
          <a:bodyPr/>
          <a:lstStyle/>
          <a:p>
            <a:r>
              <a:rPr lang="en-US" dirty="0"/>
              <a:t>Look for mechanism of injury or signs that suggest a spine injury.</a:t>
            </a:r>
          </a:p>
          <a:p>
            <a:r>
              <a:rPr lang="en-US" dirty="0"/>
              <a:t>If needed, immobilize the patient’s spine.</a:t>
            </a:r>
          </a:p>
        </p:txBody>
      </p:sp>
    </p:spTree>
    <p:extLst>
      <p:ext uri="{BB962C8B-B14F-4D97-AF65-F5344CB8AC3E}">
        <p14:creationId xmlns:p14="http://schemas.microsoft.com/office/powerpoint/2010/main" val="379630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F287-D969-49DD-9517-01131E584742}"/>
              </a:ext>
            </a:extLst>
          </p:cNvPr>
          <p:cNvSpPr>
            <a:spLocks noGrp="1"/>
          </p:cNvSpPr>
          <p:nvPr>
            <p:ph type="title"/>
          </p:nvPr>
        </p:nvSpPr>
        <p:spPr/>
        <p:txBody>
          <a:bodyPr/>
          <a:lstStyle/>
          <a:p>
            <a:r>
              <a:rPr lang="en-US" dirty="0"/>
              <a:t>Think About It 2</a:t>
            </a:r>
          </a:p>
        </p:txBody>
      </p:sp>
      <p:sp>
        <p:nvSpPr>
          <p:cNvPr id="3" name="Content Placeholder 2">
            <a:extLst>
              <a:ext uri="{FF2B5EF4-FFF2-40B4-BE49-F238E27FC236}">
                <a16:creationId xmlns:a16="http://schemas.microsoft.com/office/drawing/2014/main" id="{6D8B4DE3-442D-4F65-8322-B48F7D38BF09}"/>
              </a:ext>
            </a:extLst>
          </p:cNvPr>
          <p:cNvSpPr>
            <a:spLocks noGrp="1"/>
          </p:cNvSpPr>
          <p:nvPr>
            <p:ph sz="quarter" idx="13"/>
          </p:nvPr>
        </p:nvSpPr>
        <p:spPr/>
        <p:txBody>
          <a:bodyPr/>
          <a:lstStyle/>
          <a:p>
            <a:r>
              <a:rPr lang="en-US" dirty="0"/>
              <a:t>What other mechanisms might you have to obtain patient history other than speaking to bystanders?</a:t>
            </a:r>
          </a:p>
        </p:txBody>
      </p:sp>
    </p:spTree>
    <p:extLst>
      <p:ext uri="{BB962C8B-B14F-4D97-AF65-F5344CB8AC3E}">
        <p14:creationId xmlns:p14="http://schemas.microsoft.com/office/powerpoint/2010/main" val="4155974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Think About It 3</a:t>
            </a:r>
            <a:endParaRPr lang="en-IN" sz="2000" b="0" dirty="0"/>
          </a:p>
        </p:txBody>
      </p:sp>
      <p:pic>
        <p:nvPicPr>
          <p:cNvPr id="4" name="Picture 3" descr="An E M T looking at prescription labels on three pill bottles.">
            <a:extLst>
              <a:ext uri="{FF2B5EF4-FFF2-40B4-BE49-F238E27FC236}">
                <a16:creationId xmlns:a16="http://schemas.microsoft.com/office/drawing/2014/main" id="{AFE88653-9A4E-4777-BFD8-515D8D4163A2}"/>
              </a:ext>
            </a:extLst>
          </p:cNvPr>
          <p:cNvPicPr>
            <a:picLocks noChangeAspect="1"/>
          </p:cNvPicPr>
          <p:nvPr/>
        </p:nvPicPr>
        <p:blipFill>
          <a:blip r:embed="rId3"/>
          <a:stretch>
            <a:fillRect/>
          </a:stretch>
        </p:blipFill>
        <p:spPr>
          <a:xfrm>
            <a:off x="1689729" y="1598611"/>
            <a:ext cx="5764540" cy="385107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82624"/>
            <a:ext cx="8229600" cy="611805"/>
          </a:xfrm>
        </p:spPr>
        <p:txBody>
          <a:bodyPr/>
          <a:lstStyle/>
          <a:p>
            <a:pPr marL="432" indent="0">
              <a:buNone/>
            </a:pPr>
            <a:r>
              <a:rPr lang="en-US" b="1" dirty="0" smtClean="0"/>
              <a:t>Medical History</a:t>
            </a:r>
            <a:r>
              <a:rPr lang="en-US" dirty="0" smtClean="0"/>
              <a:t>. </a:t>
            </a:r>
            <a:r>
              <a:rPr lang="en-US" dirty="0"/>
              <a:t>Interview family and bystanders for information about the present illness (O</a:t>
            </a:r>
            <a:r>
              <a:rPr lang="en-US" sz="100" dirty="0"/>
              <a:t> </a:t>
            </a:r>
            <a:r>
              <a:rPr lang="en-US" dirty="0"/>
              <a:t>P</a:t>
            </a:r>
            <a:r>
              <a:rPr lang="en-US" sz="100" dirty="0"/>
              <a:t> </a:t>
            </a:r>
            <a:r>
              <a:rPr lang="en-US" dirty="0"/>
              <a:t>Q</a:t>
            </a:r>
            <a:r>
              <a:rPr lang="en-US" sz="100" dirty="0"/>
              <a:t> </a:t>
            </a:r>
            <a:r>
              <a:rPr lang="en-US" dirty="0"/>
              <a:t>R</a:t>
            </a:r>
            <a:r>
              <a:rPr lang="en-US" sz="100" dirty="0"/>
              <a:t> </a:t>
            </a:r>
            <a:r>
              <a:rPr lang="en-US" dirty="0"/>
              <a:t>S</a:t>
            </a:r>
            <a:r>
              <a:rPr lang="en-US" sz="100" dirty="0"/>
              <a:t> </a:t>
            </a:r>
            <a:r>
              <a:rPr lang="en-US" dirty="0"/>
              <a:t>T) and also the </a:t>
            </a:r>
            <a:r>
              <a:rPr lang="en-US" b="1" dirty="0" smtClean="0"/>
              <a:t>Sample </a:t>
            </a:r>
            <a:r>
              <a:rPr lang="en-US" dirty="0" smtClean="0"/>
              <a:t>history</a:t>
            </a:r>
            <a:r>
              <a:rPr lang="en-US" dirty="0"/>
              <a:t>.</a:t>
            </a:r>
          </a:p>
        </p:txBody>
      </p:sp>
    </p:spTree>
    <p:extLst>
      <p:ext uri="{BB962C8B-B14F-4D97-AF65-F5344CB8AC3E}">
        <p14:creationId xmlns:p14="http://schemas.microsoft.com/office/powerpoint/2010/main" val="2370156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AB18-2963-4213-AFEB-B7897EBB84E8}"/>
              </a:ext>
            </a:extLst>
          </p:cNvPr>
          <p:cNvSpPr>
            <a:spLocks noGrp="1"/>
          </p:cNvSpPr>
          <p:nvPr>
            <p:ph type="title"/>
          </p:nvPr>
        </p:nvSpPr>
        <p:spPr/>
        <p:txBody>
          <a:bodyPr/>
          <a:lstStyle/>
          <a:p>
            <a:r>
              <a:rPr lang="en-US" dirty="0"/>
              <a:t>Mid-Chapter Review </a:t>
            </a:r>
            <a:r>
              <a:rPr lang="en-US" sz="2000" b="0" dirty="0"/>
              <a:t>(1 of 11)</a:t>
            </a:r>
          </a:p>
        </p:txBody>
      </p:sp>
      <p:sp>
        <p:nvSpPr>
          <p:cNvPr id="3" name="Content Placeholder 2">
            <a:extLst>
              <a:ext uri="{FF2B5EF4-FFF2-40B4-BE49-F238E27FC236}">
                <a16:creationId xmlns:a16="http://schemas.microsoft.com/office/drawing/2014/main" id="{178DEA3E-0BF5-429C-BD31-4F57080CC6CC}"/>
              </a:ext>
            </a:extLst>
          </p:cNvPr>
          <p:cNvSpPr>
            <a:spLocks noGrp="1"/>
          </p:cNvSpPr>
          <p:nvPr>
            <p:ph sz="quarter" idx="13"/>
          </p:nvPr>
        </p:nvSpPr>
        <p:spPr>
          <a:xfrm>
            <a:off x="457200" y="1556326"/>
            <a:ext cx="8098971" cy="4467955"/>
          </a:xfrm>
        </p:spPr>
        <p:txBody>
          <a:bodyPr/>
          <a:lstStyle/>
          <a:p>
            <a:r>
              <a:rPr lang="en-US" dirty="0"/>
              <a:t>The secondary assessment of the medical patient takes two forms, depending on whether the patient is responsive.</a:t>
            </a:r>
          </a:p>
        </p:txBody>
      </p:sp>
    </p:spTree>
    <p:extLst>
      <p:ext uri="{BB962C8B-B14F-4D97-AF65-F5344CB8AC3E}">
        <p14:creationId xmlns:p14="http://schemas.microsoft.com/office/powerpoint/2010/main" val="215366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AB18-2963-4213-AFEB-B7897EBB84E8}"/>
              </a:ext>
            </a:extLst>
          </p:cNvPr>
          <p:cNvSpPr>
            <a:spLocks noGrp="1"/>
          </p:cNvSpPr>
          <p:nvPr>
            <p:ph type="title"/>
          </p:nvPr>
        </p:nvSpPr>
        <p:spPr/>
        <p:txBody>
          <a:bodyPr/>
          <a:lstStyle/>
          <a:p>
            <a:r>
              <a:rPr lang="en-US" dirty="0"/>
              <a:t>Mid-Chapter Review </a:t>
            </a:r>
            <a:r>
              <a:rPr lang="en-US" sz="2000" b="0" dirty="0"/>
              <a:t>(2 of 11)</a:t>
            </a:r>
          </a:p>
        </p:txBody>
      </p:sp>
      <p:sp>
        <p:nvSpPr>
          <p:cNvPr id="3" name="Content Placeholder 2">
            <a:extLst>
              <a:ext uri="{FF2B5EF4-FFF2-40B4-BE49-F238E27FC236}">
                <a16:creationId xmlns:a16="http://schemas.microsoft.com/office/drawing/2014/main" id="{178DEA3E-0BF5-429C-BD31-4F57080CC6CC}"/>
              </a:ext>
            </a:extLst>
          </p:cNvPr>
          <p:cNvSpPr>
            <a:spLocks noGrp="1"/>
          </p:cNvSpPr>
          <p:nvPr>
            <p:ph sz="quarter" idx="13"/>
          </p:nvPr>
        </p:nvSpPr>
        <p:spPr>
          <a:xfrm>
            <a:off x="457200" y="1556326"/>
            <a:ext cx="8229600" cy="4467955"/>
          </a:xfrm>
        </p:spPr>
        <p:txBody>
          <a:bodyPr/>
          <a:lstStyle/>
          <a:p>
            <a:r>
              <a:rPr lang="en-US" dirty="0"/>
              <a:t>You assess the responsive patient by obtaining a patient history, then performing a physical exam of affected parts of the body before getting baseline vital signs.</a:t>
            </a:r>
          </a:p>
        </p:txBody>
      </p:sp>
    </p:spTree>
    <p:extLst>
      <p:ext uri="{BB962C8B-B14F-4D97-AF65-F5344CB8AC3E}">
        <p14:creationId xmlns:p14="http://schemas.microsoft.com/office/powerpoint/2010/main" val="28643804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AB18-2963-4213-AFEB-B7897EBB84E8}"/>
              </a:ext>
            </a:extLst>
          </p:cNvPr>
          <p:cNvSpPr>
            <a:spLocks noGrp="1"/>
          </p:cNvSpPr>
          <p:nvPr>
            <p:ph type="title"/>
          </p:nvPr>
        </p:nvSpPr>
        <p:spPr/>
        <p:txBody>
          <a:bodyPr/>
          <a:lstStyle/>
          <a:p>
            <a:r>
              <a:rPr lang="en-US" dirty="0"/>
              <a:t>Mid-Chapter Review </a:t>
            </a:r>
            <a:r>
              <a:rPr lang="en-US" sz="2000" b="0" dirty="0"/>
              <a:t>(3 of 11)</a:t>
            </a:r>
          </a:p>
        </p:txBody>
      </p:sp>
      <p:sp>
        <p:nvSpPr>
          <p:cNvPr id="3" name="Content Placeholder 2">
            <a:extLst>
              <a:ext uri="{FF2B5EF4-FFF2-40B4-BE49-F238E27FC236}">
                <a16:creationId xmlns:a16="http://schemas.microsoft.com/office/drawing/2014/main" id="{178DEA3E-0BF5-429C-BD31-4F57080CC6CC}"/>
              </a:ext>
            </a:extLst>
          </p:cNvPr>
          <p:cNvSpPr>
            <a:spLocks noGrp="1"/>
          </p:cNvSpPr>
          <p:nvPr>
            <p:ph sz="quarter" idx="13"/>
          </p:nvPr>
        </p:nvSpPr>
        <p:spPr>
          <a:xfrm>
            <a:off x="457200" y="1556326"/>
            <a:ext cx="8392886" cy="4467955"/>
          </a:xfrm>
        </p:spPr>
        <p:txBody>
          <a:bodyPr/>
          <a:lstStyle/>
          <a:p>
            <a:r>
              <a:rPr lang="en-US" dirty="0"/>
              <a:t>Since unresponsive medical patients cannot communicate, it is appropriate to start the assessment with a rapid physical exam. Baseline vital signs come next; then you interview family, friends, and bystanders to get any history that can be obtained.</a:t>
            </a:r>
          </a:p>
        </p:txBody>
      </p:sp>
    </p:spTree>
    <p:extLst>
      <p:ext uri="{BB962C8B-B14F-4D97-AF65-F5344CB8AC3E}">
        <p14:creationId xmlns:p14="http://schemas.microsoft.com/office/powerpoint/2010/main" val="1586315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The Secondary Assessment</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AB18-2963-4213-AFEB-B7897EBB84E8}"/>
              </a:ext>
            </a:extLst>
          </p:cNvPr>
          <p:cNvSpPr>
            <a:spLocks noGrp="1"/>
          </p:cNvSpPr>
          <p:nvPr>
            <p:ph type="title"/>
          </p:nvPr>
        </p:nvSpPr>
        <p:spPr/>
        <p:txBody>
          <a:bodyPr/>
          <a:lstStyle/>
          <a:p>
            <a:r>
              <a:rPr lang="en-US" dirty="0"/>
              <a:t>Mid-Chapter Review </a:t>
            </a:r>
            <a:r>
              <a:rPr lang="en-US" sz="2000" b="0" dirty="0"/>
              <a:t>(4 of 11)</a:t>
            </a:r>
          </a:p>
        </p:txBody>
      </p:sp>
      <p:sp>
        <p:nvSpPr>
          <p:cNvPr id="3" name="Content Placeholder 2">
            <a:extLst>
              <a:ext uri="{FF2B5EF4-FFF2-40B4-BE49-F238E27FC236}">
                <a16:creationId xmlns:a16="http://schemas.microsoft.com/office/drawing/2014/main" id="{178DEA3E-0BF5-429C-BD31-4F57080CC6CC}"/>
              </a:ext>
            </a:extLst>
          </p:cNvPr>
          <p:cNvSpPr>
            <a:spLocks noGrp="1"/>
          </p:cNvSpPr>
          <p:nvPr>
            <p:ph sz="quarter" idx="13"/>
          </p:nvPr>
        </p:nvSpPr>
        <p:spPr>
          <a:xfrm>
            <a:off x="457200" y="1556326"/>
            <a:ext cx="8311243" cy="4467955"/>
          </a:xfrm>
        </p:spPr>
        <p:txBody>
          <a:bodyPr/>
          <a:lstStyle/>
          <a:p>
            <a:r>
              <a:rPr lang="en-US" dirty="0"/>
              <a:t>You might not change any field treatment as a result of the information gathered here, but the results of the assessment may be very important to the emergency department staff.</a:t>
            </a:r>
          </a:p>
        </p:txBody>
      </p:sp>
    </p:spTree>
    <p:extLst>
      <p:ext uri="{BB962C8B-B14F-4D97-AF65-F5344CB8AC3E}">
        <p14:creationId xmlns:p14="http://schemas.microsoft.com/office/powerpoint/2010/main" val="2681749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Secondary Assessment of the Trauma Patient</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80177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F757-C4B8-422D-B9CF-43810915127D}"/>
              </a:ext>
            </a:extLst>
          </p:cNvPr>
          <p:cNvSpPr>
            <a:spLocks noGrp="1"/>
          </p:cNvSpPr>
          <p:nvPr>
            <p:ph type="title"/>
          </p:nvPr>
        </p:nvSpPr>
        <p:spPr/>
        <p:txBody>
          <a:bodyPr/>
          <a:lstStyle/>
          <a:p>
            <a:r>
              <a:rPr lang="en-US" sz="3400" dirty="0"/>
              <a:t>Secondary Assessment of the Trauma Patient </a:t>
            </a:r>
            <a:r>
              <a:rPr lang="en-US" sz="2000" b="0" dirty="0"/>
              <a:t>(1 of 2</a:t>
            </a:r>
            <a:r>
              <a:rPr lang="en-US" sz="2000" b="0" dirty="0" smtClean="0"/>
              <a:t>)	</a:t>
            </a:r>
            <a:endParaRPr lang="en-US" sz="2000" b="0" dirty="0"/>
          </a:p>
        </p:txBody>
      </p:sp>
      <p:sp>
        <p:nvSpPr>
          <p:cNvPr id="3" name="Content Placeholder 2">
            <a:extLst>
              <a:ext uri="{FF2B5EF4-FFF2-40B4-BE49-F238E27FC236}">
                <a16:creationId xmlns:a16="http://schemas.microsoft.com/office/drawing/2014/main" id="{91CAC0AA-42A4-43AA-BE78-39C0F68070A8}"/>
              </a:ext>
            </a:extLst>
          </p:cNvPr>
          <p:cNvSpPr>
            <a:spLocks noGrp="1"/>
          </p:cNvSpPr>
          <p:nvPr>
            <p:ph sz="quarter" idx="13"/>
          </p:nvPr>
        </p:nvSpPr>
        <p:spPr/>
        <p:txBody>
          <a:bodyPr/>
          <a:lstStyle/>
          <a:p>
            <a:r>
              <a:rPr lang="en-US" dirty="0"/>
              <a:t>Injuries can range from slight to severe.</a:t>
            </a:r>
          </a:p>
          <a:p>
            <a:r>
              <a:rPr lang="en-US" dirty="0"/>
              <a:t>To determine how serious an injury is consider:</a:t>
            </a:r>
          </a:p>
          <a:p>
            <a:pPr lvl="1"/>
            <a:r>
              <a:rPr lang="en-US" dirty="0"/>
              <a:t>Location of injury or injuries on patient</a:t>
            </a:r>
          </a:p>
          <a:p>
            <a:pPr lvl="1"/>
            <a:r>
              <a:rPr lang="en-US" dirty="0"/>
              <a:t>Patient’s mental status</a:t>
            </a:r>
          </a:p>
        </p:txBody>
      </p:sp>
    </p:spTree>
    <p:extLst>
      <p:ext uri="{BB962C8B-B14F-4D97-AF65-F5344CB8AC3E}">
        <p14:creationId xmlns:p14="http://schemas.microsoft.com/office/powerpoint/2010/main" val="1983472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F757-C4B8-422D-B9CF-43810915127D}"/>
              </a:ext>
            </a:extLst>
          </p:cNvPr>
          <p:cNvSpPr>
            <a:spLocks noGrp="1"/>
          </p:cNvSpPr>
          <p:nvPr>
            <p:ph type="title"/>
          </p:nvPr>
        </p:nvSpPr>
        <p:spPr/>
        <p:txBody>
          <a:bodyPr/>
          <a:lstStyle/>
          <a:p>
            <a:r>
              <a:rPr lang="en-US" sz="3400" dirty="0"/>
              <a:t>Secondary Assessment of the Trauma Patient </a:t>
            </a:r>
            <a:r>
              <a:rPr lang="en-US" sz="2000" b="0" dirty="0"/>
              <a:t>(2 of 2)</a:t>
            </a:r>
          </a:p>
        </p:txBody>
      </p:sp>
      <p:sp>
        <p:nvSpPr>
          <p:cNvPr id="3" name="Content Placeholder 2">
            <a:extLst>
              <a:ext uri="{FF2B5EF4-FFF2-40B4-BE49-F238E27FC236}">
                <a16:creationId xmlns:a16="http://schemas.microsoft.com/office/drawing/2014/main" id="{91CAC0AA-42A4-43AA-BE78-39C0F68070A8}"/>
              </a:ext>
            </a:extLst>
          </p:cNvPr>
          <p:cNvSpPr>
            <a:spLocks noGrp="1"/>
          </p:cNvSpPr>
          <p:nvPr>
            <p:ph sz="quarter" idx="13"/>
          </p:nvPr>
        </p:nvSpPr>
        <p:spPr/>
        <p:txBody>
          <a:bodyPr/>
          <a:lstStyle/>
          <a:p>
            <a:r>
              <a:rPr lang="en-US" dirty="0"/>
              <a:t>To determine </a:t>
            </a:r>
            <a:r>
              <a:rPr lang="en-US" dirty="0" smtClean="0"/>
              <a:t>how </a:t>
            </a:r>
            <a:r>
              <a:rPr lang="en-US" dirty="0"/>
              <a:t>serious an injury is consider:</a:t>
            </a:r>
          </a:p>
          <a:p>
            <a:pPr lvl="1"/>
            <a:r>
              <a:rPr lang="en-US" dirty="0"/>
              <a:t>Patient’s airway status</a:t>
            </a:r>
          </a:p>
          <a:p>
            <a:pPr lvl="1"/>
            <a:r>
              <a:rPr lang="en-US" dirty="0"/>
              <a:t>Vital signs</a:t>
            </a:r>
          </a:p>
          <a:p>
            <a:pPr lvl="1"/>
            <a:r>
              <a:rPr lang="en-US" dirty="0"/>
              <a:t>Mechanism of injury</a:t>
            </a:r>
          </a:p>
          <a:p>
            <a:pPr lvl="1"/>
            <a:r>
              <a:rPr lang="en-US" dirty="0"/>
              <a:t>Patient’s age or preexisting conditions</a:t>
            </a:r>
          </a:p>
        </p:txBody>
      </p:sp>
    </p:spTree>
    <p:extLst>
      <p:ext uri="{BB962C8B-B14F-4D97-AF65-F5344CB8AC3E}">
        <p14:creationId xmlns:p14="http://schemas.microsoft.com/office/powerpoint/2010/main" val="1611761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4CDC-A6FB-4B1C-B271-2EBC64D338A4}"/>
              </a:ext>
            </a:extLst>
          </p:cNvPr>
          <p:cNvSpPr>
            <a:spLocks noGrp="1"/>
          </p:cNvSpPr>
          <p:nvPr>
            <p:ph type="title"/>
          </p:nvPr>
        </p:nvSpPr>
        <p:spPr/>
        <p:txBody>
          <a:bodyPr/>
          <a:lstStyle/>
          <a:p>
            <a:r>
              <a:rPr lang="en-US" sz="3400" dirty="0"/>
              <a:t>Trauma Patient with Minor Injury/Low Priority</a:t>
            </a:r>
          </a:p>
        </p:txBody>
      </p:sp>
      <p:sp>
        <p:nvSpPr>
          <p:cNvPr id="3" name="Content Placeholder 2">
            <a:extLst>
              <a:ext uri="{FF2B5EF4-FFF2-40B4-BE49-F238E27FC236}">
                <a16:creationId xmlns:a16="http://schemas.microsoft.com/office/drawing/2014/main" id="{6D969853-E0FD-4648-B138-A017084A7190}"/>
              </a:ext>
            </a:extLst>
          </p:cNvPr>
          <p:cNvSpPr>
            <a:spLocks noGrp="1"/>
          </p:cNvSpPr>
          <p:nvPr>
            <p:ph sz="quarter" idx="13"/>
          </p:nvPr>
        </p:nvSpPr>
        <p:spPr/>
        <p:txBody>
          <a:bodyPr/>
          <a:lstStyle/>
          <a:p>
            <a:r>
              <a:rPr lang="en-US" dirty="0"/>
              <a:t>Assessment is focused on areas patient notes are painful or that mechanism of injury indicates.</a:t>
            </a:r>
          </a:p>
          <a:p>
            <a:r>
              <a:rPr lang="en-US" dirty="0"/>
              <a:t>Determine the chief complaint</a:t>
            </a:r>
          </a:p>
          <a:p>
            <a:r>
              <a:rPr lang="en-US" dirty="0"/>
              <a:t>Conduct a history of present illness to gain information on how injury occurred</a:t>
            </a:r>
          </a:p>
        </p:txBody>
      </p:sp>
    </p:spTree>
    <p:extLst>
      <p:ext uri="{BB962C8B-B14F-4D97-AF65-F5344CB8AC3E}">
        <p14:creationId xmlns:p14="http://schemas.microsoft.com/office/powerpoint/2010/main" val="376034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CD24-1C7C-47D7-9A6F-AA2084264E13}"/>
              </a:ext>
            </a:extLst>
          </p:cNvPr>
          <p:cNvSpPr>
            <a:spLocks noGrp="1"/>
          </p:cNvSpPr>
          <p:nvPr>
            <p:ph type="title"/>
          </p:nvPr>
        </p:nvSpPr>
        <p:spPr/>
        <p:txBody>
          <a:bodyPr/>
          <a:lstStyle/>
          <a:p>
            <a:r>
              <a:rPr lang="en-US" dirty="0"/>
              <a:t>Determine the Chief Complaint</a:t>
            </a:r>
          </a:p>
        </p:txBody>
      </p:sp>
      <p:sp>
        <p:nvSpPr>
          <p:cNvPr id="3" name="Content Placeholder 2">
            <a:extLst>
              <a:ext uri="{FF2B5EF4-FFF2-40B4-BE49-F238E27FC236}">
                <a16:creationId xmlns:a16="http://schemas.microsoft.com/office/drawing/2014/main" id="{249B57A0-9693-46CC-9998-B723430C8CCE}"/>
              </a:ext>
            </a:extLst>
          </p:cNvPr>
          <p:cNvSpPr>
            <a:spLocks noGrp="1"/>
          </p:cNvSpPr>
          <p:nvPr>
            <p:ph sz="quarter" idx="13"/>
          </p:nvPr>
        </p:nvSpPr>
        <p:spPr/>
        <p:txBody>
          <a:bodyPr/>
          <a:lstStyle/>
          <a:p>
            <a:r>
              <a:rPr lang="en-US" dirty="0"/>
              <a:t>What the patient tells you is the matter</a:t>
            </a:r>
          </a:p>
        </p:txBody>
      </p:sp>
    </p:spTree>
    <p:extLst>
      <p:ext uri="{BB962C8B-B14F-4D97-AF65-F5344CB8AC3E}">
        <p14:creationId xmlns:p14="http://schemas.microsoft.com/office/powerpoint/2010/main" val="1309001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295B-A4CC-4B0A-A0ED-C07BDBE5437A}"/>
              </a:ext>
            </a:extLst>
          </p:cNvPr>
          <p:cNvSpPr>
            <a:spLocks noGrp="1"/>
          </p:cNvSpPr>
          <p:nvPr>
            <p:ph type="title"/>
          </p:nvPr>
        </p:nvSpPr>
        <p:spPr/>
        <p:txBody>
          <a:bodyPr/>
          <a:lstStyle/>
          <a:p>
            <a:r>
              <a:rPr lang="en-US" dirty="0"/>
              <a:t>Obtain a Patient History </a:t>
            </a:r>
            <a:r>
              <a:rPr lang="en-US" sz="2000" b="0" dirty="0"/>
              <a:t>(2 of 2)</a:t>
            </a:r>
          </a:p>
        </p:txBody>
      </p:sp>
      <p:sp>
        <p:nvSpPr>
          <p:cNvPr id="3" name="Content Placeholder 2">
            <a:extLst>
              <a:ext uri="{FF2B5EF4-FFF2-40B4-BE49-F238E27FC236}">
                <a16:creationId xmlns:a16="http://schemas.microsoft.com/office/drawing/2014/main" id="{53D6DAB5-C4D0-4559-83C1-8C4CFE6F644E}"/>
              </a:ext>
            </a:extLst>
          </p:cNvPr>
          <p:cNvSpPr>
            <a:spLocks noGrp="1"/>
          </p:cNvSpPr>
          <p:nvPr>
            <p:ph sz="quarter" idx="13"/>
          </p:nvPr>
        </p:nvSpPr>
        <p:spPr/>
        <p:txBody>
          <a:bodyPr/>
          <a:lstStyle/>
          <a:p>
            <a:r>
              <a:rPr lang="en-US" dirty="0"/>
              <a:t>Nature of force involved</a:t>
            </a:r>
          </a:p>
          <a:p>
            <a:r>
              <a:rPr lang="en-US" dirty="0"/>
              <a:t>Direction and strength of force</a:t>
            </a:r>
          </a:p>
          <a:p>
            <a:r>
              <a:rPr lang="en-US" dirty="0"/>
              <a:t>Protective equipment used by patient</a:t>
            </a:r>
          </a:p>
          <a:p>
            <a:r>
              <a:rPr lang="en-US" dirty="0"/>
              <a:t>Actions taken to prevent or minimize injury</a:t>
            </a:r>
          </a:p>
          <a:p>
            <a:r>
              <a:rPr lang="en-US" dirty="0"/>
              <a:t>Areas of pain and injuries resulting from incident</a:t>
            </a:r>
          </a:p>
        </p:txBody>
      </p:sp>
    </p:spTree>
    <p:extLst>
      <p:ext uri="{BB962C8B-B14F-4D97-AF65-F5344CB8AC3E}">
        <p14:creationId xmlns:p14="http://schemas.microsoft.com/office/powerpoint/2010/main" val="1815084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B4AF-2C9F-47C7-8BA8-D3F294BA2017}"/>
              </a:ext>
            </a:extLst>
          </p:cNvPr>
          <p:cNvSpPr>
            <a:spLocks noGrp="1"/>
          </p:cNvSpPr>
          <p:nvPr>
            <p:ph type="title"/>
          </p:nvPr>
        </p:nvSpPr>
        <p:spPr/>
        <p:txBody>
          <a:bodyPr/>
          <a:lstStyle/>
          <a:p>
            <a:r>
              <a:rPr lang="en-US" dirty="0"/>
              <a:t>Perform an Physical Exam </a:t>
            </a:r>
            <a:r>
              <a:rPr lang="en-US" sz="2000" b="0" dirty="0"/>
              <a:t>(1 of 5)</a:t>
            </a:r>
          </a:p>
        </p:txBody>
      </p:sp>
      <p:sp>
        <p:nvSpPr>
          <p:cNvPr id="3" name="Content Placeholder 2">
            <a:extLst>
              <a:ext uri="{FF2B5EF4-FFF2-40B4-BE49-F238E27FC236}">
                <a16:creationId xmlns:a16="http://schemas.microsoft.com/office/drawing/2014/main" id="{775555B6-C27B-45F4-AA94-CB54499CF74A}"/>
              </a:ext>
            </a:extLst>
          </p:cNvPr>
          <p:cNvSpPr>
            <a:spLocks noGrp="1"/>
          </p:cNvSpPr>
          <p:nvPr>
            <p:ph sz="quarter" idx="13"/>
          </p:nvPr>
        </p:nvSpPr>
        <p:spPr>
          <a:xfrm>
            <a:off x="457200" y="1556326"/>
            <a:ext cx="8343900" cy="4467955"/>
          </a:xfrm>
        </p:spPr>
        <p:txBody>
          <a:bodyPr/>
          <a:lstStyle/>
          <a:p>
            <a:r>
              <a:rPr lang="en-US" dirty="0"/>
              <a:t>Areas assessed depend on injuries and chief complaint.</a:t>
            </a:r>
          </a:p>
          <a:p>
            <a:r>
              <a:rPr lang="en-US" dirty="0"/>
              <a:t>Mechanism of injury may point to potential injuries.</a:t>
            </a:r>
          </a:p>
          <a:p>
            <a:r>
              <a:rPr lang="en-US" dirty="0"/>
              <a:t>Three techniques: observation, palpation, and auscultation</a:t>
            </a:r>
          </a:p>
        </p:txBody>
      </p:sp>
    </p:spTree>
    <p:extLst>
      <p:ext uri="{BB962C8B-B14F-4D97-AF65-F5344CB8AC3E}">
        <p14:creationId xmlns:p14="http://schemas.microsoft.com/office/powerpoint/2010/main" val="1511425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B4AF-2C9F-47C7-8BA8-D3F294BA2017}"/>
              </a:ext>
            </a:extLst>
          </p:cNvPr>
          <p:cNvSpPr>
            <a:spLocks noGrp="1"/>
          </p:cNvSpPr>
          <p:nvPr>
            <p:ph type="title"/>
          </p:nvPr>
        </p:nvSpPr>
        <p:spPr/>
        <p:txBody>
          <a:bodyPr/>
          <a:lstStyle/>
          <a:p>
            <a:r>
              <a:rPr lang="en-US" dirty="0"/>
              <a:t>Perform an Physical Exam </a:t>
            </a:r>
            <a:r>
              <a:rPr lang="en-US" sz="2000" b="0" dirty="0"/>
              <a:t>(2 of 5)</a:t>
            </a:r>
          </a:p>
        </p:txBody>
      </p:sp>
      <p:sp>
        <p:nvSpPr>
          <p:cNvPr id="3" name="Content Placeholder 2">
            <a:extLst>
              <a:ext uri="{FF2B5EF4-FFF2-40B4-BE49-F238E27FC236}">
                <a16:creationId xmlns:a16="http://schemas.microsoft.com/office/drawing/2014/main" id="{775555B6-C27B-45F4-AA94-CB54499CF74A}"/>
              </a:ext>
            </a:extLst>
          </p:cNvPr>
          <p:cNvSpPr>
            <a:spLocks noGrp="1"/>
          </p:cNvSpPr>
          <p:nvPr>
            <p:ph sz="quarter" idx="13"/>
          </p:nvPr>
        </p:nvSpPr>
        <p:spPr>
          <a:xfrm>
            <a:off x="457200" y="1556326"/>
            <a:ext cx="8343900" cy="4467955"/>
          </a:xfrm>
        </p:spPr>
        <p:txBody>
          <a:bodyPr/>
          <a:lstStyle/>
          <a:p>
            <a:r>
              <a:rPr lang="en-US" dirty="0"/>
              <a:t>Observe for abnormalities in:</a:t>
            </a:r>
          </a:p>
          <a:p>
            <a:pPr lvl="1"/>
            <a:r>
              <a:rPr lang="en-US" dirty="0"/>
              <a:t>Symmetry</a:t>
            </a:r>
          </a:p>
          <a:p>
            <a:pPr lvl="1"/>
            <a:r>
              <a:rPr lang="en-US" dirty="0"/>
              <a:t>Color</a:t>
            </a:r>
          </a:p>
          <a:p>
            <a:pPr lvl="1"/>
            <a:r>
              <a:rPr lang="en-US" dirty="0"/>
              <a:t>Shape</a:t>
            </a:r>
          </a:p>
          <a:p>
            <a:pPr lvl="1"/>
            <a:r>
              <a:rPr lang="en-US" dirty="0"/>
              <a:t>Movement</a:t>
            </a:r>
          </a:p>
        </p:txBody>
      </p:sp>
    </p:spTree>
    <p:extLst>
      <p:ext uri="{BB962C8B-B14F-4D97-AF65-F5344CB8AC3E}">
        <p14:creationId xmlns:p14="http://schemas.microsoft.com/office/powerpoint/2010/main" val="1107082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B4AF-2C9F-47C7-8BA8-D3F294BA2017}"/>
              </a:ext>
            </a:extLst>
          </p:cNvPr>
          <p:cNvSpPr>
            <a:spLocks noGrp="1"/>
          </p:cNvSpPr>
          <p:nvPr>
            <p:ph type="title"/>
          </p:nvPr>
        </p:nvSpPr>
        <p:spPr/>
        <p:txBody>
          <a:bodyPr/>
          <a:lstStyle/>
          <a:p>
            <a:r>
              <a:rPr lang="en-US" dirty="0"/>
              <a:t>Perform an Physical Exam </a:t>
            </a:r>
            <a:r>
              <a:rPr lang="en-US" sz="2000" b="0" dirty="0"/>
              <a:t>(3 of 5)</a:t>
            </a:r>
          </a:p>
        </p:txBody>
      </p:sp>
      <p:sp>
        <p:nvSpPr>
          <p:cNvPr id="3" name="Content Placeholder 2">
            <a:extLst>
              <a:ext uri="{FF2B5EF4-FFF2-40B4-BE49-F238E27FC236}">
                <a16:creationId xmlns:a16="http://schemas.microsoft.com/office/drawing/2014/main" id="{775555B6-C27B-45F4-AA94-CB54499CF74A}"/>
              </a:ext>
            </a:extLst>
          </p:cNvPr>
          <p:cNvSpPr>
            <a:spLocks noGrp="1"/>
          </p:cNvSpPr>
          <p:nvPr>
            <p:ph sz="quarter" idx="13"/>
          </p:nvPr>
        </p:nvSpPr>
        <p:spPr>
          <a:xfrm>
            <a:off x="457200" y="1556326"/>
            <a:ext cx="8343900" cy="4467955"/>
          </a:xfrm>
        </p:spPr>
        <p:txBody>
          <a:bodyPr/>
          <a:lstStyle/>
          <a:p>
            <a:r>
              <a:rPr lang="en-US" dirty="0"/>
              <a:t>Palpate for abnormalities in:</a:t>
            </a:r>
          </a:p>
          <a:p>
            <a:pPr lvl="1"/>
            <a:r>
              <a:rPr lang="en-US" dirty="0"/>
              <a:t>Shape</a:t>
            </a:r>
          </a:p>
          <a:p>
            <a:pPr lvl="1"/>
            <a:r>
              <a:rPr lang="en-US" dirty="0"/>
              <a:t>Temperature</a:t>
            </a:r>
          </a:p>
          <a:p>
            <a:pPr lvl="1"/>
            <a:r>
              <a:rPr lang="en-US" dirty="0"/>
              <a:t>Texture</a:t>
            </a:r>
          </a:p>
          <a:p>
            <a:pPr lvl="1"/>
            <a:r>
              <a:rPr lang="en-US" dirty="0"/>
              <a:t>Sensation</a:t>
            </a:r>
          </a:p>
        </p:txBody>
      </p:sp>
    </p:spTree>
    <p:extLst>
      <p:ext uri="{BB962C8B-B14F-4D97-AF65-F5344CB8AC3E}">
        <p14:creationId xmlns:p14="http://schemas.microsoft.com/office/powerpoint/2010/main" val="29501832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CB64-21F7-46D1-A3EB-7F26C9A0AE0E}"/>
              </a:ext>
            </a:extLst>
          </p:cNvPr>
          <p:cNvSpPr>
            <a:spLocks noGrp="1"/>
          </p:cNvSpPr>
          <p:nvPr>
            <p:ph type="title"/>
          </p:nvPr>
        </p:nvSpPr>
        <p:spPr/>
        <p:txBody>
          <a:bodyPr/>
          <a:lstStyle/>
          <a:p>
            <a:r>
              <a:rPr lang="en-US" sz="3400" dirty="0"/>
              <a:t>Components of the </a:t>
            </a:r>
            <a:r>
              <a:rPr lang="en-US" sz="3400" dirty="0" smtClean="0"/>
              <a:t>Secondary Assessment </a:t>
            </a:r>
            <a:r>
              <a:rPr lang="en-US" sz="2000" b="0" dirty="0"/>
              <a:t>(1 of 3)</a:t>
            </a:r>
          </a:p>
        </p:txBody>
      </p:sp>
      <p:sp>
        <p:nvSpPr>
          <p:cNvPr id="3" name="Content Placeholder 2">
            <a:extLst>
              <a:ext uri="{FF2B5EF4-FFF2-40B4-BE49-F238E27FC236}">
                <a16:creationId xmlns:a16="http://schemas.microsoft.com/office/drawing/2014/main" id="{33818A80-4DC9-42CB-87E9-F61483B4B99C}"/>
              </a:ext>
            </a:extLst>
          </p:cNvPr>
          <p:cNvSpPr>
            <a:spLocks noGrp="1"/>
          </p:cNvSpPr>
          <p:nvPr>
            <p:ph sz="quarter" idx="13"/>
          </p:nvPr>
        </p:nvSpPr>
        <p:spPr/>
        <p:txBody>
          <a:bodyPr/>
          <a:lstStyle/>
          <a:p>
            <a:r>
              <a:rPr lang="en-US" dirty="0"/>
              <a:t>Three categories of patients</a:t>
            </a:r>
          </a:p>
          <a:p>
            <a:pPr lvl="1"/>
            <a:r>
              <a:rPr lang="en-US" dirty="0"/>
              <a:t>Medical patient</a:t>
            </a:r>
          </a:p>
          <a:p>
            <a:pPr lvl="1"/>
            <a:r>
              <a:rPr lang="en-US" dirty="0"/>
              <a:t>Trauma patient</a:t>
            </a:r>
          </a:p>
          <a:p>
            <a:pPr lvl="1"/>
            <a:r>
              <a:rPr lang="en-US" dirty="0"/>
              <a:t>Unknown patient</a:t>
            </a:r>
          </a:p>
        </p:txBody>
      </p:sp>
    </p:spTree>
    <p:extLst>
      <p:ext uri="{BB962C8B-B14F-4D97-AF65-F5344CB8AC3E}">
        <p14:creationId xmlns:p14="http://schemas.microsoft.com/office/powerpoint/2010/main" val="2005447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B4AF-2C9F-47C7-8BA8-D3F294BA2017}"/>
              </a:ext>
            </a:extLst>
          </p:cNvPr>
          <p:cNvSpPr>
            <a:spLocks noGrp="1"/>
          </p:cNvSpPr>
          <p:nvPr>
            <p:ph type="title"/>
          </p:nvPr>
        </p:nvSpPr>
        <p:spPr/>
        <p:txBody>
          <a:bodyPr/>
          <a:lstStyle/>
          <a:p>
            <a:r>
              <a:rPr lang="en-US" dirty="0"/>
              <a:t>Perform an Physical Exam </a:t>
            </a:r>
            <a:r>
              <a:rPr lang="en-US" sz="2000" b="0" dirty="0"/>
              <a:t>(4 of 5)</a:t>
            </a:r>
          </a:p>
        </p:txBody>
      </p:sp>
      <p:sp>
        <p:nvSpPr>
          <p:cNvPr id="3" name="Content Placeholder 2">
            <a:extLst>
              <a:ext uri="{FF2B5EF4-FFF2-40B4-BE49-F238E27FC236}">
                <a16:creationId xmlns:a16="http://schemas.microsoft.com/office/drawing/2014/main" id="{775555B6-C27B-45F4-AA94-CB54499CF74A}"/>
              </a:ext>
            </a:extLst>
          </p:cNvPr>
          <p:cNvSpPr>
            <a:spLocks noGrp="1"/>
          </p:cNvSpPr>
          <p:nvPr>
            <p:ph sz="quarter" idx="13"/>
          </p:nvPr>
        </p:nvSpPr>
        <p:spPr>
          <a:xfrm>
            <a:off x="457200" y="1556326"/>
            <a:ext cx="8343900" cy="4467955"/>
          </a:xfrm>
        </p:spPr>
        <p:txBody>
          <a:bodyPr/>
          <a:lstStyle/>
          <a:p>
            <a:r>
              <a:rPr lang="en-US" dirty="0"/>
              <a:t>Auscultate for:</a:t>
            </a:r>
          </a:p>
          <a:p>
            <a:pPr lvl="1"/>
            <a:r>
              <a:rPr lang="en-US" dirty="0"/>
              <a:t>Decreased or absent breath sounds</a:t>
            </a:r>
          </a:p>
        </p:txBody>
      </p:sp>
    </p:spTree>
    <p:extLst>
      <p:ext uri="{BB962C8B-B14F-4D97-AF65-F5344CB8AC3E}">
        <p14:creationId xmlns:p14="http://schemas.microsoft.com/office/powerpoint/2010/main" val="3582067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B4AF-2C9F-47C7-8BA8-D3F294BA2017}"/>
              </a:ext>
            </a:extLst>
          </p:cNvPr>
          <p:cNvSpPr>
            <a:spLocks noGrp="1"/>
          </p:cNvSpPr>
          <p:nvPr>
            <p:ph type="title"/>
          </p:nvPr>
        </p:nvSpPr>
        <p:spPr/>
        <p:txBody>
          <a:bodyPr/>
          <a:lstStyle/>
          <a:p>
            <a:r>
              <a:rPr lang="en-US" dirty="0"/>
              <a:t>Perform an Physical Exam </a:t>
            </a:r>
            <a:r>
              <a:rPr lang="en-US" sz="2000" b="0" dirty="0"/>
              <a:t>(5 of 5)</a:t>
            </a:r>
          </a:p>
        </p:txBody>
      </p:sp>
      <p:sp>
        <p:nvSpPr>
          <p:cNvPr id="3" name="Content Placeholder 2">
            <a:extLst>
              <a:ext uri="{FF2B5EF4-FFF2-40B4-BE49-F238E27FC236}">
                <a16:creationId xmlns:a16="http://schemas.microsoft.com/office/drawing/2014/main" id="{775555B6-C27B-45F4-AA94-CB54499CF74A}"/>
              </a:ext>
            </a:extLst>
          </p:cNvPr>
          <p:cNvSpPr>
            <a:spLocks noGrp="1"/>
          </p:cNvSpPr>
          <p:nvPr>
            <p:ph sz="quarter" idx="13"/>
          </p:nvPr>
        </p:nvSpPr>
        <p:spPr>
          <a:xfrm>
            <a:off x="457200" y="1556326"/>
            <a:ext cx="8343900" cy="4467955"/>
          </a:xfrm>
        </p:spPr>
        <p:txBody>
          <a:bodyPr/>
          <a:lstStyle/>
          <a:p>
            <a:r>
              <a:rPr lang="en-US" dirty="0"/>
              <a:t>D</a:t>
            </a:r>
            <a:r>
              <a:rPr lang="en-US" sz="100" dirty="0"/>
              <a:t> </a:t>
            </a:r>
            <a:r>
              <a:rPr lang="en-US" dirty="0"/>
              <a:t>C</a:t>
            </a:r>
            <a:r>
              <a:rPr lang="en-US" sz="100" dirty="0"/>
              <a:t> </a:t>
            </a:r>
            <a:r>
              <a:rPr lang="en-US" dirty="0"/>
              <a:t>A</a:t>
            </a:r>
            <a:r>
              <a:rPr lang="en-US" sz="100" dirty="0"/>
              <a:t> </a:t>
            </a:r>
            <a:r>
              <a:rPr lang="en-US" dirty="0"/>
              <a:t>P-B</a:t>
            </a:r>
            <a:r>
              <a:rPr lang="en-US" sz="100" dirty="0"/>
              <a:t> </a:t>
            </a:r>
            <a:r>
              <a:rPr lang="en-US" dirty="0"/>
              <a:t>T</a:t>
            </a:r>
            <a:r>
              <a:rPr lang="en-US" sz="100" dirty="0"/>
              <a:t> </a:t>
            </a:r>
            <a:r>
              <a:rPr lang="en-US" dirty="0"/>
              <a:t>L</a:t>
            </a:r>
            <a:r>
              <a:rPr lang="en-US" sz="100" dirty="0"/>
              <a:t> </a:t>
            </a:r>
            <a:r>
              <a:rPr lang="en-US" dirty="0"/>
              <a:t>S</a:t>
            </a:r>
          </a:p>
          <a:p>
            <a:pPr lvl="1"/>
            <a:r>
              <a:rPr lang="en-US" dirty="0"/>
              <a:t>Deformities</a:t>
            </a:r>
          </a:p>
          <a:p>
            <a:pPr lvl="1"/>
            <a:r>
              <a:rPr lang="en-US" dirty="0"/>
              <a:t>Contusions</a:t>
            </a:r>
          </a:p>
          <a:p>
            <a:pPr lvl="1"/>
            <a:r>
              <a:rPr lang="en-US" dirty="0"/>
              <a:t>Abrasions</a:t>
            </a:r>
          </a:p>
          <a:p>
            <a:pPr lvl="1"/>
            <a:r>
              <a:rPr lang="en-US" dirty="0"/>
              <a:t>Punctures and penetrations</a:t>
            </a:r>
          </a:p>
          <a:p>
            <a:pPr lvl="1"/>
            <a:r>
              <a:rPr lang="en-US" dirty="0"/>
              <a:t>Burns</a:t>
            </a:r>
          </a:p>
          <a:p>
            <a:pPr lvl="1"/>
            <a:r>
              <a:rPr lang="en-US" dirty="0"/>
              <a:t>Tenderness</a:t>
            </a:r>
          </a:p>
          <a:p>
            <a:pPr lvl="1"/>
            <a:r>
              <a:rPr lang="en-US" dirty="0"/>
              <a:t>Lacerations</a:t>
            </a:r>
          </a:p>
          <a:p>
            <a:pPr lvl="1"/>
            <a:r>
              <a:rPr lang="en-US" dirty="0"/>
              <a:t>Swelling</a:t>
            </a:r>
          </a:p>
        </p:txBody>
      </p:sp>
    </p:spTree>
    <p:extLst>
      <p:ext uri="{BB962C8B-B14F-4D97-AF65-F5344CB8AC3E}">
        <p14:creationId xmlns:p14="http://schemas.microsoft.com/office/powerpoint/2010/main" val="2807811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DA5C-56D5-4D50-AF10-07B605ED96A0}"/>
              </a:ext>
            </a:extLst>
          </p:cNvPr>
          <p:cNvSpPr>
            <a:spLocks noGrp="1"/>
          </p:cNvSpPr>
          <p:nvPr>
            <p:ph type="title"/>
          </p:nvPr>
        </p:nvSpPr>
        <p:spPr/>
        <p:txBody>
          <a:bodyPr/>
          <a:lstStyle/>
          <a:p>
            <a:r>
              <a:rPr lang="en-US" dirty="0"/>
              <a:t>Obtain Baseline Vital Signs</a:t>
            </a:r>
          </a:p>
        </p:txBody>
      </p:sp>
      <p:sp>
        <p:nvSpPr>
          <p:cNvPr id="3" name="Content Placeholder 2">
            <a:extLst>
              <a:ext uri="{FF2B5EF4-FFF2-40B4-BE49-F238E27FC236}">
                <a16:creationId xmlns:a16="http://schemas.microsoft.com/office/drawing/2014/main" id="{0490A112-7E5B-4CF1-9D25-F6ECA6A2C765}"/>
              </a:ext>
            </a:extLst>
          </p:cNvPr>
          <p:cNvSpPr>
            <a:spLocks noGrp="1"/>
          </p:cNvSpPr>
          <p:nvPr>
            <p:ph sz="quarter" idx="13"/>
          </p:nvPr>
        </p:nvSpPr>
        <p:spPr/>
        <p:txBody>
          <a:bodyPr/>
          <a:lstStyle/>
          <a:p>
            <a:r>
              <a:rPr lang="en-US" dirty="0"/>
              <a:t>Early vital signs provide snapshot of stability.</a:t>
            </a:r>
          </a:p>
          <a:p>
            <a:r>
              <a:rPr lang="en-US" dirty="0"/>
              <a:t>Vital signs provide baseline for future assessment.</a:t>
            </a:r>
          </a:p>
        </p:txBody>
      </p:sp>
    </p:spTree>
    <p:extLst>
      <p:ext uri="{BB962C8B-B14F-4D97-AF65-F5344CB8AC3E}">
        <p14:creationId xmlns:p14="http://schemas.microsoft.com/office/powerpoint/2010/main" val="2464212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6EC7-65E7-416A-9CB3-F1952CD56769}"/>
              </a:ext>
            </a:extLst>
          </p:cNvPr>
          <p:cNvSpPr>
            <a:spLocks noGrp="1"/>
          </p:cNvSpPr>
          <p:nvPr>
            <p:ph type="title"/>
          </p:nvPr>
        </p:nvSpPr>
        <p:spPr>
          <a:xfrm>
            <a:off x="457199" y="215371"/>
            <a:ext cx="8229601" cy="1097279"/>
          </a:xfrm>
        </p:spPr>
        <p:txBody>
          <a:bodyPr/>
          <a:lstStyle/>
          <a:p>
            <a:r>
              <a:rPr lang="en-US" sz="3400" dirty="0"/>
              <a:t>Spinal Motion Restriction–Applying a Cervical Collar </a:t>
            </a:r>
            <a:r>
              <a:rPr lang="en-US" sz="2000" b="0" dirty="0"/>
              <a:t>(1 of 6)</a:t>
            </a:r>
          </a:p>
        </p:txBody>
      </p:sp>
      <p:sp>
        <p:nvSpPr>
          <p:cNvPr id="3" name="Content Placeholder 2">
            <a:extLst>
              <a:ext uri="{FF2B5EF4-FFF2-40B4-BE49-F238E27FC236}">
                <a16:creationId xmlns:a16="http://schemas.microsoft.com/office/drawing/2014/main" id="{540E0A10-5C5B-4FFF-9B6C-B9204F38DD30}"/>
              </a:ext>
            </a:extLst>
          </p:cNvPr>
          <p:cNvSpPr>
            <a:spLocks noGrp="1"/>
          </p:cNvSpPr>
          <p:nvPr>
            <p:ph sz="quarter" idx="13"/>
          </p:nvPr>
        </p:nvSpPr>
        <p:spPr/>
        <p:txBody>
          <a:bodyPr/>
          <a:lstStyle/>
          <a:p>
            <a:r>
              <a:rPr lang="en-US" dirty="0"/>
              <a:t>Apply a cervical collar to any patient who requires spinal precautions.</a:t>
            </a:r>
          </a:p>
          <a:p>
            <a:r>
              <a:rPr lang="en-US" dirty="0"/>
              <a:t>Cervical-spine immobilization device should be rigid.</a:t>
            </a:r>
          </a:p>
          <a:p>
            <a:r>
              <a:rPr lang="en-US" dirty="0"/>
              <a:t>Make sure collar is right size.</a:t>
            </a:r>
          </a:p>
        </p:txBody>
      </p:sp>
    </p:spTree>
    <p:extLst>
      <p:ext uri="{BB962C8B-B14F-4D97-AF65-F5344CB8AC3E}">
        <p14:creationId xmlns:p14="http://schemas.microsoft.com/office/powerpoint/2010/main" val="14267727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Spinal Motion Restriction–Applying a Cervical Collar </a:t>
            </a:r>
            <a:r>
              <a:rPr lang="en-US" altLang="en-US" sz="2000" b="0" dirty="0">
                <a:sym typeface="Lucida Grande" pitchFamily="-111" charset="0"/>
              </a:rPr>
              <a:t>(2 of 6)</a:t>
            </a:r>
            <a:endParaRPr lang="en-IN" sz="2000" b="0" dirty="0"/>
          </a:p>
        </p:txBody>
      </p:sp>
      <p:pic>
        <p:nvPicPr>
          <p:cNvPr id="5" name="Picture 4" descr="An illustration depicts a medical personal holding and measuring the patients neck.">
            <a:extLst>
              <a:ext uri="{FF2B5EF4-FFF2-40B4-BE49-F238E27FC236}">
                <a16:creationId xmlns:a16="http://schemas.microsoft.com/office/drawing/2014/main" id="{77AB82E1-CF54-41C2-957C-E75103C7265D}"/>
              </a:ext>
            </a:extLst>
          </p:cNvPr>
          <p:cNvPicPr>
            <a:picLocks noChangeAspect="1"/>
          </p:cNvPicPr>
          <p:nvPr/>
        </p:nvPicPr>
        <p:blipFill>
          <a:blip r:embed="rId3"/>
          <a:stretch>
            <a:fillRect/>
          </a:stretch>
        </p:blipFill>
        <p:spPr>
          <a:xfrm>
            <a:off x="1603730" y="1735577"/>
            <a:ext cx="5936541" cy="383828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960475"/>
            <a:ext cx="8229600" cy="383205"/>
          </a:xfrm>
        </p:spPr>
        <p:txBody>
          <a:bodyPr/>
          <a:lstStyle/>
          <a:p>
            <a:pPr marL="432" indent="0">
              <a:buNone/>
            </a:pPr>
            <a:r>
              <a:rPr lang="en-US" sz="2000" dirty="0"/>
              <a:t>Sizing a Cervical Collar: 1. Measure the patient’s neck.</a:t>
            </a:r>
            <a:endParaRPr lang="en-US" sz="2000" b="1" dirty="0"/>
          </a:p>
        </p:txBody>
      </p:sp>
    </p:spTree>
    <p:extLst>
      <p:ext uri="{BB962C8B-B14F-4D97-AF65-F5344CB8AC3E}">
        <p14:creationId xmlns:p14="http://schemas.microsoft.com/office/powerpoint/2010/main" val="1417064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Spinal Motion Restriction–Applying a Cervical Collar </a:t>
            </a:r>
            <a:r>
              <a:rPr lang="en-US" altLang="en-US" sz="2000" b="0" dirty="0">
                <a:sym typeface="Lucida Grande" pitchFamily="-111" charset="0"/>
              </a:rPr>
              <a:t>(3 of 6)</a:t>
            </a:r>
            <a:endParaRPr lang="en-IN" sz="2000" b="0" dirty="0"/>
          </a:p>
        </p:txBody>
      </p:sp>
      <p:pic>
        <p:nvPicPr>
          <p:cNvPr id="4" name="Picture 3" descr="An illustration depicts a medical personal holding and fixing the cervical collar. A note reads as follows. For long description, see slide 95: Appendix 1">
            <a:extLst>
              <a:ext uri="{FF2B5EF4-FFF2-40B4-BE49-F238E27FC236}">
                <a16:creationId xmlns:a16="http://schemas.microsoft.com/office/drawing/2014/main" id="{3CF3EFCF-057C-4A61-905D-DA48CB5B1CE4}"/>
              </a:ext>
            </a:extLst>
          </p:cNvPr>
          <p:cNvPicPr>
            <a:picLocks noChangeAspect="1"/>
          </p:cNvPicPr>
          <p:nvPr/>
        </p:nvPicPr>
        <p:blipFill>
          <a:blip r:embed="rId3"/>
          <a:stretch>
            <a:fillRect/>
          </a:stretch>
        </p:blipFill>
        <p:spPr>
          <a:xfrm>
            <a:off x="2110459" y="1583281"/>
            <a:ext cx="4923082" cy="3195269"/>
          </a:xfrm>
          <a:prstGeom prst="rect">
            <a:avLst/>
          </a:prstGeom>
        </p:spPr>
      </p:pic>
      <p:sp>
        <p:nvSpPr>
          <p:cNvPr id="16" name="Text Placeholder 15">
            <a:extLst>
              <a:ext uri="{FF2B5EF4-FFF2-40B4-BE49-F238E27FC236}">
                <a16:creationId xmlns:a16="http://schemas.microsoft.com/office/drawing/2014/main" id="{0405A02D-2A8F-4F79-AE7F-81ECD5079CB3}"/>
              </a:ext>
            </a:extLst>
          </p:cNvPr>
          <p:cNvSpPr>
            <a:spLocks noGrp="1"/>
          </p:cNvSpPr>
          <p:nvPr>
            <p:ph type="body" sz="quarter" idx="27"/>
          </p:nvPr>
        </p:nvSpPr>
        <p:spPr>
          <a:xfrm>
            <a:off x="2350294" y="4896083"/>
            <a:ext cx="4443412" cy="391432"/>
          </a:xfrm>
        </p:spPr>
        <p:txBody>
          <a:bodyPr/>
          <a:lstStyle/>
          <a:p>
            <a:pPr marL="101600" indent="0">
              <a:buNone/>
            </a:pPr>
            <a:r>
              <a:rPr lang="en-US" dirty="0">
                <a:hlinkClick r:id="rId4" action="ppaction://hlinksldjump"/>
              </a:rPr>
              <a:t>For long description, see slide </a:t>
            </a:r>
            <a:r>
              <a:rPr lang="en-US" dirty="0" smtClean="0">
                <a:hlinkClick r:id="rId4" action="ppaction://hlinksldjump"/>
              </a:rPr>
              <a:t>95: Appendix 1</a:t>
            </a:r>
            <a:endParaRPr lang="en-US" dirty="0"/>
          </a:p>
        </p:txBody>
      </p:sp>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98130" y="5384447"/>
            <a:ext cx="8439150" cy="966817"/>
          </a:xfrm>
        </p:spPr>
        <p:txBody>
          <a:bodyPr/>
          <a:lstStyle/>
          <a:p>
            <a:pPr marL="432" indent="0">
              <a:buNone/>
            </a:pPr>
            <a:r>
              <a:rPr lang="en-US" sz="2000" dirty="0"/>
              <a:t>Sizing a Cervical Collar: 2. Measure the collar. The chin piece should not lift the patient’s chin and </a:t>
            </a:r>
            <a:r>
              <a:rPr lang="en-US" sz="2000" dirty="0" smtClean="0"/>
              <a:t>hyperextend </a:t>
            </a:r>
            <a:r>
              <a:rPr lang="en-US" sz="2000" dirty="0"/>
              <a:t>the neck. Make sure the collar is not too small or tight, which would make the collar act as a constricting band.</a:t>
            </a:r>
            <a:endParaRPr lang="en-US" sz="2000" b="1" dirty="0"/>
          </a:p>
        </p:txBody>
      </p:sp>
    </p:spTree>
    <p:extLst>
      <p:ext uri="{BB962C8B-B14F-4D97-AF65-F5344CB8AC3E}">
        <p14:creationId xmlns:p14="http://schemas.microsoft.com/office/powerpoint/2010/main" val="39374563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6EC7-65E7-416A-9CB3-F1952CD56769}"/>
              </a:ext>
            </a:extLst>
          </p:cNvPr>
          <p:cNvSpPr>
            <a:spLocks noGrp="1"/>
          </p:cNvSpPr>
          <p:nvPr>
            <p:ph type="title"/>
          </p:nvPr>
        </p:nvSpPr>
        <p:spPr>
          <a:xfrm>
            <a:off x="457199" y="215371"/>
            <a:ext cx="8229601" cy="1097279"/>
          </a:xfrm>
        </p:spPr>
        <p:txBody>
          <a:bodyPr/>
          <a:lstStyle/>
          <a:p>
            <a:r>
              <a:rPr lang="en-US" sz="3400" dirty="0"/>
              <a:t>Spinal Motion Restriction–Applying a Cervical Collar </a:t>
            </a:r>
            <a:r>
              <a:rPr lang="en-US" sz="2000" b="0" dirty="0"/>
              <a:t>(4 of 6)</a:t>
            </a:r>
          </a:p>
        </p:txBody>
      </p:sp>
      <p:sp>
        <p:nvSpPr>
          <p:cNvPr id="3" name="Content Placeholder 2">
            <a:extLst>
              <a:ext uri="{FF2B5EF4-FFF2-40B4-BE49-F238E27FC236}">
                <a16:creationId xmlns:a16="http://schemas.microsoft.com/office/drawing/2014/main" id="{540E0A10-5C5B-4FFF-9B6C-B9204F38DD30}"/>
              </a:ext>
            </a:extLst>
          </p:cNvPr>
          <p:cNvSpPr>
            <a:spLocks noGrp="1"/>
          </p:cNvSpPr>
          <p:nvPr>
            <p:ph sz="quarter" idx="13"/>
          </p:nvPr>
        </p:nvSpPr>
        <p:spPr/>
        <p:txBody>
          <a:bodyPr/>
          <a:lstStyle/>
          <a:p>
            <a:r>
              <a:rPr lang="en-US" dirty="0"/>
              <a:t>Complete the primary assessment and care for life-threatening problems before applying the collar.</a:t>
            </a:r>
          </a:p>
          <a:p>
            <a:r>
              <a:rPr lang="en-US" dirty="0"/>
              <a:t>Use mechanism of injury and patient condition to determine the need for cervical immobilization.</a:t>
            </a:r>
          </a:p>
          <a:p>
            <a:r>
              <a:rPr lang="en-US" dirty="0"/>
              <a:t>Assess patient’s neck prior to placing collar.</a:t>
            </a:r>
          </a:p>
          <a:p>
            <a:r>
              <a:rPr lang="en-US" dirty="0"/>
              <a:t>Reassure patient.</a:t>
            </a:r>
          </a:p>
        </p:txBody>
      </p:sp>
    </p:spTree>
    <p:extLst>
      <p:ext uri="{BB962C8B-B14F-4D97-AF65-F5344CB8AC3E}">
        <p14:creationId xmlns:p14="http://schemas.microsoft.com/office/powerpoint/2010/main" val="18092513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Spinal Motion Restriction–Applying a Cervical Collar </a:t>
            </a:r>
            <a:r>
              <a:rPr lang="en-US" altLang="en-US" sz="2000" b="0" dirty="0">
                <a:sym typeface="Lucida Grande" pitchFamily="-111" charset="0"/>
              </a:rPr>
              <a:t>(5 of 6)</a:t>
            </a:r>
            <a:endParaRPr lang="en-IN" sz="2000" b="0" dirty="0"/>
          </a:p>
        </p:txBody>
      </p:sp>
      <p:pic>
        <p:nvPicPr>
          <p:cNvPr id="5" name="Picture 4" descr="For applying a cervical collar to a seated patient. A note reads as follows. For long description, see slide 96: Appendix 2">
            <a:extLst>
              <a:ext uri="{FF2B5EF4-FFF2-40B4-BE49-F238E27FC236}">
                <a16:creationId xmlns:a16="http://schemas.microsoft.com/office/drawing/2014/main" id="{4583C8A8-C70C-4E0F-B013-5EBE349F640B}"/>
              </a:ext>
            </a:extLst>
          </p:cNvPr>
          <p:cNvPicPr>
            <a:picLocks noChangeAspect="1"/>
          </p:cNvPicPr>
          <p:nvPr/>
        </p:nvPicPr>
        <p:blipFill>
          <a:blip r:embed="rId3"/>
          <a:stretch>
            <a:fillRect/>
          </a:stretch>
        </p:blipFill>
        <p:spPr>
          <a:xfrm>
            <a:off x="1729514" y="1607020"/>
            <a:ext cx="5684973" cy="3784377"/>
          </a:xfrm>
          <a:prstGeom prst="rect">
            <a:avLst/>
          </a:prstGeom>
        </p:spPr>
      </p:pic>
      <p:sp>
        <p:nvSpPr>
          <p:cNvPr id="16" name="Text Placeholder 15">
            <a:extLst>
              <a:ext uri="{FF2B5EF4-FFF2-40B4-BE49-F238E27FC236}">
                <a16:creationId xmlns:a16="http://schemas.microsoft.com/office/drawing/2014/main" id="{0D3CAD7D-8547-425E-8DBD-E875938B8B89}"/>
              </a:ext>
            </a:extLst>
          </p:cNvPr>
          <p:cNvSpPr>
            <a:spLocks noGrp="1"/>
          </p:cNvSpPr>
          <p:nvPr>
            <p:ph type="body" sz="quarter" idx="27"/>
          </p:nvPr>
        </p:nvSpPr>
        <p:spPr>
          <a:xfrm>
            <a:off x="2455069" y="5523981"/>
            <a:ext cx="4233862" cy="383206"/>
          </a:xfrm>
        </p:spPr>
        <p:txBody>
          <a:bodyPr/>
          <a:lstStyle/>
          <a:p>
            <a:pPr marL="0" indent="0">
              <a:buNone/>
            </a:pPr>
            <a:r>
              <a:rPr lang="en-US" dirty="0">
                <a:latin typeface="+mn-lt"/>
                <a:hlinkClick r:id="rId4" action="ppaction://hlinksldjump"/>
              </a:rPr>
              <a:t>For long description, see slide </a:t>
            </a:r>
            <a:r>
              <a:rPr lang="en-US" dirty="0" smtClean="0">
                <a:latin typeface="+mn-lt"/>
                <a:hlinkClick r:id="rId4" action="ppaction://hlinksldjump"/>
              </a:rPr>
              <a:t>96: </a:t>
            </a:r>
            <a:r>
              <a:rPr lang="en-US" dirty="0">
                <a:latin typeface="+mn-lt"/>
                <a:hlinkClick r:id="rId4" action="ppaction://hlinksldjump"/>
              </a:rPr>
              <a:t>Appendix </a:t>
            </a:r>
            <a:r>
              <a:rPr lang="en-US" dirty="0" smtClean="0">
                <a:latin typeface="+mn-lt"/>
                <a:hlinkClick r:id="rId4" action="ppaction://hlinksldjump"/>
              </a:rPr>
              <a:t>2</a:t>
            </a:r>
            <a:endParaRPr lang="en-US" dirty="0">
              <a:latin typeface="+mn-lt"/>
            </a:endParaRPr>
          </a:p>
        </p:txBody>
      </p:sp>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77079" y="5977251"/>
            <a:ext cx="8229600" cy="383206"/>
          </a:xfrm>
        </p:spPr>
        <p:txBody>
          <a:bodyPr/>
          <a:lstStyle/>
          <a:p>
            <a:pPr marL="432" indent="0">
              <a:buNone/>
            </a:pPr>
            <a:r>
              <a:rPr lang="en-US" altLang="en-US" sz="2000" dirty="0"/>
              <a:t>Applying an Adjustable Collar to a Seated Patient</a:t>
            </a:r>
          </a:p>
        </p:txBody>
      </p:sp>
    </p:spTree>
    <p:extLst>
      <p:ext uri="{BB962C8B-B14F-4D97-AF65-F5344CB8AC3E}">
        <p14:creationId xmlns:p14="http://schemas.microsoft.com/office/powerpoint/2010/main" val="443424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6EC7-65E7-416A-9CB3-F1952CD56769}"/>
              </a:ext>
            </a:extLst>
          </p:cNvPr>
          <p:cNvSpPr>
            <a:spLocks noGrp="1"/>
          </p:cNvSpPr>
          <p:nvPr>
            <p:ph type="title"/>
          </p:nvPr>
        </p:nvSpPr>
        <p:spPr>
          <a:xfrm>
            <a:off x="457199" y="215371"/>
            <a:ext cx="8229601" cy="1097279"/>
          </a:xfrm>
        </p:spPr>
        <p:txBody>
          <a:bodyPr/>
          <a:lstStyle/>
          <a:p>
            <a:r>
              <a:rPr lang="en-US" sz="3400" dirty="0"/>
              <a:t>Spinal Motion Restriction–Applying a Cervical Collar </a:t>
            </a:r>
            <a:r>
              <a:rPr lang="en-US" sz="2000" b="0" dirty="0"/>
              <a:t>(6 of 6)</a:t>
            </a:r>
          </a:p>
        </p:txBody>
      </p:sp>
      <p:sp>
        <p:nvSpPr>
          <p:cNvPr id="3" name="Content Placeholder 2">
            <a:extLst>
              <a:ext uri="{FF2B5EF4-FFF2-40B4-BE49-F238E27FC236}">
                <a16:creationId xmlns:a16="http://schemas.microsoft.com/office/drawing/2014/main" id="{540E0A10-5C5B-4FFF-9B6C-B9204F38DD30}"/>
              </a:ext>
            </a:extLst>
          </p:cNvPr>
          <p:cNvSpPr>
            <a:spLocks noGrp="1"/>
          </p:cNvSpPr>
          <p:nvPr>
            <p:ph sz="quarter" idx="13"/>
          </p:nvPr>
        </p:nvSpPr>
        <p:spPr/>
        <p:txBody>
          <a:bodyPr/>
          <a:lstStyle/>
          <a:p>
            <a:r>
              <a:rPr lang="en-US" dirty="0"/>
              <a:t>Size collar.</a:t>
            </a:r>
          </a:p>
          <a:p>
            <a:r>
              <a:rPr lang="en-US" dirty="0"/>
              <a:t>Remove jewelry and move hair.</a:t>
            </a:r>
          </a:p>
          <a:p>
            <a:r>
              <a:rPr lang="en-US" dirty="0"/>
              <a:t>Keep patient’s head in the in-line anatomical position.</a:t>
            </a:r>
          </a:p>
        </p:txBody>
      </p:sp>
    </p:spTree>
    <p:extLst>
      <p:ext uri="{BB962C8B-B14F-4D97-AF65-F5344CB8AC3E}">
        <p14:creationId xmlns:p14="http://schemas.microsoft.com/office/powerpoint/2010/main" val="2457034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D659-7604-4913-AA98-5EDB77CDB995}"/>
              </a:ext>
            </a:extLst>
          </p:cNvPr>
          <p:cNvSpPr>
            <a:spLocks noGrp="1"/>
          </p:cNvSpPr>
          <p:nvPr>
            <p:ph type="title"/>
          </p:nvPr>
        </p:nvSpPr>
        <p:spPr/>
        <p:txBody>
          <a:bodyPr/>
          <a:lstStyle/>
          <a:p>
            <a:r>
              <a:rPr lang="en-US" sz="3400" dirty="0"/>
              <a:t>Trauma Patient with Serious Injury or Multisystem Trauma/High Priority </a:t>
            </a:r>
            <a:r>
              <a:rPr lang="en-US" sz="2000" b="0" dirty="0"/>
              <a:t>(1 of 2)</a:t>
            </a:r>
          </a:p>
        </p:txBody>
      </p:sp>
      <p:sp>
        <p:nvSpPr>
          <p:cNvPr id="3" name="Content Placeholder 2">
            <a:extLst>
              <a:ext uri="{FF2B5EF4-FFF2-40B4-BE49-F238E27FC236}">
                <a16:creationId xmlns:a16="http://schemas.microsoft.com/office/drawing/2014/main" id="{C6D6F610-6B4B-4310-9A82-CFBB719DD9C4}"/>
              </a:ext>
            </a:extLst>
          </p:cNvPr>
          <p:cNvSpPr>
            <a:spLocks noGrp="1"/>
          </p:cNvSpPr>
          <p:nvPr>
            <p:ph sz="quarter" idx="13"/>
          </p:nvPr>
        </p:nvSpPr>
        <p:spPr/>
        <p:txBody>
          <a:bodyPr/>
          <a:lstStyle/>
          <a:p>
            <a:r>
              <a:rPr lang="en-US" dirty="0"/>
              <a:t>Continue spinal stabilization</a:t>
            </a:r>
          </a:p>
          <a:p>
            <a:r>
              <a:rPr lang="en-US" dirty="0"/>
              <a:t>Consider a request for Advanced Life Support (A</a:t>
            </a:r>
            <a:r>
              <a:rPr lang="en-US" sz="100" dirty="0"/>
              <a:t> </a:t>
            </a:r>
            <a:r>
              <a:rPr lang="en-US" dirty="0"/>
              <a:t>L</a:t>
            </a:r>
            <a:r>
              <a:rPr lang="en-US" sz="100" dirty="0"/>
              <a:t> </a:t>
            </a:r>
            <a:r>
              <a:rPr lang="en-US" dirty="0"/>
              <a:t>S) personnel</a:t>
            </a:r>
          </a:p>
          <a:p>
            <a:r>
              <a:rPr lang="en-US" dirty="0"/>
              <a:t>Perform a rapid trauma assessment</a:t>
            </a:r>
          </a:p>
          <a:p>
            <a:pPr lvl="1"/>
            <a:r>
              <a:rPr lang="en-US" dirty="0"/>
              <a:t>Complete head-to-toe assessment</a:t>
            </a:r>
          </a:p>
        </p:txBody>
      </p:sp>
    </p:spTree>
    <p:extLst>
      <p:ext uri="{BB962C8B-B14F-4D97-AF65-F5344CB8AC3E}">
        <p14:creationId xmlns:p14="http://schemas.microsoft.com/office/powerpoint/2010/main" val="3612752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CB64-21F7-46D1-A3EB-7F26C9A0AE0E}"/>
              </a:ext>
            </a:extLst>
          </p:cNvPr>
          <p:cNvSpPr>
            <a:spLocks noGrp="1"/>
          </p:cNvSpPr>
          <p:nvPr>
            <p:ph type="title"/>
          </p:nvPr>
        </p:nvSpPr>
        <p:spPr/>
        <p:txBody>
          <a:bodyPr/>
          <a:lstStyle/>
          <a:p>
            <a:r>
              <a:rPr lang="en-US" sz="3400" dirty="0"/>
              <a:t>Components of the Secondary Assessment </a:t>
            </a:r>
            <a:r>
              <a:rPr lang="en-US" sz="2000" b="0" dirty="0"/>
              <a:t>(2 of 3)</a:t>
            </a:r>
          </a:p>
        </p:txBody>
      </p:sp>
      <p:sp>
        <p:nvSpPr>
          <p:cNvPr id="3" name="Content Placeholder 2">
            <a:extLst>
              <a:ext uri="{FF2B5EF4-FFF2-40B4-BE49-F238E27FC236}">
                <a16:creationId xmlns:a16="http://schemas.microsoft.com/office/drawing/2014/main" id="{33818A80-4DC9-42CB-87E9-F61483B4B99C}"/>
              </a:ext>
            </a:extLst>
          </p:cNvPr>
          <p:cNvSpPr>
            <a:spLocks noGrp="1"/>
          </p:cNvSpPr>
          <p:nvPr>
            <p:ph sz="quarter" idx="13"/>
          </p:nvPr>
        </p:nvSpPr>
        <p:spPr/>
        <p:txBody>
          <a:bodyPr/>
          <a:lstStyle/>
          <a:p>
            <a:r>
              <a:rPr lang="en-US" dirty="0"/>
              <a:t>Physical examination</a:t>
            </a:r>
          </a:p>
          <a:p>
            <a:r>
              <a:rPr lang="en-US" dirty="0"/>
              <a:t>Patient history</a:t>
            </a:r>
          </a:p>
          <a:p>
            <a:pPr lvl="1"/>
            <a:r>
              <a:rPr lang="en-US" dirty="0"/>
              <a:t>History of the present illness (H</a:t>
            </a:r>
            <a:r>
              <a:rPr lang="en-US" sz="100" dirty="0"/>
              <a:t> </a:t>
            </a:r>
            <a:r>
              <a:rPr lang="en-US" dirty="0"/>
              <a:t>P</a:t>
            </a:r>
            <a:r>
              <a:rPr lang="en-US" sz="100" dirty="0"/>
              <a:t> </a:t>
            </a:r>
            <a:r>
              <a:rPr lang="en-US" dirty="0"/>
              <a:t>I)</a:t>
            </a:r>
          </a:p>
          <a:p>
            <a:pPr lvl="1"/>
            <a:r>
              <a:rPr lang="en-US" dirty="0"/>
              <a:t>Past medical history (P</a:t>
            </a:r>
            <a:r>
              <a:rPr lang="en-US" sz="100" dirty="0"/>
              <a:t> </a:t>
            </a:r>
            <a:r>
              <a:rPr lang="en-US" dirty="0"/>
              <a:t>M</a:t>
            </a:r>
            <a:r>
              <a:rPr lang="en-US" sz="100" dirty="0"/>
              <a:t> </a:t>
            </a:r>
            <a:r>
              <a:rPr lang="en-US" dirty="0"/>
              <a:t>H)</a:t>
            </a:r>
          </a:p>
          <a:p>
            <a:r>
              <a:rPr lang="en-US" dirty="0"/>
              <a:t>Vital signs</a:t>
            </a:r>
          </a:p>
        </p:txBody>
      </p:sp>
    </p:spTree>
    <p:extLst>
      <p:ext uri="{BB962C8B-B14F-4D97-AF65-F5344CB8AC3E}">
        <p14:creationId xmlns:p14="http://schemas.microsoft.com/office/powerpoint/2010/main" val="254444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Physical Examination of the Trauma Patient </a:t>
            </a:r>
            <a:r>
              <a:rPr lang="en-US" altLang="en-US" sz="2000" b="0" dirty="0">
                <a:sym typeface="Lucida Grande" pitchFamily="-111" charset="0"/>
              </a:rPr>
              <a:t>(1 of 5)</a:t>
            </a:r>
            <a:endParaRPr lang="en-IN" sz="2000" b="0" dirty="0"/>
          </a:p>
        </p:txBody>
      </p:sp>
      <p:pic>
        <p:nvPicPr>
          <p:cNvPr id="4" name="Picture 3" descr="An E M T inspects a patient's head. The patient is lying on a floor and wearing an oxygen mask. ">
            <a:extLst>
              <a:ext uri="{FF2B5EF4-FFF2-40B4-BE49-F238E27FC236}">
                <a16:creationId xmlns:a16="http://schemas.microsoft.com/office/drawing/2014/main" id="{9AAC133B-EA0B-45C2-9CF7-1E47DC705B9C}"/>
              </a:ext>
            </a:extLst>
          </p:cNvPr>
          <p:cNvPicPr>
            <a:picLocks noChangeAspect="1"/>
          </p:cNvPicPr>
          <p:nvPr/>
        </p:nvPicPr>
        <p:blipFill>
          <a:blip r:embed="rId3"/>
          <a:stretch>
            <a:fillRect/>
          </a:stretch>
        </p:blipFill>
        <p:spPr>
          <a:xfrm>
            <a:off x="1717570" y="1650202"/>
            <a:ext cx="5708861" cy="3800278"/>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673414"/>
            <a:ext cx="8229600" cy="696852"/>
          </a:xfrm>
        </p:spPr>
        <p:txBody>
          <a:bodyPr/>
          <a:lstStyle/>
          <a:p>
            <a:pPr marL="432" indent="0">
              <a:buNone/>
            </a:pPr>
            <a:r>
              <a:rPr lang="en-US" altLang="en-US" sz="2000" dirty="0"/>
              <a:t>Rapid trauma assessment: Rapidly assess each part of the body. Head: Check for wounds, tenderness, and deformities plus crepitation.</a:t>
            </a:r>
          </a:p>
        </p:txBody>
      </p:sp>
    </p:spTree>
    <p:extLst>
      <p:ext uri="{BB962C8B-B14F-4D97-AF65-F5344CB8AC3E}">
        <p14:creationId xmlns:p14="http://schemas.microsoft.com/office/powerpoint/2010/main" val="876967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F2B8-D461-431F-8062-35D0F0B50669}"/>
              </a:ext>
            </a:extLst>
          </p:cNvPr>
          <p:cNvSpPr>
            <a:spLocks noGrp="1"/>
          </p:cNvSpPr>
          <p:nvPr>
            <p:ph type="title"/>
          </p:nvPr>
        </p:nvSpPr>
        <p:spPr/>
        <p:txBody>
          <a:bodyPr/>
          <a:lstStyle/>
          <a:p>
            <a:r>
              <a:rPr lang="en-US" sz="3400" dirty="0"/>
              <a:t>Trauma Patient with Serious Injury or Multisystem Trauma/High Priority </a:t>
            </a:r>
            <a:r>
              <a:rPr lang="en-US" sz="2000" b="0" dirty="0"/>
              <a:t>(2 of 2)</a:t>
            </a:r>
          </a:p>
        </p:txBody>
      </p:sp>
      <p:sp>
        <p:nvSpPr>
          <p:cNvPr id="3" name="Content Placeholder 2">
            <a:extLst>
              <a:ext uri="{FF2B5EF4-FFF2-40B4-BE49-F238E27FC236}">
                <a16:creationId xmlns:a16="http://schemas.microsoft.com/office/drawing/2014/main" id="{6BDF7CCC-CF5E-4F2D-98DB-38CB14AD5EC6}"/>
              </a:ext>
            </a:extLst>
          </p:cNvPr>
          <p:cNvSpPr>
            <a:spLocks noGrp="1"/>
          </p:cNvSpPr>
          <p:nvPr>
            <p:ph sz="quarter" idx="13"/>
          </p:nvPr>
        </p:nvSpPr>
        <p:spPr/>
        <p:txBody>
          <a:bodyPr/>
          <a:lstStyle/>
          <a:p>
            <a:r>
              <a:rPr lang="en-US" dirty="0"/>
              <a:t>Consider hidden injuries</a:t>
            </a:r>
          </a:p>
          <a:p>
            <a:pPr lvl="1"/>
            <a:r>
              <a:rPr lang="en-US" dirty="0"/>
              <a:t>Seat belt injuries</a:t>
            </a:r>
          </a:p>
          <a:p>
            <a:pPr lvl="1"/>
            <a:r>
              <a:rPr lang="en-US" dirty="0"/>
              <a:t>Airbag injuries</a:t>
            </a:r>
          </a:p>
          <a:p>
            <a:pPr lvl="1"/>
            <a:r>
              <a:rPr lang="en-US" dirty="0"/>
              <a:t>Steering wheel injuries</a:t>
            </a:r>
          </a:p>
        </p:txBody>
      </p:sp>
    </p:spTree>
    <p:extLst>
      <p:ext uri="{BB962C8B-B14F-4D97-AF65-F5344CB8AC3E}">
        <p14:creationId xmlns:p14="http://schemas.microsoft.com/office/powerpoint/2010/main" val="13130898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8F42-2A88-4172-9A50-1EACC728116D}"/>
              </a:ext>
            </a:extLst>
          </p:cNvPr>
          <p:cNvSpPr>
            <a:spLocks noGrp="1"/>
          </p:cNvSpPr>
          <p:nvPr>
            <p:ph type="title"/>
          </p:nvPr>
        </p:nvSpPr>
        <p:spPr/>
        <p:txBody>
          <a:bodyPr/>
          <a:lstStyle/>
          <a:p>
            <a:r>
              <a:rPr lang="en-US" dirty="0"/>
              <a:t>Continue Spinal Precautions</a:t>
            </a:r>
          </a:p>
        </p:txBody>
      </p:sp>
      <p:sp>
        <p:nvSpPr>
          <p:cNvPr id="3" name="Content Placeholder 2">
            <a:extLst>
              <a:ext uri="{FF2B5EF4-FFF2-40B4-BE49-F238E27FC236}">
                <a16:creationId xmlns:a16="http://schemas.microsoft.com/office/drawing/2014/main" id="{E6C30492-2339-493B-AE60-AAADB9783E66}"/>
              </a:ext>
            </a:extLst>
          </p:cNvPr>
          <p:cNvSpPr>
            <a:spLocks noGrp="1"/>
          </p:cNvSpPr>
          <p:nvPr>
            <p:ph sz="quarter" idx="13"/>
          </p:nvPr>
        </p:nvSpPr>
        <p:spPr/>
        <p:txBody>
          <a:bodyPr/>
          <a:lstStyle/>
          <a:p>
            <a:r>
              <a:rPr lang="en-US" dirty="0"/>
              <a:t>Manually stabilize the patient’s head.</a:t>
            </a:r>
          </a:p>
          <a:p>
            <a:r>
              <a:rPr lang="en-US" dirty="0"/>
              <a:t>Follow local protocols.</a:t>
            </a:r>
          </a:p>
        </p:txBody>
      </p:sp>
    </p:spTree>
    <p:extLst>
      <p:ext uri="{BB962C8B-B14F-4D97-AF65-F5344CB8AC3E}">
        <p14:creationId xmlns:p14="http://schemas.microsoft.com/office/powerpoint/2010/main" val="2107937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6BF5-1648-4090-AAA4-92FB65CE79F8}"/>
              </a:ext>
            </a:extLst>
          </p:cNvPr>
          <p:cNvSpPr>
            <a:spLocks noGrp="1"/>
          </p:cNvSpPr>
          <p:nvPr>
            <p:ph type="title"/>
          </p:nvPr>
        </p:nvSpPr>
        <p:spPr/>
        <p:txBody>
          <a:bodyPr/>
          <a:lstStyle/>
          <a:p>
            <a:r>
              <a:rPr lang="en-US" sz="3400" dirty="0"/>
              <a:t>Consider a Request for Advanced </a:t>
            </a:r>
            <a:r>
              <a:rPr lang="en-US" sz="3400" dirty="0" smtClean="0"/>
              <a:t>Life Support </a:t>
            </a:r>
            <a:r>
              <a:rPr lang="en-US" sz="3400" dirty="0"/>
              <a:t>Personnel</a:t>
            </a:r>
          </a:p>
        </p:txBody>
      </p:sp>
      <p:sp>
        <p:nvSpPr>
          <p:cNvPr id="3" name="Content Placeholder 2">
            <a:extLst>
              <a:ext uri="{FF2B5EF4-FFF2-40B4-BE49-F238E27FC236}">
                <a16:creationId xmlns:a16="http://schemas.microsoft.com/office/drawing/2014/main" id="{93382963-6F77-441F-9E1B-747555A5AA28}"/>
              </a:ext>
            </a:extLst>
          </p:cNvPr>
          <p:cNvSpPr>
            <a:spLocks noGrp="1"/>
          </p:cNvSpPr>
          <p:nvPr>
            <p:ph sz="quarter" idx="13"/>
          </p:nvPr>
        </p:nvSpPr>
        <p:spPr/>
        <p:txBody>
          <a:bodyPr/>
          <a:lstStyle/>
          <a:p>
            <a:r>
              <a:rPr lang="en-US" dirty="0"/>
              <a:t>Paramedics can provide additional interventions.</a:t>
            </a:r>
          </a:p>
          <a:p>
            <a:r>
              <a:rPr lang="en-US" dirty="0"/>
              <a:t>Follow local protocols.</a:t>
            </a:r>
          </a:p>
          <a:p>
            <a:r>
              <a:rPr lang="en-US" dirty="0"/>
              <a:t>Familiarize yourself with the types of patients local clinics can help.</a:t>
            </a:r>
          </a:p>
        </p:txBody>
      </p:sp>
    </p:spTree>
    <p:extLst>
      <p:ext uri="{BB962C8B-B14F-4D97-AF65-F5344CB8AC3E}">
        <p14:creationId xmlns:p14="http://schemas.microsoft.com/office/powerpoint/2010/main" val="16201088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8DA6-0EA9-46B9-9AE0-94BC82BC7108}"/>
              </a:ext>
            </a:extLst>
          </p:cNvPr>
          <p:cNvSpPr>
            <a:spLocks noGrp="1"/>
          </p:cNvSpPr>
          <p:nvPr>
            <p:ph type="title"/>
          </p:nvPr>
        </p:nvSpPr>
        <p:spPr>
          <a:xfrm>
            <a:off x="457200" y="215371"/>
            <a:ext cx="7609114" cy="1097279"/>
          </a:xfrm>
        </p:spPr>
        <p:txBody>
          <a:bodyPr/>
          <a:lstStyle/>
          <a:p>
            <a:r>
              <a:rPr lang="en-US" sz="3400" dirty="0"/>
              <a:t>Perform a Rapid </a:t>
            </a:r>
            <a:r>
              <a:rPr lang="en-US" sz="3400" dirty="0" smtClean="0"/>
              <a:t>Trauma Assessment </a:t>
            </a:r>
            <a:r>
              <a:rPr lang="en-US" sz="2000" b="0" dirty="0"/>
              <a:t>(1 of 6)</a:t>
            </a:r>
          </a:p>
        </p:txBody>
      </p:sp>
      <p:sp>
        <p:nvSpPr>
          <p:cNvPr id="3" name="Content Placeholder 2">
            <a:extLst>
              <a:ext uri="{FF2B5EF4-FFF2-40B4-BE49-F238E27FC236}">
                <a16:creationId xmlns:a16="http://schemas.microsoft.com/office/drawing/2014/main" id="{76AA9044-4FED-405B-898E-399A50146B66}"/>
              </a:ext>
            </a:extLst>
          </p:cNvPr>
          <p:cNvSpPr>
            <a:spLocks noGrp="1"/>
          </p:cNvSpPr>
          <p:nvPr>
            <p:ph sz="quarter" idx="13"/>
          </p:nvPr>
        </p:nvSpPr>
        <p:spPr/>
        <p:txBody>
          <a:bodyPr/>
          <a:lstStyle/>
          <a:p>
            <a:r>
              <a:rPr lang="en-US" dirty="0"/>
              <a:t>Requires only a few moments</a:t>
            </a:r>
          </a:p>
          <a:p>
            <a:r>
              <a:rPr lang="en-US" dirty="0"/>
              <a:t>Should be performed at scene</a:t>
            </a:r>
          </a:p>
          <a:p>
            <a:r>
              <a:rPr lang="en-US" dirty="0"/>
              <a:t>Care provided en route will be based on this assessment.</a:t>
            </a:r>
          </a:p>
        </p:txBody>
      </p:sp>
    </p:spTree>
    <p:extLst>
      <p:ext uri="{BB962C8B-B14F-4D97-AF65-F5344CB8AC3E}">
        <p14:creationId xmlns:p14="http://schemas.microsoft.com/office/powerpoint/2010/main" val="34595631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8DA6-0EA9-46B9-9AE0-94BC82BC7108}"/>
              </a:ext>
            </a:extLst>
          </p:cNvPr>
          <p:cNvSpPr>
            <a:spLocks noGrp="1"/>
          </p:cNvSpPr>
          <p:nvPr>
            <p:ph type="title"/>
          </p:nvPr>
        </p:nvSpPr>
        <p:spPr>
          <a:xfrm>
            <a:off x="457200" y="215371"/>
            <a:ext cx="7609114" cy="1097279"/>
          </a:xfrm>
        </p:spPr>
        <p:txBody>
          <a:bodyPr/>
          <a:lstStyle/>
          <a:p>
            <a:r>
              <a:rPr lang="en-US" sz="3400" dirty="0"/>
              <a:t>Perform a Rapid Trauma Assessment </a:t>
            </a:r>
            <a:r>
              <a:rPr lang="en-US" sz="2000" b="0" dirty="0"/>
              <a:t>(2 of 6)</a:t>
            </a:r>
          </a:p>
        </p:txBody>
      </p:sp>
      <p:sp>
        <p:nvSpPr>
          <p:cNvPr id="3" name="Content Placeholder 2">
            <a:extLst>
              <a:ext uri="{FF2B5EF4-FFF2-40B4-BE49-F238E27FC236}">
                <a16:creationId xmlns:a16="http://schemas.microsoft.com/office/drawing/2014/main" id="{76AA9044-4FED-405B-898E-399A50146B66}"/>
              </a:ext>
            </a:extLst>
          </p:cNvPr>
          <p:cNvSpPr>
            <a:spLocks noGrp="1"/>
          </p:cNvSpPr>
          <p:nvPr>
            <p:ph sz="quarter" idx="13"/>
          </p:nvPr>
        </p:nvSpPr>
        <p:spPr/>
        <p:txBody>
          <a:bodyPr/>
          <a:lstStyle/>
          <a:p>
            <a:r>
              <a:rPr lang="en-US" dirty="0"/>
              <a:t>Rapid assessment of the head</a:t>
            </a:r>
          </a:p>
          <a:p>
            <a:pPr lvl="1"/>
            <a:r>
              <a:rPr lang="en-US" dirty="0"/>
              <a:t>Palpate cranium, face, ears, eyes, nose, and mouth</a:t>
            </a:r>
          </a:p>
          <a:p>
            <a:pPr lvl="1"/>
            <a:r>
              <a:rPr lang="en-US" dirty="0"/>
              <a:t>Blood or clear fluid and Battle’s sign are serious findings.</a:t>
            </a:r>
          </a:p>
          <a:p>
            <a:r>
              <a:rPr lang="en-US" dirty="0"/>
              <a:t>Rapid assessment of the neck</a:t>
            </a:r>
          </a:p>
          <a:p>
            <a:pPr lvl="1"/>
            <a:r>
              <a:rPr lang="en-US" dirty="0"/>
              <a:t>Wounds, tenderness, deformities, and jugular vein distention</a:t>
            </a:r>
          </a:p>
          <a:p>
            <a:pPr lvl="1"/>
            <a:r>
              <a:rPr lang="en-US" dirty="0"/>
              <a:t>Stoma or tracheostomy</a:t>
            </a:r>
          </a:p>
        </p:txBody>
      </p:sp>
    </p:spTree>
    <p:extLst>
      <p:ext uri="{BB962C8B-B14F-4D97-AF65-F5344CB8AC3E}">
        <p14:creationId xmlns:p14="http://schemas.microsoft.com/office/powerpoint/2010/main" val="3331023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8DA6-0EA9-46B9-9AE0-94BC82BC7108}"/>
              </a:ext>
            </a:extLst>
          </p:cNvPr>
          <p:cNvSpPr>
            <a:spLocks noGrp="1"/>
          </p:cNvSpPr>
          <p:nvPr>
            <p:ph type="title"/>
          </p:nvPr>
        </p:nvSpPr>
        <p:spPr>
          <a:xfrm>
            <a:off x="457200" y="215371"/>
            <a:ext cx="7609114" cy="1097279"/>
          </a:xfrm>
        </p:spPr>
        <p:txBody>
          <a:bodyPr/>
          <a:lstStyle/>
          <a:p>
            <a:r>
              <a:rPr lang="en-US" sz="3400" dirty="0"/>
              <a:t>Perform a Rapid Trauma Assessment </a:t>
            </a:r>
            <a:r>
              <a:rPr lang="en-US" sz="2000" b="0" dirty="0"/>
              <a:t>(3 of 6)</a:t>
            </a:r>
          </a:p>
        </p:txBody>
      </p:sp>
      <p:sp>
        <p:nvSpPr>
          <p:cNvPr id="3" name="Content Placeholder 2">
            <a:extLst>
              <a:ext uri="{FF2B5EF4-FFF2-40B4-BE49-F238E27FC236}">
                <a16:creationId xmlns:a16="http://schemas.microsoft.com/office/drawing/2014/main" id="{76AA9044-4FED-405B-898E-399A50146B66}"/>
              </a:ext>
            </a:extLst>
          </p:cNvPr>
          <p:cNvSpPr>
            <a:spLocks noGrp="1"/>
          </p:cNvSpPr>
          <p:nvPr>
            <p:ph sz="quarter" idx="13"/>
          </p:nvPr>
        </p:nvSpPr>
        <p:spPr/>
        <p:txBody>
          <a:bodyPr/>
          <a:lstStyle/>
          <a:p>
            <a:r>
              <a:rPr lang="en-US" dirty="0"/>
              <a:t>Application of a cervical collar</a:t>
            </a:r>
          </a:p>
          <a:p>
            <a:pPr lvl="1"/>
            <a:r>
              <a:rPr lang="en-US" dirty="0"/>
              <a:t>Size and apply if indicated by protocols</a:t>
            </a:r>
          </a:p>
          <a:p>
            <a:r>
              <a:rPr lang="en-US" dirty="0"/>
              <a:t>Rapid assessment of the chest</a:t>
            </a:r>
          </a:p>
          <a:p>
            <a:pPr lvl="1"/>
            <a:r>
              <a:rPr lang="en-US" dirty="0"/>
              <a:t>Paradoxical motion, crepitation, and breath sounds</a:t>
            </a:r>
          </a:p>
          <a:p>
            <a:pPr lvl="1"/>
            <a:r>
              <a:rPr lang="en-US" dirty="0"/>
              <a:t>Rib cage and chest must be exposed.</a:t>
            </a:r>
          </a:p>
        </p:txBody>
      </p:sp>
    </p:spTree>
    <p:extLst>
      <p:ext uri="{BB962C8B-B14F-4D97-AF65-F5344CB8AC3E}">
        <p14:creationId xmlns:p14="http://schemas.microsoft.com/office/powerpoint/2010/main" val="41897641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Physical Examination of the Trauma Patient </a:t>
            </a:r>
            <a:r>
              <a:rPr lang="en-US" altLang="en-US" sz="2000" b="0" dirty="0">
                <a:sym typeface="Lucida Grande" pitchFamily="-111" charset="0"/>
              </a:rPr>
              <a:t>(2 of 5)</a:t>
            </a:r>
            <a:endParaRPr lang="en-IN" sz="2000" b="0" dirty="0"/>
          </a:p>
        </p:txBody>
      </p:sp>
      <p:pic>
        <p:nvPicPr>
          <p:cNvPr id="5" name="Picture 4" descr="An E M T stabilizes a patient's neck while another E M T inspects the patient's chest. The patient is lying on a floor and wearing an oxygen mask.">
            <a:extLst>
              <a:ext uri="{FF2B5EF4-FFF2-40B4-BE49-F238E27FC236}">
                <a16:creationId xmlns:a16="http://schemas.microsoft.com/office/drawing/2014/main" id="{4FE89079-DAF3-4809-954F-5B55667A0455}"/>
              </a:ext>
            </a:extLst>
          </p:cNvPr>
          <p:cNvPicPr>
            <a:picLocks noChangeAspect="1"/>
          </p:cNvPicPr>
          <p:nvPr/>
        </p:nvPicPr>
        <p:blipFill>
          <a:blip r:embed="rId3"/>
          <a:stretch>
            <a:fillRect/>
          </a:stretch>
        </p:blipFill>
        <p:spPr>
          <a:xfrm>
            <a:off x="1935982" y="1580118"/>
            <a:ext cx="5272037" cy="3509493"/>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391941"/>
            <a:ext cx="8229600" cy="974441"/>
          </a:xfrm>
        </p:spPr>
        <p:txBody>
          <a:bodyPr/>
          <a:lstStyle/>
          <a:p>
            <a:pPr marL="432" indent="0">
              <a:buNone/>
            </a:pPr>
            <a:r>
              <a:rPr lang="en-US" altLang="en-US" sz="2000" dirty="0"/>
              <a:t>Rapid trauma assessment: Rapidly assess each part of the body. Chest: Inspect and palpate for wounds, tenderness, and deformities, plus crepitation and paradoxical motion.</a:t>
            </a:r>
          </a:p>
        </p:txBody>
      </p:sp>
    </p:spTree>
    <p:extLst>
      <p:ext uri="{BB962C8B-B14F-4D97-AF65-F5344CB8AC3E}">
        <p14:creationId xmlns:p14="http://schemas.microsoft.com/office/powerpoint/2010/main" val="34685426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Physical Examination of the Trauma Patient </a:t>
            </a:r>
            <a:r>
              <a:rPr lang="en-US" altLang="en-US" sz="2000" b="0" dirty="0">
                <a:sym typeface="Lucida Grande" pitchFamily="-111" charset="0"/>
              </a:rPr>
              <a:t>(3 of 5)</a:t>
            </a:r>
            <a:endParaRPr lang="en-IN" sz="2000" b="0" dirty="0"/>
          </a:p>
        </p:txBody>
      </p:sp>
      <p:pic>
        <p:nvPicPr>
          <p:cNvPr id="4" name="Picture 3" descr="An E M T presses a stethoscope against a patient's chest.">
            <a:extLst>
              <a:ext uri="{FF2B5EF4-FFF2-40B4-BE49-F238E27FC236}">
                <a16:creationId xmlns:a16="http://schemas.microsoft.com/office/drawing/2014/main" id="{4B97A928-645F-4371-970C-037CA02701F5}"/>
              </a:ext>
            </a:extLst>
          </p:cNvPr>
          <p:cNvPicPr>
            <a:picLocks noChangeAspect="1"/>
          </p:cNvPicPr>
          <p:nvPr/>
        </p:nvPicPr>
        <p:blipFill>
          <a:blip r:embed="rId3"/>
          <a:stretch>
            <a:fillRect/>
          </a:stretch>
        </p:blipFill>
        <p:spPr>
          <a:xfrm>
            <a:off x="1672380" y="1566540"/>
            <a:ext cx="5799241" cy="3860442"/>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580888"/>
            <a:ext cx="8229600" cy="649287"/>
          </a:xfrm>
        </p:spPr>
        <p:txBody>
          <a:bodyPr/>
          <a:lstStyle/>
          <a:p>
            <a:pPr marL="432" indent="0">
              <a:buNone/>
            </a:pPr>
            <a:r>
              <a:rPr lang="en-US" altLang="en-US" sz="2000" dirty="0"/>
              <a:t>Rapid trauma assessment: Rapidly assess each part of the body.</a:t>
            </a:r>
            <a:br>
              <a:rPr lang="en-US" altLang="en-US" sz="2000" dirty="0"/>
            </a:br>
            <a:r>
              <a:rPr lang="en-US" altLang="en-US" sz="2000" dirty="0"/>
              <a:t>Chest: Auscultate for breath sounds (presence, absence, and equality).</a:t>
            </a:r>
          </a:p>
        </p:txBody>
      </p:sp>
    </p:spTree>
    <p:extLst>
      <p:ext uri="{BB962C8B-B14F-4D97-AF65-F5344CB8AC3E}">
        <p14:creationId xmlns:p14="http://schemas.microsoft.com/office/powerpoint/2010/main" val="21930253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0F0C-4408-4F71-8229-3327849E5229}"/>
              </a:ext>
            </a:extLst>
          </p:cNvPr>
          <p:cNvSpPr>
            <a:spLocks noGrp="1"/>
          </p:cNvSpPr>
          <p:nvPr>
            <p:ph type="title"/>
          </p:nvPr>
        </p:nvSpPr>
        <p:spPr>
          <a:xfrm>
            <a:off x="457200" y="215371"/>
            <a:ext cx="7658100" cy="1097279"/>
          </a:xfrm>
        </p:spPr>
        <p:txBody>
          <a:bodyPr/>
          <a:lstStyle/>
          <a:p>
            <a:r>
              <a:rPr lang="en-US" sz="3400" dirty="0"/>
              <a:t>Perform a Rapid </a:t>
            </a:r>
            <a:r>
              <a:rPr lang="en-US" sz="3400" dirty="0" smtClean="0"/>
              <a:t>Trauma Assessment </a:t>
            </a:r>
            <a:r>
              <a:rPr lang="en-US" sz="2000" b="0" dirty="0"/>
              <a:t>(4 of 6)</a:t>
            </a:r>
          </a:p>
        </p:txBody>
      </p:sp>
      <p:sp>
        <p:nvSpPr>
          <p:cNvPr id="3" name="Content Placeholder 2">
            <a:extLst>
              <a:ext uri="{FF2B5EF4-FFF2-40B4-BE49-F238E27FC236}">
                <a16:creationId xmlns:a16="http://schemas.microsoft.com/office/drawing/2014/main" id="{E48946AA-E4FF-4611-9327-BCF1403FD999}"/>
              </a:ext>
            </a:extLst>
          </p:cNvPr>
          <p:cNvSpPr>
            <a:spLocks noGrp="1"/>
          </p:cNvSpPr>
          <p:nvPr>
            <p:ph sz="quarter" idx="13"/>
          </p:nvPr>
        </p:nvSpPr>
        <p:spPr/>
        <p:txBody>
          <a:bodyPr/>
          <a:lstStyle/>
          <a:p>
            <a:r>
              <a:rPr lang="en-US" dirty="0"/>
              <a:t>Rapid assessment of the abdomen</a:t>
            </a:r>
          </a:p>
          <a:p>
            <a:pPr lvl="1"/>
            <a:r>
              <a:rPr lang="en-US" dirty="0"/>
              <a:t>Distention, pulsating mass</a:t>
            </a:r>
          </a:p>
          <a:p>
            <a:pPr lvl="1"/>
            <a:r>
              <a:rPr lang="en-US" dirty="0"/>
              <a:t>Gently press down on quadrants.</a:t>
            </a:r>
          </a:p>
          <a:p>
            <a:r>
              <a:rPr lang="en-US" dirty="0"/>
              <a:t>Rapid assessment of the pelvis</a:t>
            </a:r>
          </a:p>
          <a:p>
            <a:pPr lvl="1"/>
            <a:r>
              <a:rPr lang="en-US" dirty="0"/>
              <a:t>Bleeding</a:t>
            </a:r>
          </a:p>
          <a:p>
            <a:pPr lvl="1"/>
            <a:r>
              <a:rPr lang="en-US" dirty="0"/>
              <a:t>Priapism</a:t>
            </a:r>
          </a:p>
        </p:txBody>
      </p:sp>
    </p:spTree>
    <p:extLst>
      <p:ext uri="{BB962C8B-B14F-4D97-AF65-F5344CB8AC3E}">
        <p14:creationId xmlns:p14="http://schemas.microsoft.com/office/powerpoint/2010/main" val="2410088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CB64-21F7-46D1-A3EB-7F26C9A0AE0E}"/>
              </a:ext>
            </a:extLst>
          </p:cNvPr>
          <p:cNvSpPr>
            <a:spLocks noGrp="1"/>
          </p:cNvSpPr>
          <p:nvPr>
            <p:ph type="title"/>
          </p:nvPr>
        </p:nvSpPr>
        <p:spPr/>
        <p:txBody>
          <a:bodyPr/>
          <a:lstStyle/>
          <a:p>
            <a:r>
              <a:rPr lang="en-US" sz="3400" dirty="0"/>
              <a:t>Components of the Secondary Assessment </a:t>
            </a:r>
            <a:r>
              <a:rPr lang="en-US" sz="2000" b="0" dirty="0"/>
              <a:t>(3 of 3)</a:t>
            </a:r>
          </a:p>
        </p:txBody>
      </p:sp>
      <p:sp>
        <p:nvSpPr>
          <p:cNvPr id="3" name="Content Placeholder 2">
            <a:extLst>
              <a:ext uri="{FF2B5EF4-FFF2-40B4-BE49-F238E27FC236}">
                <a16:creationId xmlns:a16="http://schemas.microsoft.com/office/drawing/2014/main" id="{33818A80-4DC9-42CB-87E9-F61483B4B99C}"/>
              </a:ext>
            </a:extLst>
          </p:cNvPr>
          <p:cNvSpPr>
            <a:spLocks noGrp="1"/>
          </p:cNvSpPr>
          <p:nvPr>
            <p:ph sz="quarter" idx="13"/>
          </p:nvPr>
        </p:nvSpPr>
        <p:spPr/>
        <p:txBody>
          <a:bodyPr/>
          <a:lstStyle/>
          <a:p>
            <a:r>
              <a:rPr lang="en-US" dirty="0"/>
              <a:t>Sign</a:t>
            </a:r>
          </a:p>
          <a:p>
            <a:pPr lvl="1"/>
            <a:r>
              <a:rPr lang="en-US" dirty="0"/>
              <a:t>Something you can see</a:t>
            </a:r>
          </a:p>
          <a:p>
            <a:r>
              <a:rPr lang="en-US" dirty="0"/>
              <a:t>Symptom</a:t>
            </a:r>
          </a:p>
          <a:p>
            <a:pPr lvl="1"/>
            <a:r>
              <a:rPr lang="en-US" dirty="0"/>
              <a:t>Something the patient tell you</a:t>
            </a:r>
          </a:p>
          <a:p>
            <a:r>
              <a:rPr lang="en-US" dirty="0"/>
              <a:t>Reassessment is a continual process.</a:t>
            </a:r>
          </a:p>
        </p:txBody>
      </p:sp>
    </p:spTree>
    <p:extLst>
      <p:ext uri="{BB962C8B-B14F-4D97-AF65-F5344CB8AC3E}">
        <p14:creationId xmlns:p14="http://schemas.microsoft.com/office/powerpoint/2010/main" val="2135628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Physical Examination of the Trauma Patient </a:t>
            </a:r>
            <a:r>
              <a:rPr lang="en-US" altLang="en-US" sz="2000" b="0" dirty="0">
                <a:sym typeface="Lucida Grande" pitchFamily="-111" charset="0"/>
              </a:rPr>
              <a:t>(4 of 5)</a:t>
            </a:r>
            <a:endParaRPr lang="en-IN" sz="2000" b="0" dirty="0"/>
          </a:p>
        </p:txBody>
      </p:sp>
      <p:pic>
        <p:nvPicPr>
          <p:cNvPr id="5" name="Picture 4" descr="An E M T palpates the abdomen of a patient.">
            <a:extLst>
              <a:ext uri="{FF2B5EF4-FFF2-40B4-BE49-F238E27FC236}">
                <a16:creationId xmlns:a16="http://schemas.microsoft.com/office/drawing/2014/main" id="{003A7691-9BD6-44BE-8B96-E20D41F949B9}"/>
              </a:ext>
            </a:extLst>
          </p:cNvPr>
          <p:cNvPicPr>
            <a:picLocks noChangeAspect="1"/>
          </p:cNvPicPr>
          <p:nvPr/>
        </p:nvPicPr>
        <p:blipFill>
          <a:blip r:embed="rId3"/>
          <a:stretch>
            <a:fillRect/>
          </a:stretch>
        </p:blipFill>
        <p:spPr>
          <a:xfrm>
            <a:off x="1813111" y="1582747"/>
            <a:ext cx="5517779" cy="3673079"/>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386875"/>
            <a:ext cx="8439150" cy="993081"/>
          </a:xfrm>
        </p:spPr>
        <p:txBody>
          <a:bodyPr/>
          <a:lstStyle/>
          <a:p>
            <a:pPr marL="432" indent="0">
              <a:buNone/>
            </a:pPr>
            <a:r>
              <a:rPr lang="en-US" altLang="en-US" sz="2000" dirty="0"/>
              <a:t>Rapid trauma assessment: Rapidly assess each part of the body.</a:t>
            </a:r>
            <a:br>
              <a:rPr lang="en-US" altLang="en-US" sz="2000" dirty="0"/>
            </a:br>
            <a:r>
              <a:rPr lang="en-US" altLang="en-US" sz="2000" dirty="0"/>
              <a:t>Abdomen: Check for wounds, tenderness, and deformities plus firm, soft, and distended areas.</a:t>
            </a:r>
          </a:p>
        </p:txBody>
      </p:sp>
    </p:spTree>
    <p:extLst>
      <p:ext uri="{BB962C8B-B14F-4D97-AF65-F5344CB8AC3E}">
        <p14:creationId xmlns:p14="http://schemas.microsoft.com/office/powerpoint/2010/main" val="10469336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0F0C-4408-4F71-8229-3327849E5229}"/>
              </a:ext>
            </a:extLst>
          </p:cNvPr>
          <p:cNvSpPr>
            <a:spLocks noGrp="1"/>
          </p:cNvSpPr>
          <p:nvPr>
            <p:ph type="title"/>
          </p:nvPr>
        </p:nvSpPr>
        <p:spPr>
          <a:xfrm>
            <a:off x="457200" y="215371"/>
            <a:ext cx="7658100" cy="1097279"/>
          </a:xfrm>
        </p:spPr>
        <p:txBody>
          <a:bodyPr/>
          <a:lstStyle/>
          <a:p>
            <a:r>
              <a:rPr lang="en-US" sz="3400" dirty="0"/>
              <a:t>Perform a Rapid Trauma Assessment </a:t>
            </a:r>
            <a:r>
              <a:rPr lang="en-US" sz="2000" b="0" dirty="0"/>
              <a:t>(5 of 6)</a:t>
            </a:r>
          </a:p>
        </p:txBody>
      </p:sp>
      <p:sp>
        <p:nvSpPr>
          <p:cNvPr id="3" name="Content Placeholder 2">
            <a:extLst>
              <a:ext uri="{FF2B5EF4-FFF2-40B4-BE49-F238E27FC236}">
                <a16:creationId xmlns:a16="http://schemas.microsoft.com/office/drawing/2014/main" id="{E48946AA-E4FF-4611-9327-BCF1403FD999}"/>
              </a:ext>
            </a:extLst>
          </p:cNvPr>
          <p:cNvSpPr>
            <a:spLocks noGrp="1"/>
          </p:cNvSpPr>
          <p:nvPr>
            <p:ph sz="quarter" idx="13"/>
          </p:nvPr>
        </p:nvSpPr>
        <p:spPr/>
        <p:txBody>
          <a:bodyPr/>
          <a:lstStyle/>
          <a:p>
            <a:r>
              <a:rPr lang="en-US" dirty="0"/>
              <a:t>Rapid assessment of the extremities</a:t>
            </a:r>
          </a:p>
          <a:p>
            <a:pPr lvl="1"/>
            <a:r>
              <a:rPr lang="en-US" dirty="0"/>
              <a:t>Wounds, tenderness, deformities</a:t>
            </a:r>
          </a:p>
          <a:p>
            <a:pPr lvl="1"/>
            <a:r>
              <a:rPr lang="en-US" dirty="0"/>
              <a:t>Circulation, sensation, and motor function</a:t>
            </a:r>
          </a:p>
        </p:txBody>
      </p:sp>
    </p:spTree>
    <p:extLst>
      <p:ext uri="{BB962C8B-B14F-4D97-AF65-F5344CB8AC3E}">
        <p14:creationId xmlns:p14="http://schemas.microsoft.com/office/powerpoint/2010/main" val="32002831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Assessing Distal Function </a:t>
            </a:r>
            <a:r>
              <a:rPr lang="en-US" altLang="en-US" sz="2000" b="0" dirty="0">
                <a:sym typeface="Lucida Grande" pitchFamily="-111" charset="0"/>
              </a:rPr>
              <a:t>(1 of 4)</a:t>
            </a:r>
            <a:endParaRPr lang="en-IN" sz="2000" b="0" dirty="0"/>
          </a:p>
        </p:txBody>
      </p:sp>
      <p:pic>
        <p:nvPicPr>
          <p:cNvPr id="4" name="Picture 3" descr="An Emergency Medical Technician presses two gloved fingers against the inside of a patient's right wrist.">
            <a:extLst>
              <a:ext uri="{FF2B5EF4-FFF2-40B4-BE49-F238E27FC236}">
                <a16:creationId xmlns:a16="http://schemas.microsoft.com/office/drawing/2014/main" id="{1D500A2F-6950-4F04-8734-5B5A2B36A4C6}"/>
              </a:ext>
            </a:extLst>
          </p:cNvPr>
          <p:cNvPicPr>
            <a:picLocks noChangeAspect="1"/>
          </p:cNvPicPr>
          <p:nvPr/>
        </p:nvPicPr>
        <p:blipFill>
          <a:blip r:embed="rId3"/>
          <a:stretch>
            <a:fillRect/>
          </a:stretch>
        </p:blipFill>
        <p:spPr>
          <a:xfrm>
            <a:off x="2157332" y="1630965"/>
            <a:ext cx="4847266" cy="3876664"/>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08916"/>
            <a:ext cx="8229600" cy="646612"/>
          </a:xfrm>
        </p:spPr>
        <p:txBody>
          <a:bodyPr/>
          <a:lstStyle/>
          <a:p>
            <a:pPr marL="432" indent="0">
              <a:buNone/>
            </a:pPr>
            <a:r>
              <a:rPr lang="en-US" altLang="en-US" sz="2000" dirty="0"/>
              <a:t>1. Assess distal circulation in the upper extremities by feeling for radial pulses.</a:t>
            </a:r>
          </a:p>
        </p:txBody>
      </p:sp>
    </p:spTree>
    <p:extLst>
      <p:ext uri="{BB962C8B-B14F-4D97-AF65-F5344CB8AC3E}">
        <p14:creationId xmlns:p14="http://schemas.microsoft.com/office/powerpoint/2010/main" val="22160917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Assessing Distal Function </a:t>
            </a:r>
            <a:r>
              <a:rPr lang="en-US" altLang="en-US" sz="2000" b="0" dirty="0">
                <a:sym typeface="Lucida Grande" pitchFamily="-111" charset="0"/>
              </a:rPr>
              <a:t>(2 of 4)</a:t>
            </a:r>
            <a:endParaRPr lang="en-IN" sz="2000" b="0" dirty="0"/>
          </a:p>
        </p:txBody>
      </p:sp>
      <p:pic>
        <p:nvPicPr>
          <p:cNvPr id="5" name="Picture 4" descr="A patient lies supine on the ground and attempts to raise only his hand by bending at the wrist.">
            <a:extLst>
              <a:ext uri="{FF2B5EF4-FFF2-40B4-BE49-F238E27FC236}">
                <a16:creationId xmlns:a16="http://schemas.microsoft.com/office/drawing/2014/main" id="{E26E7B1A-D0F4-4926-BEA1-8EDDC1298E24}"/>
              </a:ext>
            </a:extLst>
          </p:cNvPr>
          <p:cNvPicPr>
            <a:picLocks noChangeAspect="1"/>
          </p:cNvPicPr>
          <p:nvPr/>
        </p:nvPicPr>
        <p:blipFill>
          <a:blip r:embed="rId3"/>
          <a:stretch>
            <a:fillRect/>
          </a:stretch>
        </p:blipFill>
        <p:spPr>
          <a:xfrm>
            <a:off x="2219646" y="1675547"/>
            <a:ext cx="4704708" cy="376265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36807"/>
            <a:ext cx="8439150" cy="639566"/>
          </a:xfrm>
        </p:spPr>
        <p:txBody>
          <a:bodyPr/>
          <a:lstStyle/>
          <a:p>
            <a:pPr marL="432" indent="0">
              <a:buNone/>
            </a:pPr>
            <a:r>
              <a:rPr lang="en-US" altLang="en-US" sz="2000" dirty="0"/>
              <a:t>2. Assess distal motor function by checking the patient’s ability to move both hands.</a:t>
            </a:r>
          </a:p>
        </p:txBody>
      </p:sp>
    </p:spTree>
    <p:extLst>
      <p:ext uri="{BB962C8B-B14F-4D97-AF65-F5344CB8AC3E}">
        <p14:creationId xmlns:p14="http://schemas.microsoft.com/office/powerpoint/2010/main" val="36572366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Assessing Distal Function </a:t>
            </a:r>
            <a:r>
              <a:rPr lang="en-US" altLang="en-US" sz="2000" b="0" dirty="0">
                <a:sym typeface="Lucida Grande" pitchFamily="-111" charset="0"/>
              </a:rPr>
              <a:t>(3 of 4)</a:t>
            </a:r>
            <a:endParaRPr lang="en-IN" sz="2000" b="0" dirty="0"/>
          </a:p>
        </p:txBody>
      </p:sp>
      <p:pic>
        <p:nvPicPr>
          <p:cNvPr id="4" name="Picture 3" descr="A supine patient grips the gloved fingers of an Emergency Medical Technician with both hands and attempts to squeeze.">
            <a:extLst>
              <a:ext uri="{FF2B5EF4-FFF2-40B4-BE49-F238E27FC236}">
                <a16:creationId xmlns:a16="http://schemas.microsoft.com/office/drawing/2014/main" id="{8B20F96F-4830-4102-A57D-D7C30C8D0BB1}"/>
              </a:ext>
            </a:extLst>
          </p:cNvPr>
          <p:cNvPicPr>
            <a:picLocks noChangeAspect="1"/>
          </p:cNvPicPr>
          <p:nvPr/>
        </p:nvPicPr>
        <p:blipFill>
          <a:blip r:embed="rId3"/>
          <a:stretch>
            <a:fillRect/>
          </a:stretch>
        </p:blipFill>
        <p:spPr>
          <a:xfrm>
            <a:off x="1850697" y="1668626"/>
            <a:ext cx="5442606" cy="3688512"/>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690025"/>
            <a:ext cx="8229600" cy="659676"/>
          </a:xfrm>
        </p:spPr>
        <p:txBody>
          <a:bodyPr/>
          <a:lstStyle/>
          <a:p>
            <a:pPr marL="432" indent="0">
              <a:buNone/>
            </a:pPr>
            <a:r>
              <a:rPr lang="en-US" altLang="en-US" sz="2000" dirty="0"/>
              <a:t>3. Assess strength in the hands by asking the patient to squeeze your fingers.</a:t>
            </a:r>
          </a:p>
        </p:txBody>
      </p:sp>
    </p:spTree>
    <p:extLst>
      <p:ext uri="{BB962C8B-B14F-4D97-AF65-F5344CB8AC3E}">
        <p14:creationId xmlns:p14="http://schemas.microsoft.com/office/powerpoint/2010/main" val="3546551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Assessing Distal Function </a:t>
            </a:r>
            <a:r>
              <a:rPr lang="en-US" altLang="en-US" sz="2000" b="0" dirty="0">
                <a:sym typeface="Lucida Grande" pitchFamily="-111" charset="0"/>
              </a:rPr>
              <a:t>(4 of 4)</a:t>
            </a:r>
            <a:endParaRPr lang="en-IN" sz="2000" b="0" dirty="0"/>
          </a:p>
        </p:txBody>
      </p:sp>
      <p:pic>
        <p:nvPicPr>
          <p:cNvPr id="5" name="Picture 4" descr="An Emergency Medical Team presses two gloved fingers against the inside of a patient's ankle.">
            <a:extLst>
              <a:ext uri="{FF2B5EF4-FFF2-40B4-BE49-F238E27FC236}">
                <a16:creationId xmlns:a16="http://schemas.microsoft.com/office/drawing/2014/main" id="{869FB715-6B9E-48A5-9487-4CD70F9938B7}"/>
              </a:ext>
            </a:extLst>
          </p:cNvPr>
          <p:cNvPicPr>
            <a:picLocks noChangeAspect="1"/>
          </p:cNvPicPr>
          <p:nvPr/>
        </p:nvPicPr>
        <p:blipFill>
          <a:blip r:embed="rId3"/>
          <a:stretch>
            <a:fillRect/>
          </a:stretch>
        </p:blipFill>
        <p:spPr>
          <a:xfrm>
            <a:off x="1964206" y="1796060"/>
            <a:ext cx="5215587" cy="3651992"/>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49965"/>
            <a:ext cx="8439150" cy="649287"/>
          </a:xfrm>
        </p:spPr>
        <p:txBody>
          <a:bodyPr/>
          <a:lstStyle/>
          <a:p>
            <a:pPr marL="432" indent="0">
              <a:buNone/>
            </a:pPr>
            <a:r>
              <a:rPr lang="en-US" altLang="en-US" sz="2000" dirty="0"/>
              <a:t>5. Check distal circulation in the lower extremities by feeling the posterior tibial pulse just behind the medial malleolus of the ankle.</a:t>
            </a:r>
          </a:p>
        </p:txBody>
      </p:sp>
    </p:spTree>
    <p:extLst>
      <p:ext uri="{BB962C8B-B14F-4D97-AF65-F5344CB8AC3E}">
        <p14:creationId xmlns:p14="http://schemas.microsoft.com/office/powerpoint/2010/main" val="36261919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0F0C-4408-4F71-8229-3327849E5229}"/>
              </a:ext>
            </a:extLst>
          </p:cNvPr>
          <p:cNvSpPr>
            <a:spLocks noGrp="1"/>
          </p:cNvSpPr>
          <p:nvPr>
            <p:ph type="title"/>
          </p:nvPr>
        </p:nvSpPr>
        <p:spPr>
          <a:xfrm>
            <a:off x="457200" y="215371"/>
            <a:ext cx="7658100" cy="1097279"/>
          </a:xfrm>
        </p:spPr>
        <p:txBody>
          <a:bodyPr/>
          <a:lstStyle/>
          <a:p>
            <a:r>
              <a:rPr lang="en-US" sz="3400" dirty="0"/>
              <a:t>Perform a Rapid Trauma Assessment </a:t>
            </a:r>
            <a:r>
              <a:rPr lang="en-US" sz="2000" b="0" dirty="0"/>
              <a:t>(6 of 6)</a:t>
            </a:r>
          </a:p>
        </p:txBody>
      </p:sp>
      <p:sp>
        <p:nvSpPr>
          <p:cNvPr id="3" name="Content Placeholder 2">
            <a:extLst>
              <a:ext uri="{FF2B5EF4-FFF2-40B4-BE49-F238E27FC236}">
                <a16:creationId xmlns:a16="http://schemas.microsoft.com/office/drawing/2014/main" id="{E48946AA-E4FF-4611-9327-BCF1403FD999}"/>
              </a:ext>
            </a:extLst>
          </p:cNvPr>
          <p:cNvSpPr>
            <a:spLocks noGrp="1"/>
          </p:cNvSpPr>
          <p:nvPr>
            <p:ph sz="quarter" idx="13"/>
          </p:nvPr>
        </p:nvSpPr>
        <p:spPr/>
        <p:txBody>
          <a:bodyPr/>
          <a:lstStyle/>
          <a:p>
            <a:r>
              <a:rPr lang="en-US" dirty="0"/>
              <a:t>Rapid assessment of the posterior body</a:t>
            </a:r>
          </a:p>
          <a:p>
            <a:pPr lvl="1"/>
            <a:r>
              <a:rPr lang="en-US" dirty="0"/>
              <a:t>Roll patient on side, then assess</a:t>
            </a:r>
          </a:p>
          <a:p>
            <a:pPr lvl="1"/>
            <a:r>
              <a:rPr lang="en-US" dirty="0"/>
              <a:t>Slide in an extrication device to enable movement of the patient</a:t>
            </a:r>
          </a:p>
          <a:p>
            <a:r>
              <a:rPr lang="en-US" dirty="0"/>
              <a:t>Obtain baseline vital signs and past medical history</a:t>
            </a:r>
          </a:p>
          <a:p>
            <a:pPr lvl="1"/>
            <a:r>
              <a:rPr lang="en-US" dirty="0"/>
              <a:t>Use pulse oximeter if applicable</a:t>
            </a:r>
          </a:p>
        </p:txBody>
      </p:sp>
    </p:spTree>
    <p:extLst>
      <p:ext uri="{BB962C8B-B14F-4D97-AF65-F5344CB8AC3E}">
        <p14:creationId xmlns:p14="http://schemas.microsoft.com/office/powerpoint/2010/main" val="10407620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sz="3400" dirty="0">
                <a:sym typeface="Lucida Grande" pitchFamily="-111" charset="0"/>
              </a:rPr>
              <a:t>Physical Examination of the Trauma Patient </a:t>
            </a:r>
            <a:r>
              <a:rPr lang="en-US" altLang="en-US" sz="2000" b="0" dirty="0">
                <a:sym typeface="Lucida Grande" pitchFamily="-111" charset="0"/>
              </a:rPr>
              <a:t>(5 of 5)</a:t>
            </a:r>
            <a:endParaRPr lang="en-IN" sz="2000" b="0" dirty="0"/>
          </a:p>
        </p:txBody>
      </p:sp>
      <p:pic>
        <p:nvPicPr>
          <p:cNvPr id="4" name="Picture 3" descr="Two E M T’s carefully roll a patient onto his side to examine his posterior. A third E M T stabilizes the patient's neck. The patient is lying on a floor and wearing a cervical collar.">
            <a:extLst>
              <a:ext uri="{FF2B5EF4-FFF2-40B4-BE49-F238E27FC236}">
                <a16:creationId xmlns:a16="http://schemas.microsoft.com/office/drawing/2014/main" id="{740181E3-7A4F-4040-80A8-E4C340B6AB82}"/>
              </a:ext>
            </a:extLst>
          </p:cNvPr>
          <p:cNvPicPr>
            <a:picLocks noChangeAspect="1"/>
          </p:cNvPicPr>
          <p:nvPr/>
        </p:nvPicPr>
        <p:blipFill>
          <a:blip r:embed="rId3"/>
          <a:stretch>
            <a:fillRect/>
          </a:stretch>
        </p:blipFill>
        <p:spPr>
          <a:xfrm>
            <a:off x="1951114" y="1647178"/>
            <a:ext cx="5241773" cy="3489348"/>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398705"/>
            <a:ext cx="8439150" cy="985735"/>
          </a:xfrm>
        </p:spPr>
        <p:txBody>
          <a:bodyPr/>
          <a:lstStyle/>
          <a:p>
            <a:pPr marL="432" indent="0">
              <a:buNone/>
            </a:pPr>
            <a:r>
              <a:rPr lang="en-US" altLang="en-US" sz="2000" dirty="0"/>
              <a:t>Rapid trauma assessment: Rapidly assess each part of the body. Posterior: Check for wounds, tenderness, and deformities. (To examine posterior, roll patient using spinal precautions.)</a:t>
            </a:r>
          </a:p>
        </p:txBody>
      </p:sp>
    </p:spTree>
    <p:extLst>
      <p:ext uri="{BB962C8B-B14F-4D97-AF65-F5344CB8AC3E}">
        <p14:creationId xmlns:p14="http://schemas.microsoft.com/office/powerpoint/2010/main" val="643646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B55A-AD79-43E3-BCB7-4A4110C6FC39}"/>
              </a:ext>
            </a:extLst>
          </p:cNvPr>
          <p:cNvSpPr>
            <a:spLocks noGrp="1"/>
          </p:cNvSpPr>
          <p:nvPr>
            <p:ph type="title"/>
          </p:nvPr>
        </p:nvSpPr>
        <p:spPr/>
        <p:txBody>
          <a:bodyPr/>
          <a:lstStyle/>
          <a:p>
            <a:r>
              <a:rPr lang="en-US" dirty="0"/>
              <a:t>Some General Principles</a:t>
            </a:r>
          </a:p>
        </p:txBody>
      </p:sp>
      <p:sp>
        <p:nvSpPr>
          <p:cNvPr id="3" name="Content Placeholder 2">
            <a:extLst>
              <a:ext uri="{FF2B5EF4-FFF2-40B4-BE49-F238E27FC236}">
                <a16:creationId xmlns:a16="http://schemas.microsoft.com/office/drawing/2014/main" id="{D9CBB0FD-A3FD-478E-A868-4ECB7DF284B6}"/>
              </a:ext>
            </a:extLst>
          </p:cNvPr>
          <p:cNvSpPr>
            <a:spLocks noGrp="1"/>
          </p:cNvSpPr>
          <p:nvPr>
            <p:ph sz="quarter" idx="13"/>
          </p:nvPr>
        </p:nvSpPr>
        <p:spPr/>
        <p:txBody>
          <a:bodyPr/>
          <a:lstStyle/>
          <a:p>
            <a:r>
              <a:rPr lang="en-US" dirty="0"/>
              <a:t>Tell patient what you are going to do.</a:t>
            </a:r>
          </a:p>
          <a:p>
            <a:r>
              <a:rPr lang="en-US" dirty="0"/>
              <a:t>Expose injured area before examining it.</a:t>
            </a:r>
          </a:p>
          <a:p>
            <a:r>
              <a:rPr lang="en-US" dirty="0"/>
              <a:t>Maintain eye contact.</a:t>
            </a:r>
          </a:p>
          <a:p>
            <a:r>
              <a:rPr lang="en-US" dirty="0"/>
              <a:t>Apply spinal protocols.</a:t>
            </a:r>
          </a:p>
          <a:p>
            <a:r>
              <a:rPr lang="en-US" dirty="0"/>
              <a:t>Stop or alter assessment process to provide care.</a:t>
            </a:r>
          </a:p>
        </p:txBody>
      </p:sp>
    </p:spTree>
    <p:extLst>
      <p:ext uri="{BB962C8B-B14F-4D97-AF65-F5344CB8AC3E}">
        <p14:creationId xmlns:p14="http://schemas.microsoft.com/office/powerpoint/2010/main" val="24186184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99E3-01D7-45BA-A6EE-D0DEC781F5FB}"/>
              </a:ext>
            </a:extLst>
          </p:cNvPr>
          <p:cNvSpPr>
            <a:spLocks noGrp="1"/>
          </p:cNvSpPr>
          <p:nvPr>
            <p:ph type="title"/>
          </p:nvPr>
        </p:nvSpPr>
        <p:spPr/>
        <p:txBody>
          <a:bodyPr/>
          <a:lstStyle/>
          <a:p>
            <a:r>
              <a:rPr lang="en-US" dirty="0"/>
              <a:t>Pediatric Examination </a:t>
            </a:r>
            <a:r>
              <a:rPr lang="en-US" sz="2000" b="0" dirty="0"/>
              <a:t>(1 of 4)</a:t>
            </a:r>
          </a:p>
        </p:txBody>
      </p:sp>
      <p:sp>
        <p:nvSpPr>
          <p:cNvPr id="3" name="Content Placeholder 2">
            <a:extLst>
              <a:ext uri="{FF2B5EF4-FFF2-40B4-BE49-F238E27FC236}">
                <a16:creationId xmlns:a16="http://schemas.microsoft.com/office/drawing/2014/main" id="{13BE0554-B6C1-43C8-8735-D03726019A3D}"/>
              </a:ext>
            </a:extLst>
          </p:cNvPr>
          <p:cNvSpPr>
            <a:spLocks noGrp="1"/>
          </p:cNvSpPr>
          <p:nvPr>
            <p:ph sz="quarter" idx="13"/>
          </p:nvPr>
        </p:nvSpPr>
        <p:spPr/>
        <p:txBody>
          <a:bodyPr/>
          <a:lstStyle/>
          <a:p>
            <a:r>
              <a:rPr lang="en-US" dirty="0"/>
              <a:t>Head</a:t>
            </a:r>
          </a:p>
          <a:p>
            <a:pPr lvl="1"/>
            <a:r>
              <a:rPr lang="en-US" dirty="0"/>
              <a:t>Do not apply pressure to fontanelles</a:t>
            </a:r>
          </a:p>
          <a:p>
            <a:pPr lvl="1"/>
            <a:r>
              <a:rPr lang="en-US" dirty="0"/>
              <a:t>Collisions can produce head injuries</a:t>
            </a:r>
          </a:p>
          <a:p>
            <a:r>
              <a:rPr lang="en-US" dirty="0"/>
              <a:t>Nose and ears</a:t>
            </a:r>
          </a:p>
          <a:p>
            <a:pPr lvl="1"/>
            <a:r>
              <a:rPr lang="en-US" dirty="0"/>
              <a:t>Look for blood and clear fluids</a:t>
            </a:r>
          </a:p>
          <a:p>
            <a:pPr lvl="1"/>
            <a:r>
              <a:rPr lang="en-US" dirty="0"/>
              <a:t>Mucus or blood clot obstructions can disrupt breathing</a:t>
            </a:r>
          </a:p>
        </p:txBody>
      </p:sp>
    </p:spTree>
    <p:extLst>
      <p:ext uri="{BB962C8B-B14F-4D97-AF65-F5344CB8AC3E}">
        <p14:creationId xmlns:p14="http://schemas.microsoft.com/office/powerpoint/2010/main" val="855615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Secondary Assessment of </a:t>
            </a:r>
            <a:r>
              <a:rPr lang="en-US" altLang="en-US" dirty="0" smtClean="0">
                <a:solidFill>
                  <a:schemeClr val="bg1"/>
                </a:solidFill>
              </a:rPr>
              <a:t>the Medical Patient</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7811369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99E3-01D7-45BA-A6EE-D0DEC781F5FB}"/>
              </a:ext>
            </a:extLst>
          </p:cNvPr>
          <p:cNvSpPr>
            <a:spLocks noGrp="1"/>
          </p:cNvSpPr>
          <p:nvPr>
            <p:ph type="title"/>
          </p:nvPr>
        </p:nvSpPr>
        <p:spPr/>
        <p:txBody>
          <a:bodyPr/>
          <a:lstStyle/>
          <a:p>
            <a:r>
              <a:rPr lang="en-US" dirty="0"/>
              <a:t>Pediatric Examination </a:t>
            </a:r>
            <a:r>
              <a:rPr lang="en-US" sz="2000" b="0" dirty="0"/>
              <a:t>(2 of 4)</a:t>
            </a:r>
          </a:p>
        </p:txBody>
      </p:sp>
      <p:sp>
        <p:nvSpPr>
          <p:cNvPr id="3" name="Content Placeholder 2">
            <a:extLst>
              <a:ext uri="{FF2B5EF4-FFF2-40B4-BE49-F238E27FC236}">
                <a16:creationId xmlns:a16="http://schemas.microsoft.com/office/drawing/2014/main" id="{13BE0554-B6C1-43C8-8735-D03726019A3D}"/>
              </a:ext>
            </a:extLst>
          </p:cNvPr>
          <p:cNvSpPr>
            <a:spLocks noGrp="1"/>
          </p:cNvSpPr>
          <p:nvPr>
            <p:ph sz="quarter" idx="13"/>
          </p:nvPr>
        </p:nvSpPr>
        <p:spPr/>
        <p:txBody>
          <a:bodyPr/>
          <a:lstStyle/>
          <a:p>
            <a:r>
              <a:rPr lang="en-US" dirty="0"/>
              <a:t>Neck</a:t>
            </a:r>
          </a:p>
          <a:p>
            <a:pPr lvl="1"/>
            <a:r>
              <a:rPr lang="en-US" dirty="0"/>
              <a:t>Proportionately larger heads increase chance of spinal cord injury</a:t>
            </a:r>
          </a:p>
          <a:p>
            <a:pPr lvl="1"/>
            <a:r>
              <a:rPr lang="en-US" dirty="0"/>
              <a:t>Can have spinal cord injury without spinal bone fractures</a:t>
            </a:r>
          </a:p>
          <a:p>
            <a:r>
              <a:rPr lang="en-US" dirty="0"/>
              <a:t>Airway</a:t>
            </a:r>
          </a:p>
          <a:p>
            <a:pPr lvl="1"/>
            <a:r>
              <a:rPr lang="en-US" dirty="0"/>
              <a:t>Keep infant’s head in neutral position</a:t>
            </a:r>
          </a:p>
          <a:p>
            <a:pPr lvl="1"/>
            <a:r>
              <a:rPr lang="en-US" dirty="0"/>
              <a:t>Keep child’s head in neutral-plus or sniffing position</a:t>
            </a:r>
          </a:p>
        </p:txBody>
      </p:sp>
    </p:spTree>
    <p:extLst>
      <p:ext uri="{BB962C8B-B14F-4D97-AF65-F5344CB8AC3E}">
        <p14:creationId xmlns:p14="http://schemas.microsoft.com/office/powerpoint/2010/main" val="14445039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99E3-01D7-45BA-A6EE-D0DEC781F5FB}"/>
              </a:ext>
            </a:extLst>
          </p:cNvPr>
          <p:cNvSpPr>
            <a:spLocks noGrp="1"/>
          </p:cNvSpPr>
          <p:nvPr>
            <p:ph type="title"/>
          </p:nvPr>
        </p:nvSpPr>
        <p:spPr/>
        <p:txBody>
          <a:bodyPr/>
          <a:lstStyle/>
          <a:p>
            <a:r>
              <a:rPr lang="en-US" dirty="0"/>
              <a:t>Pediatric Examination </a:t>
            </a:r>
            <a:r>
              <a:rPr lang="en-US" sz="2000" b="0" dirty="0"/>
              <a:t>(3 of 4)</a:t>
            </a:r>
          </a:p>
        </p:txBody>
      </p:sp>
      <p:sp>
        <p:nvSpPr>
          <p:cNvPr id="3" name="Content Placeholder 2">
            <a:extLst>
              <a:ext uri="{FF2B5EF4-FFF2-40B4-BE49-F238E27FC236}">
                <a16:creationId xmlns:a16="http://schemas.microsoft.com/office/drawing/2014/main" id="{13BE0554-B6C1-43C8-8735-D03726019A3D}"/>
              </a:ext>
            </a:extLst>
          </p:cNvPr>
          <p:cNvSpPr>
            <a:spLocks noGrp="1"/>
          </p:cNvSpPr>
          <p:nvPr>
            <p:ph sz="quarter" idx="13"/>
          </p:nvPr>
        </p:nvSpPr>
        <p:spPr/>
        <p:txBody>
          <a:bodyPr/>
          <a:lstStyle/>
          <a:p>
            <a:r>
              <a:rPr lang="en-US" dirty="0"/>
              <a:t>Chest</a:t>
            </a:r>
          </a:p>
          <a:p>
            <a:pPr lvl="1"/>
            <a:r>
              <a:rPr lang="en-US" dirty="0"/>
              <a:t>Check for even breath sounds</a:t>
            </a:r>
          </a:p>
          <a:p>
            <a:pPr lvl="1"/>
            <a:r>
              <a:rPr lang="en-US" dirty="0"/>
              <a:t>Check for symmetry, bruising, paradoxical movement, and retraction</a:t>
            </a:r>
          </a:p>
          <a:p>
            <a:r>
              <a:rPr lang="en-US" dirty="0"/>
              <a:t>Abdomen</a:t>
            </a:r>
          </a:p>
          <a:p>
            <a:pPr lvl="1"/>
            <a:r>
              <a:rPr lang="en-US" dirty="0"/>
              <a:t>Note rigid or tender areas and distention</a:t>
            </a:r>
          </a:p>
          <a:p>
            <a:pPr lvl="1"/>
            <a:r>
              <a:rPr lang="en-US" dirty="0"/>
              <a:t>Injury that impedes movement of diaphragm can compromise breathing</a:t>
            </a:r>
          </a:p>
        </p:txBody>
      </p:sp>
    </p:spTree>
    <p:extLst>
      <p:ext uri="{BB962C8B-B14F-4D97-AF65-F5344CB8AC3E}">
        <p14:creationId xmlns:p14="http://schemas.microsoft.com/office/powerpoint/2010/main" val="2858458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99E3-01D7-45BA-A6EE-D0DEC781F5FB}"/>
              </a:ext>
            </a:extLst>
          </p:cNvPr>
          <p:cNvSpPr>
            <a:spLocks noGrp="1"/>
          </p:cNvSpPr>
          <p:nvPr>
            <p:ph type="title"/>
          </p:nvPr>
        </p:nvSpPr>
        <p:spPr/>
        <p:txBody>
          <a:bodyPr/>
          <a:lstStyle/>
          <a:p>
            <a:r>
              <a:rPr lang="en-US" dirty="0"/>
              <a:t>Pediatric Examination </a:t>
            </a:r>
            <a:r>
              <a:rPr lang="en-US" sz="2000" b="0" dirty="0"/>
              <a:t>(4 of 4)</a:t>
            </a:r>
          </a:p>
        </p:txBody>
      </p:sp>
      <p:sp>
        <p:nvSpPr>
          <p:cNvPr id="3" name="Content Placeholder 2">
            <a:extLst>
              <a:ext uri="{FF2B5EF4-FFF2-40B4-BE49-F238E27FC236}">
                <a16:creationId xmlns:a16="http://schemas.microsoft.com/office/drawing/2014/main" id="{13BE0554-B6C1-43C8-8735-D03726019A3D}"/>
              </a:ext>
            </a:extLst>
          </p:cNvPr>
          <p:cNvSpPr>
            <a:spLocks noGrp="1"/>
          </p:cNvSpPr>
          <p:nvPr>
            <p:ph sz="quarter" idx="13"/>
          </p:nvPr>
        </p:nvSpPr>
        <p:spPr/>
        <p:txBody>
          <a:bodyPr/>
          <a:lstStyle/>
          <a:p>
            <a:r>
              <a:rPr lang="en-US" dirty="0"/>
              <a:t>Pelvis</a:t>
            </a:r>
          </a:p>
          <a:p>
            <a:pPr lvl="1"/>
            <a:r>
              <a:rPr lang="en-US" dirty="0"/>
              <a:t>Check stability of pelvic girdle</a:t>
            </a:r>
          </a:p>
          <a:p>
            <a:r>
              <a:rPr lang="en-US" dirty="0"/>
              <a:t>Extremities</a:t>
            </a:r>
          </a:p>
          <a:p>
            <a:pPr lvl="1"/>
            <a:r>
              <a:rPr lang="en-US" dirty="0"/>
              <a:t>Capillary refill and distal pulse</a:t>
            </a:r>
          </a:p>
          <a:p>
            <a:pPr lvl="1"/>
            <a:r>
              <a:rPr lang="en-US" dirty="0"/>
              <a:t>Check for painful, swollen, and deformed injury sites</a:t>
            </a:r>
          </a:p>
        </p:txBody>
      </p:sp>
    </p:spTree>
    <p:extLst>
      <p:ext uri="{BB962C8B-B14F-4D97-AF65-F5344CB8AC3E}">
        <p14:creationId xmlns:p14="http://schemas.microsoft.com/office/powerpoint/2010/main" val="33348592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2941-2ACA-44B7-B2BA-85DD4A14AFE6}"/>
              </a:ext>
            </a:extLst>
          </p:cNvPr>
          <p:cNvSpPr>
            <a:spLocks noGrp="1"/>
          </p:cNvSpPr>
          <p:nvPr>
            <p:ph type="title"/>
          </p:nvPr>
        </p:nvSpPr>
        <p:spPr/>
        <p:txBody>
          <a:bodyPr/>
          <a:lstStyle/>
          <a:p>
            <a:r>
              <a:rPr lang="en-US" dirty="0"/>
              <a:t>Think About It 4</a:t>
            </a:r>
          </a:p>
        </p:txBody>
      </p:sp>
      <p:sp>
        <p:nvSpPr>
          <p:cNvPr id="3" name="Content Placeholder 2">
            <a:extLst>
              <a:ext uri="{FF2B5EF4-FFF2-40B4-BE49-F238E27FC236}">
                <a16:creationId xmlns:a16="http://schemas.microsoft.com/office/drawing/2014/main" id="{DFE4E073-2334-4AAC-8B74-200E16E609BC}"/>
              </a:ext>
            </a:extLst>
          </p:cNvPr>
          <p:cNvSpPr>
            <a:spLocks noGrp="1"/>
          </p:cNvSpPr>
          <p:nvPr>
            <p:ph sz="quarter" idx="13"/>
          </p:nvPr>
        </p:nvSpPr>
        <p:spPr>
          <a:xfrm>
            <a:off x="457199" y="1556326"/>
            <a:ext cx="8474529" cy="4467955"/>
          </a:xfrm>
        </p:spPr>
        <p:txBody>
          <a:bodyPr/>
          <a:lstStyle/>
          <a:p>
            <a:r>
              <a:rPr lang="en-US" dirty="0"/>
              <a:t>What criteria would you use to decide whether to perform a focused physical exam or a rapid trauma exam?</a:t>
            </a:r>
          </a:p>
        </p:txBody>
      </p:sp>
    </p:spTree>
    <p:extLst>
      <p:ext uri="{BB962C8B-B14F-4D97-AF65-F5344CB8AC3E}">
        <p14:creationId xmlns:p14="http://schemas.microsoft.com/office/powerpoint/2010/main" val="9261011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solidFill>
                  <a:schemeClr val="bg1"/>
                </a:solidFill>
              </a:rPr>
              <a:t>Detailed Physical </a:t>
            </a:r>
            <a:r>
              <a:rPr lang="en-US" altLang="en-US" dirty="0" smtClean="0">
                <a:solidFill>
                  <a:schemeClr val="bg1"/>
                </a:solidFill>
              </a:rPr>
              <a:t>Exam</a:t>
            </a:r>
            <a:endParaRPr lang="en-IN" sz="100"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9219554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8BFA-9DF0-4AB6-BCD0-13403D0A653C}"/>
              </a:ext>
            </a:extLst>
          </p:cNvPr>
          <p:cNvSpPr>
            <a:spLocks noGrp="1"/>
          </p:cNvSpPr>
          <p:nvPr>
            <p:ph type="title"/>
          </p:nvPr>
        </p:nvSpPr>
        <p:spPr/>
        <p:txBody>
          <a:bodyPr/>
          <a:lstStyle/>
          <a:p>
            <a:r>
              <a:rPr lang="en-US" dirty="0"/>
              <a:t>Detailed Physical </a:t>
            </a:r>
            <a:r>
              <a:rPr lang="en-US" dirty="0" smtClean="0"/>
              <a:t>Exam</a:t>
            </a:r>
            <a:r>
              <a:rPr lang="en-US" sz="100" dirty="0" smtClean="0"/>
              <a:t> </a:t>
            </a:r>
            <a:endParaRPr lang="en-US" sz="100" dirty="0"/>
          </a:p>
        </p:txBody>
      </p:sp>
      <p:sp>
        <p:nvSpPr>
          <p:cNvPr id="3" name="Content Placeholder 2">
            <a:extLst>
              <a:ext uri="{FF2B5EF4-FFF2-40B4-BE49-F238E27FC236}">
                <a16:creationId xmlns:a16="http://schemas.microsoft.com/office/drawing/2014/main" id="{AF23D7CD-493A-414B-9EA5-47E3EDCCBB25}"/>
              </a:ext>
            </a:extLst>
          </p:cNvPr>
          <p:cNvSpPr>
            <a:spLocks noGrp="1"/>
          </p:cNvSpPr>
          <p:nvPr>
            <p:ph sz="quarter" idx="13"/>
          </p:nvPr>
        </p:nvSpPr>
        <p:spPr/>
        <p:txBody>
          <a:bodyPr/>
          <a:lstStyle/>
          <a:p>
            <a:r>
              <a:rPr lang="en-US" dirty="0"/>
              <a:t>Typically completed en route to hospital</a:t>
            </a:r>
          </a:p>
          <a:p>
            <a:r>
              <a:rPr lang="en-US" dirty="0"/>
              <a:t>Gathers additional information</a:t>
            </a:r>
          </a:p>
          <a:p>
            <a:r>
              <a:rPr lang="en-US" dirty="0"/>
              <a:t>Helps determine treatment for patient</a:t>
            </a:r>
          </a:p>
          <a:p>
            <a:r>
              <a:rPr lang="en-US" dirty="0"/>
              <a:t>Information will assist emergency department staff</a:t>
            </a:r>
          </a:p>
          <a:p>
            <a:r>
              <a:rPr lang="en-US" dirty="0"/>
              <a:t>Performed most often on trauma patient with significant injury</a:t>
            </a:r>
          </a:p>
        </p:txBody>
      </p:sp>
    </p:spTree>
    <p:extLst>
      <p:ext uri="{BB962C8B-B14F-4D97-AF65-F5344CB8AC3E}">
        <p14:creationId xmlns:p14="http://schemas.microsoft.com/office/powerpoint/2010/main" val="36181278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269A-78FF-4B00-B750-A6666F3DB884}"/>
              </a:ext>
            </a:extLst>
          </p:cNvPr>
          <p:cNvSpPr>
            <a:spLocks noGrp="1"/>
          </p:cNvSpPr>
          <p:nvPr>
            <p:ph type="title"/>
          </p:nvPr>
        </p:nvSpPr>
        <p:spPr>
          <a:xfrm>
            <a:off x="457200" y="215371"/>
            <a:ext cx="8229600" cy="1097279"/>
          </a:xfrm>
        </p:spPr>
        <p:txBody>
          <a:bodyPr/>
          <a:lstStyle/>
          <a:p>
            <a:r>
              <a:rPr lang="en-US" sz="3400" dirty="0"/>
              <a:t>Trauma Patient with a Significant Injury</a:t>
            </a:r>
          </a:p>
        </p:txBody>
      </p:sp>
      <p:sp>
        <p:nvSpPr>
          <p:cNvPr id="3" name="Content Placeholder 2">
            <a:extLst>
              <a:ext uri="{FF2B5EF4-FFF2-40B4-BE49-F238E27FC236}">
                <a16:creationId xmlns:a16="http://schemas.microsoft.com/office/drawing/2014/main" id="{B7C8F890-2760-4D3B-ABFF-15410C26E105}"/>
              </a:ext>
            </a:extLst>
          </p:cNvPr>
          <p:cNvSpPr>
            <a:spLocks noGrp="1"/>
          </p:cNvSpPr>
          <p:nvPr>
            <p:ph sz="quarter" idx="13"/>
          </p:nvPr>
        </p:nvSpPr>
        <p:spPr/>
        <p:txBody>
          <a:bodyPr/>
          <a:lstStyle/>
          <a:p>
            <a:r>
              <a:rPr lang="en-US" dirty="0"/>
              <a:t>For these patients, you will have assessed almost the entire body during the rapid trauma assessment.</a:t>
            </a:r>
          </a:p>
          <a:p>
            <a:r>
              <a:rPr lang="en-US" dirty="0"/>
              <a:t>Now need to assess the entire body more thoroughly to possibly reveal signs or symptoms of injury you may have missed or have changed since the rapid trauma assessment.</a:t>
            </a:r>
          </a:p>
        </p:txBody>
      </p:sp>
    </p:spTree>
    <p:extLst>
      <p:ext uri="{BB962C8B-B14F-4D97-AF65-F5344CB8AC3E}">
        <p14:creationId xmlns:p14="http://schemas.microsoft.com/office/powerpoint/2010/main" val="228142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37CA-F47C-4E42-B80D-8C522CF23D50}"/>
              </a:ext>
            </a:extLst>
          </p:cNvPr>
          <p:cNvSpPr>
            <a:spLocks noGrp="1"/>
          </p:cNvSpPr>
          <p:nvPr>
            <p:ph type="title"/>
          </p:nvPr>
        </p:nvSpPr>
        <p:spPr/>
        <p:txBody>
          <a:bodyPr/>
          <a:lstStyle/>
          <a:p>
            <a:r>
              <a:rPr lang="en-US" sz="3400" dirty="0"/>
              <a:t>Before Beginning the Detailed Physical Exam</a:t>
            </a:r>
          </a:p>
        </p:txBody>
      </p:sp>
      <p:sp>
        <p:nvSpPr>
          <p:cNvPr id="3" name="Content Placeholder 2">
            <a:extLst>
              <a:ext uri="{FF2B5EF4-FFF2-40B4-BE49-F238E27FC236}">
                <a16:creationId xmlns:a16="http://schemas.microsoft.com/office/drawing/2014/main" id="{B1529502-873E-43D8-B175-571AF99A73BB}"/>
              </a:ext>
            </a:extLst>
          </p:cNvPr>
          <p:cNvSpPr>
            <a:spLocks noGrp="1"/>
          </p:cNvSpPr>
          <p:nvPr>
            <p:ph sz="quarter" idx="13"/>
          </p:nvPr>
        </p:nvSpPr>
        <p:spPr/>
        <p:txBody>
          <a:bodyPr/>
          <a:lstStyle/>
          <a:p>
            <a:r>
              <a:rPr lang="en-US" dirty="0"/>
              <a:t>Remember to perform this only after you have performed all critical interventions.</a:t>
            </a:r>
          </a:p>
          <a:p>
            <a:r>
              <a:rPr lang="en-US" dirty="0"/>
              <a:t>If you are treating a severely injured patient and are too busy to complete the detailed exam, it is not a failure.</a:t>
            </a:r>
          </a:p>
          <a:p>
            <a:pPr lvl="1"/>
            <a:r>
              <a:rPr lang="en-US" dirty="0"/>
              <a:t>It is your responsibility to give the patient the best care possible, which may mean skipping the exam in order to maintain A</a:t>
            </a:r>
            <a:r>
              <a:rPr lang="en-US" sz="100" dirty="0"/>
              <a:t> </a:t>
            </a:r>
            <a:r>
              <a:rPr lang="en-US" dirty="0"/>
              <a:t>B</a:t>
            </a:r>
            <a:r>
              <a:rPr lang="en-US" sz="100" dirty="0"/>
              <a:t> </a:t>
            </a:r>
            <a:r>
              <a:rPr lang="en-US" dirty="0"/>
              <a:t>Cs.</a:t>
            </a:r>
          </a:p>
        </p:txBody>
      </p:sp>
    </p:spTree>
    <p:extLst>
      <p:ext uri="{BB962C8B-B14F-4D97-AF65-F5344CB8AC3E}">
        <p14:creationId xmlns:p14="http://schemas.microsoft.com/office/powerpoint/2010/main" val="39455146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9CDB-3096-4B5D-9C28-3D5A7ACA251A}"/>
              </a:ext>
            </a:extLst>
          </p:cNvPr>
          <p:cNvSpPr>
            <a:spLocks noGrp="1"/>
          </p:cNvSpPr>
          <p:nvPr>
            <p:ph type="title"/>
          </p:nvPr>
        </p:nvSpPr>
        <p:spPr/>
        <p:txBody>
          <a:bodyPr/>
          <a:lstStyle/>
          <a:p>
            <a:r>
              <a:rPr lang="en-US" sz="3400" dirty="0"/>
              <a:t>Performing the Detailed Physical Exam</a:t>
            </a:r>
          </a:p>
        </p:txBody>
      </p:sp>
      <p:sp>
        <p:nvSpPr>
          <p:cNvPr id="3" name="Content Placeholder 2">
            <a:extLst>
              <a:ext uri="{FF2B5EF4-FFF2-40B4-BE49-F238E27FC236}">
                <a16:creationId xmlns:a16="http://schemas.microsoft.com/office/drawing/2014/main" id="{155E5E8A-9997-49B5-9AEB-4849D26EB154}"/>
              </a:ext>
            </a:extLst>
          </p:cNvPr>
          <p:cNvSpPr>
            <a:spLocks noGrp="1"/>
          </p:cNvSpPr>
          <p:nvPr>
            <p:ph sz="quarter" idx="13"/>
          </p:nvPr>
        </p:nvSpPr>
        <p:spPr/>
        <p:txBody>
          <a:bodyPr/>
          <a:lstStyle/>
          <a:p>
            <a:r>
              <a:rPr lang="en-US" dirty="0"/>
              <a:t>Expose patient.</a:t>
            </a:r>
          </a:p>
          <a:p>
            <a:r>
              <a:rPr lang="en-US" dirty="0"/>
              <a:t>Noise and motion may interfere with some procedures.</a:t>
            </a:r>
          </a:p>
          <a:p>
            <a:r>
              <a:rPr lang="en-US" dirty="0"/>
              <a:t>Work around immobilization equipment.</a:t>
            </a:r>
          </a:p>
          <a:p>
            <a:r>
              <a:rPr lang="en-US" dirty="0"/>
              <a:t>Components similar to rapid trauma exam</a:t>
            </a:r>
          </a:p>
          <a:p>
            <a:pPr lvl="1"/>
            <a:r>
              <a:rPr lang="en-US" dirty="0"/>
              <a:t>More detail and focus</a:t>
            </a:r>
          </a:p>
        </p:txBody>
      </p:sp>
    </p:spTree>
    <p:extLst>
      <p:ext uri="{BB962C8B-B14F-4D97-AF65-F5344CB8AC3E}">
        <p14:creationId xmlns:p14="http://schemas.microsoft.com/office/powerpoint/2010/main" val="34498305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5F22-55CD-4301-A20E-7FE6438FF415}"/>
              </a:ext>
            </a:extLst>
          </p:cNvPr>
          <p:cNvSpPr>
            <a:spLocks noGrp="1"/>
          </p:cNvSpPr>
          <p:nvPr>
            <p:ph type="title"/>
          </p:nvPr>
        </p:nvSpPr>
        <p:spPr/>
        <p:txBody>
          <a:bodyPr/>
          <a:lstStyle/>
          <a:p>
            <a:r>
              <a:rPr lang="en-US" sz="3400" dirty="0"/>
              <a:t>Trauma Patient Who Is Not Seriously Injured</a:t>
            </a:r>
          </a:p>
        </p:txBody>
      </p:sp>
      <p:sp>
        <p:nvSpPr>
          <p:cNvPr id="3" name="Content Placeholder 2">
            <a:extLst>
              <a:ext uri="{FF2B5EF4-FFF2-40B4-BE49-F238E27FC236}">
                <a16:creationId xmlns:a16="http://schemas.microsoft.com/office/drawing/2014/main" id="{A1A153F7-84B3-4915-A8A2-603C8BEDC7B9}"/>
              </a:ext>
            </a:extLst>
          </p:cNvPr>
          <p:cNvSpPr>
            <a:spLocks noGrp="1"/>
          </p:cNvSpPr>
          <p:nvPr>
            <p:ph sz="quarter" idx="13"/>
          </p:nvPr>
        </p:nvSpPr>
        <p:spPr>
          <a:xfrm>
            <a:off x="457200" y="1556326"/>
            <a:ext cx="8409214" cy="4467955"/>
          </a:xfrm>
        </p:spPr>
        <p:txBody>
          <a:bodyPr/>
          <a:lstStyle/>
          <a:p>
            <a:r>
              <a:rPr lang="en-US" dirty="0"/>
              <a:t>Generally does not need a detailed physical exam</a:t>
            </a:r>
          </a:p>
          <a:p>
            <a:r>
              <a:rPr lang="en-US" dirty="0"/>
              <a:t>Keep a high index of suspicion, and when in doubt perform a detailed physical exam.</a:t>
            </a:r>
          </a:p>
          <a:p>
            <a:r>
              <a:rPr lang="en-US" dirty="0"/>
              <a:t>Be aware of patient’s fear and need for emotional support.</a:t>
            </a:r>
          </a:p>
        </p:txBody>
      </p:sp>
    </p:spTree>
    <p:extLst>
      <p:ext uri="{BB962C8B-B14F-4D97-AF65-F5344CB8AC3E}">
        <p14:creationId xmlns:p14="http://schemas.microsoft.com/office/powerpoint/2010/main" val="2507595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69D0-B254-4910-8C68-8868A0AD4F91}"/>
              </a:ext>
            </a:extLst>
          </p:cNvPr>
          <p:cNvSpPr>
            <a:spLocks noGrp="1"/>
          </p:cNvSpPr>
          <p:nvPr>
            <p:ph type="title"/>
          </p:nvPr>
        </p:nvSpPr>
        <p:spPr/>
        <p:txBody>
          <a:bodyPr/>
          <a:lstStyle/>
          <a:p>
            <a:r>
              <a:rPr lang="en-US" sz="3400" dirty="0"/>
              <a:t>Secondary Assessment of the Medical </a:t>
            </a:r>
            <a:r>
              <a:rPr lang="en-US" sz="3400" dirty="0" smtClean="0"/>
              <a:t>Patient</a:t>
            </a:r>
            <a:r>
              <a:rPr lang="en-US" sz="100" dirty="0" smtClean="0"/>
              <a:t> </a:t>
            </a:r>
            <a:endParaRPr lang="en-US" sz="100" dirty="0"/>
          </a:p>
        </p:txBody>
      </p:sp>
      <p:sp>
        <p:nvSpPr>
          <p:cNvPr id="3" name="Content Placeholder 2">
            <a:extLst>
              <a:ext uri="{FF2B5EF4-FFF2-40B4-BE49-F238E27FC236}">
                <a16:creationId xmlns:a16="http://schemas.microsoft.com/office/drawing/2014/main" id="{7C765387-FDC8-47AF-A41D-31D2B57E1625}"/>
              </a:ext>
            </a:extLst>
          </p:cNvPr>
          <p:cNvSpPr>
            <a:spLocks noGrp="1"/>
          </p:cNvSpPr>
          <p:nvPr>
            <p:ph sz="quarter" idx="13"/>
          </p:nvPr>
        </p:nvSpPr>
        <p:spPr/>
        <p:txBody>
          <a:bodyPr/>
          <a:lstStyle/>
          <a:p>
            <a:r>
              <a:rPr lang="en-US" dirty="0"/>
              <a:t>Assessment varies depending on patient’s ability to communicate.</a:t>
            </a:r>
          </a:p>
          <a:p>
            <a:pPr lvl="1"/>
            <a:r>
              <a:rPr lang="en-US" dirty="0"/>
              <a:t>Responsive medical patient</a:t>
            </a:r>
          </a:p>
          <a:p>
            <a:pPr lvl="2"/>
            <a:r>
              <a:rPr lang="en-US" dirty="0"/>
              <a:t>Can answer history questions</a:t>
            </a:r>
          </a:p>
          <a:p>
            <a:pPr lvl="1"/>
            <a:r>
              <a:rPr lang="en-US" dirty="0"/>
              <a:t>Unresponsive medical patient</a:t>
            </a:r>
          </a:p>
          <a:p>
            <a:pPr lvl="2"/>
            <a:r>
              <a:rPr lang="en-US" dirty="0"/>
              <a:t>Cannot answer history questions</a:t>
            </a:r>
          </a:p>
        </p:txBody>
      </p:sp>
    </p:spTree>
    <p:extLst>
      <p:ext uri="{BB962C8B-B14F-4D97-AF65-F5344CB8AC3E}">
        <p14:creationId xmlns:p14="http://schemas.microsoft.com/office/powerpoint/2010/main" val="593997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453A-45B7-467C-B250-C1A70B1ECB9C}"/>
              </a:ext>
            </a:extLst>
          </p:cNvPr>
          <p:cNvSpPr>
            <a:spLocks noGrp="1"/>
          </p:cNvSpPr>
          <p:nvPr>
            <p:ph type="title"/>
          </p:nvPr>
        </p:nvSpPr>
        <p:spPr/>
        <p:txBody>
          <a:bodyPr/>
          <a:lstStyle/>
          <a:p>
            <a:r>
              <a:rPr lang="en-US" dirty="0"/>
              <a:t>Think About It 5</a:t>
            </a:r>
          </a:p>
        </p:txBody>
      </p:sp>
      <p:sp>
        <p:nvSpPr>
          <p:cNvPr id="3" name="Content Placeholder 2">
            <a:extLst>
              <a:ext uri="{FF2B5EF4-FFF2-40B4-BE49-F238E27FC236}">
                <a16:creationId xmlns:a16="http://schemas.microsoft.com/office/drawing/2014/main" id="{CFB28338-A5E2-4D50-9DC5-044092B15720}"/>
              </a:ext>
            </a:extLst>
          </p:cNvPr>
          <p:cNvSpPr>
            <a:spLocks noGrp="1"/>
          </p:cNvSpPr>
          <p:nvPr>
            <p:ph sz="quarter" idx="13"/>
          </p:nvPr>
        </p:nvSpPr>
        <p:spPr/>
        <p:txBody>
          <a:bodyPr/>
          <a:lstStyle/>
          <a:p>
            <a:r>
              <a:rPr lang="en-US" dirty="0"/>
              <a:t>Is it necessary to always complete a detailed assessment on a trauma patient with no significant mechanism or injury?</a:t>
            </a:r>
          </a:p>
        </p:txBody>
      </p:sp>
    </p:spTree>
    <p:extLst>
      <p:ext uri="{BB962C8B-B14F-4D97-AF65-F5344CB8AC3E}">
        <p14:creationId xmlns:p14="http://schemas.microsoft.com/office/powerpoint/2010/main" val="2972204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36673799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(5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The patient without a significant mechanism of injury receives a history of the present illness and physical exam focused on areas that the patient complains about and areas that you think may be injured based on the mechanism of injury.</a:t>
            </a:r>
          </a:p>
          <a:p>
            <a:r>
              <a:rPr lang="en-US" dirty="0"/>
              <a:t>Next, gather a set of baseline vital signs and a past medical history.</a:t>
            </a:r>
          </a:p>
        </p:txBody>
      </p:sp>
    </p:spTree>
    <p:extLst>
      <p:ext uri="{BB962C8B-B14F-4D97-AF65-F5344CB8AC3E}">
        <p14:creationId xmlns:p14="http://schemas.microsoft.com/office/powerpoint/2010/main" val="15948526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(6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For the patient with a significant injury or M</a:t>
            </a:r>
            <a:r>
              <a:rPr lang="en-US" sz="100" dirty="0"/>
              <a:t> </a:t>
            </a:r>
            <a:r>
              <a:rPr lang="en-US" dirty="0"/>
              <a:t>O</a:t>
            </a:r>
            <a:r>
              <a:rPr lang="en-US" sz="100" dirty="0"/>
              <a:t> </a:t>
            </a:r>
            <a:r>
              <a:rPr lang="en-US" dirty="0"/>
              <a:t>I, provide spinal precautions, consider whether to call advanced life support personnel (if available), get a brief patient history, and perform a rapid trauma assessment.</a:t>
            </a:r>
          </a:p>
        </p:txBody>
      </p:sp>
    </p:spTree>
    <p:extLst>
      <p:ext uri="{BB962C8B-B14F-4D97-AF65-F5344CB8AC3E}">
        <p14:creationId xmlns:p14="http://schemas.microsoft.com/office/powerpoint/2010/main" val="30989810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(7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In the rapid trauma assessment, look for wounds, tenderness, and deformities, plus certain additional signs appropriate to the part being assessed (as summarized in Table 15-5). Systematically examine the head, neck, chest, abdomen, pelvis, extremities, and posterior body.</a:t>
            </a:r>
          </a:p>
        </p:txBody>
      </p:sp>
    </p:spTree>
    <p:extLst>
      <p:ext uri="{BB962C8B-B14F-4D97-AF65-F5344CB8AC3E}">
        <p14:creationId xmlns:p14="http://schemas.microsoft.com/office/powerpoint/2010/main" val="31298315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(8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After assessing the neck, it may be appropriate to apply a cervical collar. After completing the physical assessment, provide spine motion restrictions and get a baseline set of vital signs and a past medical history.</a:t>
            </a:r>
          </a:p>
        </p:txBody>
      </p:sp>
    </p:spTree>
    <p:extLst>
      <p:ext uri="{BB962C8B-B14F-4D97-AF65-F5344CB8AC3E}">
        <p14:creationId xmlns:p14="http://schemas.microsoft.com/office/powerpoint/2010/main" val="1816645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(9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After you have performed the appropriate critical interventions and begun transport, the patient may receive a detailed physical exam en route to the hospital.</a:t>
            </a:r>
          </a:p>
        </p:txBody>
      </p:sp>
    </p:spTree>
    <p:extLst>
      <p:ext uri="{BB962C8B-B14F-4D97-AF65-F5344CB8AC3E}">
        <p14:creationId xmlns:p14="http://schemas.microsoft.com/office/powerpoint/2010/main" val="11455622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(10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p:txBody>
          <a:bodyPr/>
          <a:lstStyle/>
          <a:p>
            <a:r>
              <a:rPr lang="en-US" dirty="0"/>
              <a:t>The detailed physical exam is very similar to the rapid trauma assessment, but there is time to be more thorough in the assessment. The detailed physical exam does not take place before transport unless transport is delayed.</a:t>
            </a:r>
          </a:p>
        </p:txBody>
      </p:sp>
    </p:spTree>
    <p:extLst>
      <p:ext uri="{BB962C8B-B14F-4D97-AF65-F5344CB8AC3E}">
        <p14:creationId xmlns:p14="http://schemas.microsoft.com/office/powerpoint/2010/main" val="32189191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32B-9411-4F42-A379-B10CAFA1D21F}"/>
              </a:ext>
            </a:extLst>
          </p:cNvPr>
          <p:cNvSpPr>
            <a:spLocks noGrp="1"/>
          </p:cNvSpPr>
          <p:nvPr>
            <p:ph type="title"/>
          </p:nvPr>
        </p:nvSpPr>
        <p:spPr/>
        <p:txBody>
          <a:bodyPr/>
          <a:lstStyle/>
          <a:p>
            <a:r>
              <a:rPr lang="en-US" dirty="0"/>
              <a:t>Mid-Chapter Review </a:t>
            </a:r>
            <a:r>
              <a:rPr lang="en-US" sz="2000" b="0" dirty="0"/>
              <a:t>(11 of 11)</a:t>
            </a:r>
          </a:p>
        </p:txBody>
      </p:sp>
      <p:sp>
        <p:nvSpPr>
          <p:cNvPr id="3" name="Content Placeholder 2">
            <a:extLst>
              <a:ext uri="{FF2B5EF4-FFF2-40B4-BE49-F238E27FC236}">
                <a16:creationId xmlns:a16="http://schemas.microsoft.com/office/drawing/2014/main" id="{657A52AF-62A7-4E55-B4AE-7A8F3B4B099A}"/>
              </a:ext>
            </a:extLst>
          </p:cNvPr>
          <p:cNvSpPr>
            <a:spLocks noGrp="1"/>
          </p:cNvSpPr>
          <p:nvPr>
            <p:ph sz="quarter" idx="13"/>
          </p:nvPr>
        </p:nvSpPr>
        <p:spPr>
          <a:xfrm>
            <a:off x="457200" y="1556326"/>
            <a:ext cx="8010525" cy="4467955"/>
          </a:xfrm>
        </p:spPr>
        <p:txBody>
          <a:bodyPr/>
          <a:lstStyle/>
          <a:p>
            <a:r>
              <a:rPr lang="en-US" dirty="0"/>
              <a:t>The detailed physical exam is most appropriate for the trauma patient who is unresponsive or has a significant injury or unknown M</a:t>
            </a:r>
            <a:r>
              <a:rPr lang="en-US" sz="100" dirty="0"/>
              <a:t> </a:t>
            </a:r>
            <a:r>
              <a:rPr lang="en-US" dirty="0"/>
              <a:t>O</a:t>
            </a:r>
            <a:r>
              <a:rPr lang="en-US" sz="100" dirty="0"/>
              <a:t> </a:t>
            </a:r>
            <a:r>
              <a:rPr lang="en-US" dirty="0"/>
              <a:t>I.</a:t>
            </a:r>
          </a:p>
          <a:p>
            <a:r>
              <a:rPr lang="en-US" dirty="0"/>
              <a:t>A responsive trauma patient with no significant injury or M</a:t>
            </a:r>
            <a:r>
              <a:rPr lang="en-US" sz="100" dirty="0"/>
              <a:t> </a:t>
            </a:r>
            <a:r>
              <a:rPr lang="en-US" dirty="0"/>
              <a:t>O</a:t>
            </a:r>
            <a:r>
              <a:rPr lang="en-US" sz="100" dirty="0"/>
              <a:t> </a:t>
            </a:r>
            <a:r>
              <a:rPr lang="en-US" dirty="0"/>
              <a:t>I will seldom require a detailed physical exam.</a:t>
            </a:r>
          </a:p>
        </p:txBody>
      </p:sp>
    </p:spTree>
    <p:extLst>
      <p:ext uri="{BB962C8B-B14F-4D97-AF65-F5344CB8AC3E}">
        <p14:creationId xmlns:p14="http://schemas.microsoft.com/office/powerpoint/2010/main" val="40669534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1492-C65E-4214-8558-4564B2E93030}"/>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35F240E-B5A3-4192-8861-7C30103768CE}"/>
              </a:ext>
            </a:extLst>
          </p:cNvPr>
          <p:cNvSpPr>
            <a:spLocks noGrp="1"/>
          </p:cNvSpPr>
          <p:nvPr>
            <p:ph sz="quarter" idx="13"/>
          </p:nvPr>
        </p:nvSpPr>
        <p:spPr/>
        <p:txBody>
          <a:bodyPr/>
          <a:lstStyle/>
          <a:p>
            <a:r>
              <a:rPr lang="en-US" dirty="0"/>
              <a:t>Use M</a:t>
            </a:r>
            <a:r>
              <a:rPr lang="en-US" sz="100" dirty="0"/>
              <a:t> </a:t>
            </a:r>
            <a:r>
              <a:rPr lang="en-US" dirty="0"/>
              <a:t>O</a:t>
            </a:r>
            <a:r>
              <a:rPr lang="en-US" sz="100" dirty="0"/>
              <a:t> </a:t>
            </a:r>
            <a:r>
              <a:rPr lang="en-US" dirty="0"/>
              <a:t>I to determine the need for a rapid trauma assessment.</a:t>
            </a:r>
          </a:p>
          <a:p>
            <a:r>
              <a:rPr lang="en-US" dirty="0"/>
              <a:t>Assume spinal injury.</a:t>
            </a:r>
          </a:p>
          <a:p>
            <a:r>
              <a:rPr lang="en-US" dirty="0"/>
              <a:t>Work as a team to complete the assessment.</a:t>
            </a:r>
          </a:p>
        </p:txBody>
      </p:sp>
    </p:spTree>
    <p:extLst>
      <p:ext uri="{BB962C8B-B14F-4D97-AF65-F5344CB8AC3E}">
        <p14:creationId xmlns:p14="http://schemas.microsoft.com/office/powerpoint/2010/main" val="620899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5000-1F48-43A5-8114-BE88E964F701}"/>
              </a:ext>
            </a:extLst>
          </p:cNvPr>
          <p:cNvSpPr>
            <a:spLocks noGrp="1"/>
          </p:cNvSpPr>
          <p:nvPr>
            <p:ph type="title"/>
          </p:nvPr>
        </p:nvSpPr>
        <p:spPr/>
        <p:txBody>
          <a:bodyPr/>
          <a:lstStyle/>
          <a:p>
            <a:r>
              <a:rPr lang="en-US" dirty="0"/>
              <a:t>Responsive Medical Patient</a:t>
            </a:r>
          </a:p>
        </p:txBody>
      </p:sp>
      <p:sp>
        <p:nvSpPr>
          <p:cNvPr id="3" name="Content Placeholder 2">
            <a:extLst>
              <a:ext uri="{FF2B5EF4-FFF2-40B4-BE49-F238E27FC236}">
                <a16:creationId xmlns:a16="http://schemas.microsoft.com/office/drawing/2014/main" id="{615E276E-ACED-4517-9200-AA96CD86F584}"/>
              </a:ext>
            </a:extLst>
          </p:cNvPr>
          <p:cNvSpPr>
            <a:spLocks noGrp="1"/>
          </p:cNvSpPr>
          <p:nvPr>
            <p:ph sz="quarter" idx="13"/>
          </p:nvPr>
        </p:nvSpPr>
        <p:spPr/>
        <p:txBody>
          <a:bodyPr/>
          <a:lstStyle/>
          <a:p>
            <a:r>
              <a:rPr lang="en-US" dirty="0"/>
              <a:t>Obtain a patient history.</a:t>
            </a:r>
          </a:p>
          <a:p>
            <a:r>
              <a:rPr lang="en-US" dirty="0"/>
              <a:t>Perform physical exam.</a:t>
            </a:r>
          </a:p>
          <a:p>
            <a:r>
              <a:rPr lang="en-US" dirty="0"/>
              <a:t>Obtain baseline vital signs.</a:t>
            </a:r>
          </a:p>
          <a:p>
            <a:r>
              <a:rPr lang="en-US" dirty="0"/>
              <a:t>Administer interventions and transport the patient.</a:t>
            </a:r>
          </a:p>
        </p:txBody>
      </p:sp>
    </p:spTree>
    <p:extLst>
      <p:ext uri="{BB962C8B-B14F-4D97-AF65-F5344CB8AC3E}">
        <p14:creationId xmlns:p14="http://schemas.microsoft.com/office/powerpoint/2010/main" val="6931110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282-F0E7-469B-9869-94A1346900D7}"/>
              </a:ext>
            </a:extLst>
          </p:cNvPr>
          <p:cNvSpPr>
            <a:spLocks noGrp="1"/>
          </p:cNvSpPr>
          <p:nvPr>
            <p:ph type="title"/>
          </p:nvPr>
        </p:nvSpPr>
        <p:spPr/>
        <p:txBody>
          <a:bodyPr/>
          <a:lstStyle/>
          <a:p>
            <a:r>
              <a:rPr lang="en-US" dirty="0"/>
              <a:t>Questions to Consider </a:t>
            </a:r>
            <a:r>
              <a:rPr lang="en-US" sz="2000" b="0" dirty="0"/>
              <a:t>(1 of 2)</a:t>
            </a:r>
          </a:p>
        </p:txBody>
      </p:sp>
      <p:sp>
        <p:nvSpPr>
          <p:cNvPr id="3" name="Content Placeholder 2">
            <a:extLst>
              <a:ext uri="{FF2B5EF4-FFF2-40B4-BE49-F238E27FC236}">
                <a16:creationId xmlns:a16="http://schemas.microsoft.com/office/drawing/2014/main" id="{78D96757-9088-463A-A480-95580078BEB5}"/>
              </a:ext>
            </a:extLst>
          </p:cNvPr>
          <p:cNvSpPr>
            <a:spLocks noGrp="1"/>
          </p:cNvSpPr>
          <p:nvPr>
            <p:ph sz="quarter" idx="13"/>
          </p:nvPr>
        </p:nvSpPr>
        <p:spPr>
          <a:xfrm>
            <a:off x="457200" y="1556326"/>
            <a:ext cx="8017329" cy="4467955"/>
          </a:xfrm>
        </p:spPr>
        <p:txBody>
          <a:bodyPr/>
          <a:lstStyle/>
          <a:p>
            <a:r>
              <a:rPr lang="en-US" dirty="0"/>
              <a:t>How do the focused physical exam of a trauma patient with a significant M</a:t>
            </a:r>
            <a:r>
              <a:rPr lang="en-US" sz="100" dirty="0"/>
              <a:t> </a:t>
            </a:r>
            <a:r>
              <a:rPr lang="en-US" dirty="0"/>
              <a:t>O</a:t>
            </a:r>
            <a:r>
              <a:rPr lang="en-US" sz="100" dirty="0"/>
              <a:t> </a:t>
            </a:r>
            <a:r>
              <a:rPr lang="en-US" dirty="0"/>
              <a:t>I differ from those for a trauma patient with no significant M</a:t>
            </a:r>
            <a:r>
              <a:rPr lang="en-US" sz="100" dirty="0"/>
              <a:t> </a:t>
            </a:r>
            <a:r>
              <a:rPr lang="en-US" dirty="0"/>
              <a:t>O</a:t>
            </a:r>
            <a:r>
              <a:rPr lang="en-US" sz="100" dirty="0"/>
              <a:t> </a:t>
            </a:r>
            <a:r>
              <a:rPr lang="en-US" dirty="0"/>
              <a:t>I?</a:t>
            </a:r>
          </a:p>
        </p:txBody>
      </p:sp>
    </p:spTree>
    <p:extLst>
      <p:ext uri="{BB962C8B-B14F-4D97-AF65-F5344CB8AC3E}">
        <p14:creationId xmlns:p14="http://schemas.microsoft.com/office/powerpoint/2010/main" val="35061275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282-F0E7-469B-9869-94A1346900D7}"/>
              </a:ext>
            </a:extLst>
          </p:cNvPr>
          <p:cNvSpPr>
            <a:spLocks noGrp="1"/>
          </p:cNvSpPr>
          <p:nvPr>
            <p:ph type="title"/>
          </p:nvPr>
        </p:nvSpPr>
        <p:spPr/>
        <p:txBody>
          <a:bodyPr/>
          <a:lstStyle/>
          <a:p>
            <a:r>
              <a:rPr lang="en-US" dirty="0"/>
              <a:t>Questions to Consider </a:t>
            </a:r>
            <a:r>
              <a:rPr lang="en-US" sz="2000" b="0" dirty="0"/>
              <a:t>(2 of 2)</a:t>
            </a:r>
          </a:p>
        </p:txBody>
      </p:sp>
      <p:sp>
        <p:nvSpPr>
          <p:cNvPr id="3" name="Content Placeholder 2">
            <a:extLst>
              <a:ext uri="{FF2B5EF4-FFF2-40B4-BE49-F238E27FC236}">
                <a16:creationId xmlns:a16="http://schemas.microsoft.com/office/drawing/2014/main" id="{78D96757-9088-463A-A480-95580078BEB5}"/>
              </a:ext>
            </a:extLst>
          </p:cNvPr>
          <p:cNvSpPr>
            <a:spLocks noGrp="1"/>
          </p:cNvSpPr>
          <p:nvPr>
            <p:ph sz="quarter" idx="13"/>
          </p:nvPr>
        </p:nvSpPr>
        <p:spPr>
          <a:xfrm>
            <a:off x="457201" y="1556326"/>
            <a:ext cx="7821386" cy="4467955"/>
          </a:xfrm>
        </p:spPr>
        <p:txBody>
          <a:bodyPr/>
          <a:lstStyle/>
          <a:p>
            <a:r>
              <a:rPr lang="en-US" dirty="0"/>
              <a:t>List the steps and areas covered in the rapid trauma assessment. How are these steps different in the detailed assessment?</a:t>
            </a:r>
          </a:p>
        </p:txBody>
      </p:sp>
    </p:spTree>
    <p:extLst>
      <p:ext uri="{BB962C8B-B14F-4D97-AF65-F5344CB8AC3E}">
        <p14:creationId xmlns:p14="http://schemas.microsoft.com/office/powerpoint/2010/main" val="6808801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3403-561E-48DE-9DEE-E13DB0EB81E9}"/>
              </a:ext>
            </a:extLst>
          </p:cNvPr>
          <p:cNvSpPr>
            <a:spLocks noGrp="1"/>
          </p:cNvSpPr>
          <p:nvPr>
            <p:ph type="title"/>
          </p:nvPr>
        </p:nvSpPr>
        <p:spPr/>
        <p:txBody>
          <a:bodyPr/>
          <a:lstStyle/>
          <a:p>
            <a:r>
              <a:rPr lang="en-US" dirty="0"/>
              <a:t>Critical Thinking </a:t>
            </a:r>
            <a:r>
              <a:rPr lang="en-US" sz="2000" b="0" dirty="0"/>
              <a:t>(1 of 2)</a:t>
            </a:r>
          </a:p>
        </p:txBody>
      </p:sp>
      <p:sp>
        <p:nvSpPr>
          <p:cNvPr id="3" name="Content Placeholder 2">
            <a:extLst>
              <a:ext uri="{FF2B5EF4-FFF2-40B4-BE49-F238E27FC236}">
                <a16:creationId xmlns:a16="http://schemas.microsoft.com/office/drawing/2014/main" id="{11789954-9B18-4A41-B3CA-F1116760268E}"/>
              </a:ext>
            </a:extLst>
          </p:cNvPr>
          <p:cNvSpPr>
            <a:spLocks noGrp="1"/>
          </p:cNvSpPr>
          <p:nvPr>
            <p:ph sz="quarter" idx="13"/>
          </p:nvPr>
        </p:nvSpPr>
        <p:spPr/>
        <p:txBody>
          <a:bodyPr/>
          <a:lstStyle/>
          <a:p>
            <a:r>
              <a:rPr lang="en-US" dirty="0"/>
              <a:t>You are assessing a patient who fell three stories. He is unresponsive and bleeding into his airway. The driver of the ambulance is positioning the vehicle and bringing equipment to you.</a:t>
            </a:r>
          </a:p>
        </p:txBody>
      </p:sp>
    </p:spTree>
    <p:extLst>
      <p:ext uri="{BB962C8B-B14F-4D97-AF65-F5344CB8AC3E}">
        <p14:creationId xmlns:p14="http://schemas.microsoft.com/office/powerpoint/2010/main" val="42764950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3403-561E-48DE-9DEE-E13DB0EB81E9}"/>
              </a:ext>
            </a:extLst>
          </p:cNvPr>
          <p:cNvSpPr>
            <a:spLocks noGrp="1"/>
          </p:cNvSpPr>
          <p:nvPr>
            <p:ph type="title"/>
          </p:nvPr>
        </p:nvSpPr>
        <p:spPr/>
        <p:txBody>
          <a:bodyPr/>
          <a:lstStyle/>
          <a:p>
            <a:r>
              <a:rPr lang="en-US" dirty="0"/>
              <a:t>Critical Thinking </a:t>
            </a:r>
            <a:r>
              <a:rPr lang="en-US" sz="2000" b="0" dirty="0"/>
              <a:t>(2 of 2)</a:t>
            </a:r>
          </a:p>
        </p:txBody>
      </p:sp>
      <p:sp>
        <p:nvSpPr>
          <p:cNvPr id="3" name="Content Placeholder 2">
            <a:extLst>
              <a:ext uri="{FF2B5EF4-FFF2-40B4-BE49-F238E27FC236}">
                <a16:creationId xmlns:a16="http://schemas.microsoft.com/office/drawing/2014/main" id="{11789954-9B18-4A41-B3CA-F1116760268E}"/>
              </a:ext>
            </a:extLst>
          </p:cNvPr>
          <p:cNvSpPr>
            <a:spLocks noGrp="1"/>
          </p:cNvSpPr>
          <p:nvPr>
            <p:ph sz="quarter" idx="13"/>
          </p:nvPr>
        </p:nvSpPr>
        <p:spPr/>
        <p:txBody>
          <a:bodyPr/>
          <a:lstStyle/>
          <a:p>
            <a:r>
              <a:rPr lang="en-US" dirty="0"/>
              <a:t>How do you balance the patient’s need for airway control (he requires frequent suctioning) with the need to assess his injuries?</a:t>
            </a:r>
          </a:p>
        </p:txBody>
      </p:sp>
    </p:spTree>
    <p:extLst>
      <p:ext uri="{BB962C8B-B14F-4D97-AF65-F5344CB8AC3E}">
        <p14:creationId xmlns:p14="http://schemas.microsoft.com/office/powerpoint/2010/main" val="23760370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1</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229600" cy="4191908"/>
          </a:xfrm>
        </p:spPr>
        <p:txBody>
          <a:bodyPr/>
          <a:lstStyle/>
          <a:p>
            <a:pPr marL="432" indent="0">
              <a:buNone/>
            </a:pPr>
            <a:r>
              <a:rPr lang="en-US" sz="2400" dirty="0"/>
              <a:t>Measure the collar. The chin piece should not lift the patient’s chin and hyperextend the neck. Make sure the collar is not too small or tight, which would make the collar act as a constricting band</a:t>
            </a:r>
            <a:r>
              <a:rPr lang="en-US" sz="2400" dirty="0" smtClean="0"/>
              <a:t>.</a:t>
            </a:r>
            <a:endParaRPr lang="en-AU" sz="2400" dirty="0"/>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25732465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613A-00AD-4650-9125-C8646D0F4BCD}"/>
              </a:ext>
            </a:extLst>
          </p:cNvPr>
          <p:cNvSpPr>
            <a:spLocks noGrp="1"/>
          </p:cNvSpPr>
          <p:nvPr>
            <p:ph type="title"/>
          </p:nvPr>
        </p:nvSpPr>
        <p:spPr/>
        <p:txBody>
          <a:bodyPr/>
          <a:lstStyle/>
          <a:p>
            <a:r>
              <a:rPr lang="en-IN" dirty="0"/>
              <a:t>Appendix 2</a:t>
            </a:r>
            <a:endParaRPr lang="en-US" dirty="0"/>
          </a:p>
        </p:txBody>
      </p:sp>
      <p:sp>
        <p:nvSpPr>
          <p:cNvPr id="3" name="Content Placeholder 2">
            <a:extLst>
              <a:ext uri="{FF2B5EF4-FFF2-40B4-BE49-F238E27FC236}">
                <a16:creationId xmlns:a16="http://schemas.microsoft.com/office/drawing/2014/main" id="{1572A801-7DE9-49A5-97E4-C5D2394C1634}"/>
              </a:ext>
            </a:extLst>
          </p:cNvPr>
          <p:cNvSpPr>
            <a:spLocks noGrp="1"/>
          </p:cNvSpPr>
          <p:nvPr>
            <p:ph sz="quarter" idx="16"/>
          </p:nvPr>
        </p:nvSpPr>
        <p:spPr>
          <a:xfrm>
            <a:off x="457200" y="1555749"/>
            <a:ext cx="8095129" cy="4191908"/>
          </a:xfrm>
        </p:spPr>
        <p:txBody>
          <a:bodyPr/>
          <a:lstStyle/>
          <a:p>
            <a:pPr marL="432" indent="0">
              <a:buNone/>
            </a:pPr>
            <a:r>
              <a:rPr lang="en-US" sz="2400" dirty="0"/>
              <a:t>An Emergency Medical Technician holds a </a:t>
            </a:r>
            <a:r>
              <a:rPr lang="en-US" sz="2400" dirty="0" smtClean="0"/>
              <a:t>patient’s </a:t>
            </a:r>
            <a:r>
              <a:rPr lang="en-US" sz="2400" dirty="0"/>
              <a:t>head and neck inline to stabilize the spine while a second Emergency Medical Technician approaches the patient from the front and properly angles a cervical collar.</a:t>
            </a:r>
          </a:p>
        </p:txBody>
      </p:sp>
      <p:sp>
        <p:nvSpPr>
          <p:cNvPr id="14" name="Text Placeholder 13">
            <a:extLst>
              <a:ext uri="{FF2B5EF4-FFF2-40B4-BE49-F238E27FC236}">
                <a16:creationId xmlns:a16="http://schemas.microsoft.com/office/drawing/2014/main" id="{75D39D5E-F773-45BA-9C6D-08F4773C5141}"/>
              </a:ext>
            </a:extLst>
          </p:cNvPr>
          <p:cNvSpPr>
            <a:spLocks noGrp="1"/>
          </p:cNvSpPr>
          <p:nvPr>
            <p:ph type="body" sz="quarter" idx="27"/>
          </p:nvPr>
        </p:nvSpPr>
        <p:spPr>
          <a:xfrm>
            <a:off x="457200" y="5990756"/>
            <a:ext cx="8439150" cy="328401"/>
          </a:xfrm>
        </p:spPr>
        <p:txBody>
          <a:bodyPr/>
          <a:lstStyle/>
          <a:p>
            <a:pPr marL="0" indent="0">
              <a:buNone/>
            </a:pPr>
            <a:r>
              <a:rPr lang="en-US" dirty="0">
                <a:latin typeface="+mn-lt"/>
                <a:hlinkClick r:id="rId2" action="ppaction://hlinksldjump"/>
              </a:rPr>
              <a:t>Return to presentation</a:t>
            </a:r>
            <a:endParaRPr lang="en-US" dirty="0">
              <a:latin typeface="+mn-lt"/>
            </a:endParaRPr>
          </a:p>
        </p:txBody>
      </p:sp>
    </p:spTree>
    <p:extLst>
      <p:ext uri="{BB962C8B-B14F-4D97-AF65-F5344CB8AC3E}">
        <p14:creationId xmlns:p14="http://schemas.microsoft.com/office/powerpoint/2010/main" val="2222102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36842</TotalTime>
  <Words>6364</Words>
  <Application>Microsoft Office PowerPoint</Application>
  <PresentationFormat>On-screen Show (4:3)</PresentationFormat>
  <Paragraphs>692</Paragraphs>
  <Slides>96</Slides>
  <Notes>85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96</vt:i4>
      </vt:variant>
    </vt:vector>
  </HeadingPairs>
  <TitlesOfParts>
    <vt:vector size="104" baseType="lpstr">
      <vt:lpstr>ＭＳ Ｐゴシック</vt:lpstr>
      <vt:lpstr>Arial</vt:lpstr>
      <vt:lpstr>Lucida Grande</vt:lpstr>
      <vt:lpstr>Noto Sans Symbols</vt:lpstr>
      <vt:lpstr>Times New Roman</vt:lpstr>
      <vt:lpstr>Verdana</vt:lpstr>
      <vt:lpstr>508 Lecture</vt:lpstr>
      <vt:lpstr>2_508 Lecture</vt:lpstr>
      <vt:lpstr>Emergency Care</vt:lpstr>
      <vt:lpstr>Topics</vt:lpstr>
      <vt:lpstr>The Secondary Assessment</vt:lpstr>
      <vt:lpstr>Components of the Secondary Assessment (1 of 3)</vt:lpstr>
      <vt:lpstr>Components of the Secondary Assessment (2 of 3)</vt:lpstr>
      <vt:lpstr>Components of the Secondary Assessment (3 of 3)</vt:lpstr>
      <vt:lpstr>Secondary Assessment of the Medical Patient</vt:lpstr>
      <vt:lpstr>Secondary Assessment of the Medical Patient </vt:lpstr>
      <vt:lpstr>Responsive Medical Patient</vt:lpstr>
      <vt:lpstr>Obtain a Patient History</vt:lpstr>
      <vt:lpstr>Tailoring the Physical Exam for Specific Chief Complaints</vt:lpstr>
      <vt:lpstr>Perform a Physical Exam</vt:lpstr>
      <vt:lpstr>Obtain Baseline Vital Signs (1 of 2)</vt:lpstr>
      <vt:lpstr>Administer Interventions and Transport the Patient</vt:lpstr>
      <vt:lpstr>Pediatric Note</vt:lpstr>
      <vt:lpstr>Think About It 1</vt:lpstr>
      <vt:lpstr>Unresponsive Medical Patient</vt:lpstr>
      <vt:lpstr>Perform a Rapid Physical Exam (1 of 3)</vt:lpstr>
      <vt:lpstr>Perform a Rapid Physical Exam (2 of 3)</vt:lpstr>
      <vt:lpstr>Perform a Rapid Physical Exam (3 of 3)</vt:lpstr>
      <vt:lpstr>Obtain Baseline Vital Signs (2 of 2)</vt:lpstr>
      <vt:lpstr>Consider a Request for A L S Personnel</vt:lpstr>
      <vt:lpstr>Obtain a Patient History (1 of 2)</vt:lpstr>
      <vt:lpstr>Administer Interventions and Transport Patient</vt:lpstr>
      <vt:lpstr>Think About It 2</vt:lpstr>
      <vt:lpstr>Think About It 3</vt:lpstr>
      <vt:lpstr>Mid-Chapter Review (1 of 11)</vt:lpstr>
      <vt:lpstr>Mid-Chapter Review (2 of 11)</vt:lpstr>
      <vt:lpstr>Mid-Chapter Review (3 of 11)</vt:lpstr>
      <vt:lpstr>Mid-Chapter Review (4 of 11)</vt:lpstr>
      <vt:lpstr>Secondary Assessment of the Trauma Patient</vt:lpstr>
      <vt:lpstr>Secondary Assessment of the Trauma Patient (1 of 2) </vt:lpstr>
      <vt:lpstr>Secondary Assessment of the Trauma Patient (2 of 2)</vt:lpstr>
      <vt:lpstr>Trauma Patient with Minor Injury/Low Priority</vt:lpstr>
      <vt:lpstr>Determine the Chief Complaint</vt:lpstr>
      <vt:lpstr>Obtain a Patient History (2 of 2)</vt:lpstr>
      <vt:lpstr>Perform an Physical Exam (1 of 5)</vt:lpstr>
      <vt:lpstr>Perform an Physical Exam (2 of 5)</vt:lpstr>
      <vt:lpstr>Perform an Physical Exam (3 of 5)</vt:lpstr>
      <vt:lpstr>Perform an Physical Exam (4 of 5)</vt:lpstr>
      <vt:lpstr>Perform an Physical Exam (5 of 5)</vt:lpstr>
      <vt:lpstr>Obtain Baseline Vital Signs</vt:lpstr>
      <vt:lpstr>Spinal Motion Restriction–Applying a Cervical Collar (1 of 6)</vt:lpstr>
      <vt:lpstr>Spinal Motion Restriction–Applying a Cervical Collar (2 of 6)</vt:lpstr>
      <vt:lpstr>Spinal Motion Restriction–Applying a Cervical Collar (3 of 6)</vt:lpstr>
      <vt:lpstr>Spinal Motion Restriction–Applying a Cervical Collar (4 of 6)</vt:lpstr>
      <vt:lpstr>Spinal Motion Restriction–Applying a Cervical Collar (5 of 6)</vt:lpstr>
      <vt:lpstr>Spinal Motion Restriction–Applying a Cervical Collar (6 of 6)</vt:lpstr>
      <vt:lpstr>Trauma Patient with Serious Injury or Multisystem Trauma/High Priority (1 of 2)</vt:lpstr>
      <vt:lpstr>Physical Examination of the Trauma Patient (1 of 5)</vt:lpstr>
      <vt:lpstr>Trauma Patient with Serious Injury or Multisystem Trauma/High Priority (2 of 2)</vt:lpstr>
      <vt:lpstr>Continue Spinal Precautions</vt:lpstr>
      <vt:lpstr>Consider a Request for Advanced Life Support Personnel</vt:lpstr>
      <vt:lpstr>Perform a Rapid Trauma Assessment (1 of 6)</vt:lpstr>
      <vt:lpstr>Perform a Rapid Trauma Assessment (2 of 6)</vt:lpstr>
      <vt:lpstr>Perform a Rapid Trauma Assessment (3 of 6)</vt:lpstr>
      <vt:lpstr>Physical Examination of the Trauma Patient (2 of 5)</vt:lpstr>
      <vt:lpstr>Physical Examination of the Trauma Patient (3 of 5)</vt:lpstr>
      <vt:lpstr>Perform a Rapid Trauma Assessment (4 of 6)</vt:lpstr>
      <vt:lpstr>Physical Examination of the Trauma Patient (4 of 5)</vt:lpstr>
      <vt:lpstr>Perform a Rapid Trauma Assessment (5 of 6)</vt:lpstr>
      <vt:lpstr>Assessing Distal Function (1 of 4)</vt:lpstr>
      <vt:lpstr>Assessing Distal Function (2 of 4)</vt:lpstr>
      <vt:lpstr>Assessing Distal Function (3 of 4)</vt:lpstr>
      <vt:lpstr>Assessing Distal Function (4 of 4)</vt:lpstr>
      <vt:lpstr>Perform a Rapid Trauma Assessment (6 of 6)</vt:lpstr>
      <vt:lpstr>Physical Examination of the Trauma Patient (5 of 5)</vt:lpstr>
      <vt:lpstr>Some General Principles</vt:lpstr>
      <vt:lpstr>Pediatric Examination (1 of 4)</vt:lpstr>
      <vt:lpstr>Pediatric Examination (2 of 4)</vt:lpstr>
      <vt:lpstr>Pediatric Examination (3 of 4)</vt:lpstr>
      <vt:lpstr>Pediatric Examination (4 of 4)</vt:lpstr>
      <vt:lpstr>Think About It 4</vt:lpstr>
      <vt:lpstr>Detailed Physical Exam</vt:lpstr>
      <vt:lpstr>Detailed Physical Exam </vt:lpstr>
      <vt:lpstr>Trauma Patient with a Significant Injury</vt:lpstr>
      <vt:lpstr>Before Beginning the Detailed Physical Exam</vt:lpstr>
      <vt:lpstr>Performing the Detailed Physical Exam</vt:lpstr>
      <vt:lpstr>Trauma Patient Who Is Not Seriously Injured</vt:lpstr>
      <vt:lpstr>Think About It 5</vt:lpstr>
      <vt:lpstr>Chapter Review</vt:lpstr>
      <vt:lpstr>Mid-Chapter Review (5 of 11)</vt:lpstr>
      <vt:lpstr>Mid-Chapter Review (6 of 11)</vt:lpstr>
      <vt:lpstr>Mid-Chapter Review (7 of 11)</vt:lpstr>
      <vt:lpstr>Mid-Chapter Review (8 of 11)</vt:lpstr>
      <vt:lpstr>Mid-Chapter Review (9 of 11)</vt:lpstr>
      <vt:lpstr>Mid-Chapter Review (10 of 11)</vt:lpstr>
      <vt:lpstr>Mid-Chapter Review (11 of 11)</vt:lpstr>
      <vt:lpstr>Remember</vt:lpstr>
      <vt:lpstr>Questions to Consider (1 of 2)</vt:lpstr>
      <vt:lpstr>Questions to Consider (2 of 2)</vt:lpstr>
      <vt:lpstr>Critical Thinking (1 of 2)</vt:lpstr>
      <vt:lpstr>Critical Thinking (2 of 2)</vt:lpstr>
      <vt:lpstr>Copyright</vt:lpstr>
      <vt:lpstr>Appendix 1</vt:lpstr>
      <vt:lpstr>Appendix 2</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15, Secondary Assessment</dc:title>
  <dc:subject>Health</dc:subject>
  <dc:creator>Limmer/O'Keefe</dc:creator>
  <cp:keywords>Emergency Care</cp:keywords>
  <dc:description/>
  <cp:lastModifiedBy>Radhakrishnan, Rajendran</cp:lastModifiedBy>
  <cp:revision>1498</cp:revision>
  <dcterms:modified xsi:type="dcterms:W3CDTF">2020-01-13T11:48:26Z</dcterms:modified>
  <cp:category/>
</cp:coreProperties>
</file>