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52"/>
  </p:notesMasterIdLst>
  <p:handoutMasterIdLst>
    <p:handoutMasterId r:id="rId53"/>
  </p:handoutMasterIdLst>
  <p:sldIdLst>
    <p:sldId id="354" r:id="rId3"/>
    <p:sldId id="355" r:id="rId4"/>
    <p:sldId id="356" r:id="rId5"/>
    <p:sldId id="528" r:id="rId6"/>
    <p:sldId id="529" r:id="rId7"/>
    <p:sldId id="530" r:id="rId8"/>
    <p:sldId id="531" r:id="rId9"/>
    <p:sldId id="532" r:id="rId10"/>
    <p:sldId id="533" r:id="rId11"/>
    <p:sldId id="534" r:id="rId12"/>
    <p:sldId id="527" r:id="rId13"/>
    <p:sldId id="536" r:id="rId14"/>
    <p:sldId id="537" r:id="rId15"/>
    <p:sldId id="538" r:id="rId16"/>
    <p:sldId id="539" r:id="rId17"/>
    <p:sldId id="540" r:id="rId18"/>
    <p:sldId id="535" r:id="rId19"/>
    <p:sldId id="542" r:id="rId20"/>
    <p:sldId id="543" r:id="rId21"/>
    <p:sldId id="541" r:id="rId22"/>
    <p:sldId id="545" r:id="rId23"/>
    <p:sldId id="546" r:id="rId24"/>
    <p:sldId id="547" r:id="rId25"/>
    <p:sldId id="544" r:id="rId26"/>
    <p:sldId id="549" r:id="rId27"/>
    <p:sldId id="550" r:id="rId28"/>
    <p:sldId id="551" r:id="rId29"/>
    <p:sldId id="548" r:id="rId30"/>
    <p:sldId id="553" r:id="rId31"/>
    <p:sldId id="554" r:id="rId32"/>
    <p:sldId id="552" r:id="rId33"/>
    <p:sldId id="556" r:id="rId34"/>
    <p:sldId id="557" r:id="rId35"/>
    <p:sldId id="558" r:id="rId36"/>
    <p:sldId id="555" r:id="rId37"/>
    <p:sldId id="560" r:id="rId38"/>
    <p:sldId id="561" r:id="rId39"/>
    <p:sldId id="562" r:id="rId40"/>
    <p:sldId id="559" r:id="rId41"/>
    <p:sldId id="564" r:id="rId42"/>
    <p:sldId id="565" r:id="rId43"/>
    <p:sldId id="566" r:id="rId44"/>
    <p:sldId id="567" r:id="rId45"/>
    <p:sldId id="568" r:id="rId46"/>
    <p:sldId id="569" r:id="rId47"/>
    <p:sldId id="570" r:id="rId48"/>
    <p:sldId id="571" r:id="rId49"/>
    <p:sldId id="572" r:id="rId50"/>
    <p:sldId id="298" r:id="rId5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678" autoAdjust="0"/>
    <p:restoredTop sz="86512" autoAdjust="0"/>
  </p:normalViewPr>
  <p:slideViewPr>
    <p:cSldViewPr snapToGrid="0" snapToObjects="1">
      <p:cViewPr varScale="1">
        <p:scale>
          <a:sx n="96" d="100"/>
          <a:sy n="96" d="100"/>
        </p:scale>
        <p:origin x="1578" y="84"/>
      </p:cViewPr>
      <p:guideLst>
        <p:guide orient="horz" pos="777"/>
        <p:guide pos="295"/>
        <p:guide orient="horz" pos="981"/>
      </p:guideLst>
    </p:cSldViewPr>
  </p:slideViewPr>
  <p:outlineViewPr>
    <p:cViewPr>
      <p:scale>
        <a:sx n="33" d="100"/>
        <a:sy n="33" d="100"/>
      </p:scale>
      <p:origin x="0" y="-23184"/>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r>
              <a:rPr lang="en-US" altLang="en-US" b="1" dirty="0">
                <a:solidFill>
                  <a:srgbClr val="000000"/>
                </a:solidFill>
                <a:latin typeface="Arial" panose="020B0604020202020204" pitchFamily="34" charset="0"/>
                <a:sym typeface="Lucida Grande" pitchFamily="-111" charset="0"/>
              </a:rPr>
              <a:t>Point to Emphasize: </a:t>
            </a:r>
            <a:r>
              <a:rPr lang="en-US" altLang="en-US" dirty="0">
                <a:latin typeface="Arial" panose="020B0604020202020204" pitchFamily="34" charset="0"/>
              </a:rPr>
              <a:t>An infant's chief means of expression is crying. Later, other psychosocial traits develop including bonding, trust, scaffolding, and temperament.</a:t>
            </a:r>
            <a:endParaRPr lang="en-US" altLang="en-US" b="1" dirty="0">
              <a:solidFill>
                <a:srgbClr val="000000"/>
              </a:solidFill>
              <a:latin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sym typeface="Lucida Grande" pitchFamily="-111" charset="0"/>
            </a:endParaRPr>
          </a:p>
          <a:p>
            <a:r>
              <a:rPr lang="en-US" altLang="en-US" b="1" dirty="0">
                <a:latin typeface="Arial" panose="020B0604020202020204" pitchFamily="34" charset="0"/>
              </a:rPr>
              <a:t>Discussion Topics: </a:t>
            </a:r>
            <a:r>
              <a:rPr lang="en-US" altLang="en-US" dirty="0">
                <a:latin typeface="Arial" panose="020B0604020202020204" pitchFamily="34" charset="0"/>
              </a:rPr>
              <a:t>Discuss the psychosocial development traits of an infant. Explain how the anatomical and developmental differences of an infant might impact your assessment.</a:t>
            </a:r>
          </a:p>
          <a:p>
            <a:pPr eaLnBrk="1" hangingPunct="1"/>
            <a:endParaRPr lang="en-US" altLang="en-US" dirty="0">
              <a:solidFill>
                <a:srgbClr val="000000"/>
              </a:solidFill>
              <a:latin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sym typeface="Lucida Grande" pitchFamily="-111" charset="0"/>
              </a:rPr>
              <a:t>Knowledge Application: </a:t>
            </a:r>
            <a:r>
              <a:rPr lang="en-US" altLang="en-US" dirty="0">
                <a:latin typeface="Arial" panose="020B0604020202020204" pitchFamily="34" charset="0"/>
              </a:rPr>
              <a:t>Have students work in small groups to trace the psychosocial development of infants through the first year of life. How does development change over that period?</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Critical Thinking Discussion: </a:t>
            </a:r>
            <a:r>
              <a:rPr lang="en-US" altLang="en-US" dirty="0">
                <a:latin typeface="Arial" panose="020B0604020202020204" pitchFamily="34" charset="0"/>
              </a:rPr>
              <a:t>How might you assess mental status in an infant?</a:t>
            </a:r>
            <a:endParaRPr lang="en-US" altLang="en-US"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927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Relate developmental issues to assessment because toddlers are notoriously difficult to assess. Compare the anatomical and psychosocial development of a toddler to that of an infant and to that of an adult. Demonstrate the progression.</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5456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latin typeface="Arial" panose="020B0604020202020204" pitchFamily="34" charset="0"/>
                <a:sym typeface="Lucida Grande" pitchFamily="-111" charset="0"/>
              </a:rPr>
              <a:t>Covers Objective 8.1</a:t>
            </a:r>
          </a:p>
          <a:p>
            <a:pPr eaLnBrk="1" hangingPunct="1"/>
            <a:endParaRPr lang="en-US" altLang="en-US" b="1" dirty="0">
              <a:solidFill>
                <a:srgbClr val="000000"/>
              </a:solidFill>
              <a:latin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sym typeface="Lucida Grande" pitchFamily="-111" charset="0"/>
              </a:rPr>
              <a:t>Point to Emphasize: </a:t>
            </a:r>
            <a:r>
              <a:rPr lang="en-US" altLang="en-US" dirty="0">
                <a:latin typeface="Arial" panose="020B0604020202020204" pitchFamily="34" charset="0"/>
              </a:rPr>
              <a:t>Psychosocial development includes cause-and-effect thinking and separation anxiety.</a:t>
            </a:r>
            <a:endParaRPr lang="en-US" altLang="en-US" b="1" dirty="0">
              <a:solidFill>
                <a:srgbClr val="000000"/>
              </a:solidFill>
              <a:latin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rPr>
              <a:t>Discussion Topics:</a:t>
            </a:r>
            <a:r>
              <a:rPr lang="en-US" altLang="en-US" dirty="0">
                <a:latin typeface="Arial" panose="020B0604020202020204" pitchFamily="34" charset="0"/>
              </a:rPr>
              <a:t> Describe how the curiosity and mobility of a toddler can increase the risk of injury. Explain why the psychosocial development of a toddler makes assessment very difficult.</a:t>
            </a:r>
          </a:p>
          <a:p>
            <a:endParaRPr lang="en-US" altLang="en-US" dirty="0">
              <a:latin typeface="Arial" panose="020B0604020202020204" pitchFamily="34" charset="0"/>
            </a:endParaRPr>
          </a:p>
          <a:p>
            <a:r>
              <a:rPr lang="en-US" altLang="en-US" b="1" dirty="0">
                <a:latin typeface="Arial" panose="020B0604020202020204" pitchFamily="34" charset="0"/>
              </a:rPr>
              <a:t>Class Activity: </a:t>
            </a:r>
            <a:r>
              <a:rPr lang="en-US" altLang="en-US" dirty="0">
                <a:latin typeface="Arial" panose="020B0604020202020204" pitchFamily="34" charset="0"/>
              </a:rPr>
              <a:t>If a toddler is available to come to class (and if his caregiver is willing), have students attempt to persuade him to lie on a backboard and be immobilized. (Do not use forcible restraint.) Award a prize for the strategy that allows for completion of this task.</a:t>
            </a:r>
          </a:p>
          <a:p>
            <a:endParaRPr lang="en-US" altLang="en-US" dirty="0">
              <a:latin typeface="Arial" panose="020B0604020202020204" pitchFamily="34" charset="0"/>
            </a:endParaRPr>
          </a:p>
          <a:p>
            <a:r>
              <a:rPr lang="en-US" altLang="en-US" b="1" dirty="0">
                <a:latin typeface="Arial" panose="020B0604020202020204" pitchFamily="34" charset="0"/>
              </a:rPr>
              <a:t>Critical Thinking: </a:t>
            </a:r>
            <a:r>
              <a:rPr lang="en-US" altLang="en-US" dirty="0">
                <a:latin typeface="Arial" panose="020B0604020202020204" pitchFamily="34" charset="0"/>
              </a:rPr>
              <a:t>Both separation anxiety and fear might make spinal immobilization of a toddler extremely difficult. Discuss what you would do if immobilization attempts resulted in the toddler's screaming and crying.</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5884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latin typeface="Arial" panose="020B0604020202020204" pitchFamily="34" charset="0"/>
              </a:rPr>
              <a:t>Class Activity: </a:t>
            </a:r>
            <a:r>
              <a:rPr lang="en-US" altLang="en-US" dirty="0">
                <a:latin typeface="Arial" panose="020B0604020202020204" pitchFamily="34" charset="0"/>
              </a:rPr>
              <a:t>If a toddler is available to come to class (and if his caregiver is willing), have students attempt to persuade him to lie on a backboard and be immobilized. (Do not use forcible restraint.) Award a prize for the strategy that allows for completion of this task.</a:t>
            </a:r>
          </a:p>
          <a:p>
            <a:endParaRPr lang="en-US" altLang="en-US" b="1" dirty="0">
              <a:latin typeface="Arial" panose="020B0604020202020204" pitchFamily="34" charset="0"/>
            </a:endParaRPr>
          </a:p>
          <a:p>
            <a:pPr eaLnBrk="1" hangingPunct="1"/>
            <a:endParaRPr lang="en-US" alt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9055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r>
              <a:rPr lang="en-US" altLang="en-US" b="1" dirty="0">
                <a:solidFill>
                  <a:srgbClr val="000000"/>
                </a:solidFill>
                <a:latin typeface="Arial" panose="020B0604020202020204" pitchFamily="34" charset="0"/>
                <a:sym typeface="Lucida Grande" pitchFamily="-111" charset="0"/>
              </a:rPr>
              <a:t>Point to Emphasize: </a:t>
            </a:r>
            <a:r>
              <a:rPr lang="en-US" altLang="en-US" dirty="0">
                <a:latin typeface="Arial" panose="020B0604020202020204" pitchFamily="34" charset="0"/>
              </a:rPr>
              <a:t>Rapid physiological development continues through the toddler phase. Mobility and fine motor dexterity swiftly increase.</a:t>
            </a:r>
          </a:p>
          <a:p>
            <a:pPr eaLnBrk="1" hangingPunct="1"/>
            <a:endParaRPr lang="en-US" altLang="en-US" b="1" dirty="0">
              <a:solidFill>
                <a:srgbClr val="000000"/>
              </a:solidFill>
              <a:latin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4978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latin typeface="Arial" panose="020B0604020202020204" pitchFamily="34" charset="0"/>
              </a:rPr>
              <a:t>Discussion Topics: </a:t>
            </a:r>
            <a:r>
              <a:rPr lang="en-US" sz="1200" b="0" i="0" u="none" strike="noStrike" kern="1200" cap="none" dirty="0">
                <a:solidFill>
                  <a:schemeClr val="dk1"/>
                </a:solidFill>
                <a:effectLst/>
                <a:latin typeface="Arial"/>
                <a:ea typeface="Arial"/>
                <a:cs typeface="Arial"/>
                <a:sym typeface="Arial"/>
              </a:rPr>
              <a:t>Describe the anatomical development from infant to toddler. How are their bodies different?</a:t>
            </a:r>
          </a:p>
          <a:p>
            <a:endParaRPr lang="en-US" altLang="en-US" dirty="0">
              <a:latin typeface="Arial" panose="020B0604020202020204" pitchFamily="34" charset="0"/>
            </a:endParaRPr>
          </a:p>
          <a:p>
            <a:pPr eaLnBrk="1" hangingPunct="1"/>
            <a:r>
              <a:rPr lang="en-US" altLang="en-US" b="1" dirty="0">
                <a:solidFill>
                  <a:srgbClr val="000000"/>
                </a:solidFill>
                <a:latin typeface="Arial" panose="020B0604020202020204" pitchFamily="34" charset="0"/>
                <a:sym typeface="Lucida Grande" pitchFamily="-111" charset="0"/>
              </a:rPr>
              <a:t>Knowledge Application: </a:t>
            </a:r>
            <a:r>
              <a:rPr lang="en-US" sz="1200" b="0" i="0" u="none" strike="noStrike" kern="1200" cap="none" dirty="0">
                <a:solidFill>
                  <a:schemeClr val="dk1"/>
                </a:solidFill>
                <a:effectLst/>
                <a:latin typeface="Arial"/>
                <a:ea typeface="Arial"/>
                <a:cs typeface="Arial"/>
                <a:sym typeface="Arial"/>
              </a:rPr>
              <a:t>Divide the class into two groups. Have one group develop an assessment strategy for infants and the other group develop an assessment strategy for toddlers. Discuss. How do the strategies vary?</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11756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r>
              <a:rPr lang="en-US" altLang="en-US" b="1" dirty="0">
                <a:latin typeface="Arial" panose="020B0604020202020204" pitchFamily="34" charset="0"/>
              </a:rPr>
              <a:t>Discussion Topics: </a:t>
            </a:r>
            <a:r>
              <a:rPr lang="en-US" altLang="en-US" dirty="0">
                <a:latin typeface="Arial" panose="020B0604020202020204" pitchFamily="34" charset="0"/>
              </a:rPr>
              <a:t>Describe how the curiosity and mobility of a toddler can increase the risk of injury. Explain why the psychosocial development of a toddler makes assessment very difficult.</a:t>
            </a:r>
          </a:p>
          <a:p>
            <a:endParaRPr lang="en-US" altLang="en-US" dirty="0">
              <a:latin typeface="Arial" panose="020B0604020202020204" pitchFamily="34" charset="0"/>
            </a:endParaRPr>
          </a:p>
          <a:p>
            <a:r>
              <a:rPr lang="en-US" altLang="en-US" b="1" dirty="0">
                <a:latin typeface="Arial" panose="020B0604020202020204" pitchFamily="34" charset="0"/>
              </a:rPr>
              <a:t>Critical Thinking Discussion: </a:t>
            </a:r>
            <a:r>
              <a:rPr lang="en-US" altLang="en-US" dirty="0">
                <a:latin typeface="Arial" panose="020B0604020202020204" pitchFamily="34" charset="0"/>
              </a:rPr>
              <a:t>Both separation anxiety and fear might make spinal immobilization of a toddler extremely difficult. Discuss what you would do if immobilization attempts resulted in the toddler's screaming and crying.</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572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If possible, bring a preschooler</a:t>
            </a:r>
            <a:r>
              <a:rPr lang="en-US" sz="1200" b="0" i="0" u="none" strike="noStrike" kern="1200" cap="none" baseline="0" dirty="0">
                <a:solidFill>
                  <a:schemeClr val="dk1"/>
                </a:solidFill>
                <a:effectLst/>
                <a:latin typeface="Arial"/>
                <a:ea typeface="Arial"/>
                <a:cs typeface="Arial"/>
                <a:sym typeface="Arial"/>
              </a:rPr>
              <a:t> to class. Demonstrate anatomical and psychosocial differences first hand. Arrange a field trip to a local day care center. Observe social interactions and practice assessment.</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97352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endParaRPr lang="en-US" altLang="en-US" b="1"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2297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Objectives 8.1 and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solidFill>
                  <a:srgbClr val="000000"/>
                </a:solidFill>
                <a:latin typeface="Arial" panose="020B0604020202020204" pitchFamily="34" charset="0"/>
                <a:sym typeface="Lucida Grande" pitchFamily="-111" charset="0"/>
              </a:rPr>
              <a:t>Points to Emphasize: </a:t>
            </a:r>
            <a:r>
              <a:rPr lang="en-US" altLang="en-US" dirty="0">
                <a:latin typeface="Arial" panose="020B0604020202020204" pitchFamily="34" charset="0"/>
              </a:rPr>
              <a:t>During the preschool years, children are typically introduced to social interaction in day care or preschool. Anatomical development continues. Mobility and dexterity increase.</a:t>
            </a:r>
            <a:endParaRPr lang="en-US" altLang="en-US" b="1" dirty="0">
              <a:solidFill>
                <a:srgbClr val="000000"/>
              </a:solidFill>
              <a:latin typeface="Arial" panose="020B0604020202020204" pitchFamily="34" charset="0"/>
              <a:sym typeface="Lucida Grande" pitchFamily="-111" charset="0"/>
            </a:endParaRPr>
          </a:p>
          <a:p>
            <a:endParaRPr lang="en-US" altLang="en-US" b="1" dirty="0">
              <a:solidFill>
                <a:srgbClr val="000000"/>
              </a:solidFill>
              <a:latin typeface="Arial" panose="020B0604020202020204" pitchFamily="34" charset="0"/>
              <a:sym typeface="Lucida Grande" pitchFamily="-111" charset="0"/>
            </a:endParaRPr>
          </a:p>
          <a:p>
            <a:r>
              <a:rPr lang="en-US" altLang="en-US" b="1" dirty="0">
                <a:solidFill>
                  <a:srgbClr val="000000"/>
                </a:solidFill>
                <a:latin typeface="Arial" panose="020B0604020202020204" pitchFamily="34" charset="0"/>
                <a:sym typeface="Lucida Grande" pitchFamily="-111" charset="0"/>
              </a:rPr>
              <a:t>Discussion Topic: </a:t>
            </a:r>
            <a:r>
              <a:rPr lang="en-US" altLang="en-US" dirty="0">
                <a:latin typeface="Arial" panose="020B0604020202020204" pitchFamily="34" charset="0"/>
              </a:rPr>
              <a:t>What anatomical and psychosocial differences should you expect when assessing a preschooler compared to assessing an infant?</a:t>
            </a:r>
            <a:endParaRPr lang="en-US" altLang="en-US" dirty="0">
              <a:solidFill>
                <a:srgbClr val="000000"/>
              </a:solidFill>
              <a:latin typeface="Arial" panose="020B0604020202020204" pitchFamily="34" charset="0"/>
              <a:sym typeface="Lucida Grande" pitchFamily="-111" charset="0"/>
            </a:endParaRPr>
          </a:p>
          <a:p>
            <a:endParaRPr lang="en-US" altLang="en-US" dirty="0">
              <a:latin typeface="Arial" panose="020B0604020202020204" pitchFamily="34" charset="0"/>
            </a:endParaRPr>
          </a:p>
          <a:p>
            <a:r>
              <a:rPr lang="en-US" altLang="en-US" b="1" dirty="0">
                <a:latin typeface="Arial" panose="020B0604020202020204" pitchFamily="34" charset="0"/>
              </a:rPr>
              <a:t>Knowledge Application: </a:t>
            </a:r>
            <a:r>
              <a:rPr lang="en-US" altLang="en-US" dirty="0">
                <a:latin typeface="Arial" panose="020B0604020202020204" pitchFamily="34" charset="0"/>
              </a:rPr>
              <a:t>Explain how you might use a parent or caregiver to overcome separation anxiety and improve your assessment of a preschooler.</a:t>
            </a:r>
          </a:p>
          <a:p>
            <a:endParaRPr lang="en-US" altLang="en-US" dirty="0">
              <a:latin typeface="Arial" panose="020B0604020202020204" pitchFamily="34" charset="0"/>
            </a:endParaRPr>
          </a:p>
          <a:p>
            <a:r>
              <a:rPr lang="en-US" altLang="en-US" b="1" dirty="0">
                <a:latin typeface="Arial" panose="020B0604020202020204" pitchFamily="34" charset="0"/>
              </a:rPr>
              <a:t>Critical Thinking Discussion: </a:t>
            </a:r>
            <a:r>
              <a:rPr lang="en-US" altLang="en-US" dirty="0">
                <a:latin typeface="Arial" panose="020B0604020202020204" pitchFamily="34" charset="0"/>
              </a:rPr>
              <a:t>How might the assessment of mental status be different for a preschooler from what it would be for an infant? How might it be similar?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19966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Planning Your Time: </a:t>
            </a:r>
            <a:r>
              <a:rPr lang="en-US" altLang="en-US" dirty="0">
                <a:latin typeface="Arial" panose="020B0604020202020204" pitchFamily="34" charset="0"/>
                <a:cs typeface="Arial" panose="020B0604020202020204" pitchFamily="34" charset="0"/>
              </a:rPr>
              <a:t>Plan 80 to 90 minutes for this chapter.</a:t>
            </a:r>
          </a:p>
          <a:p>
            <a:pPr>
              <a:buFontTx/>
              <a:buChar char="•"/>
            </a:pPr>
            <a:r>
              <a:rPr lang="en-US" altLang="en-US" dirty="0">
                <a:latin typeface="Arial" panose="020B0604020202020204" pitchFamily="34" charset="0"/>
                <a:cs typeface="Arial" panose="020B0604020202020204" pitchFamily="34" charset="0"/>
              </a:rPr>
              <a:t>Introduction (5 minutes) </a:t>
            </a:r>
          </a:p>
          <a:p>
            <a:pPr>
              <a:buFontTx/>
              <a:buChar char="•"/>
            </a:pPr>
            <a:r>
              <a:rPr lang="en-US" altLang="en-US" dirty="0">
                <a:latin typeface="Arial" panose="020B0604020202020204" pitchFamily="34" charset="0"/>
                <a:cs typeface="Arial" panose="020B0604020202020204" pitchFamily="34" charset="0"/>
              </a:rPr>
              <a:t>Infancy (Birth to 1 Year) (10 minutes)</a:t>
            </a:r>
          </a:p>
          <a:p>
            <a:pPr>
              <a:buFontTx/>
              <a:buChar char="•"/>
            </a:pPr>
            <a:r>
              <a:rPr lang="en-US" altLang="en-US" dirty="0">
                <a:latin typeface="Arial" panose="020B0604020202020204" pitchFamily="34" charset="0"/>
                <a:cs typeface="Arial" panose="020B0604020202020204" pitchFamily="34" charset="0"/>
              </a:rPr>
              <a:t> Toddler Phase (12–36 Months) (10 minutes)</a:t>
            </a:r>
            <a:endParaRPr lang="en-US" altLang="en-US" b="1" dirty="0">
              <a:latin typeface="Arial" panose="020B0604020202020204" pitchFamily="34" charset="0"/>
              <a:cs typeface="Arial" panose="020B0604020202020204" pitchFamily="34" charset="0"/>
            </a:endParaRPr>
          </a:p>
          <a:p>
            <a:pPr>
              <a:buFontTx/>
              <a:buChar char="•"/>
            </a:pPr>
            <a:r>
              <a:rPr lang="en-US" altLang="en-US" dirty="0">
                <a:latin typeface="Arial" panose="020B0604020202020204" pitchFamily="34" charset="0"/>
                <a:cs typeface="Arial" panose="020B0604020202020204" pitchFamily="34" charset="0"/>
              </a:rPr>
              <a:t> Preschool Age (3–5 Years) (10 minutes)</a:t>
            </a:r>
          </a:p>
          <a:p>
            <a:pPr>
              <a:buFontTx/>
              <a:buChar char="•"/>
            </a:pPr>
            <a:r>
              <a:rPr lang="en-US" altLang="en-US" dirty="0">
                <a:latin typeface="Arial" panose="020B0604020202020204" pitchFamily="34" charset="0"/>
                <a:cs typeface="Arial" panose="020B0604020202020204" pitchFamily="34" charset="0"/>
              </a:rPr>
              <a:t> School Age (6–12 Years) (10 minutes)</a:t>
            </a:r>
          </a:p>
          <a:p>
            <a:pPr>
              <a:buFontTx/>
              <a:buChar char="•"/>
            </a:pPr>
            <a:r>
              <a:rPr lang="en-US" altLang="en-US" dirty="0">
                <a:latin typeface="Arial" panose="020B0604020202020204" pitchFamily="34" charset="0"/>
                <a:cs typeface="Arial" panose="020B0604020202020204" pitchFamily="34" charset="0"/>
              </a:rPr>
              <a:t> Adolescence (13–18 Years) (10 minutes)</a:t>
            </a:r>
          </a:p>
          <a:p>
            <a:pPr>
              <a:buFontTx/>
              <a:buChar char="•"/>
            </a:pPr>
            <a:r>
              <a:rPr lang="en-US" altLang="en-US" dirty="0">
                <a:latin typeface="Arial" panose="020B0604020202020204" pitchFamily="34" charset="0"/>
                <a:cs typeface="Arial" panose="020B0604020202020204" pitchFamily="34" charset="0"/>
              </a:rPr>
              <a:t> Early Adulthood (19–40 Years) (10 minutes)</a:t>
            </a:r>
          </a:p>
          <a:p>
            <a:pPr>
              <a:buFontTx/>
              <a:buChar char="•"/>
            </a:pPr>
            <a:r>
              <a:rPr lang="en-US" altLang="en-US" dirty="0">
                <a:latin typeface="Arial" panose="020B0604020202020204" pitchFamily="34" charset="0"/>
                <a:cs typeface="Arial" panose="020B0604020202020204" pitchFamily="34" charset="0"/>
              </a:rPr>
              <a:t> Middle Adulthood (41–60 Years) (10 minutes)</a:t>
            </a:r>
          </a:p>
          <a:p>
            <a:pPr>
              <a:buFontTx/>
              <a:buChar char="•"/>
            </a:pPr>
            <a:r>
              <a:rPr lang="en-US" altLang="en-US" dirty="0">
                <a:latin typeface="Arial" panose="020B0604020202020204" pitchFamily="34" charset="0"/>
                <a:cs typeface="Arial" panose="020B0604020202020204" pitchFamily="34" charset="0"/>
              </a:rPr>
              <a:t> Late Adulthood (61 Years and Older) (10 minutes)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Note: The total teaching time recommended is only a guideline. </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Teaching Tips: </a:t>
            </a:r>
            <a:r>
              <a:rPr lang="en-US" altLang="en-US" b="0" dirty="0">
                <a:latin typeface="Arial" panose="020B0604020202020204" pitchFamily="34" charset="0"/>
                <a:cs typeface="Arial" panose="020B0604020202020204" pitchFamily="34" charset="0"/>
              </a:rPr>
              <a:t>T</a:t>
            </a:r>
            <a:r>
              <a:rPr lang="en-US" sz="1200" b="0" i="0" u="none" strike="noStrike" kern="1200" cap="none" dirty="0">
                <a:solidFill>
                  <a:schemeClr val="dk1"/>
                </a:solidFill>
                <a:effectLst/>
                <a:latin typeface="Arial"/>
                <a:ea typeface="Arial"/>
                <a:cs typeface="Arial"/>
                <a:sym typeface="Arial"/>
              </a:rPr>
              <a:t>his chapter presents the anatomic and physiological differences of age using real world examples. It is helpful to retain this context through the lesson.  Real world examples allow students a tangible frame of reference. Teach that there are no absolutes concerning development. Wide ranges of capabilities appear in any age group.</a:t>
            </a:r>
          </a:p>
          <a:p>
            <a:pPr marL="171450" indent="-171450">
              <a:buFont typeface="Arial" panose="020B0604020202020204" pitchFamily="34" charset="0"/>
              <a:buChar char="•"/>
            </a:pPr>
            <a:endParaRPr lang="en-US" altLang="en-US" sz="1200" b="0" i="0" u="none" strike="noStrike" kern="1200" cap="none" dirty="0">
              <a:solidFill>
                <a:schemeClr val="dk1"/>
              </a:solidFill>
              <a:effectLst/>
              <a:latin typeface="Arial"/>
              <a:cs typeface="Arial"/>
              <a:sym typeface="Arial"/>
            </a:endParaRPr>
          </a:p>
          <a:p>
            <a:pPr marL="0" indent="0">
              <a:buFont typeface="Arial" panose="020B0604020202020204" pitchFamily="34" charset="0"/>
              <a:buNone/>
            </a:pPr>
            <a:r>
              <a:rPr lang="en-US" altLang="en-US" sz="1200" b="1" i="0" u="none" strike="noStrike" kern="1200" cap="none" dirty="0">
                <a:solidFill>
                  <a:schemeClr val="dk1"/>
                </a:solidFill>
                <a:effectLst/>
                <a:latin typeface="Arial"/>
                <a:cs typeface="Arial"/>
                <a:sym typeface="Arial"/>
              </a:rPr>
              <a:t>Class Activity: </a:t>
            </a:r>
            <a:r>
              <a:rPr lang="en-US" sz="1200" b="0" i="0" u="none" strike="noStrike" kern="1200" cap="none" dirty="0">
                <a:solidFill>
                  <a:schemeClr val="dk1"/>
                </a:solidFill>
                <a:effectLst/>
                <a:latin typeface="Arial"/>
                <a:ea typeface="Arial"/>
                <a:cs typeface="Arial"/>
                <a:sym typeface="Arial"/>
              </a:rPr>
              <a:t>This chapter discusses “Jamie.” Make a growth and development chart for the classroom, detailing the anatomical and psychosocial changes that Jamie will experience over her life span.</a:t>
            </a:r>
          </a:p>
          <a:p>
            <a:pPr marL="0" indent="0">
              <a:buFont typeface="Arial" panose="020B0604020202020204" pitchFamily="34" charset="0"/>
              <a:buNone/>
            </a:pPr>
            <a:endParaRPr lang="en-US" altLang="en-US" b="1"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ea typeface="ＭＳ Ｐゴシック" panose="020B0600070205080204" pitchFamily="34" charset="-128"/>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Emphasize the psychosocial differences that emerge in school-age</a:t>
            </a:r>
            <a:r>
              <a:rPr lang="en-US" sz="1200" b="0" i="0" u="none" strike="noStrike" kern="1200" cap="none" baseline="0" dirty="0">
                <a:solidFill>
                  <a:schemeClr val="dk1"/>
                </a:solidFill>
                <a:effectLst/>
                <a:latin typeface="Arial"/>
                <a:ea typeface="Arial"/>
                <a:cs typeface="Arial"/>
                <a:sym typeface="Arial"/>
              </a:rPr>
              <a:t> children. EMTs can take a significantly different approach when dealing with this older age group. Point out that under stress, development can regress to an earlier stage. The independence of a school-age child can crumble rapidly when faced with a painful injury.</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3681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endParaRPr lang="en-US" altLang="en-US" b="1"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76284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latin typeface="Arial" panose="020B0604020202020204" pitchFamily="34" charset="0"/>
              </a:rPr>
              <a:t>Knowledge Application: </a:t>
            </a:r>
            <a:r>
              <a:rPr lang="en-US" altLang="en-US" dirty="0">
                <a:latin typeface="Arial" panose="020B0604020202020204" pitchFamily="34" charset="0"/>
              </a:rPr>
              <a:t>Using a programmed patient, practice assessment strategies for infants, toddlers, preschoolers, and school-age children. </a:t>
            </a:r>
            <a:r>
              <a:rPr lang="en-US" sz="1200" b="0" i="0" u="none" strike="noStrike" kern="1200" cap="none" dirty="0">
                <a:solidFill>
                  <a:schemeClr val="dk1"/>
                </a:solidFill>
                <a:effectLst/>
                <a:latin typeface="Arial"/>
                <a:ea typeface="Arial"/>
                <a:cs typeface="Arial"/>
                <a:sym typeface="Arial"/>
              </a:rPr>
              <a:t>Have students work in small groups to compare and contrast the anatomies of infants, toddlers, preschoolers, and school-age children. Discuss the differences. Have students work in small groups. Assign each group an anatomical difference for a specific age group and have group members discuss how that difference might impact treatment of an injury or illness.</a:t>
            </a:r>
          </a:p>
          <a:p>
            <a:pPr marL="0" lvl="0" indent="0">
              <a:buFont typeface="Arial" panose="020B0604020202020204" pitchFamily="34" charset="0"/>
              <a:buNone/>
            </a:pPr>
            <a:endParaRPr lang="en-US" sz="1200" b="0" i="0" u="none" strike="noStrike" kern="1200" cap="none" dirty="0">
              <a:solidFill>
                <a:schemeClr val="dk1"/>
              </a:solidFill>
              <a:effectLst/>
              <a:latin typeface="Arial"/>
              <a:ea typeface="Arial"/>
              <a:cs typeface="Arial"/>
              <a:sym typeface="Arial"/>
            </a:endParaRPr>
          </a:p>
          <a:p>
            <a:pPr marL="0" lvl="0" indent="0">
              <a:buFont typeface="Arial" panose="020B0604020202020204" pitchFamily="34" charset="0"/>
              <a:buNone/>
            </a:pPr>
            <a:r>
              <a:rPr lang="en-US" sz="1200" b="1" i="0" u="none" strike="noStrike" kern="1200" cap="none" dirty="0">
                <a:solidFill>
                  <a:schemeClr val="dk1"/>
                </a:solidFill>
                <a:effectLst/>
                <a:latin typeface="Arial"/>
                <a:ea typeface="Arial"/>
                <a:cs typeface="Arial"/>
                <a:sym typeface="Arial"/>
              </a:rPr>
              <a:t>Discussion Topics: </a:t>
            </a:r>
            <a:r>
              <a:rPr lang="en-US" sz="1200" b="0" i="0" u="none" strike="noStrike" kern="1200" cap="none" dirty="0">
                <a:solidFill>
                  <a:schemeClr val="dk1"/>
                </a:solidFill>
                <a:effectLst/>
                <a:latin typeface="Arial"/>
                <a:ea typeface="Arial"/>
                <a:cs typeface="Arial"/>
                <a:sym typeface="Arial"/>
              </a:rPr>
              <a:t>Describe the anatomical differences of a school-age child compared to an infant and to an adult.</a:t>
            </a:r>
          </a:p>
          <a:p>
            <a:pPr marL="0" lvl="0" indent="0">
              <a:buFont typeface="Arial" panose="020B0604020202020204" pitchFamily="34" charset="0"/>
              <a:buNone/>
            </a:pPr>
            <a:endParaRPr lang="en-US" sz="1200" b="1" i="0" u="none" strike="noStrike" kern="1200" cap="none" dirty="0">
              <a:solidFill>
                <a:schemeClr val="dk1"/>
              </a:solidFill>
              <a:effectLst/>
              <a:latin typeface="Arial"/>
              <a:ea typeface="Arial"/>
              <a:cs typeface="Arial"/>
              <a:sym typeface="Arial"/>
            </a:endParaRPr>
          </a:p>
          <a:p>
            <a:endParaRPr lang="en-US" altLang="en-US" dirty="0">
              <a:latin typeface="Arial" panose="020B0604020202020204" pitchFamily="34" charset="0"/>
            </a:endParaRPr>
          </a:p>
          <a:p>
            <a:r>
              <a:rPr lang="en-US" altLang="en-US" dirty="0">
                <a:latin typeface="Arial" panose="020B0604020202020204" pitchFamily="34" charset="0"/>
              </a:rPr>
              <a:t>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09171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solidFill>
                  <a:srgbClr val="000000"/>
                </a:solidFill>
                <a:latin typeface="Arial" panose="020B0604020202020204" pitchFamily="34" charset="0"/>
                <a:sym typeface="Lucida Grande" pitchFamily="-111" charset="0"/>
              </a:rPr>
              <a:t>Points to Emphasize: </a:t>
            </a:r>
            <a:r>
              <a:rPr lang="en-US" altLang="en-US" dirty="0">
                <a:latin typeface="Arial" panose="020B0604020202020204" pitchFamily="34" charset="0"/>
              </a:rPr>
              <a:t>Anatomical development continues, but school-age children develop most rapidly from a psychosocial standpoint. Socialization and independence from parents create a developmental growth spurt in this time frame. School-age children develop the capabilities of reasoning. EMTs can utilize this capability to assist with assessment and treatment.</a:t>
            </a:r>
          </a:p>
          <a:p>
            <a:endParaRPr lang="en-US" altLang="en-US" b="1" dirty="0">
              <a:solidFill>
                <a:srgbClr val="000000"/>
              </a:solidFill>
              <a:latin typeface="Arial" panose="020B0604020202020204" pitchFamily="34" charset="0"/>
              <a:sym typeface="Lucida Grande" pitchFamily="-111" charset="0"/>
            </a:endParaRPr>
          </a:p>
          <a:p>
            <a:r>
              <a:rPr lang="en-US" altLang="en-US" b="1" dirty="0">
                <a:solidFill>
                  <a:srgbClr val="000000"/>
                </a:solidFill>
                <a:latin typeface="Arial" panose="020B0604020202020204" pitchFamily="34" charset="0"/>
                <a:sym typeface="Lucida Grande" pitchFamily="-111" charset="0"/>
              </a:rPr>
              <a:t>Discussion Topics: </a:t>
            </a:r>
            <a:r>
              <a:rPr lang="en-US" altLang="en-US" dirty="0">
                <a:latin typeface="Arial" panose="020B0604020202020204" pitchFamily="34" charset="0"/>
              </a:rPr>
              <a:t>What role do independence, decision making, and self-esteem play in assessing a school-age child? Describe the anatomical differences of a school-age child compared to an infant and to an adult. </a:t>
            </a:r>
          </a:p>
          <a:p>
            <a:r>
              <a:rPr lang="en-US" altLang="en-US" dirty="0">
                <a:latin typeface="Arial" panose="020B0604020202020204" pitchFamily="34" charset="0"/>
              </a:rPr>
              <a:t> </a:t>
            </a:r>
          </a:p>
          <a:p>
            <a:r>
              <a:rPr lang="en-US" altLang="en-US" b="1" dirty="0">
                <a:latin typeface="Arial" panose="020B0604020202020204" pitchFamily="34" charset="0"/>
              </a:rPr>
              <a:t>Critical Thinking Discussion: </a:t>
            </a:r>
            <a:r>
              <a:rPr lang="en-US" altLang="en-US" dirty="0">
                <a:latin typeface="Arial" panose="020B0604020202020204" pitchFamily="34" charset="0"/>
              </a:rPr>
              <a:t>How might peer pressure impact the assessment of a school-age child?</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09448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Use media clips to demonstrate judgment issues common in adolescence. Consider motor vehicle crashes and drug use as examples. Adolescents often</a:t>
            </a:r>
            <a:r>
              <a:rPr lang="en-US" sz="1200" b="0" i="0" u="none" strike="noStrike" kern="1200" cap="none" baseline="0" dirty="0">
                <a:solidFill>
                  <a:schemeClr val="dk1"/>
                </a:solidFill>
                <a:effectLst/>
                <a:latin typeface="Arial"/>
                <a:ea typeface="Arial"/>
                <a:cs typeface="Arial"/>
                <a:sym typeface="Arial"/>
              </a:rPr>
              <a:t> are as difficult to assess as toddlers. Compare psychosocial difficulties within each group.</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3440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63051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solidFill>
                  <a:srgbClr val="000000"/>
                </a:solidFill>
                <a:latin typeface="Arial" panose="020B0604020202020204" pitchFamily="34" charset="0"/>
                <a:sym typeface="Lucida Grande" pitchFamily="-111" charset="0"/>
              </a:rPr>
              <a:t>Points to Emphasize: </a:t>
            </a:r>
            <a:r>
              <a:rPr lang="en-US" altLang="en-US" dirty="0">
                <a:latin typeface="Arial" panose="020B0604020202020204" pitchFamily="34" charset="0"/>
              </a:rPr>
              <a:t>Adolescence is anatomically the transition to adulthood. In this stage, bodies become more adult than childlike. Sexual maturity is typically reached during adolescence. </a:t>
            </a:r>
          </a:p>
          <a:p>
            <a:pPr eaLnBrk="1" hangingPunct="1"/>
            <a:endParaRPr lang="en-US" altLang="en-US" b="1" dirty="0">
              <a:solidFill>
                <a:srgbClr val="000000"/>
              </a:solidFill>
              <a:latin typeface="Arial" panose="020B0604020202020204" pitchFamily="34" charset="0"/>
              <a:sym typeface="Lucida Grande" pitchFamily="-111" charset="0"/>
            </a:endParaRPr>
          </a:p>
          <a:p>
            <a:r>
              <a:rPr lang="en-US" altLang="en-US" b="1" dirty="0">
                <a:latin typeface="Arial" panose="020B0604020202020204" pitchFamily="34" charset="0"/>
              </a:rPr>
              <a:t>Discussion Topic: </a:t>
            </a:r>
            <a:r>
              <a:rPr lang="en-US" altLang="en-US" dirty="0">
                <a:latin typeface="Arial" panose="020B0604020202020204" pitchFamily="34" charset="0"/>
              </a:rPr>
              <a:t>Describe anatomical developments that make adolescents more like adults than like children. </a:t>
            </a:r>
          </a:p>
          <a:p>
            <a:endParaRPr lang="en-US" altLang="en-US" dirty="0">
              <a:latin typeface="Arial" panose="020B0604020202020204" pitchFamily="34" charset="0"/>
            </a:endParaRPr>
          </a:p>
          <a:p>
            <a:r>
              <a:rPr lang="en-US" altLang="en-US" b="1" dirty="0">
                <a:latin typeface="Arial" panose="020B0604020202020204" pitchFamily="34" charset="0"/>
              </a:rPr>
              <a:t>Knowledge Application: </a:t>
            </a:r>
            <a:r>
              <a:rPr lang="en-US" altLang="en-US" dirty="0">
                <a:latin typeface="Arial" panose="020B0604020202020204" pitchFamily="34" charset="0"/>
              </a:rPr>
              <a:t>Have students research the significance of reaching sexual maturity. For what new disorders are adolescents at risk? Consider pregnancy, ectopic pregnancy, and sexually transmitted diseases.</a:t>
            </a:r>
          </a:p>
          <a:p>
            <a:endParaRPr lang="en-US" altLang="en-US" dirty="0">
              <a:latin typeface="Arial" panose="020B0604020202020204" pitchFamily="34" charset="0"/>
            </a:endParaRPr>
          </a:p>
          <a:p>
            <a:r>
              <a:rPr lang="en-US" altLang="en-US" b="1" dirty="0">
                <a:latin typeface="Arial" panose="020B0604020202020204" pitchFamily="34" charset="0"/>
              </a:rPr>
              <a:t>Critical Thinking Discussion: </a:t>
            </a:r>
            <a:r>
              <a:rPr lang="en-US" altLang="en-US" dirty="0">
                <a:latin typeface="Arial" panose="020B0604020202020204" pitchFamily="34" charset="0"/>
              </a:rPr>
              <a:t>What is the most common cause of death in this age group? How are anatomical and psychosocial factors related to this cause of death?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908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latin typeface="Arial" panose="020B0604020202020204" pitchFamily="34" charset="0"/>
                <a:cs typeface="Arial" panose="020B0604020202020204" pitchFamily="34" charset="0"/>
              </a:rPr>
              <a:t>Point to Emphasize: </a:t>
            </a:r>
            <a:r>
              <a:rPr lang="en-US" altLang="en-US" dirty="0">
                <a:latin typeface="Arial" panose="020B0604020202020204" pitchFamily="34" charset="0"/>
                <a:cs typeface="Arial" panose="020B0604020202020204" pitchFamily="34" charset="0"/>
              </a:rPr>
              <a:t>Although adolescents possess the capability for logical, abstract, and analytical thinking, developmentally they often are distracted by peer pressure and body image concerns. </a:t>
            </a:r>
            <a:r>
              <a:rPr lang="en-US" altLang="en-US" dirty="0">
                <a:latin typeface="Arial" panose="020B0604020202020204" pitchFamily="34" charset="0"/>
              </a:rPr>
              <a:t>Adolescents are often injured due to risk taking. They may be resistant to disclose what happened but must be encouraged to do so.</a:t>
            </a:r>
          </a:p>
          <a:p>
            <a:endParaRPr lang="en-US" altLang="en-US" b="1" dirty="0">
              <a:latin typeface="Arial" panose="020B0604020202020204" pitchFamily="34" charset="0"/>
              <a:cs typeface="Arial" panose="020B0604020202020204" pitchFamily="34" charset="0"/>
            </a:endParaRPr>
          </a:p>
          <a:p>
            <a:r>
              <a:rPr lang="en-US" altLang="en-US" b="1" dirty="0">
                <a:latin typeface="Arial" panose="020B0604020202020204" pitchFamily="34" charset="0"/>
              </a:rPr>
              <a:t>Discussion Topic: </a:t>
            </a:r>
            <a:r>
              <a:rPr lang="en-US" altLang="en-US" dirty="0">
                <a:latin typeface="Arial" panose="020B0604020202020204" pitchFamily="34" charset="0"/>
              </a:rPr>
              <a:t>Describe psychosocial concerns that are unique to adolescents. How might those concerns impact your assessment and treatment?</a:t>
            </a:r>
          </a:p>
          <a:p>
            <a:endParaRPr lang="en-US" altLang="en-US" dirty="0">
              <a:latin typeface="Arial" panose="020B0604020202020204" pitchFamily="34" charset="0"/>
              <a:cs typeface="Arial" panose="020B0604020202020204" pitchFamily="34" charset="0"/>
            </a:endParaRPr>
          </a:p>
          <a:p>
            <a:r>
              <a:rPr lang="en-US" altLang="en-US" b="1" dirty="0">
                <a:latin typeface="Arial" panose="020B0604020202020204" pitchFamily="34" charset="0"/>
                <a:cs typeface="Arial" panose="020B0604020202020204" pitchFamily="34" charset="0"/>
              </a:rPr>
              <a:t>Knowledge Application: </a:t>
            </a:r>
            <a:r>
              <a:rPr lang="en-US" altLang="en-US" dirty="0">
                <a:latin typeface="Arial" panose="020B0604020202020204" pitchFamily="34" charset="0"/>
                <a:cs typeface="Arial" panose="020B0604020202020204" pitchFamily="34" charset="0"/>
              </a:rPr>
              <a:t>Use programmed patients to create adolescent assessment scenarios. Address self-image and peer-pressure concerns.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46389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Shift now to the use of adult anatomical models and illustrations. Discuss</a:t>
            </a:r>
            <a:r>
              <a:rPr lang="en-US" sz="1200" b="0" i="0" u="none" strike="noStrike" kern="1200" cap="none" baseline="0" dirty="0">
                <a:solidFill>
                  <a:schemeClr val="dk1"/>
                </a:solidFill>
                <a:effectLst/>
                <a:latin typeface="Arial"/>
                <a:ea typeface="Arial"/>
                <a:cs typeface="Arial"/>
                <a:sym typeface="Arial"/>
              </a:rPr>
              <a:t> how this anatomy differs from that of previous age groups. Teach that there is no guarantee that all early adults are in peak physical condition. Many factors can add variation to this expectation.</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61803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4407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There is no better way to teach this section than to present an actual infant. Use a real baby to demonstrate both anatomical and psychosocial points.</a:t>
            </a:r>
            <a:endParaRPr lang="en-US" altLang="en-US" b="1" dirty="0">
              <a:solidFill>
                <a:srgbClr val="000000"/>
              </a:solidFill>
              <a:latin typeface="Arial" panose="020B0604020202020204" pitchFamily="34" charset="0"/>
              <a:sym typeface="Lucida Grande" pitchFamily="-111"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 and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r>
              <a:rPr lang="en-US" altLang="en-US" b="1" dirty="0">
                <a:solidFill>
                  <a:srgbClr val="000000"/>
                </a:solidFill>
                <a:latin typeface="Arial" panose="020B0604020202020204" pitchFamily="34" charset="0"/>
                <a:sym typeface="Lucida Grande" pitchFamily="-111" charset="0"/>
              </a:rPr>
              <a:t>Points to Emphasize: </a:t>
            </a:r>
            <a:r>
              <a:rPr lang="en-US" altLang="en-US" dirty="0">
                <a:latin typeface="Arial" panose="020B0604020202020204" pitchFamily="34" charset="0"/>
              </a:rPr>
              <a:t>Early adulthood sees anatomical development reach full maturity. In many cases, development often reaches peak physical condition. Psychosocial development now introduces new responsibilities and stresses. These stressors play a role in physiological disease and can make assessment and treatment more difficult.</a:t>
            </a:r>
            <a:endParaRPr lang="en-US" altLang="en-US" b="1" dirty="0">
              <a:solidFill>
                <a:srgbClr val="000000"/>
              </a:solidFill>
              <a:latin typeface="Arial" panose="020B0604020202020204" pitchFamily="34" charset="0"/>
              <a:sym typeface="Lucida Grande" pitchFamily="-111" charset="0"/>
            </a:endParaRPr>
          </a:p>
          <a:p>
            <a:pPr eaLnBrk="1" hangingPunct="1"/>
            <a:endParaRPr lang="en-US" altLang="en-US" b="1" dirty="0">
              <a:solidFill>
                <a:srgbClr val="000000"/>
              </a:solidFill>
              <a:latin typeface="Arial" panose="020B0604020202020204" pitchFamily="34" charset="0"/>
              <a:sym typeface="Lucida Grande" pitchFamily="-111" charset="0"/>
            </a:endParaRPr>
          </a:p>
          <a:p>
            <a:pPr eaLnBrk="1" hangingPunct="1"/>
            <a:r>
              <a:rPr lang="en-US" altLang="en-US" b="1" dirty="0">
                <a:solidFill>
                  <a:srgbClr val="000000"/>
                </a:solidFill>
                <a:latin typeface="Arial" panose="020B0604020202020204" pitchFamily="34" charset="0"/>
                <a:sym typeface="Lucida Grande" pitchFamily="-111" charset="0"/>
              </a:rPr>
              <a:t>Discussion Topic: </a:t>
            </a:r>
            <a:r>
              <a:rPr lang="en-US" altLang="en-US" dirty="0">
                <a:latin typeface="Arial" panose="020B0604020202020204" pitchFamily="34" charset="0"/>
              </a:rPr>
              <a:t>Compare and contrast the anatomical features of an adult with those of an infant. Discuss the stages of physiological development in between.</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Knowledge Application: </a:t>
            </a:r>
            <a:r>
              <a:rPr lang="en-US" altLang="en-US" dirty="0">
                <a:latin typeface="Arial" panose="020B0604020202020204" pitchFamily="34" charset="0"/>
              </a:rPr>
              <a:t>Divide students into groups and ask each group to develop assessment strategies that are "early adult specific."  Have each group present and compare notes.</a:t>
            </a:r>
          </a:p>
          <a:p>
            <a:pPr eaLnBrk="1" hangingPunct="1"/>
            <a:endParaRPr lang="en-US" altLang="en-US" dirty="0">
              <a:latin typeface="Arial" panose="020B0604020202020204" pitchFamily="34" charset="0"/>
              <a:sym typeface="Lucida Grande" pitchFamily="-111" charset="0"/>
            </a:endParaRPr>
          </a:p>
          <a:p>
            <a:pPr eaLnBrk="1" hangingPunct="1"/>
            <a:r>
              <a:rPr lang="en-US" altLang="en-US" b="1" dirty="0">
                <a:latin typeface="Arial" panose="020B0604020202020204" pitchFamily="34" charset="0"/>
                <a:sym typeface="Lucida Grande" pitchFamily="-111" charset="0"/>
              </a:rPr>
              <a:t>Critical Thinking Discussion: </a:t>
            </a:r>
            <a:r>
              <a:rPr lang="en-US" altLang="en-US" dirty="0">
                <a:latin typeface="Arial" panose="020B0604020202020204" pitchFamily="34" charset="0"/>
              </a:rPr>
              <a:t>Can early adults make decisions that are more like those of an adolescent than an adult? Use specific examples. Does poor decision making put early adults at risk for injury and illness?</a:t>
            </a:r>
            <a:endParaRPr lang="en-US" altLang="en-US"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68126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Compare the anatomy and physiology of middle adulthood to that of early</a:t>
            </a:r>
            <a:r>
              <a:rPr lang="en-US" sz="1200" b="0" i="0" u="none" strike="noStrike" kern="1200" cap="none" baseline="0" dirty="0">
                <a:solidFill>
                  <a:schemeClr val="dk1"/>
                </a:solidFill>
                <a:effectLst/>
                <a:latin typeface="Arial"/>
                <a:ea typeface="Arial"/>
                <a:cs typeface="Arial"/>
                <a:sym typeface="Arial"/>
              </a:rPr>
              <a:t> adulthood. These groups are similar</a:t>
            </a:r>
            <a:r>
              <a:rPr lang="en-US" sz="1200" b="0" i="0" u="none" strike="noStrike" kern="1200" cap="none" dirty="0">
                <a:solidFill>
                  <a:schemeClr val="dk1"/>
                </a:solidFill>
                <a:effectLst/>
                <a:latin typeface="Arial"/>
                <a:ea typeface="Arial"/>
                <a:cs typeface="Arial"/>
                <a:sym typeface="Arial"/>
              </a:rPr>
              <a:t>. As in early adulthood, physical conditioning can vary greatly. In middle adulthood, age-associated diseases can increase the variation.</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76700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36259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r>
              <a:rPr lang="en-US" altLang="en-US" b="1" dirty="0">
                <a:latin typeface="Arial" panose="020B0604020202020204" pitchFamily="34" charset="0"/>
              </a:rPr>
              <a:t>Discussion Topic: </a:t>
            </a:r>
            <a:r>
              <a:rPr lang="en-US" altLang="en-US" dirty="0">
                <a:latin typeface="Arial" panose="020B0604020202020204" pitchFamily="34" charset="0"/>
              </a:rPr>
              <a:t>Discuss diseases that are more prominent in middle to late adulthood. What role does age play in disease prevalence?</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sym typeface="Lucida Grande" pitchFamily="-111" charset="0"/>
              </a:rPr>
              <a:t>Class Activity: </a:t>
            </a:r>
            <a:r>
              <a:rPr lang="en-US" altLang="en-US" dirty="0">
                <a:latin typeface="Arial" panose="020B0604020202020204" pitchFamily="34" charset="0"/>
              </a:rPr>
              <a:t>Discuss the role of menopause with regard to women's health. What new health concerns emerge following menopause?</a:t>
            </a:r>
          </a:p>
          <a:p>
            <a:pPr eaLnBrk="1" hangingPunct="1"/>
            <a:endParaRPr lang="en-US" altLang="en-US" dirty="0">
              <a:latin typeface="Arial" panose="020B0604020202020204" pitchFamily="34" charset="0"/>
            </a:endParaRPr>
          </a:p>
          <a:p>
            <a:pPr eaLnBrk="1" hangingPunct="1"/>
            <a:r>
              <a:rPr lang="en-US" altLang="en-US" b="1" dirty="0">
                <a:latin typeface="Arial" panose="020B0604020202020204" pitchFamily="34" charset="0"/>
              </a:rPr>
              <a:t>Knowledge Application: </a:t>
            </a:r>
            <a:r>
              <a:rPr lang="en-US" sz="1200" b="0" i="0" u="none" strike="noStrike" kern="1200" cap="none" dirty="0">
                <a:solidFill>
                  <a:schemeClr val="dk1"/>
                </a:solidFill>
                <a:effectLst/>
                <a:latin typeface="Arial"/>
                <a:ea typeface="Arial"/>
                <a:cs typeface="Arial"/>
                <a:sym typeface="Arial"/>
              </a:rPr>
              <a:t>Divide students into groups and assign each group a common disease or disability associated with aging. Ask the group to research and present. Focus on the impact on the middle adult.</a:t>
            </a:r>
          </a:p>
          <a:p>
            <a:pPr eaLnBrk="1" hangingPunct="1"/>
            <a:endParaRPr lang="en-US" altLang="en-US" b="1"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23386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r>
              <a:rPr lang="en-US" altLang="en-US" b="1" dirty="0">
                <a:latin typeface="Arial" panose="020B0604020202020204" pitchFamily="34" charset="0"/>
              </a:rPr>
              <a:t>Critical Thinking Discussion: </a:t>
            </a:r>
            <a:r>
              <a:rPr lang="en-US" altLang="en-US" dirty="0">
                <a:latin typeface="Arial" panose="020B0604020202020204" pitchFamily="34" charset="0"/>
              </a:rPr>
              <a:t>How might an EMT address the psychosocial concerns of a middle adult? What issues might the EMT address to make a bad situation easier for the middle adult to deal with?</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84737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ＭＳ Ｐゴシック" panose="020B0600070205080204" pitchFamily="34" charset="-128"/>
                <a:cs typeface="Arial" panose="020B0604020202020204" pitchFamily="34" charset="0"/>
              </a:rPr>
              <a:t>Teaching Time: </a:t>
            </a:r>
            <a:r>
              <a:rPr lang="en-US" altLang="en-US" dirty="0">
                <a:latin typeface="Arial" panose="020B0604020202020204" pitchFamily="34" charset="0"/>
                <a:ea typeface="ＭＳ Ｐゴシック" panose="020B0600070205080204" pitchFamily="34" charset="-128"/>
                <a:cs typeface="Arial" panose="020B0604020202020204" pitchFamily="34" charset="0"/>
              </a:rPr>
              <a:t>10 minutes</a:t>
            </a:r>
          </a:p>
          <a:p>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r>
              <a:rPr lang="en-US" sz="1200" b="1" i="0" u="none" strike="noStrike" kern="1200" cap="none" dirty="0">
                <a:solidFill>
                  <a:schemeClr val="dk1"/>
                </a:solidFill>
                <a:effectLst/>
                <a:latin typeface="Arial"/>
                <a:ea typeface="Arial"/>
                <a:cs typeface="Arial"/>
                <a:sym typeface="Arial"/>
              </a:rPr>
              <a:t>Teaching Tip: </a:t>
            </a:r>
            <a:r>
              <a:rPr lang="en-US" sz="1200" b="0" i="0" u="none" strike="noStrike" kern="1200" cap="none" dirty="0">
                <a:solidFill>
                  <a:schemeClr val="dk1"/>
                </a:solidFill>
                <a:effectLst/>
                <a:latin typeface="Arial"/>
                <a:ea typeface="Arial"/>
                <a:cs typeface="Arial"/>
                <a:sym typeface="Arial"/>
              </a:rPr>
              <a:t>Invite a late adult to class. Have him discuss both the physical challenges and the psychosocial challenges facing a person in late adulthood. Visit a nursing</a:t>
            </a:r>
            <a:r>
              <a:rPr lang="en-US" sz="1200" b="0" i="0" u="none" strike="noStrike" kern="1200" cap="none" baseline="0" dirty="0">
                <a:solidFill>
                  <a:schemeClr val="dk1"/>
                </a:solidFill>
                <a:effectLst/>
                <a:latin typeface="Arial"/>
                <a:ea typeface="Arial"/>
                <a:cs typeface="Arial"/>
                <a:sym typeface="Arial"/>
              </a:rPr>
              <a:t> home. Interview residents, practice assessments, and learn vital signs.</a:t>
            </a:r>
            <a:endParaRPr lang="en-US" altLang="en-US" b="1" dirty="0">
              <a:solidFill>
                <a:srgbClr val="000000"/>
              </a:solidFill>
              <a:latin typeface="Arial" panose="020B0604020202020204" pitchFamily="34" charset="0"/>
              <a:sym typeface="Lucida Grande" pitchFamily="-111" charset="0"/>
            </a:endParaRPr>
          </a:p>
          <a:p>
            <a:endParaRPr lang="en-US" dirty="0"/>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1175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53994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a:lnSpc>
                <a:spcPct val="90000"/>
              </a:lnSpc>
            </a:pPr>
            <a:r>
              <a:rPr lang="en-US" altLang="en-US" b="1" dirty="0">
                <a:latin typeface="Arial" panose="020B0604020202020204" pitchFamily="34" charset="0"/>
              </a:rPr>
              <a:t>Class Activity: </a:t>
            </a:r>
            <a:r>
              <a:rPr lang="en-US" altLang="en-US" dirty="0">
                <a:latin typeface="Arial" panose="020B0604020202020204" pitchFamily="34" charset="0"/>
              </a:rPr>
              <a:t>Help students experience the changes of late adulthood. Work in small groups to simulate the decline of the body systems. Use restrictive clothing, blacked-out glasses, and so on to give real-life insight into the challenges of age.</a:t>
            </a:r>
          </a:p>
          <a:p>
            <a:pPr>
              <a:lnSpc>
                <a:spcPct val="90000"/>
              </a:lnSpc>
            </a:pPr>
            <a:endParaRPr lang="en-US" altLang="en-US" b="1" dirty="0">
              <a:latin typeface="Arial" panose="020B0604020202020204" pitchFamily="34" charset="0"/>
            </a:endParaRPr>
          </a:p>
          <a:p>
            <a:pPr>
              <a:lnSpc>
                <a:spcPct val="90000"/>
              </a:lnSpc>
            </a:pPr>
            <a:r>
              <a:rPr lang="en-US" altLang="en-US" b="1" dirty="0">
                <a:latin typeface="Arial" panose="020B0604020202020204" pitchFamily="34" charset="0"/>
              </a:rPr>
              <a:t>Discussion Topics: </a:t>
            </a:r>
            <a:r>
              <a:rPr lang="en-US" altLang="en-US" dirty="0">
                <a:latin typeface="Arial" panose="020B0604020202020204" pitchFamily="34" charset="0"/>
              </a:rPr>
              <a:t>Describe how the body might change physiologically during late adulthood. Describe the anatomical differences between early adulthood and late adulthood. </a:t>
            </a:r>
          </a:p>
          <a:p>
            <a:pPr>
              <a:lnSpc>
                <a:spcPct val="90000"/>
              </a:lnSpc>
            </a:pPr>
            <a:endParaRPr lang="en-US" altLang="en-US" dirty="0">
              <a:latin typeface="Arial" panose="020B0604020202020204" pitchFamily="34" charset="0"/>
            </a:endParaRPr>
          </a:p>
          <a:p>
            <a:pPr>
              <a:lnSpc>
                <a:spcPct val="90000"/>
              </a:lnSpc>
            </a:pPr>
            <a:r>
              <a:rPr lang="en-US" altLang="en-US" b="1" dirty="0">
                <a:latin typeface="Arial" panose="020B0604020202020204" pitchFamily="34" charset="0"/>
              </a:rPr>
              <a:t>Knowledge Application: </a:t>
            </a:r>
            <a:r>
              <a:rPr lang="en-US" altLang="en-US" b="0" dirty="0">
                <a:latin typeface="Arial" panose="020B0604020202020204" pitchFamily="34" charset="0"/>
              </a:rPr>
              <a:t>W</a:t>
            </a:r>
            <a:r>
              <a:rPr lang="en-US" sz="1200" b="0" i="0" u="none" strike="noStrike" kern="1200" cap="none" dirty="0">
                <a:solidFill>
                  <a:schemeClr val="dk1"/>
                </a:solidFill>
                <a:effectLst/>
                <a:latin typeface="Arial"/>
                <a:ea typeface="Arial"/>
                <a:cs typeface="Arial"/>
                <a:sym typeface="Arial"/>
              </a:rPr>
              <a:t>ith regard to anatomical differences, how might common diseases and injuries impact a late adult differently from the way in which they impact an early adult?</a:t>
            </a:r>
          </a:p>
          <a:p>
            <a:pPr>
              <a:lnSpc>
                <a:spcPct val="90000"/>
              </a:lnSpc>
            </a:pPr>
            <a:endParaRPr lang="en-US" altLang="en-US" b="1"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46938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8.2</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a:lnSpc>
                <a:spcPct val="90000"/>
              </a:lnSpc>
            </a:pPr>
            <a:r>
              <a:rPr lang="en-US" altLang="en-US" b="1" dirty="0">
                <a:latin typeface="Arial" panose="020B0604020202020204" pitchFamily="34" charset="0"/>
              </a:rPr>
              <a:t>Discussion Topics: </a:t>
            </a:r>
            <a:r>
              <a:rPr lang="en-US" altLang="en-US" dirty="0">
                <a:latin typeface="Arial" panose="020B0604020202020204" pitchFamily="34" charset="0"/>
              </a:rPr>
              <a:t>Discuss examples of the psychosocial stressors of late adulthood.</a:t>
            </a:r>
          </a:p>
          <a:p>
            <a:pPr>
              <a:lnSpc>
                <a:spcPct val="90000"/>
              </a:lnSpc>
            </a:pPr>
            <a:endParaRPr lang="en-US" altLang="en-US" dirty="0">
              <a:latin typeface="Arial" panose="020B0604020202020204" pitchFamily="34" charset="0"/>
            </a:endParaRPr>
          </a:p>
          <a:p>
            <a:pPr>
              <a:lnSpc>
                <a:spcPct val="90000"/>
              </a:lnSpc>
            </a:pPr>
            <a:r>
              <a:rPr lang="en-US" altLang="en-US" b="1" dirty="0">
                <a:latin typeface="Arial" panose="020B0604020202020204" pitchFamily="34" charset="0"/>
              </a:rPr>
              <a:t>Knowledge Application: </a:t>
            </a:r>
            <a:r>
              <a:rPr lang="en-US" sz="1200" b="0" i="0" u="none" strike="noStrike" kern="1200" cap="none" dirty="0">
                <a:solidFill>
                  <a:schemeClr val="dk1"/>
                </a:solidFill>
                <a:effectLst/>
                <a:latin typeface="Arial"/>
                <a:ea typeface="Arial"/>
                <a:cs typeface="Arial"/>
                <a:sym typeface="Arial"/>
              </a:rPr>
              <a:t>With regard to psychosocial challenges, how might common diseases and injuries impact a late adult differently from the way in which they impact an early adult?</a:t>
            </a:r>
          </a:p>
          <a:p>
            <a:pPr>
              <a:lnSpc>
                <a:spcPct val="90000"/>
              </a:lnSpc>
            </a:pPr>
            <a:endParaRPr lang="en-US" altLang="en-US" sz="1200" b="0" i="0" u="none" strike="noStrike" kern="1200" cap="none" dirty="0">
              <a:solidFill>
                <a:schemeClr val="dk1"/>
              </a:solidFill>
              <a:effectLst/>
              <a:latin typeface="Arial"/>
              <a:cs typeface="Arial"/>
              <a:sym typeface="Arial"/>
            </a:endParaRPr>
          </a:p>
          <a:p>
            <a:pPr>
              <a:lnSpc>
                <a:spcPct val="90000"/>
              </a:lnSpc>
            </a:pPr>
            <a:r>
              <a:rPr lang="en-US" altLang="en-US" sz="1200" b="1" i="0" u="none" strike="noStrike" kern="1200" cap="none" dirty="0">
                <a:solidFill>
                  <a:schemeClr val="dk1"/>
                </a:solidFill>
                <a:effectLst/>
                <a:latin typeface="Arial"/>
                <a:cs typeface="Arial"/>
                <a:sym typeface="Arial"/>
              </a:rPr>
              <a:t>Critical Thinking Discussion: </a:t>
            </a:r>
            <a:r>
              <a:rPr lang="en-US" sz="1200" b="0" i="0" u="none" strike="noStrike" kern="1200" cap="none" dirty="0">
                <a:solidFill>
                  <a:schemeClr val="dk1"/>
                </a:solidFill>
                <a:effectLst/>
                <a:latin typeface="Arial"/>
                <a:ea typeface="Arial"/>
                <a:cs typeface="Arial"/>
                <a:sym typeface="Arial"/>
              </a:rPr>
              <a:t>You are treating an 80-year-old woman who has just broken her leg. Why might her recovery and subsequent lifestyle differ from what they would be like if she broke her leg when she was 30?</a:t>
            </a:r>
            <a:endParaRPr lang="en-US" altLang="en-US" b="1"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33013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9450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solidFill>
                  <a:srgbClr val="000000"/>
                </a:solidFill>
                <a:latin typeface="Arial" panose="020B0604020202020204" pitchFamily="34" charset="0"/>
                <a:sym typeface="Lucida Grande" pitchFamily="-111" charset="0"/>
              </a:rPr>
              <a:t>Covers Objective 8.1</a:t>
            </a:r>
            <a:endParaRPr lang="en-US" sz="1200" b="1" i="0" u="none" strike="noStrike" kern="1200" cap="none" dirty="0">
              <a:solidFill>
                <a:schemeClr val="dk1"/>
              </a:solidFill>
              <a:effectLst/>
              <a:latin typeface="Arial"/>
              <a:ea typeface="Arial"/>
              <a:cs typeface="Arial"/>
              <a:sym typeface="Arial"/>
            </a:endParaRPr>
          </a:p>
          <a:p>
            <a:endParaRPr lang="en-US" sz="1200" b="1" i="0" u="none" strike="noStrike" kern="1200" cap="none" dirty="0">
              <a:solidFill>
                <a:schemeClr val="dk1"/>
              </a:solidFill>
              <a:effectLst/>
              <a:latin typeface="Arial"/>
              <a:ea typeface="Arial"/>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81393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a:solidFill>
                  <a:srgbClr val="000000"/>
                </a:solidFill>
                <a:latin typeface="Arial" panose="020B0604020202020204" pitchFamily="34" charset="0"/>
                <a:sym typeface="Lucida Grande" pitchFamily="-111" charset="0"/>
              </a:rPr>
              <a:t>Talking Points: </a:t>
            </a:r>
            <a:r>
              <a:rPr lang="en-US" altLang="en-US" dirty="0">
                <a:solidFill>
                  <a:srgbClr val="000000"/>
                </a:solidFill>
                <a:latin typeface="Arial" panose="020B0604020202020204" pitchFamily="34" charset="0"/>
                <a:sym typeface="Lucida Grande" pitchFamily="-111" charset="0"/>
              </a:rPr>
              <a:t>You must approach patients of different ages differently.  Consider what you have learned about the characteristics of the different stages in life to help you approach each patient's problem. </a:t>
            </a:r>
          </a:p>
          <a:p>
            <a:pPr eaLnBrk="1" hangingPunct="1"/>
            <a:endParaRPr lang="en-US" altLang="en-US" dirty="0">
              <a:solidFill>
                <a:srgbClr val="000000"/>
              </a:solidFill>
              <a:latin typeface="Arial" panose="020B0604020202020204" pitchFamily="34" charset="0"/>
              <a:sym typeface="Lucida Grande" pitchFamily="-111" charset="0"/>
            </a:endParaRPr>
          </a:p>
          <a:p>
            <a:pPr eaLnBrk="1" hangingPunct="1"/>
            <a:r>
              <a:rPr lang="en-US" altLang="en-US" dirty="0">
                <a:solidFill>
                  <a:srgbClr val="000000"/>
                </a:solidFill>
                <a:latin typeface="Arial" panose="020B0604020202020204" pitchFamily="34" charset="0"/>
                <a:sym typeface="Lucida Grande" pitchFamily="-111" charset="0"/>
              </a:rPr>
              <a:t>As patients age, an overall decrease in body functions can lead to many medical problems as well as be a factor in trauma.</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5035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Talking Points: </a:t>
            </a:r>
            <a:r>
              <a:rPr lang="en-US" altLang="en-US" dirty="0">
                <a:solidFill>
                  <a:srgbClr val="000000"/>
                </a:solidFill>
                <a:latin typeface="Arial" panose="020B0604020202020204" pitchFamily="34" charset="0"/>
                <a:sym typeface="Lucida Grande" pitchFamily="-111" charset="0"/>
              </a:rPr>
              <a:t>Her need for privacy and independence may keep her from openly answering questions around others. The easiest way to resolve this is to ask "private" questions inside a closed ambulance without her friends present.</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18159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endParaRPr lang="en-US" sz="1200" b="1" i="0" u="none" strike="noStrike" kern="1200" cap="none" dirty="0">
              <a:solidFill>
                <a:schemeClr val="dk1"/>
              </a:solidFill>
              <a:effectLst/>
              <a:latin typeface="Arial"/>
              <a:ea typeface="Arial"/>
              <a:cs typeface="Arial"/>
              <a:sym typeface="Arial"/>
            </a:endParaRP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r>
              <a:rPr lang="en-US" altLang="en-US" b="1" dirty="0">
                <a:solidFill>
                  <a:srgbClr val="000000"/>
                </a:solidFill>
                <a:latin typeface="Arial" panose="020B0604020202020204" pitchFamily="34" charset="0"/>
                <a:sym typeface="Lucida Grande" pitchFamily="-111" charset="0"/>
              </a:rPr>
              <a:t>Points to Emphasize: </a:t>
            </a:r>
            <a:r>
              <a:rPr lang="en-US" altLang="en-US" dirty="0">
                <a:latin typeface="Arial" panose="020B0604020202020204" pitchFamily="34" charset="0"/>
              </a:rPr>
              <a:t>Infancy is a time of enormous growth and development. Significant changes occur in the first year of life. Compared to adults, infants rely more upon their noses and diaphragms when they breathe.</a:t>
            </a: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r>
              <a:rPr lang="en-US" altLang="en-US" b="1" dirty="0">
                <a:solidFill>
                  <a:srgbClr val="000000"/>
                </a:solidFill>
                <a:latin typeface="Arial" panose="020B0604020202020204" pitchFamily="34" charset="0"/>
                <a:sym typeface="Lucida Grande" pitchFamily="-111" charset="0"/>
              </a:rPr>
              <a:t>Discussion Topics: </a:t>
            </a:r>
            <a:r>
              <a:rPr lang="en-US" sz="1200" b="0" i="0" u="none" strike="noStrike" kern="1200" cap="none" dirty="0">
                <a:solidFill>
                  <a:schemeClr val="dk1"/>
                </a:solidFill>
                <a:effectLst/>
                <a:latin typeface="Arial"/>
                <a:ea typeface="Arial"/>
                <a:cs typeface="Arial"/>
                <a:sym typeface="Arial"/>
              </a:rPr>
              <a:t>List and describe three ways in which an infant is anatomically different from an adult.</a:t>
            </a: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29751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endParaRPr lang="en-US" sz="1200" b="1" i="0" u="none" strike="noStrike" kern="1200" cap="none" dirty="0">
              <a:solidFill>
                <a:schemeClr val="dk1"/>
              </a:solidFill>
              <a:effectLst/>
              <a:latin typeface="Arial"/>
              <a:ea typeface="Arial"/>
              <a:cs typeface="Arial"/>
              <a:sym typeface="Arial"/>
            </a:endParaRPr>
          </a:p>
          <a:p>
            <a:endParaRPr lang="en-US" altLang="en-US" dirty="0">
              <a:latin typeface="Arial" panose="020B0604020202020204" pitchFamily="34"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762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endParaRPr lang="en-US" sz="1200" b="1" i="0" u="none" strike="noStrike" kern="1200" cap="none" dirty="0">
              <a:solidFill>
                <a:schemeClr val="dk1"/>
              </a:solidFill>
              <a:effectLst/>
              <a:latin typeface="Arial"/>
              <a:ea typeface="Arial"/>
              <a:cs typeface="Arial"/>
              <a:sym typeface="Arial"/>
            </a:endParaRP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r>
              <a:rPr lang="en-US" altLang="en-US" b="1" dirty="0">
                <a:solidFill>
                  <a:srgbClr val="000000"/>
                </a:solidFill>
                <a:latin typeface="Arial" panose="020B0604020202020204" pitchFamily="34" charset="0"/>
                <a:sym typeface="Lucida Grande" pitchFamily="-111" charset="0"/>
              </a:rPr>
              <a:t>Point to Emphasize: </a:t>
            </a:r>
            <a:r>
              <a:rPr lang="en-US" altLang="en-US" dirty="0">
                <a:latin typeface="Arial" panose="020B0604020202020204" pitchFamily="34" charset="0"/>
              </a:rPr>
              <a:t>Infants have age-specific and unique neurological reflexes that can be tested.</a:t>
            </a: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endParaRPr lang="en-US" altLang="en-US" b="1" dirty="0">
              <a:solidFill>
                <a:srgbClr val="000000"/>
              </a:solidFill>
              <a:latin typeface="Arial" panose="020B0604020202020204" pitchFamily="34" charset="0"/>
              <a:sym typeface="Lucida Grande" pitchFamily="-111" charset="0"/>
            </a:endParaRPr>
          </a:p>
          <a:p>
            <a:pPr eaLnBrk="1" hangingPunct="1">
              <a:lnSpc>
                <a:spcPct val="80000"/>
              </a:lnSpc>
            </a:pPr>
            <a:endParaRPr lang="en-US" altLang="en-US" sz="900" dirty="0">
              <a:solidFill>
                <a:srgbClr val="000000"/>
              </a:solidFill>
              <a:latin typeface="Lucida Grande" pitchFamily="-111" charset="0"/>
              <a:sym typeface="Lucida Grande" pitchFamily="-111" charset="0"/>
            </a:endParaRPr>
          </a:p>
          <a:p>
            <a:pPr eaLnBrk="1" hangingPunct="1">
              <a:lnSpc>
                <a:spcPct val="80000"/>
              </a:lnSpc>
            </a:pPr>
            <a:endParaRPr lang="en-US" altLang="en-US" sz="900" dirty="0">
              <a:solidFill>
                <a:srgbClr val="000000"/>
              </a:solidFill>
              <a:latin typeface="Lucida Grande" pitchFamily="-111"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84500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endParaRPr lang="en-US" sz="1200" b="1" i="0" u="none" strike="noStrike" kern="1200" cap="none" dirty="0">
              <a:solidFill>
                <a:schemeClr val="dk1"/>
              </a:solidFill>
              <a:effectLst/>
              <a:latin typeface="Arial"/>
              <a:ea typeface="Arial"/>
              <a:cs typeface="Arial"/>
              <a:sym typeface="Arial"/>
            </a:endParaRPr>
          </a:p>
          <a:p>
            <a:pPr eaLnBrk="1" hangingPunct="1"/>
            <a:endParaRPr lang="en-US" altLang="en-US" dirty="0">
              <a:solidFill>
                <a:srgbClr val="000000"/>
              </a:solidFill>
              <a:latin typeface="Arial" panose="020B0604020202020204" pitchFamily="34" charset="0"/>
              <a:sym typeface="Lucida Grande" pitchFamily="-111" charset="0"/>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7530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dirty="0">
                <a:solidFill>
                  <a:srgbClr val="000000"/>
                </a:solidFill>
                <a:latin typeface="Arial" panose="020B0604020202020204" pitchFamily="34" charset="0"/>
                <a:sym typeface="Lucida Grande" pitchFamily="-111" charset="0"/>
              </a:rPr>
              <a:t>Covers Objective 8.1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cap="none" dirty="0">
              <a:solidFill>
                <a:schemeClr val="dk1"/>
              </a:solidFill>
              <a:effectLst/>
              <a:latin typeface="Arial"/>
              <a:ea typeface="Arial"/>
              <a:cs typeface="Arial"/>
              <a:sym typeface="Arial"/>
            </a:endParaRPr>
          </a:p>
          <a:p>
            <a:pPr eaLnBrk="1" hangingPunct="1"/>
            <a:r>
              <a:rPr lang="en-US" altLang="en-US" b="1" dirty="0">
                <a:latin typeface="Arial" panose="020B0604020202020204" pitchFamily="34" charset="0"/>
              </a:rPr>
              <a:t>Class Activity: </a:t>
            </a:r>
            <a:r>
              <a:rPr lang="en-US" altLang="en-US" dirty="0">
                <a:latin typeface="Arial" panose="020B0604020202020204" pitchFamily="34" charset="0"/>
              </a:rPr>
              <a:t>If possible, bring an infant to class and allow students the opportunity to interact. Many students have little experience with children.</a:t>
            </a:r>
            <a:endParaRPr lang="en-US" altLang="en-US" dirty="0">
              <a:solidFill>
                <a:srgbClr val="000000"/>
              </a:solidFill>
              <a:latin typeface="Arial" panose="020B0604020202020204" pitchFamily="34" charset="0"/>
              <a:sym typeface="Lucida Grande" pitchFamily="-111" charset="0"/>
            </a:endParaRPr>
          </a:p>
          <a:p>
            <a:endParaRPr lang="en-US" altLang="en-US" dirty="0">
              <a:solidFill>
                <a:srgbClr val="000000"/>
              </a:solidFill>
              <a:latin typeface="Arial" panose="020B0604020202020204" pitchFamily="34" charset="0"/>
              <a:cs typeface="Arial" panose="020B0604020202020204" pitchFamily="34" charset="0"/>
              <a:sym typeface="Lucida Grande" pitchFamily="-111" charset="0"/>
            </a:endParaRPr>
          </a:p>
          <a:p>
            <a:r>
              <a:rPr lang="en-US" altLang="en-US" b="1" dirty="0">
                <a:solidFill>
                  <a:srgbClr val="000000"/>
                </a:solidFill>
                <a:latin typeface="Arial" panose="020B0604020202020204" pitchFamily="34" charset="0"/>
                <a:cs typeface="Arial" panose="020B0604020202020204" pitchFamily="34" charset="0"/>
                <a:sym typeface="Lucida Grande" pitchFamily="-111" charset="0"/>
              </a:rPr>
              <a:t>Knowledge Application: </a:t>
            </a:r>
            <a:r>
              <a:rPr lang="en-US" altLang="en-US" dirty="0">
                <a:latin typeface="Arial" panose="020B0604020202020204" pitchFamily="34" charset="0"/>
                <a:cs typeface="Arial" panose="020B0604020202020204" pitchFamily="34" charset="0"/>
              </a:rPr>
              <a:t>Use programmed patients or anatomical models and have students perform assessments on infants. Discuss the impact of anatomical and psychosocial differences.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727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p:nvPr>
        </p:nvSpPr>
        <p:spPr>
          <a:xfrm>
            <a:off x="4452938" y="6110288"/>
            <a:ext cx="4443412" cy="6492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2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20.xml"/><Relationship Id="rId5" Type="http://schemas.openxmlformats.org/officeDocument/2006/relationships/slide" Target="slide17.xml"/><Relationship Id="rId10" Type="http://schemas.openxmlformats.org/officeDocument/2006/relationships/slide" Target="slide35.xml"/><Relationship Id="rId4" Type="http://schemas.openxmlformats.org/officeDocument/2006/relationships/slide" Target="slide11.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8</a:t>
            </a:r>
          </a:p>
        </p:txBody>
      </p:sp>
      <p:sp>
        <p:nvSpPr>
          <p:cNvPr id="5" name="Text Placeholder 4"/>
          <p:cNvSpPr>
            <a:spLocks noGrp="1"/>
          </p:cNvSpPr>
          <p:nvPr>
            <p:ph type="body" idx="3"/>
          </p:nvPr>
        </p:nvSpPr>
        <p:spPr>
          <a:xfrm>
            <a:off x="5029199" y="3409979"/>
            <a:ext cx="3657601" cy="950360"/>
          </a:xfrm>
        </p:spPr>
        <p:txBody>
          <a:bodyPr/>
          <a:lstStyle/>
          <a:p>
            <a:pPr algn="ctr"/>
            <a:r>
              <a:rPr lang="en-US" dirty="0">
                <a:latin typeface="+mn-lt"/>
              </a:rPr>
              <a:t>Life Span Development</a:t>
            </a: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3067"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172-18E3-40C9-B177-CB206D632355}"/>
              </a:ext>
            </a:extLst>
          </p:cNvPr>
          <p:cNvSpPr>
            <a:spLocks noGrp="1"/>
          </p:cNvSpPr>
          <p:nvPr>
            <p:ph type="title"/>
          </p:nvPr>
        </p:nvSpPr>
        <p:spPr/>
        <p:txBody>
          <a:bodyPr/>
          <a:lstStyle/>
          <a:p>
            <a:r>
              <a:rPr lang="en-US" dirty="0"/>
              <a:t>Infancy (Birth to 1 Year) </a:t>
            </a:r>
            <a:r>
              <a:rPr lang="en-US" sz="2000" b="0" dirty="0"/>
              <a:t>(7 of 7)</a:t>
            </a:r>
            <a:endParaRPr lang="en-IN" dirty="0"/>
          </a:p>
        </p:txBody>
      </p:sp>
      <p:sp>
        <p:nvSpPr>
          <p:cNvPr id="3" name="Content Placeholder 2">
            <a:extLst>
              <a:ext uri="{FF2B5EF4-FFF2-40B4-BE49-F238E27FC236}">
                <a16:creationId xmlns:a16="http://schemas.microsoft.com/office/drawing/2014/main" id="{479C3537-12AE-40D6-B9EA-621DC2A1D061}"/>
              </a:ext>
            </a:extLst>
          </p:cNvPr>
          <p:cNvSpPr>
            <a:spLocks noGrp="1"/>
          </p:cNvSpPr>
          <p:nvPr>
            <p:ph sz="quarter" idx="13"/>
          </p:nvPr>
        </p:nvSpPr>
        <p:spPr/>
        <p:txBody>
          <a:bodyPr/>
          <a:lstStyle/>
          <a:p>
            <a:r>
              <a:rPr lang="en-US" altLang="en-US" dirty="0"/>
              <a:t>Psychosocial</a:t>
            </a:r>
          </a:p>
          <a:p>
            <a:pPr lvl="1"/>
            <a:r>
              <a:rPr lang="en-US" altLang="en-US" dirty="0"/>
              <a:t>Bonding</a:t>
            </a:r>
          </a:p>
          <a:p>
            <a:pPr lvl="2"/>
            <a:r>
              <a:rPr lang="en-US" altLang="en-US" dirty="0"/>
              <a:t>The sense that needs will be met</a:t>
            </a:r>
          </a:p>
          <a:p>
            <a:pPr lvl="1"/>
            <a:r>
              <a:rPr lang="en-US" altLang="en-US" dirty="0"/>
              <a:t>Trust versus mistrust</a:t>
            </a:r>
          </a:p>
          <a:p>
            <a:pPr lvl="2"/>
            <a:r>
              <a:rPr lang="en-US" altLang="en-US" dirty="0"/>
              <a:t>Desire for an orderly, predictable environment</a:t>
            </a:r>
          </a:p>
          <a:p>
            <a:pPr lvl="1"/>
            <a:r>
              <a:rPr lang="en-US" altLang="en-US" dirty="0"/>
              <a:t>Scaffolding</a:t>
            </a:r>
          </a:p>
          <a:p>
            <a:pPr lvl="2"/>
            <a:r>
              <a:rPr lang="en-US" altLang="en-US" dirty="0"/>
              <a:t>Learning by building on what is already known</a:t>
            </a:r>
          </a:p>
          <a:p>
            <a:pPr lvl="1"/>
            <a:r>
              <a:rPr lang="en-US" altLang="en-US" dirty="0"/>
              <a:t>Temperament</a:t>
            </a:r>
          </a:p>
          <a:p>
            <a:pPr lvl="2"/>
            <a:r>
              <a:rPr lang="en-US" altLang="en-US" dirty="0"/>
              <a:t>Reaction to environment</a:t>
            </a:r>
          </a:p>
        </p:txBody>
      </p:sp>
    </p:spTree>
    <p:extLst>
      <p:ext uri="{BB962C8B-B14F-4D97-AF65-F5344CB8AC3E}">
        <p14:creationId xmlns:p14="http://schemas.microsoft.com/office/powerpoint/2010/main" val="2235241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Toddler Phase (12–36 Months)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120376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8729-0E7B-4FD2-9053-EAFAD7D315FD}"/>
              </a:ext>
            </a:extLst>
          </p:cNvPr>
          <p:cNvSpPr>
            <a:spLocks noGrp="1"/>
          </p:cNvSpPr>
          <p:nvPr>
            <p:ph type="title"/>
          </p:nvPr>
        </p:nvSpPr>
        <p:spPr/>
        <p:txBody>
          <a:bodyPr/>
          <a:lstStyle/>
          <a:p>
            <a:r>
              <a:rPr lang="en-US" dirty="0"/>
              <a:t>Toddler Phase (12–36 Months) </a:t>
            </a:r>
            <a:r>
              <a:rPr lang="en-US" sz="2000" b="0" dirty="0"/>
              <a:t>(1 of 5)</a:t>
            </a:r>
            <a:endParaRPr lang="en-IN" sz="2000" b="0" dirty="0"/>
          </a:p>
        </p:txBody>
      </p:sp>
      <p:pic>
        <p:nvPicPr>
          <p:cNvPr id="4" name="Picture 3" descr="A toddler playing with a garden hose.">
            <a:extLst>
              <a:ext uri="{FF2B5EF4-FFF2-40B4-BE49-F238E27FC236}">
                <a16:creationId xmlns:a16="http://schemas.microsoft.com/office/drawing/2014/main" id="{240D23CA-FD63-4FE6-94F5-F99B1C9EDDAA}"/>
              </a:ext>
            </a:extLst>
          </p:cNvPr>
          <p:cNvPicPr>
            <a:picLocks noChangeAspect="1"/>
          </p:cNvPicPr>
          <p:nvPr/>
        </p:nvPicPr>
        <p:blipFill>
          <a:blip r:embed="rId3"/>
          <a:stretch>
            <a:fillRect/>
          </a:stretch>
        </p:blipFill>
        <p:spPr>
          <a:xfrm>
            <a:off x="3164997" y="1582452"/>
            <a:ext cx="2814004" cy="4239851"/>
          </a:xfrm>
          <a:prstGeom prst="rect">
            <a:avLst/>
          </a:prstGeom>
        </p:spPr>
      </p:pic>
      <p:sp>
        <p:nvSpPr>
          <p:cNvPr id="3" name="Content Placeholder 2">
            <a:extLst>
              <a:ext uri="{FF2B5EF4-FFF2-40B4-BE49-F238E27FC236}">
                <a16:creationId xmlns:a16="http://schemas.microsoft.com/office/drawing/2014/main" id="{EBC09332-2E94-416A-91A5-F95EDA4F087C}"/>
              </a:ext>
            </a:extLst>
          </p:cNvPr>
          <p:cNvSpPr>
            <a:spLocks noGrp="1"/>
          </p:cNvSpPr>
          <p:nvPr>
            <p:ph sz="quarter" idx="13"/>
          </p:nvPr>
        </p:nvSpPr>
        <p:spPr>
          <a:xfrm>
            <a:off x="457200" y="5984335"/>
            <a:ext cx="8229600" cy="343295"/>
          </a:xfrm>
        </p:spPr>
        <p:txBody>
          <a:bodyPr/>
          <a:lstStyle/>
          <a:p>
            <a:pPr marL="432" indent="0">
              <a:buNone/>
            </a:pPr>
            <a:r>
              <a:rPr lang="en-IN" sz="2000" dirty="0"/>
              <a:t>A toddler.</a:t>
            </a:r>
          </a:p>
        </p:txBody>
      </p:sp>
    </p:spTree>
    <p:extLst>
      <p:ext uri="{BB962C8B-B14F-4D97-AF65-F5344CB8AC3E}">
        <p14:creationId xmlns:p14="http://schemas.microsoft.com/office/powerpoint/2010/main" val="3155360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DEA2-E10C-417F-BBB8-A197E1FDA64E}"/>
              </a:ext>
            </a:extLst>
          </p:cNvPr>
          <p:cNvSpPr>
            <a:spLocks noGrp="1"/>
          </p:cNvSpPr>
          <p:nvPr>
            <p:ph type="title"/>
          </p:nvPr>
        </p:nvSpPr>
        <p:spPr/>
        <p:txBody>
          <a:bodyPr/>
          <a:lstStyle/>
          <a:p>
            <a:r>
              <a:rPr lang="en-US" dirty="0"/>
              <a:t>Toddler Phase (12–36 Months) </a:t>
            </a:r>
            <a:r>
              <a:rPr lang="en-US" sz="2000" b="0" dirty="0"/>
              <a:t>(2 of 5)</a:t>
            </a:r>
            <a:endParaRPr lang="en-IN" sz="2000" b="0" dirty="0"/>
          </a:p>
        </p:txBody>
      </p:sp>
      <p:sp>
        <p:nvSpPr>
          <p:cNvPr id="3" name="Content Placeholder 2">
            <a:extLst>
              <a:ext uri="{FF2B5EF4-FFF2-40B4-BE49-F238E27FC236}">
                <a16:creationId xmlns:a16="http://schemas.microsoft.com/office/drawing/2014/main" id="{E2C1FA0C-88FC-46B3-A328-9D33363D001E}"/>
              </a:ext>
            </a:extLst>
          </p:cNvPr>
          <p:cNvSpPr>
            <a:spLocks noGrp="1"/>
          </p:cNvSpPr>
          <p:nvPr>
            <p:ph sz="quarter" idx="13"/>
          </p:nvPr>
        </p:nvSpPr>
        <p:spPr>
          <a:xfrm>
            <a:off x="457200" y="1556326"/>
            <a:ext cx="7603435" cy="4467955"/>
          </a:xfrm>
        </p:spPr>
        <p:txBody>
          <a:bodyPr/>
          <a:lstStyle/>
          <a:p>
            <a:r>
              <a:rPr lang="en-US" altLang="en-US" dirty="0" smtClean="0"/>
              <a:t>Physiologic</a:t>
            </a:r>
          </a:p>
          <a:p>
            <a:pPr lvl="1"/>
            <a:r>
              <a:rPr lang="en-US" altLang="en-US" dirty="0" smtClean="0"/>
              <a:t>Body temperature ranges from 98.6°F</a:t>
            </a:r>
            <a:r>
              <a:rPr lang="en-US" altLang="en-US" sz="100" dirty="0" smtClean="0">
                <a:solidFill>
                  <a:schemeClr val="bg1"/>
                </a:solidFill>
              </a:rPr>
              <a:t>ahrenheit</a:t>
            </a:r>
            <a:r>
              <a:rPr lang="en-US" altLang="en-US" dirty="0" smtClean="0"/>
              <a:t>–99.6°F</a:t>
            </a:r>
            <a:r>
              <a:rPr lang="en-US" sz="100" b="0" i="0" u="none" strike="noStrike" cap="none" dirty="0" smtClean="0">
                <a:solidFill>
                  <a:schemeClr val="bg1"/>
                </a:solidFill>
                <a:effectLst/>
                <a:latin typeface="+mn-lt"/>
                <a:ea typeface="Arial"/>
                <a:cs typeface="Arial"/>
                <a:sym typeface="Arial"/>
              </a:rPr>
              <a:t>ahrenheit</a:t>
            </a:r>
            <a:r>
              <a:rPr lang="en-US" altLang="en-US" dirty="0" smtClean="0"/>
              <a:t> (36°C</a:t>
            </a:r>
            <a:r>
              <a:rPr lang="en-US" altLang="en-US" sz="100" dirty="0" smtClean="0">
                <a:solidFill>
                  <a:schemeClr val="bg1"/>
                </a:solidFill>
              </a:rPr>
              <a:t>elsius</a:t>
            </a:r>
            <a:r>
              <a:rPr lang="en-US" altLang="en-US" dirty="0" smtClean="0"/>
              <a:t> –37.5°C</a:t>
            </a:r>
            <a:r>
              <a:rPr lang="en-US" sz="100" b="0" i="0" u="none" strike="noStrike" cap="none" dirty="0" smtClean="0">
                <a:solidFill>
                  <a:schemeClr val="bg1"/>
                </a:solidFill>
                <a:effectLst/>
                <a:latin typeface="+mn-lt"/>
                <a:ea typeface="Arial"/>
                <a:cs typeface="Arial"/>
                <a:sym typeface="Arial"/>
              </a:rPr>
              <a:t>elsius</a:t>
            </a:r>
            <a:r>
              <a:rPr lang="en-US" altLang="en-US" dirty="0" smtClean="0"/>
              <a:t>)</a:t>
            </a:r>
          </a:p>
          <a:p>
            <a:pPr lvl="1"/>
            <a:r>
              <a:rPr lang="en-US" altLang="en-US" dirty="0" smtClean="0"/>
              <a:t>Weight gain will be about 4.4 l</a:t>
            </a:r>
            <a:r>
              <a:rPr lang="en-US" altLang="en-US" sz="100" dirty="0" smtClean="0"/>
              <a:t> </a:t>
            </a:r>
            <a:r>
              <a:rPr lang="en-US" altLang="en-US" dirty="0" smtClean="0"/>
              <a:t>b (2.0 k</a:t>
            </a:r>
            <a:r>
              <a:rPr lang="en-US" altLang="en-US" sz="100" dirty="0" smtClean="0">
                <a:solidFill>
                  <a:schemeClr val="bg1"/>
                </a:solidFill>
              </a:rPr>
              <a:t>ilo</a:t>
            </a:r>
            <a:r>
              <a:rPr lang="en-US" altLang="en-US" dirty="0" smtClean="0"/>
              <a:t>g</a:t>
            </a:r>
            <a:r>
              <a:rPr lang="en-US" altLang="en-US" sz="100" dirty="0" smtClean="0">
                <a:solidFill>
                  <a:schemeClr val="bg1"/>
                </a:solidFill>
              </a:rPr>
              <a:t>ram</a:t>
            </a:r>
            <a:r>
              <a:rPr lang="en-US" altLang="en-US" dirty="0" smtClean="0"/>
              <a:t>) per year</a:t>
            </a:r>
          </a:p>
          <a:p>
            <a:pPr lvl="1"/>
            <a:r>
              <a:rPr lang="en-US" altLang="en-US" dirty="0" smtClean="0"/>
              <a:t>Body systems improve in efficiency</a:t>
            </a:r>
            <a:endParaRPr lang="en-US" altLang="en-US" dirty="0"/>
          </a:p>
        </p:txBody>
      </p:sp>
    </p:spTree>
    <p:extLst>
      <p:ext uri="{BB962C8B-B14F-4D97-AF65-F5344CB8AC3E}">
        <p14:creationId xmlns:p14="http://schemas.microsoft.com/office/powerpoint/2010/main" val="3200184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DEA2-E10C-417F-BBB8-A197E1FDA64E}"/>
              </a:ext>
            </a:extLst>
          </p:cNvPr>
          <p:cNvSpPr>
            <a:spLocks noGrp="1"/>
          </p:cNvSpPr>
          <p:nvPr>
            <p:ph type="title"/>
          </p:nvPr>
        </p:nvSpPr>
        <p:spPr/>
        <p:txBody>
          <a:bodyPr/>
          <a:lstStyle/>
          <a:p>
            <a:r>
              <a:rPr lang="en-US" dirty="0"/>
              <a:t>Toddler Phase (12–36 Months) </a:t>
            </a:r>
            <a:r>
              <a:rPr lang="en-US" sz="2000" b="0" dirty="0"/>
              <a:t>(3 of 5)</a:t>
            </a:r>
            <a:endParaRPr lang="en-IN" sz="2000" b="0" dirty="0"/>
          </a:p>
        </p:txBody>
      </p:sp>
      <p:sp>
        <p:nvSpPr>
          <p:cNvPr id="3" name="Content Placeholder 2">
            <a:extLst>
              <a:ext uri="{FF2B5EF4-FFF2-40B4-BE49-F238E27FC236}">
                <a16:creationId xmlns:a16="http://schemas.microsoft.com/office/drawing/2014/main" id="{E2C1FA0C-88FC-46B3-A328-9D33363D001E}"/>
              </a:ext>
            </a:extLst>
          </p:cNvPr>
          <p:cNvSpPr>
            <a:spLocks noGrp="1"/>
          </p:cNvSpPr>
          <p:nvPr>
            <p:ph sz="quarter" idx="13"/>
          </p:nvPr>
        </p:nvSpPr>
        <p:spPr/>
        <p:txBody>
          <a:bodyPr/>
          <a:lstStyle/>
          <a:p>
            <a:r>
              <a:rPr lang="en-US" altLang="en-US" dirty="0"/>
              <a:t>Physiologic</a:t>
            </a:r>
          </a:p>
          <a:p>
            <a:pPr lvl="1"/>
            <a:r>
              <a:rPr lang="en-US" altLang="en-US" dirty="0"/>
              <a:t>Pulmonary system</a:t>
            </a:r>
          </a:p>
          <a:p>
            <a:pPr lvl="2"/>
            <a:r>
              <a:rPr lang="en-US" altLang="en-US" dirty="0"/>
              <a:t>Terminal airways branch and grow</a:t>
            </a:r>
          </a:p>
          <a:p>
            <a:pPr lvl="2"/>
            <a:r>
              <a:rPr lang="en-US" altLang="en-US" dirty="0"/>
              <a:t>Alveoli increase in number</a:t>
            </a:r>
          </a:p>
          <a:p>
            <a:pPr lvl="1"/>
            <a:r>
              <a:rPr lang="en-US" altLang="en-US" dirty="0"/>
              <a:t>Nervous system</a:t>
            </a:r>
          </a:p>
          <a:p>
            <a:pPr lvl="2"/>
            <a:r>
              <a:rPr lang="en-US" altLang="en-US" dirty="0"/>
              <a:t>Brain is 90 percent of adult brain weight</a:t>
            </a:r>
          </a:p>
          <a:p>
            <a:pPr lvl="2"/>
            <a:r>
              <a:rPr lang="en-US" altLang="en-US" dirty="0"/>
              <a:t>Fine-motor skills develop</a:t>
            </a:r>
          </a:p>
          <a:p>
            <a:pPr lvl="1"/>
            <a:r>
              <a:rPr lang="en-US" altLang="en-US" dirty="0"/>
              <a:t>Musculoskeletal system</a:t>
            </a:r>
          </a:p>
          <a:p>
            <a:pPr lvl="2"/>
            <a:r>
              <a:rPr lang="en-US" altLang="en-US" dirty="0"/>
              <a:t>Muscle mass and bone density increase</a:t>
            </a:r>
          </a:p>
        </p:txBody>
      </p:sp>
    </p:spTree>
    <p:extLst>
      <p:ext uri="{BB962C8B-B14F-4D97-AF65-F5344CB8AC3E}">
        <p14:creationId xmlns:p14="http://schemas.microsoft.com/office/powerpoint/2010/main" val="214182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DEA2-E10C-417F-BBB8-A197E1FDA64E}"/>
              </a:ext>
            </a:extLst>
          </p:cNvPr>
          <p:cNvSpPr>
            <a:spLocks noGrp="1"/>
          </p:cNvSpPr>
          <p:nvPr>
            <p:ph type="title"/>
          </p:nvPr>
        </p:nvSpPr>
        <p:spPr/>
        <p:txBody>
          <a:bodyPr/>
          <a:lstStyle/>
          <a:p>
            <a:r>
              <a:rPr lang="en-US" dirty="0"/>
              <a:t>Toddler Phase (12–36 Months) </a:t>
            </a:r>
            <a:r>
              <a:rPr lang="en-US" sz="2000" b="0" dirty="0"/>
              <a:t>(4 of 5)</a:t>
            </a:r>
            <a:endParaRPr lang="en-IN" sz="2000" b="0" dirty="0"/>
          </a:p>
        </p:txBody>
      </p:sp>
      <p:sp>
        <p:nvSpPr>
          <p:cNvPr id="3" name="Content Placeholder 2">
            <a:extLst>
              <a:ext uri="{FF2B5EF4-FFF2-40B4-BE49-F238E27FC236}">
                <a16:creationId xmlns:a16="http://schemas.microsoft.com/office/drawing/2014/main" id="{E2C1FA0C-88FC-46B3-A328-9D33363D001E}"/>
              </a:ext>
            </a:extLst>
          </p:cNvPr>
          <p:cNvSpPr>
            <a:spLocks noGrp="1"/>
          </p:cNvSpPr>
          <p:nvPr>
            <p:ph sz="quarter" idx="13"/>
          </p:nvPr>
        </p:nvSpPr>
        <p:spPr/>
        <p:txBody>
          <a:bodyPr/>
          <a:lstStyle/>
          <a:p>
            <a:r>
              <a:rPr lang="en-US" altLang="en-US" dirty="0"/>
              <a:t>Physiologic</a:t>
            </a:r>
          </a:p>
          <a:p>
            <a:pPr lvl="1"/>
            <a:r>
              <a:rPr lang="en-US" altLang="en-US" dirty="0"/>
              <a:t>Immune system</a:t>
            </a:r>
          </a:p>
          <a:p>
            <a:pPr lvl="2"/>
            <a:r>
              <a:rPr lang="en-US" altLang="en-US" dirty="0"/>
              <a:t>More susceptible to illness</a:t>
            </a:r>
          </a:p>
          <a:p>
            <a:pPr lvl="2"/>
            <a:r>
              <a:rPr lang="en-US" altLang="en-US" dirty="0"/>
              <a:t>Immunity develops through exposure and vaccination</a:t>
            </a:r>
          </a:p>
          <a:p>
            <a:pPr lvl="1"/>
            <a:r>
              <a:rPr lang="en-US" altLang="en-US" dirty="0"/>
              <a:t>Teeth</a:t>
            </a:r>
          </a:p>
          <a:p>
            <a:pPr lvl="2"/>
            <a:r>
              <a:rPr lang="en-US" altLang="en-US" dirty="0"/>
              <a:t>All primary teeth come in by 36 months</a:t>
            </a:r>
          </a:p>
          <a:p>
            <a:pPr lvl="1"/>
            <a:r>
              <a:rPr lang="en-US" altLang="en-US" dirty="0"/>
              <a:t>Toilet training is physically possible at 12–15 months but not psychologically possible until 18–30 months</a:t>
            </a:r>
          </a:p>
        </p:txBody>
      </p:sp>
    </p:spTree>
    <p:extLst>
      <p:ext uri="{BB962C8B-B14F-4D97-AF65-F5344CB8AC3E}">
        <p14:creationId xmlns:p14="http://schemas.microsoft.com/office/powerpoint/2010/main" val="1167425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DEA2-E10C-417F-BBB8-A197E1FDA64E}"/>
              </a:ext>
            </a:extLst>
          </p:cNvPr>
          <p:cNvSpPr>
            <a:spLocks noGrp="1"/>
          </p:cNvSpPr>
          <p:nvPr>
            <p:ph type="title"/>
          </p:nvPr>
        </p:nvSpPr>
        <p:spPr/>
        <p:txBody>
          <a:bodyPr/>
          <a:lstStyle/>
          <a:p>
            <a:r>
              <a:rPr lang="en-US" dirty="0"/>
              <a:t>Toddler Phase (12–36 Months) </a:t>
            </a:r>
            <a:r>
              <a:rPr lang="en-US" sz="2000" b="0" dirty="0"/>
              <a:t>(5 of 5)</a:t>
            </a:r>
            <a:endParaRPr lang="en-IN" sz="2000" b="0" dirty="0"/>
          </a:p>
        </p:txBody>
      </p:sp>
      <p:sp>
        <p:nvSpPr>
          <p:cNvPr id="3" name="Content Placeholder 2">
            <a:extLst>
              <a:ext uri="{FF2B5EF4-FFF2-40B4-BE49-F238E27FC236}">
                <a16:creationId xmlns:a16="http://schemas.microsoft.com/office/drawing/2014/main" id="{E2C1FA0C-88FC-46B3-A328-9D33363D001E}"/>
              </a:ext>
            </a:extLst>
          </p:cNvPr>
          <p:cNvSpPr>
            <a:spLocks noGrp="1"/>
          </p:cNvSpPr>
          <p:nvPr>
            <p:ph sz="quarter" idx="13"/>
          </p:nvPr>
        </p:nvSpPr>
        <p:spPr/>
        <p:txBody>
          <a:bodyPr/>
          <a:lstStyle/>
          <a:p>
            <a:r>
              <a:rPr lang="en-US" altLang="en-US" dirty="0"/>
              <a:t>Psychosocial</a:t>
            </a:r>
          </a:p>
          <a:p>
            <a:pPr lvl="1"/>
            <a:r>
              <a:rPr lang="en-US" altLang="en-US" dirty="0"/>
              <a:t>Begins to understand that words have meaning</a:t>
            </a:r>
          </a:p>
          <a:p>
            <a:pPr lvl="1"/>
            <a:r>
              <a:rPr lang="en-US" altLang="en-US" dirty="0"/>
              <a:t>Begins to understand cause and effect</a:t>
            </a:r>
          </a:p>
          <a:p>
            <a:pPr lvl="1"/>
            <a:r>
              <a:rPr lang="en-US" altLang="en-US" dirty="0"/>
              <a:t>Develops separation anxiety</a:t>
            </a:r>
          </a:p>
          <a:p>
            <a:pPr lvl="1"/>
            <a:r>
              <a:rPr lang="en-US" altLang="en-US" dirty="0"/>
              <a:t>Begins to develop “magic thinking” and engages in play-acting</a:t>
            </a:r>
          </a:p>
          <a:p>
            <a:pPr lvl="1"/>
            <a:r>
              <a:rPr lang="en-US" altLang="en-US" dirty="0"/>
              <a:t>Masters language basics that are refined through childhood</a:t>
            </a:r>
          </a:p>
        </p:txBody>
      </p:sp>
    </p:spTree>
    <p:extLst>
      <p:ext uri="{BB962C8B-B14F-4D97-AF65-F5344CB8AC3E}">
        <p14:creationId xmlns:p14="http://schemas.microsoft.com/office/powerpoint/2010/main" val="2427560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Preschool Age (3–5 Years)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456458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8729-0E7B-4FD2-9053-EAFAD7D315FD}"/>
              </a:ext>
            </a:extLst>
          </p:cNvPr>
          <p:cNvSpPr>
            <a:spLocks noGrp="1"/>
          </p:cNvSpPr>
          <p:nvPr>
            <p:ph type="title"/>
          </p:nvPr>
        </p:nvSpPr>
        <p:spPr/>
        <p:txBody>
          <a:bodyPr/>
          <a:lstStyle/>
          <a:p>
            <a:r>
              <a:rPr lang="en-US" dirty="0"/>
              <a:t>Preschool Age (3–5 Years) </a:t>
            </a:r>
            <a:r>
              <a:rPr lang="en-US" sz="2000" b="0" dirty="0"/>
              <a:t>(1 of 2)</a:t>
            </a:r>
            <a:endParaRPr lang="en-IN" sz="2000" b="0" dirty="0"/>
          </a:p>
        </p:txBody>
      </p:sp>
      <p:pic>
        <p:nvPicPr>
          <p:cNvPr id="5" name="Picture 4" descr="A child sitting in a swing.">
            <a:extLst>
              <a:ext uri="{FF2B5EF4-FFF2-40B4-BE49-F238E27FC236}">
                <a16:creationId xmlns:a16="http://schemas.microsoft.com/office/drawing/2014/main" id="{97658095-C73A-440B-BEAD-E7A40D33EEA2}"/>
              </a:ext>
            </a:extLst>
          </p:cNvPr>
          <p:cNvPicPr>
            <a:picLocks noChangeAspect="1"/>
          </p:cNvPicPr>
          <p:nvPr/>
        </p:nvPicPr>
        <p:blipFill>
          <a:blip r:embed="rId3"/>
          <a:stretch>
            <a:fillRect/>
          </a:stretch>
        </p:blipFill>
        <p:spPr>
          <a:xfrm>
            <a:off x="3012159" y="1572217"/>
            <a:ext cx="3119682" cy="4034072"/>
          </a:xfrm>
          <a:prstGeom prst="rect">
            <a:avLst/>
          </a:prstGeom>
        </p:spPr>
      </p:pic>
      <p:sp>
        <p:nvSpPr>
          <p:cNvPr id="3" name="Content Placeholder 2">
            <a:extLst>
              <a:ext uri="{FF2B5EF4-FFF2-40B4-BE49-F238E27FC236}">
                <a16:creationId xmlns:a16="http://schemas.microsoft.com/office/drawing/2014/main" id="{EBC09332-2E94-416A-91A5-F95EDA4F087C}"/>
              </a:ext>
            </a:extLst>
          </p:cNvPr>
          <p:cNvSpPr>
            <a:spLocks noGrp="1"/>
          </p:cNvSpPr>
          <p:nvPr>
            <p:ph sz="quarter" idx="13"/>
          </p:nvPr>
        </p:nvSpPr>
        <p:spPr>
          <a:xfrm>
            <a:off x="457200" y="5716256"/>
            <a:ext cx="8229600" cy="668987"/>
          </a:xfrm>
        </p:spPr>
        <p:txBody>
          <a:bodyPr/>
          <a:lstStyle/>
          <a:p>
            <a:pPr marL="432" indent="0">
              <a:buNone/>
            </a:pPr>
            <a:r>
              <a:rPr lang="en-IN" sz="2000" dirty="0"/>
              <a:t>A preschooler.</a:t>
            </a:r>
            <a:br>
              <a:rPr lang="en-IN" sz="2000" dirty="0"/>
            </a:br>
            <a:r>
              <a:rPr lang="en-IN" sz="2000" b="1" dirty="0"/>
              <a:t>© Daniel Limmer</a:t>
            </a:r>
          </a:p>
        </p:txBody>
      </p:sp>
    </p:spTree>
    <p:extLst>
      <p:ext uri="{BB962C8B-B14F-4D97-AF65-F5344CB8AC3E}">
        <p14:creationId xmlns:p14="http://schemas.microsoft.com/office/powerpoint/2010/main" val="35153625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39B2-1A56-4ED7-B29D-2F99A60CF8E7}"/>
              </a:ext>
            </a:extLst>
          </p:cNvPr>
          <p:cNvSpPr>
            <a:spLocks noGrp="1"/>
          </p:cNvSpPr>
          <p:nvPr>
            <p:ph type="title"/>
          </p:nvPr>
        </p:nvSpPr>
        <p:spPr/>
        <p:txBody>
          <a:bodyPr/>
          <a:lstStyle/>
          <a:p>
            <a:r>
              <a:rPr lang="en-US" dirty="0"/>
              <a:t>Preschool Age (3–5 Years) </a:t>
            </a:r>
            <a:r>
              <a:rPr lang="en-US" sz="2000" b="0" dirty="0"/>
              <a:t>(2 of 2)</a:t>
            </a:r>
            <a:endParaRPr lang="en-IN" dirty="0"/>
          </a:p>
        </p:txBody>
      </p:sp>
      <p:sp>
        <p:nvSpPr>
          <p:cNvPr id="3" name="Content Placeholder 2">
            <a:extLst>
              <a:ext uri="{FF2B5EF4-FFF2-40B4-BE49-F238E27FC236}">
                <a16:creationId xmlns:a16="http://schemas.microsoft.com/office/drawing/2014/main" id="{4C71CAEE-27BC-4DA3-A89F-2E65F9122FD8}"/>
              </a:ext>
            </a:extLst>
          </p:cNvPr>
          <p:cNvSpPr>
            <a:spLocks noGrp="1"/>
          </p:cNvSpPr>
          <p:nvPr>
            <p:ph sz="quarter" idx="13"/>
          </p:nvPr>
        </p:nvSpPr>
        <p:spPr/>
        <p:txBody>
          <a:bodyPr/>
          <a:lstStyle/>
          <a:p>
            <a:r>
              <a:rPr lang="en-US" altLang="en-US" dirty="0" smtClean="0"/>
              <a:t>Physiologic</a:t>
            </a:r>
            <a:endParaRPr lang="en-US" altLang="en-US" dirty="0"/>
          </a:p>
          <a:p>
            <a:pPr lvl="1"/>
            <a:r>
              <a:rPr lang="en-US" altLang="en-US" dirty="0"/>
              <a:t>Body systems continue to develop</a:t>
            </a:r>
          </a:p>
          <a:p>
            <a:r>
              <a:rPr lang="en-US" altLang="en-US" dirty="0"/>
              <a:t>Psychosocial</a:t>
            </a:r>
          </a:p>
          <a:p>
            <a:pPr lvl="1"/>
            <a:r>
              <a:rPr lang="en-US" altLang="en-US" dirty="0"/>
              <a:t>Interactive and social skills develop</a:t>
            </a:r>
          </a:p>
          <a:p>
            <a:pPr lvl="1"/>
            <a:r>
              <a:rPr lang="en-US" altLang="en-US" dirty="0"/>
              <a:t>Peer groups provide information about other families and the outside world</a:t>
            </a:r>
          </a:p>
          <a:p>
            <a:pPr lvl="1"/>
            <a:r>
              <a:rPr lang="en-US" altLang="en-US" dirty="0"/>
              <a:t>Peer interaction offers opportunity for learning, making comparisons, and being part of a group</a:t>
            </a:r>
          </a:p>
        </p:txBody>
      </p:sp>
    </p:spTree>
    <p:extLst>
      <p:ext uri="{BB962C8B-B14F-4D97-AF65-F5344CB8AC3E}">
        <p14:creationId xmlns:p14="http://schemas.microsoft.com/office/powerpoint/2010/main" val="2358232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Infancy (Birth to 1 Year)</a:t>
            </a:r>
            <a:endParaRPr lang="en-US" altLang="en-US" dirty="0"/>
          </a:p>
          <a:p>
            <a:r>
              <a:rPr lang="en-US" altLang="en-US" dirty="0">
                <a:hlinkClick r:id="rId4" action="ppaction://hlinksldjump"/>
              </a:rPr>
              <a:t>Toddler Phase (12–36 Months)</a:t>
            </a:r>
            <a:endParaRPr lang="en-US" altLang="en-US" dirty="0"/>
          </a:p>
          <a:p>
            <a:r>
              <a:rPr lang="en-US" altLang="en-US" dirty="0">
                <a:hlinkClick r:id="rId5" action="ppaction://hlinksldjump"/>
              </a:rPr>
              <a:t>Preschool Age (3–5 Years)</a:t>
            </a:r>
            <a:endParaRPr lang="en-US" altLang="en-US" dirty="0"/>
          </a:p>
          <a:p>
            <a:r>
              <a:rPr lang="en-US" altLang="en-US" dirty="0">
                <a:hlinkClick r:id="rId6" action="ppaction://hlinksldjump"/>
              </a:rPr>
              <a:t>School Age (6–12 Years)</a:t>
            </a:r>
            <a:endParaRPr lang="en-US" altLang="en-US" dirty="0"/>
          </a:p>
          <a:p>
            <a:r>
              <a:rPr lang="en-US" altLang="en-US" dirty="0">
                <a:hlinkClick r:id="rId7" action="ppaction://hlinksldjump"/>
              </a:rPr>
              <a:t>Adolescence (13–18 Years)</a:t>
            </a:r>
            <a:endParaRPr lang="en-US" altLang="en-US" dirty="0"/>
          </a:p>
          <a:p>
            <a:r>
              <a:rPr lang="en-US" altLang="en-US" dirty="0">
                <a:hlinkClick r:id="rId8" action="ppaction://hlinksldjump"/>
              </a:rPr>
              <a:t>Early Adulthood (19–40 Years)</a:t>
            </a:r>
            <a:endParaRPr lang="en-US" altLang="en-US" dirty="0"/>
          </a:p>
          <a:p>
            <a:r>
              <a:rPr lang="en-US" altLang="en-US" dirty="0">
                <a:hlinkClick r:id="rId9" action="ppaction://hlinksldjump"/>
              </a:rPr>
              <a:t>Middle Adulthood (41–60 Years)</a:t>
            </a:r>
            <a:endParaRPr lang="en-US" altLang="en-US" dirty="0"/>
          </a:p>
          <a:p>
            <a:r>
              <a:rPr lang="en-US" altLang="en-US" dirty="0">
                <a:hlinkClick r:id="rId10" action="ppaction://hlinksldjump"/>
              </a:rPr>
              <a:t>Late Adulthood (61 Years and Older)</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School Age (6–12 Years)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829432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8729-0E7B-4FD2-9053-EAFAD7D315FD}"/>
              </a:ext>
            </a:extLst>
          </p:cNvPr>
          <p:cNvSpPr>
            <a:spLocks noGrp="1"/>
          </p:cNvSpPr>
          <p:nvPr>
            <p:ph type="title"/>
          </p:nvPr>
        </p:nvSpPr>
        <p:spPr/>
        <p:txBody>
          <a:bodyPr/>
          <a:lstStyle/>
          <a:p>
            <a:r>
              <a:rPr lang="en-US" dirty="0"/>
              <a:t>School Age (6–12 Years) </a:t>
            </a:r>
            <a:r>
              <a:rPr lang="en-US" sz="2000" b="0" dirty="0"/>
              <a:t>(1 of 3)</a:t>
            </a:r>
            <a:endParaRPr lang="en-IN" sz="2000" b="0" dirty="0"/>
          </a:p>
        </p:txBody>
      </p:sp>
      <p:pic>
        <p:nvPicPr>
          <p:cNvPr id="6" name="Picture 5" descr="Three children riding their bikes.">
            <a:extLst>
              <a:ext uri="{FF2B5EF4-FFF2-40B4-BE49-F238E27FC236}">
                <a16:creationId xmlns:a16="http://schemas.microsoft.com/office/drawing/2014/main" id="{66280999-BCF2-4E70-AA3D-886241A4F2CF}"/>
              </a:ext>
            </a:extLst>
          </p:cNvPr>
          <p:cNvPicPr>
            <a:picLocks noChangeAspect="1"/>
          </p:cNvPicPr>
          <p:nvPr/>
        </p:nvPicPr>
        <p:blipFill>
          <a:blip r:embed="rId3"/>
          <a:stretch>
            <a:fillRect/>
          </a:stretch>
        </p:blipFill>
        <p:spPr>
          <a:xfrm>
            <a:off x="1541964" y="1584208"/>
            <a:ext cx="6060072" cy="4034072"/>
          </a:xfrm>
          <a:prstGeom prst="rect">
            <a:avLst/>
          </a:prstGeom>
        </p:spPr>
      </p:pic>
      <p:sp>
        <p:nvSpPr>
          <p:cNvPr id="3" name="Content Placeholder 2">
            <a:extLst>
              <a:ext uri="{FF2B5EF4-FFF2-40B4-BE49-F238E27FC236}">
                <a16:creationId xmlns:a16="http://schemas.microsoft.com/office/drawing/2014/main" id="{EBC09332-2E94-416A-91A5-F95EDA4F087C}"/>
              </a:ext>
            </a:extLst>
          </p:cNvPr>
          <p:cNvSpPr>
            <a:spLocks noGrp="1"/>
          </p:cNvSpPr>
          <p:nvPr>
            <p:ph sz="quarter" idx="13"/>
          </p:nvPr>
        </p:nvSpPr>
        <p:spPr>
          <a:xfrm>
            <a:off x="457200" y="5736134"/>
            <a:ext cx="8229600" cy="668987"/>
          </a:xfrm>
        </p:spPr>
        <p:txBody>
          <a:bodyPr/>
          <a:lstStyle/>
          <a:p>
            <a:pPr marL="432" indent="0">
              <a:buNone/>
            </a:pPr>
            <a:r>
              <a:rPr lang="en-IN" sz="2000" dirty="0"/>
              <a:t>School-age children.</a:t>
            </a:r>
            <a:br>
              <a:rPr lang="en-IN" sz="2000" dirty="0"/>
            </a:br>
            <a:r>
              <a:rPr lang="en-IN" sz="2000" b="1" dirty="0"/>
              <a:t>© Shutterstock.com</a:t>
            </a:r>
          </a:p>
        </p:txBody>
      </p:sp>
    </p:spTree>
    <p:extLst>
      <p:ext uri="{BB962C8B-B14F-4D97-AF65-F5344CB8AC3E}">
        <p14:creationId xmlns:p14="http://schemas.microsoft.com/office/powerpoint/2010/main" val="3617971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253E-20D2-48FC-9AC6-707591140599}"/>
              </a:ext>
            </a:extLst>
          </p:cNvPr>
          <p:cNvSpPr>
            <a:spLocks noGrp="1"/>
          </p:cNvSpPr>
          <p:nvPr>
            <p:ph type="title"/>
          </p:nvPr>
        </p:nvSpPr>
        <p:spPr/>
        <p:txBody>
          <a:bodyPr/>
          <a:lstStyle/>
          <a:p>
            <a:r>
              <a:rPr lang="en-US" dirty="0"/>
              <a:t>School Age (6–12 Years) </a:t>
            </a:r>
            <a:r>
              <a:rPr lang="en-US" sz="2000" b="0" dirty="0"/>
              <a:t>(2 of 3)</a:t>
            </a:r>
            <a:endParaRPr lang="en-IN" dirty="0"/>
          </a:p>
        </p:txBody>
      </p:sp>
      <p:sp>
        <p:nvSpPr>
          <p:cNvPr id="3" name="Content Placeholder 2">
            <a:extLst>
              <a:ext uri="{FF2B5EF4-FFF2-40B4-BE49-F238E27FC236}">
                <a16:creationId xmlns:a16="http://schemas.microsoft.com/office/drawing/2014/main" id="{F26C0695-625A-40F9-AF49-A10AA026E719}"/>
              </a:ext>
            </a:extLst>
          </p:cNvPr>
          <p:cNvSpPr>
            <a:spLocks noGrp="1"/>
          </p:cNvSpPr>
          <p:nvPr>
            <p:ph sz="quarter" idx="13"/>
          </p:nvPr>
        </p:nvSpPr>
        <p:spPr>
          <a:xfrm>
            <a:off x="457200" y="1556326"/>
            <a:ext cx="7673009" cy="4467955"/>
          </a:xfrm>
        </p:spPr>
        <p:txBody>
          <a:bodyPr/>
          <a:lstStyle/>
          <a:p>
            <a:r>
              <a:rPr lang="en-US" altLang="en-US" dirty="0"/>
              <a:t>Physiologic</a:t>
            </a:r>
          </a:p>
          <a:p>
            <a:pPr lvl="1"/>
            <a:r>
              <a:rPr lang="en-US" altLang="en-US" dirty="0"/>
              <a:t>Body temperature ranges from </a:t>
            </a:r>
            <a:r>
              <a:rPr lang="en-US" altLang="en-US" dirty="0" smtClean="0"/>
              <a:t>98.6°F</a:t>
            </a:r>
            <a:r>
              <a:rPr lang="en-US" altLang="en-US" sz="100" dirty="0" smtClean="0">
                <a:solidFill>
                  <a:schemeClr val="bg1"/>
                </a:solidFill>
              </a:rPr>
              <a:t>ahrenheit</a:t>
            </a:r>
            <a:r>
              <a:rPr lang="en-US" altLang="en-US" dirty="0" smtClean="0"/>
              <a:t>–101.3°F</a:t>
            </a:r>
            <a:r>
              <a:rPr lang="en-US" sz="100" b="0" i="0" u="none" strike="noStrike" cap="none" dirty="0" smtClean="0">
                <a:solidFill>
                  <a:schemeClr val="bg1"/>
                </a:solidFill>
                <a:effectLst/>
                <a:latin typeface="+mn-lt"/>
                <a:ea typeface="Arial"/>
                <a:cs typeface="Arial"/>
                <a:sym typeface="Arial"/>
              </a:rPr>
              <a:t>ahrenheit</a:t>
            </a:r>
            <a:r>
              <a:rPr lang="en-US" altLang="en-US" dirty="0" smtClean="0"/>
              <a:t> </a:t>
            </a:r>
            <a:r>
              <a:rPr lang="en-US" altLang="en-US" dirty="0"/>
              <a:t>(</a:t>
            </a:r>
            <a:r>
              <a:rPr lang="en-US" altLang="en-US" dirty="0" smtClean="0"/>
              <a:t>36°C</a:t>
            </a:r>
            <a:r>
              <a:rPr lang="en-US" altLang="en-US" sz="100" dirty="0" smtClean="0">
                <a:solidFill>
                  <a:schemeClr val="bg1"/>
                </a:solidFill>
              </a:rPr>
              <a:t>elsius</a:t>
            </a:r>
            <a:r>
              <a:rPr lang="en-US" altLang="en-US" dirty="0" smtClean="0"/>
              <a:t> </a:t>
            </a:r>
            <a:r>
              <a:rPr lang="en-US" altLang="en-US" dirty="0"/>
              <a:t>–</a:t>
            </a:r>
            <a:r>
              <a:rPr lang="en-US" altLang="en-US" dirty="0" smtClean="0"/>
              <a:t>36.5°C</a:t>
            </a:r>
            <a:r>
              <a:rPr lang="en-US" sz="100" b="0" i="0" u="none" strike="noStrike" cap="none" dirty="0" smtClean="0">
                <a:solidFill>
                  <a:schemeClr val="bg1"/>
                </a:solidFill>
                <a:effectLst/>
                <a:latin typeface="+mn-lt"/>
                <a:ea typeface="Arial"/>
                <a:cs typeface="Arial"/>
                <a:sym typeface="Arial"/>
              </a:rPr>
              <a:t>elsius</a:t>
            </a:r>
            <a:r>
              <a:rPr lang="en-US" altLang="en-US" dirty="0" smtClean="0"/>
              <a:t>)</a:t>
            </a:r>
            <a:endParaRPr lang="en-US" altLang="en-US" dirty="0"/>
          </a:p>
          <a:p>
            <a:pPr lvl="1"/>
            <a:r>
              <a:rPr lang="en-US" altLang="en-US" dirty="0"/>
              <a:t>Weight gain will be about 6.6 l</a:t>
            </a:r>
            <a:r>
              <a:rPr lang="en-US" altLang="en-US" sz="100" dirty="0"/>
              <a:t> </a:t>
            </a:r>
            <a:r>
              <a:rPr lang="en-US" altLang="en-US" dirty="0"/>
              <a:t>b (3.0 </a:t>
            </a:r>
            <a:r>
              <a:rPr lang="en-US" altLang="en-US" dirty="0" smtClean="0"/>
              <a:t>k</a:t>
            </a:r>
            <a:r>
              <a:rPr lang="en-US" altLang="en-US" sz="100" dirty="0" smtClean="0">
                <a:solidFill>
                  <a:schemeClr val="bg1"/>
                </a:solidFill>
              </a:rPr>
              <a:t>ilo</a:t>
            </a:r>
            <a:r>
              <a:rPr lang="en-US" altLang="en-US" dirty="0" smtClean="0"/>
              <a:t>g</a:t>
            </a:r>
            <a:r>
              <a:rPr lang="en-US" altLang="en-US" sz="100" dirty="0" smtClean="0">
                <a:solidFill>
                  <a:schemeClr val="bg1"/>
                </a:solidFill>
              </a:rPr>
              <a:t>ram</a:t>
            </a:r>
            <a:r>
              <a:rPr lang="en-US" altLang="en-US" dirty="0" smtClean="0"/>
              <a:t>) </a:t>
            </a:r>
            <a:r>
              <a:rPr lang="en-US" altLang="en-US" dirty="0"/>
              <a:t>per year</a:t>
            </a:r>
          </a:p>
          <a:p>
            <a:pPr lvl="1"/>
            <a:r>
              <a:rPr lang="en-US" altLang="en-US" dirty="0"/>
              <a:t>Growth will be about 2.4 inches (6 </a:t>
            </a:r>
            <a:r>
              <a:rPr lang="en-US" altLang="en-US" dirty="0" smtClean="0"/>
              <a:t>c</a:t>
            </a:r>
            <a:r>
              <a:rPr lang="en-US" altLang="en-US" sz="100" dirty="0" smtClean="0">
                <a:solidFill>
                  <a:schemeClr val="bg1"/>
                </a:solidFill>
              </a:rPr>
              <a:t>enti</a:t>
            </a:r>
            <a:r>
              <a:rPr lang="en-US" altLang="en-US" dirty="0" smtClean="0"/>
              <a:t>m</a:t>
            </a:r>
            <a:r>
              <a:rPr lang="en-US" altLang="en-US" sz="100" dirty="0" smtClean="0">
                <a:solidFill>
                  <a:schemeClr val="bg1"/>
                </a:solidFill>
              </a:rPr>
              <a:t>eter</a:t>
            </a:r>
            <a:r>
              <a:rPr lang="en-US" altLang="en-US" dirty="0" smtClean="0"/>
              <a:t>) </a:t>
            </a:r>
            <a:r>
              <a:rPr lang="en-US" altLang="en-US" dirty="0"/>
              <a:t>per year</a:t>
            </a:r>
          </a:p>
          <a:p>
            <a:pPr lvl="1"/>
            <a:r>
              <a:rPr lang="en-US" altLang="en-US" dirty="0"/>
              <a:t>Primary teeth will be shed and replaced with permanent teeth</a:t>
            </a:r>
          </a:p>
        </p:txBody>
      </p:sp>
    </p:spTree>
    <p:extLst>
      <p:ext uri="{BB962C8B-B14F-4D97-AF65-F5344CB8AC3E}">
        <p14:creationId xmlns:p14="http://schemas.microsoft.com/office/powerpoint/2010/main" val="1591012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1253E-20D2-48FC-9AC6-707591140599}"/>
              </a:ext>
            </a:extLst>
          </p:cNvPr>
          <p:cNvSpPr>
            <a:spLocks noGrp="1"/>
          </p:cNvSpPr>
          <p:nvPr>
            <p:ph type="title"/>
          </p:nvPr>
        </p:nvSpPr>
        <p:spPr/>
        <p:txBody>
          <a:bodyPr/>
          <a:lstStyle/>
          <a:p>
            <a:r>
              <a:rPr lang="en-US" dirty="0"/>
              <a:t>School Age (6–12 Years) </a:t>
            </a:r>
            <a:r>
              <a:rPr lang="en-US" sz="2000" b="0" dirty="0"/>
              <a:t>(3 of 3)</a:t>
            </a:r>
            <a:endParaRPr lang="en-IN" dirty="0"/>
          </a:p>
        </p:txBody>
      </p:sp>
      <p:sp>
        <p:nvSpPr>
          <p:cNvPr id="3" name="Content Placeholder 2">
            <a:extLst>
              <a:ext uri="{FF2B5EF4-FFF2-40B4-BE49-F238E27FC236}">
                <a16:creationId xmlns:a16="http://schemas.microsoft.com/office/drawing/2014/main" id="{F26C0695-625A-40F9-AF49-A10AA026E719}"/>
              </a:ext>
            </a:extLst>
          </p:cNvPr>
          <p:cNvSpPr>
            <a:spLocks noGrp="1"/>
          </p:cNvSpPr>
          <p:nvPr>
            <p:ph sz="quarter" idx="13"/>
          </p:nvPr>
        </p:nvSpPr>
        <p:spPr/>
        <p:txBody>
          <a:bodyPr/>
          <a:lstStyle/>
          <a:p>
            <a:r>
              <a:rPr lang="en-US" altLang="en-US" dirty="0"/>
              <a:t>Psychosocial</a:t>
            </a:r>
          </a:p>
          <a:p>
            <a:pPr lvl="1"/>
            <a:r>
              <a:rPr lang="en-US" altLang="en-US" dirty="0"/>
              <a:t>Parents spend less time with the child and provide general supervision</a:t>
            </a:r>
          </a:p>
          <a:p>
            <a:pPr lvl="1"/>
            <a:r>
              <a:rPr lang="en-US" altLang="en-US" dirty="0"/>
              <a:t>Decision-making skills develop</a:t>
            </a:r>
          </a:p>
          <a:p>
            <a:pPr lvl="1"/>
            <a:r>
              <a:rPr lang="en-US" altLang="en-US" dirty="0"/>
              <a:t>Self-esteem develops and is affected by popularity, rejection, emotional support, and neglect</a:t>
            </a:r>
          </a:p>
          <a:p>
            <a:pPr lvl="1"/>
            <a:r>
              <a:rPr lang="en-US" altLang="en-US" dirty="0"/>
              <a:t>Moral development begins based on rewards and punishments for behaviors</a:t>
            </a:r>
          </a:p>
          <a:p>
            <a:pPr lvl="1"/>
            <a:r>
              <a:rPr lang="en-US" altLang="en-US" dirty="0"/>
              <a:t>Moral reasoning appears and control of behavior shifts to internal sources</a:t>
            </a:r>
          </a:p>
        </p:txBody>
      </p:sp>
    </p:spTree>
    <p:extLst>
      <p:ext uri="{BB962C8B-B14F-4D97-AF65-F5344CB8AC3E}">
        <p14:creationId xmlns:p14="http://schemas.microsoft.com/office/powerpoint/2010/main" val="3374977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Adolescence (13–18 Years)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109690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58729-0E7B-4FD2-9053-EAFAD7D315FD}"/>
              </a:ext>
            </a:extLst>
          </p:cNvPr>
          <p:cNvSpPr>
            <a:spLocks noGrp="1"/>
          </p:cNvSpPr>
          <p:nvPr>
            <p:ph type="title"/>
          </p:nvPr>
        </p:nvSpPr>
        <p:spPr/>
        <p:txBody>
          <a:bodyPr/>
          <a:lstStyle/>
          <a:p>
            <a:r>
              <a:rPr lang="en-US" dirty="0"/>
              <a:t>Adolescence (13–18 Years) </a:t>
            </a:r>
            <a:r>
              <a:rPr lang="en-US" sz="2000" b="0" dirty="0"/>
              <a:t>(1 of 3)</a:t>
            </a:r>
            <a:endParaRPr lang="en-IN" sz="2000" b="0" dirty="0"/>
          </a:p>
        </p:txBody>
      </p:sp>
      <p:pic>
        <p:nvPicPr>
          <p:cNvPr id="4" name="Picture 3" descr="An adolescent boy carrying a snowboard as he walks through the snow.">
            <a:extLst>
              <a:ext uri="{FF2B5EF4-FFF2-40B4-BE49-F238E27FC236}">
                <a16:creationId xmlns:a16="http://schemas.microsoft.com/office/drawing/2014/main" id="{493E343E-1022-4049-BD42-7C22F2566663}"/>
              </a:ext>
            </a:extLst>
          </p:cNvPr>
          <p:cNvPicPr>
            <a:picLocks noChangeAspect="1"/>
          </p:cNvPicPr>
          <p:nvPr/>
        </p:nvPicPr>
        <p:blipFill>
          <a:blip r:embed="rId3"/>
          <a:stretch>
            <a:fillRect/>
          </a:stretch>
        </p:blipFill>
        <p:spPr>
          <a:xfrm>
            <a:off x="3130310" y="1579308"/>
            <a:ext cx="2883381" cy="4325073"/>
          </a:xfrm>
          <a:prstGeom prst="rect">
            <a:avLst/>
          </a:prstGeom>
        </p:spPr>
      </p:pic>
      <p:sp>
        <p:nvSpPr>
          <p:cNvPr id="3" name="Content Placeholder 2">
            <a:extLst>
              <a:ext uri="{FF2B5EF4-FFF2-40B4-BE49-F238E27FC236}">
                <a16:creationId xmlns:a16="http://schemas.microsoft.com/office/drawing/2014/main" id="{EBC09332-2E94-416A-91A5-F95EDA4F087C}"/>
              </a:ext>
            </a:extLst>
          </p:cNvPr>
          <p:cNvSpPr>
            <a:spLocks noGrp="1"/>
          </p:cNvSpPr>
          <p:nvPr>
            <p:ph sz="quarter" idx="13"/>
          </p:nvPr>
        </p:nvSpPr>
        <p:spPr>
          <a:xfrm>
            <a:off x="457200" y="6002825"/>
            <a:ext cx="8229600" cy="372479"/>
          </a:xfrm>
        </p:spPr>
        <p:txBody>
          <a:bodyPr/>
          <a:lstStyle/>
          <a:p>
            <a:pPr marL="432" indent="0">
              <a:buNone/>
            </a:pPr>
            <a:r>
              <a:rPr lang="en-IN" sz="2000" dirty="0"/>
              <a:t>An adolescent.</a:t>
            </a:r>
          </a:p>
        </p:txBody>
      </p:sp>
    </p:spTree>
    <p:extLst>
      <p:ext uri="{BB962C8B-B14F-4D97-AF65-F5344CB8AC3E}">
        <p14:creationId xmlns:p14="http://schemas.microsoft.com/office/powerpoint/2010/main" val="2711880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CA83-13D8-4114-8DCF-A9B741E793F9}"/>
              </a:ext>
            </a:extLst>
          </p:cNvPr>
          <p:cNvSpPr>
            <a:spLocks noGrp="1"/>
          </p:cNvSpPr>
          <p:nvPr>
            <p:ph type="title"/>
          </p:nvPr>
        </p:nvSpPr>
        <p:spPr/>
        <p:txBody>
          <a:bodyPr/>
          <a:lstStyle/>
          <a:p>
            <a:r>
              <a:rPr lang="en-US" dirty="0"/>
              <a:t>Adolescence (13–18 Years) </a:t>
            </a:r>
            <a:r>
              <a:rPr lang="en-US" sz="2000" b="0" dirty="0"/>
              <a:t>(2 of 3)</a:t>
            </a:r>
            <a:endParaRPr lang="en-IN" dirty="0"/>
          </a:p>
        </p:txBody>
      </p:sp>
      <p:sp>
        <p:nvSpPr>
          <p:cNvPr id="3" name="Content Placeholder 2">
            <a:extLst>
              <a:ext uri="{FF2B5EF4-FFF2-40B4-BE49-F238E27FC236}">
                <a16:creationId xmlns:a16="http://schemas.microsoft.com/office/drawing/2014/main" id="{EF144791-FEF5-4561-AFA9-C28D9ACC151D}"/>
              </a:ext>
            </a:extLst>
          </p:cNvPr>
          <p:cNvSpPr>
            <a:spLocks noGrp="1"/>
          </p:cNvSpPr>
          <p:nvPr>
            <p:ph sz="quarter" idx="13"/>
          </p:nvPr>
        </p:nvSpPr>
        <p:spPr/>
        <p:txBody>
          <a:bodyPr/>
          <a:lstStyle/>
          <a:p>
            <a:r>
              <a:rPr lang="en-US" altLang="en-US" dirty="0">
                <a:sym typeface="Lucida Grande" pitchFamily="-111" charset="0"/>
              </a:rPr>
              <a:t>Physiologic</a:t>
            </a:r>
          </a:p>
          <a:p>
            <a:pPr lvl="1"/>
            <a:r>
              <a:rPr lang="en-US" altLang="en-US" dirty="0">
                <a:sym typeface="Lucida Grande" pitchFamily="-111" charset="0"/>
              </a:rPr>
              <a:t>A rapid two- to three-year growth spurt begins with growth of feet and hands, then arms and legs</a:t>
            </a:r>
          </a:p>
          <a:p>
            <a:pPr lvl="1"/>
            <a:r>
              <a:rPr lang="en-US" altLang="en-US" dirty="0">
                <a:sym typeface="Lucida Grande" pitchFamily="-111" charset="0"/>
              </a:rPr>
              <a:t>Sexual maturity is reached and secondary sexual development occurs</a:t>
            </a:r>
          </a:p>
        </p:txBody>
      </p:sp>
    </p:spTree>
    <p:extLst>
      <p:ext uri="{BB962C8B-B14F-4D97-AF65-F5344CB8AC3E}">
        <p14:creationId xmlns:p14="http://schemas.microsoft.com/office/powerpoint/2010/main" val="1486195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CA83-13D8-4114-8DCF-A9B741E793F9}"/>
              </a:ext>
            </a:extLst>
          </p:cNvPr>
          <p:cNvSpPr>
            <a:spLocks noGrp="1"/>
          </p:cNvSpPr>
          <p:nvPr>
            <p:ph type="title"/>
          </p:nvPr>
        </p:nvSpPr>
        <p:spPr/>
        <p:txBody>
          <a:bodyPr/>
          <a:lstStyle/>
          <a:p>
            <a:r>
              <a:rPr lang="en-US" dirty="0"/>
              <a:t>Adolescence (13–18 Years) </a:t>
            </a:r>
            <a:r>
              <a:rPr lang="en-US" sz="2000" b="0" dirty="0"/>
              <a:t>(3 of 3)</a:t>
            </a:r>
            <a:endParaRPr lang="en-IN" dirty="0"/>
          </a:p>
        </p:txBody>
      </p:sp>
      <p:sp>
        <p:nvSpPr>
          <p:cNvPr id="3" name="Content Placeholder 2">
            <a:extLst>
              <a:ext uri="{FF2B5EF4-FFF2-40B4-BE49-F238E27FC236}">
                <a16:creationId xmlns:a16="http://schemas.microsoft.com/office/drawing/2014/main" id="{EF144791-FEF5-4561-AFA9-C28D9ACC151D}"/>
              </a:ext>
            </a:extLst>
          </p:cNvPr>
          <p:cNvSpPr>
            <a:spLocks noGrp="1"/>
          </p:cNvSpPr>
          <p:nvPr>
            <p:ph sz="quarter" idx="13"/>
          </p:nvPr>
        </p:nvSpPr>
        <p:spPr/>
        <p:txBody>
          <a:bodyPr/>
          <a:lstStyle/>
          <a:p>
            <a:r>
              <a:rPr lang="en-US" altLang="en-US" dirty="0"/>
              <a:t>Psychosocial</a:t>
            </a:r>
          </a:p>
          <a:p>
            <a:pPr lvl="1"/>
            <a:r>
              <a:rPr lang="en-US" altLang="en-US" dirty="0"/>
              <a:t>Strives for independence and individual identity</a:t>
            </a:r>
          </a:p>
          <a:p>
            <a:pPr lvl="1"/>
            <a:r>
              <a:rPr lang="en-US" altLang="en-US" dirty="0"/>
              <a:t>Interest in sex develops</a:t>
            </a:r>
          </a:p>
          <a:p>
            <a:pPr lvl="1"/>
            <a:r>
              <a:rPr lang="en-US" altLang="en-US" dirty="0"/>
              <a:t>Body image becomes a concern</a:t>
            </a:r>
          </a:p>
          <a:p>
            <a:pPr lvl="1"/>
            <a:r>
              <a:rPr lang="en-US" altLang="en-US" dirty="0"/>
              <a:t>May be prone to self-destructive behaviors</a:t>
            </a:r>
          </a:p>
          <a:p>
            <a:pPr lvl="1"/>
            <a:r>
              <a:rPr lang="en-US" altLang="en-US" dirty="0"/>
              <a:t>Personal code of ethics develops</a:t>
            </a:r>
          </a:p>
        </p:txBody>
      </p:sp>
    </p:spTree>
    <p:extLst>
      <p:ext uri="{BB962C8B-B14F-4D97-AF65-F5344CB8AC3E}">
        <p14:creationId xmlns:p14="http://schemas.microsoft.com/office/powerpoint/2010/main" val="3726433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Early Adulthood (19–40 Years)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3297793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F87B59-F1FE-4127-9333-8D7AEDA9CF0E}"/>
              </a:ext>
            </a:extLst>
          </p:cNvPr>
          <p:cNvSpPr>
            <a:spLocks noGrp="1"/>
          </p:cNvSpPr>
          <p:nvPr>
            <p:ph type="title"/>
          </p:nvPr>
        </p:nvSpPr>
        <p:spPr/>
        <p:txBody>
          <a:bodyPr/>
          <a:lstStyle/>
          <a:p>
            <a:r>
              <a:rPr lang="en-US" dirty="0"/>
              <a:t>Early Adulthood (19–40 Years) </a:t>
            </a:r>
            <a:r>
              <a:rPr lang="en-US" sz="2000" b="0" dirty="0"/>
              <a:t>(1 of 2)</a:t>
            </a:r>
            <a:endParaRPr lang="en-IN" sz="2000" b="0" dirty="0"/>
          </a:p>
        </p:txBody>
      </p:sp>
      <p:pic>
        <p:nvPicPr>
          <p:cNvPr id="6" name="Picture 5" descr="A young man and a young woman running.">
            <a:extLst>
              <a:ext uri="{FF2B5EF4-FFF2-40B4-BE49-F238E27FC236}">
                <a16:creationId xmlns:a16="http://schemas.microsoft.com/office/drawing/2014/main" id="{41D37307-D240-41E3-9F0F-635DFA5B4A3C}"/>
              </a:ext>
            </a:extLst>
          </p:cNvPr>
          <p:cNvPicPr>
            <a:picLocks noChangeAspect="1"/>
          </p:cNvPicPr>
          <p:nvPr/>
        </p:nvPicPr>
        <p:blipFill>
          <a:blip r:embed="rId3"/>
          <a:stretch>
            <a:fillRect/>
          </a:stretch>
        </p:blipFill>
        <p:spPr>
          <a:xfrm>
            <a:off x="1601668" y="1592597"/>
            <a:ext cx="5940664" cy="3954585"/>
          </a:xfrm>
          <a:prstGeom prst="rect">
            <a:avLst/>
          </a:prstGeom>
        </p:spPr>
      </p:pic>
      <p:sp>
        <p:nvSpPr>
          <p:cNvPr id="5" name="Content Placeholder 4">
            <a:extLst>
              <a:ext uri="{FF2B5EF4-FFF2-40B4-BE49-F238E27FC236}">
                <a16:creationId xmlns:a16="http://schemas.microsoft.com/office/drawing/2014/main" id="{F7E1260A-E88A-4095-815F-7823F66DAB45}"/>
              </a:ext>
            </a:extLst>
          </p:cNvPr>
          <p:cNvSpPr>
            <a:spLocks noGrp="1"/>
          </p:cNvSpPr>
          <p:nvPr>
            <p:ph sz="quarter" idx="13"/>
          </p:nvPr>
        </p:nvSpPr>
        <p:spPr>
          <a:xfrm>
            <a:off x="457200" y="5740924"/>
            <a:ext cx="8229600" cy="641576"/>
          </a:xfrm>
        </p:spPr>
        <p:txBody>
          <a:bodyPr/>
          <a:lstStyle/>
          <a:p>
            <a:pPr marL="432" indent="0">
              <a:buNone/>
            </a:pPr>
            <a:r>
              <a:rPr lang="en-US" altLang="en-US" sz="2000" dirty="0"/>
              <a:t>A young adult.</a:t>
            </a:r>
            <a:br>
              <a:rPr lang="en-US" altLang="en-US" sz="2000" dirty="0"/>
            </a:br>
            <a:r>
              <a:rPr lang="en-US" altLang="en-US" sz="2000" b="1" dirty="0"/>
              <a:t>© Shutterstock.com</a:t>
            </a:r>
          </a:p>
        </p:txBody>
      </p:sp>
    </p:spTree>
    <p:extLst>
      <p:ext uri="{BB962C8B-B14F-4D97-AF65-F5344CB8AC3E}">
        <p14:creationId xmlns:p14="http://schemas.microsoft.com/office/powerpoint/2010/main" val="79241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Infancy (Birth to 1 Year)</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0381-0575-4D8F-A962-6EB3EED18A9A}"/>
              </a:ext>
            </a:extLst>
          </p:cNvPr>
          <p:cNvSpPr>
            <a:spLocks noGrp="1"/>
          </p:cNvSpPr>
          <p:nvPr>
            <p:ph type="title"/>
          </p:nvPr>
        </p:nvSpPr>
        <p:spPr/>
        <p:txBody>
          <a:bodyPr/>
          <a:lstStyle/>
          <a:p>
            <a:r>
              <a:rPr lang="en-US" dirty="0"/>
              <a:t>Early Adulthood (19–40 Years) </a:t>
            </a:r>
            <a:r>
              <a:rPr lang="en-US" sz="2000" b="0" dirty="0"/>
              <a:t>(2 of 2)</a:t>
            </a:r>
            <a:endParaRPr lang="en-IN" dirty="0"/>
          </a:p>
        </p:txBody>
      </p:sp>
      <p:sp>
        <p:nvSpPr>
          <p:cNvPr id="3" name="Content Placeholder 2">
            <a:extLst>
              <a:ext uri="{FF2B5EF4-FFF2-40B4-BE49-F238E27FC236}">
                <a16:creationId xmlns:a16="http://schemas.microsoft.com/office/drawing/2014/main" id="{03EF31AC-2CE5-4672-922E-8701FCC9EF79}"/>
              </a:ext>
            </a:extLst>
          </p:cNvPr>
          <p:cNvSpPr>
            <a:spLocks noGrp="1"/>
          </p:cNvSpPr>
          <p:nvPr>
            <p:ph sz="quarter" idx="13"/>
          </p:nvPr>
        </p:nvSpPr>
        <p:spPr/>
        <p:txBody>
          <a:bodyPr/>
          <a:lstStyle/>
          <a:p>
            <a:r>
              <a:rPr lang="en-US" altLang="en-US" dirty="0">
                <a:sym typeface="Lucida Grande" pitchFamily="-111" charset="0"/>
              </a:rPr>
              <a:t>Physiologic</a:t>
            </a:r>
          </a:p>
          <a:p>
            <a:pPr lvl="1"/>
            <a:r>
              <a:rPr lang="en-US" altLang="en-US" dirty="0">
                <a:sym typeface="Lucida Grande" pitchFamily="-111" charset="0"/>
              </a:rPr>
              <a:t>Lifelong habits are formed</a:t>
            </a:r>
          </a:p>
          <a:p>
            <a:pPr lvl="1"/>
            <a:r>
              <a:rPr lang="en-US" altLang="en-US" dirty="0">
                <a:sym typeface="Lucida Grande" pitchFamily="-111" charset="0"/>
              </a:rPr>
              <a:t>Peak physical condition occurs between 19 and 26 years of age</a:t>
            </a:r>
          </a:p>
          <a:p>
            <a:r>
              <a:rPr lang="en-US" altLang="en-US" dirty="0">
                <a:sym typeface="Lucida Grande" pitchFamily="-111" charset="0"/>
              </a:rPr>
              <a:t>Psychosocial</a:t>
            </a:r>
          </a:p>
          <a:p>
            <a:pPr lvl="1"/>
            <a:r>
              <a:rPr lang="en-US" altLang="en-US" dirty="0">
                <a:sym typeface="Lucida Grande" pitchFamily="-111" charset="0"/>
              </a:rPr>
              <a:t>Job and family stress levels are high</a:t>
            </a:r>
          </a:p>
          <a:p>
            <a:pPr lvl="1"/>
            <a:r>
              <a:rPr lang="en-US" altLang="en-US" dirty="0">
                <a:sym typeface="Lucida Grande" pitchFamily="-111" charset="0"/>
              </a:rPr>
              <a:t>Marriage, childbirth, and child rearing often occur</a:t>
            </a:r>
          </a:p>
          <a:p>
            <a:pPr lvl="1"/>
            <a:r>
              <a:rPr lang="en-US" altLang="en-US" dirty="0">
                <a:sym typeface="Lucida Grande" pitchFamily="-111" charset="0"/>
              </a:rPr>
              <a:t>Accidents are the leading cause of death</a:t>
            </a:r>
          </a:p>
        </p:txBody>
      </p:sp>
    </p:spTree>
    <p:extLst>
      <p:ext uri="{BB962C8B-B14F-4D97-AF65-F5344CB8AC3E}">
        <p14:creationId xmlns:p14="http://schemas.microsoft.com/office/powerpoint/2010/main" val="9781303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Middle Adulthood (41–60 Years)</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190862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3450-D773-4CF0-B780-FB6AB2F20E5A}"/>
              </a:ext>
            </a:extLst>
          </p:cNvPr>
          <p:cNvSpPr>
            <a:spLocks noGrp="1"/>
          </p:cNvSpPr>
          <p:nvPr>
            <p:ph type="title"/>
          </p:nvPr>
        </p:nvSpPr>
        <p:spPr/>
        <p:txBody>
          <a:bodyPr/>
          <a:lstStyle/>
          <a:p>
            <a:r>
              <a:rPr lang="en-US" dirty="0"/>
              <a:t>Middle Adulthood (41–60 Years) </a:t>
            </a:r>
            <a:r>
              <a:rPr lang="en-US" sz="2000" b="0" dirty="0"/>
              <a:t>(1 of 3)</a:t>
            </a:r>
            <a:endParaRPr lang="en-IN" sz="2000" b="0" dirty="0"/>
          </a:p>
        </p:txBody>
      </p:sp>
      <p:pic>
        <p:nvPicPr>
          <p:cNvPr id="5" name="Picture 4" descr="An elderly man and an elderly woman jogging.">
            <a:extLst>
              <a:ext uri="{FF2B5EF4-FFF2-40B4-BE49-F238E27FC236}">
                <a16:creationId xmlns:a16="http://schemas.microsoft.com/office/drawing/2014/main" id="{4E72408E-C88F-4F4E-81A1-C19617FCADEE}"/>
              </a:ext>
            </a:extLst>
          </p:cNvPr>
          <p:cNvPicPr>
            <a:picLocks noChangeAspect="1"/>
          </p:cNvPicPr>
          <p:nvPr/>
        </p:nvPicPr>
        <p:blipFill>
          <a:blip r:embed="rId3"/>
          <a:stretch>
            <a:fillRect/>
          </a:stretch>
        </p:blipFill>
        <p:spPr>
          <a:xfrm>
            <a:off x="1613022" y="1572848"/>
            <a:ext cx="5917956" cy="3960479"/>
          </a:xfrm>
          <a:prstGeom prst="rect">
            <a:avLst/>
          </a:prstGeom>
        </p:spPr>
      </p:pic>
      <p:sp>
        <p:nvSpPr>
          <p:cNvPr id="3" name="Content Placeholder 2">
            <a:extLst>
              <a:ext uri="{FF2B5EF4-FFF2-40B4-BE49-F238E27FC236}">
                <a16:creationId xmlns:a16="http://schemas.microsoft.com/office/drawing/2014/main" id="{F50D180A-470A-4453-847A-D7EBB5930C4B}"/>
              </a:ext>
            </a:extLst>
          </p:cNvPr>
          <p:cNvSpPr>
            <a:spLocks noGrp="1"/>
          </p:cNvSpPr>
          <p:nvPr>
            <p:ph sz="quarter" idx="13"/>
          </p:nvPr>
        </p:nvSpPr>
        <p:spPr>
          <a:xfrm>
            <a:off x="457200" y="5720157"/>
            <a:ext cx="8229600" cy="664256"/>
          </a:xfrm>
        </p:spPr>
        <p:txBody>
          <a:bodyPr/>
          <a:lstStyle/>
          <a:p>
            <a:pPr marL="432" indent="0">
              <a:buNone/>
            </a:pPr>
            <a:r>
              <a:rPr lang="en-US" sz="2000" dirty="0"/>
              <a:t>A middle-aged adult.</a:t>
            </a:r>
            <a:br>
              <a:rPr lang="en-US" sz="2000" dirty="0"/>
            </a:br>
            <a:r>
              <a:rPr lang="en-US" sz="2000" b="1" dirty="0"/>
              <a:t>© Royalty Free/Masterfile</a:t>
            </a:r>
          </a:p>
        </p:txBody>
      </p:sp>
    </p:spTree>
    <p:extLst>
      <p:ext uri="{BB962C8B-B14F-4D97-AF65-F5344CB8AC3E}">
        <p14:creationId xmlns:p14="http://schemas.microsoft.com/office/powerpoint/2010/main" val="3870754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2B25-4075-461A-B094-F911C64089A2}"/>
              </a:ext>
            </a:extLst>
          </p:cNvPr>
          <p:cNvSpPr>
            <a:spLocks noGrp="1"/>
          </p:cNvSpPr>
          <p:nvPr>
            <p:ph type="title"/>
          </p:nvPr>
        </p:nvSpPr>
        <p:spPr/>
        <p:txBody>
          <a:bodyPr/>
          <a:lstStyle/>
          <a:p>
            <a:r>
              <a:rPr lang="en-US" dirty="0"/>
              <a:t>Middle Adulthood (41–60 Years) </a:t>
            </a:r>
            <a:r>
              <a:rPr lang="en-US" sz="2000" b="0" dirty="0"/>
              <a:t>(2 of 3)</a:t>
            </a:r>
            <a:endParaRPr lang="en-IN" dirty="0"/>
          </a:p>
        </p:txBody>
      </p:sp>
      <p:sp>
        <p:nvSpPr>
          <p:cNvPr id="3" name="Content Placeholder 2">
            <a:extLst>
              <a:ext uri="{FF2B5EF4-FFF2-40B4-BE49-F238E27FC236}">
                <a16:creationId xmlns:a16="http://schemas.microsoft.com/office/drawing/2014/main" id="{84D44B7B-9F65-4711-B842-248C3CBB57AE}"/>
              </a:ext>
            </a:extLst>
          </p:cNvPr>
          <p:cNvSpPr>
            <a:spLocks noGrp="1"/>
          </p:cNvSpPr>
          <p:nvPr>
            <p:ph sz="quarter" idx="13"/>
          </p:nvPr>
        </p:nvSpPr>
        <p:spPr/>
        <p:txBody>
          <a:bodyPr/>
          <a:lstStyle/>
          <a:p>
            <a:r>
              <a:rPr lang="en-US" altLang="en-US" dirty="0">
                <a:sym typeface="Lucida Grande" pitchFamily="-111" charset="0"/>
              </a:rPr>
              <a:t>Physiologic</a:t>
            </a:r>
          </a:p>
          <a:p>
            <a:pPr lvl="1"/>
            <a:r>
              <a:rPr lang="en-US" altLang="en-US" dirty="0">
                <a:sym typeface="Lucida Grande" pitchFamily="-111" charset="0"/>
              </a:rPr>
              <a:t>No significant changes occur in vital signs</a:t>
            </a:r>
          </a:p>
          <a:p>
            <a:pPr lvl="1"/>
            <a:r>
              <a:rPr lang="en-US" altLang="en-US" dirty="0">
                <a:sym typeface="Lucida Grande" pitchFamily="-111" charset="0"/>
              </a:rPr>
              <a:t>Vision correction may be needed</a:t>
            </a:r>
          </a:p>
          <a:p>
            <a:pPr lvl="1"/>
            <a:r>
              <a:rPr lang="en-US" altLang="en-US" dirty="0">
                <a:sym typeface="Lucida Grande" pitchFamily="-111" charset="0"/>
              </a:rPr>
              <a:t>Cancer, high cholesterol, and heart disease often develop</a:t>
            </a:r>
          </a:p>
          <a:p>
            <a:pPr lvl="1"/>
            <a:r>
              <a:rPr lang="en-US" altLang="en-US" dirty="0">
                <a:sym typeface="Lucida Grande" pitchFamily="-111" charset="0"/>
              </a:rPr>
              <a:t>Weight control becomes more difficult</a:t>
            </a:r>
          </a:p>
          <a:p>
            <a:pPr lvl="1"/>
            <a:r>
              <a:rPr lang="en-US" altLang="en-US" dirty="0">
                <a:sym typeface="Lucida Grande" pitchFamily="-111" charset="0"/>
              </a:rPr>
              <a:t>Menopause may begin for women</a:t>
            </a:r>
          </a:p>
        </p:txBody>
      </p:sp>
    </p:spTree>
    <p:extLst>
      <p:ext uri="{BB962C8B-B14F-4D97-AF65-F5344CB8AC3E}">
        <p14:creationId xmlns:p14="http://schemas.microsoft.com/office/powerpoint/2010/main" val="1295674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2B25-4075-461A-B094-F911C64089A2}"/>
              </a:ext>
            </a:extLst>
          </p:cNvPr>
          <p:cNvSpPr>
            <a:spLocks noGrp="1"/>
          </p:cNvSpPr>
          <p:nvPr>
            <p:ph type="title"/>
          </p:nvPr>
        </p:nvSpPr>
        <p:spPr/>
        <p:txBody>
          <a:bodyPr/>
          <a:lstStyle/>
          <a:p>
            <a:r>
              <a:rPr lang="en-US" dirty="0"/>
              <a:t>Middle Adulthood (41–60 Years) </a:t>
            </a:r>
            <a:r>
              <a:rPr lang="en-US" sz="2000" b="0" dirty="0"/>
              <a:t>(3 of 3)</a:t>
            </a:r>
            <a:endParaRPr lang="en-IN" dirty="0"/>
          </a:p>
        </p:txBody>
      </p:sp>
      <p:sp>
        <p:nvSpPr>
          <p:cNvPr id="3" name="Content Placeholder 2">
            <a:extLst>
              <a:ext uri="{FF2B5EF4-FFF2-40B4-BE49-F238E27FC236}">
                <a16:creationId xmlns:a16="http://schemas.microsoft.com/office/drawing/2014/main" id="{84D44B7B-9F65-4711-B842-248C3CBB57AE}"/>
              </a:ext>
            </a:extLst>
          </p:cNvPr>
          <p:cNvSpPr>
            <a:spLocks noGrp="1"/>
          </p:cNvSpPr>
          <p:nvPr>
            <p:ph sz="quarter" idx="13"/>
          </p:nvPr>
        </p:nvSpPr>
        <p:spPr/>
        <p:txBody>
          <a:bodyPr/>
          <a:lstStyle/>
          <a:p>
            <a:r>
              <a:rPr lang="en-US" altLang="en-US" dirty="0">
                <a:sym typeface="Lucida Grande" pitchFamily="-111" charset="0"/>
              </a:rPr>
              <a:t>Psychosocial</a:t>
            </a:r>
          </a:p>
          <a:p>
            <a:pPr lvl="1"/>
            <a:r>
              <a:rPr lang="en-US" altLang="en-US" dirty="0">
                <a:sym typeface="Lucida Grande" pitchFamily="-111" charset="0"/>
              </a:rPr>
              <a:t>Task orientation increases</a:t>
            </a:r>
          </a:p>
          <a:p>
            <a:pPr lvl="1"/>
            <a:r>
              <a:rPr lang="en-US" altLang="en-US" dirty="0">
                <a:sym typeface="Lucida Grande" pitchFamily="-111" charset="0"/>
              </a:rPr>
              <a:t>Problems are viewed as challenges rather than threats</a:t>
            </a:r>
          </a:p>
          <a:p>
            <a:pPr lvl="1"/>
            <a:r>
              <a:rPr lang="en-US" altLang="en-US" dirty="0">
                <a:sym typeface="Lucida Grande" pitchFamily="-111" charset="0"/>
              </a:rPr>
              <a:t>Empty-nest syndrome may occur</a:t>
            </a:r>
          </a:p>
          <a:p>
            <a:pPr lvl="1"/>
            <a:r>
              <a:rPr lang="en-US" altLang="en-US" dirty="0">
                <a:sym typeface="Lucida Grande" pitchFamily="-111" charset="0"/>
              </a:rPr>
              <a:t>Is concerned about both adult children and elderly parents</a:t>
            </a:r>
          </a:p>
        </p:txBody>
      </p:sp>
    </p:spTree>
    <p:extLst>
      <p:ext uri="{BB962C8B-B14F-4D97-AF65-F5344CB8AC3E}">
        <p14:creationId xmlns:p14="http://schemas.microsoft.com/office/powerpoint/2010/main" val="2168308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Late Adulthood (61 Years and Older)</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4718846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3450-D773-4CF0-B780-FB6AB2F20E5A}"/>
              </a:ext>
            </a:extLst>
          </p:cNvPr>
          <p:cNvSpPr>
            <a:spLocks noGrp="1"/>
          </p:cNvSpPr>
          <p:nvPr>
            <p:ph type="title"/>
          </p:nvPr>
        </p:nvSpPr>
        <p:spPr>
          <a:xfrm>
            <a:off x="457200" y="215371"/>
            <a:ext cx="8517118" cy="1097279"/>
          </a:xfrm>
        </p:spPr>
        <p:txBody>
          <a:bodyPr/>
          <a:lstStyle/>
          <a:p>
            <a:r>
              <a:rPr lang="en-US" sz="3400" dirty="0"/>
              <a:t>Late Adulthood (61 Years and Older) </a:t>
            </a:r>
            <a:r>
              <a:rPr lang="en-US" sz="2000" b="0" dirty="0"/>
              <a:t>(1 of 3)</a:t>
            </a:r>
            <a:endParaRPr lang="en-IN" sz="2000" b="0" dirty="0"/>
          </a:p>
        </p:txBody>
      </p:sp>
      <p:pic>
        <p:nvPicPr>
          <p:cNvPr id="4" name="Picture 3" descr="An elderly man and an elderly woman hiking.">
            <a:extLst>
              <a:ext uri="{FF2B5EF4-FFF2-40B4-BE49-F238E27FC236}">
                <a16:creationId xmlns:a16="http://schemas.microsoft.com/office/drawing/2014/main" id="{14C09E3F-A7CC-415A-A115-CA0E919732DB}"/>
              </a:ext>
            </a:extLst>
          </p:cNvPr>
          <p:cNvPicPr>
            <a:picLocks noChangeAspect="1"/>
          </p:cNvPicPr>
          <p:nvPr/>
        </p:nvPicPr>
        <p:blipFill>
          <a:blip r:embed="rId3"/>
          <a:stretch>
            <a:fillRect/>
          </a:stretch>
        </p:blipFill>
        <p:spPr>
          <a:xfrm>
            <a:off x="3227310" y="1572732"/>
            <a:ext cx="2689381" cy="4034072"/>
          </a:xfrm>
          <a:prstGeom prst="rect">
            <a:avLst/>
          </a:prstGeom>
        </p:spPr>
      </p:pic>
      <p:sp>
        <p:nvSpPr>
          <p:cNvPr id="3" name="Content Placeholder 2">
            <a:extLst>
              <a:ext uri="{FF2B5EF4-FFF2-40B4-BE49-F238E27FC236}">
                <a16:creationId xmlns:a16="http://schemas.microsoft.com/office/drawing/2014/main" id="{F50D180A-470A-4453-847A-D7EBB5930C4B}"/>
              </a:ext>
            </a:extLst>
          </p:cNvPr>
          <p:cNvSpPr>
            <a:spLocks noGrp="1"/>
          </p:cNvSpPr>
          <p:nvPr>
            <p:ph sz="quarter" idx="13"/>
          </p:nvPr>
        </p:nvSpPr>
        <p:spPr>
          <a:xfrm>
            <a:off x="457200" y="5720157"/>
            <a:ext cx="8229600" cy="664256"/>
          </a:xfrm>
        </p:spPr>
        <p:txBody>
          <a:bodyPr/>
          <a:lstStyle/>
          <a:p>
            <a:pPr marL="432" indent="0">
              <a:buNone/>
            </a:pPr>
            <a:r>
              <a:rPr lang="en-US" altLang="en-US" sz="2000" dirty="0"/>
              <a:t>An older adult.</a:t>
            </a:r>
            <a:br>
              <a:rPr lang="en-US" altLang="en-US" sz="2000" dirty="0"/>
            </a:br>
            <a:r>
              <a:rPr lang="en-US" altLang="en-US" sz="2000" b="1" dirty="0"/>
              <a:t>© Shutterstock.com</a:t>
            </a:r>
          </a:p>
        </p:txBody>
      </p:sp>
    </p:spTree>
    <p:extLst>
      <p:ext uri="{BB962C8B-B14F-4D97-AF65-F5344CB8AC3E}">
        <p14:creationId xmlns:p14="http://schemas.microsoft.com/office/powerpoint/2010/main" val="2587201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BA49-239E-4073-862F-E1FB47C38DF0}"/>
              </a:ext>
            </a:extLst>
          </p:cNvPr>
          <p:cNvSpPr>
            <a:spLocks noGrp="1"/>
          </p:cNvSpPr>
          <p:nvPr>
            <p:ph type="title"/>
          </p:nvPr>
        </p:nvSpPr>
        <p:spPr>
          <a:xfrm>
            <a:off x="457200" y="215371"/>
            <a:ext cx="8564252" cy="1097279"/>
          </a:xfrm>
        </p:spPr>
        <p:txBody>
          <a:bodyPr/>
          <a:lstStyle/>
          <a:p>
            <a:r>
              <a:rPr lang="en-US" sz="3400" dirty="0"/>
              <a:t>Late Adulthood (61 Years and Older) </a:t>
            </a:r>
            <a:r>
              <a:rPr lang="en-US" sz="2000" b="0" dirty="0"/>
              <a:t>(2 of 3)</a:t>
            </a:r>
            <a:endParaRPr lang="en-IN" sz="2000" dirty="0"/>
          </a:p>
        </p:txBody>
      </p:sp>
      <p:sp>
        <p:nvSpPr>
          <p:cNvPr id="3" name="Content Placeholder 2">
            <a:extLst>
              <a:ext uri="{FF2B5EF4-FFF2-40B4-BE49-F238E27FC236}">
                <a16:creationId xmlns:a16="http://schemas.microsoft.com/office/drawing/2014/main" id="{70787F35-9E26-4561-8422-04EE206ACBFF}"/>
              </a:ext>
            </a:extLst>
          </p:cNvPr>
          <p:cNvSpPr>
            <a:spLocks noGrp="1"/>
          </p:cNvSpPr>
          <p:nvPr>
            <p:ph sz="quarter" idx="13"/>
          </p:nvPr>
        </p:nvSpPr>
        <p:spPr/>
        <p:txBody>
          <a:bodyPr/>
          <a:lstStyle/>
          <a:p>
            <a:r>
              <a:rPr lang="en-US" altLang="en-US" dirty="0">
                <a:sym typeface="Lucida Grande" pitchFamily="-111" charset="0"/>
              </a:rPr>
              <a:t>Physiologic</a:t>
            </a:r>
          </a:p>
          <a:p>
            <a:pPr lvl="1"/>
            <a:r>
              <a:rPr lang="en-US" altLang="en-US" dirty="0">
                <a:sym typeface="Lucida Grande" pitchFamily="-111" charset="0"/>
              </a:rPr>
              <a:t>Vital signs depend on health and physical condition</a:t>
            </a:r>
          </a:p>
          <a:p>
            <a:pPr lvl="1"/>
            <a:r>
              <a:rPr lang="en-US" altLang="en-US" dirty="0">
                <a:sym typeface="Lucida Grande" pitchFamily="-111" charset="0"/>
              </a:rPr>
              <a:t>Cardiovascular system is less efficient and blood volume decreases</a:t>
            </a:r>
          </a:p>
          <a:p>
            <a:pPr lvl="1"/>
            <a:r>
              <a:rPr lang="en-US" altLang="en-US" dirty="0">
                <a:sym typeface="Lucida Grande" pitchFamily="-111" charset="0"/>
              </a:rPr>
              <a:t>Respiratory system deteriorates and increases the likelihood of respiratory disorders</a:t>
            </a:r>
          </a:p>
          <a:p>
            <a:pPr lvl="1"/>
            <a:r>
              <a:rPr lang="en-US" altLang="en-US" dirty="0">
                <a:sym typeface="Lucida Grande" pitchFamily="-111" charset="0"/>
              </a:rPr>
              <a:t>Endocrine changes decrease metabolism</a:t>
            </a:r>
          </a:p>
          <a:p>
            <a:pPr lvl="1"/>
            <a:r>
              <a:rPr lang="en-US" altLang="en-US" dirty="0">
                <a:sym typeface="Lucida Grande" pitchFamily="-111" charset="0"/>
              </a:rPr>
              <a:t>Sleep-wake cycle is disrupted</a:t>
            </a:r>
          </a:p>
          <a:p>
            <a:pPr lvl="1"/>
            <a:r>
              <a:rPr lang="en-US" altLang="en-US" dirty="0">
                <a:sym typeface="Lucida Grande" pitchFamily="-111" charset="0"/>
              </a:rPr>
              <a:t>Other body systems deteriorate as time goes on</a:t>
            </a:r>
          </a:p>
        </p:txBody>
      </p:sp>
    </p:spTree>
    <p:extLst>
      <p:ext uri="{BB962C8B-B14F-4D97-AF65-F5344CB8AC3E}">
        <p14:creationId xmlns:p14="http://schemas.microsoft.com/office/powerpoint/2010/main" val="4063793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BA49-239E-4073-862F-E1FB47C38DF0}"/>
              </a:ext>
            </a:extLst>
          </p:cNvPr>
          <p:cNvSpPr>
            <a:spLocks noGrp="1"/>
          </p:cNvSpPr>
          <p:nvPr>
            <p:ph type="title"/>
          </p:nvPr>
        </p:nvSpPr>
        <p:spPr>
          <a:xfrm>
            <a:off x="457200" y="215371"/>
            <a:ext cx="8564252" cy="1097279"/>
          </a:xfrm>
        </p:spPr>
        <p:txBody>
          <a:bodyPr/>
          <a:lstStyle/>
          <a:p>
            <a:r>
              <a:rPr lang="en-US" sz="3400" dirty="0"/>
              <a:t>Late Adulthood (61 Years and Older) </a:t>
            </a:r>
            <a:r>
              <a:rPr lang="en-US" sz="2000" b="0" dirty="0"/>
              <a:t>(3 of 3)</a:t>
            </a:r>
            <a:endParaRPr lang="en-IN" sz="2000" dirty="0"/>
          </a:p>
        </p:txBody>
      </p:sp>
      <p:sp>
        <p:nvSpPr>
          <p:cNvPr id="3" name="Content Placeholder 2">
            <a:extLst>
              <a:ext uri="{FF2B5EF4-FFF2-40B4-BE49-F238E27FC236}">
                <a16:creationId xmlns:a16="http://schemas.microsoft.com/office/drawing/2014/main" id="{70787F35-9E26-4561-8422-04EE206ACBFF}"/>
              </a:ext>
            </a:extLst>
          </p:cNvPr>
          <p:cNvSpPr>
            <a:spLocks noGrp="1"/>
          </p:cNvSpPr>
          <p:nvPr>
            <p:ph sz="quarter" idx="13"/>
          </p:nvPr>
        </p:nvSpPr>
        <p:spPr/>
        <p:txBody>
          <a:bodyPr/>
          <a:lstStyle/>
          <a:p>
            <a:r>
              <a:rPr lang="en-US" altLang="en-US" dirty="0">
                <a:sym typeface="Lucida Grande" pitchFamily="-111" charset="0"/>
              </a:rPr>
              <a:t>Psychosocial</a:t>
            </a:r>
          </a:p>
          <a:p>
            <a:pPr lvl="1"/>
            <a:r>
              <a:rPr lang="en-US" altLang="en-US" dirty="0">
                <a:sym typeface="Lucida Grande" pitchFamily="-111" charset="0"/>
              </a:rPr>
              <a:t>Faces many challenges</a:t>
            </a:r>
          </a:p>
          <a:p>
            <a:pPr lvl="2"/>
            <a:r>
              <a:rPr lang="en-US" altLang="en-US" dirty="0">
                <a:sym typeface="Lucida Grande" pitchFamily="-111" charset="0"/>
              </a:rPr>
              <a:t>Living environment</a:t>
            </a:r>
          </a:p>
          <a:p>
            <a:pPr lvl="2"/>
            <a:r>
              <a:rPr lang="en-US" altLang="en-US" dirty="0">
                <a:sym typeface="Lucida Grande" pitchFamily="-111" charset="0"/>
              </a:rPr>
              <a:t>Self-worth</a:t>
            </a:r>
          </a:p>
          <a:p>
            <a:pPr lvl="2"/>
            <a:r>
              <a:rPr lang="en-US" altLang="en-US" dirty="0">
                <a:sym typeface="Lucida Grande" pitchFamily="-111" charset="0"/>
              </a:rPr>
              <a:t>Financial burdens</a:t>
            </a:r>
          </a:p>
          <a:p>
            <a:pPr lvl="2"/>
            <a:r>
              <a:rPr lang="en-US" altLang="en-US" dirty="0">
                <a:sym typeface="Lucida Grande" pitchFamily="-111" charset="0"/>
              </a:rPr>
              <a:t>Death and dying</a:t>
            </a:r>
          </a:p>
          <a:p>
            <a:pPr lvl="1"/>
            <a:r>
              <a:rPr lang="en-US" altLang="en-US" dirty="0">
                <a:sym typeface="Lucida Grande" pitchFamily="-111" charset="0"/>
              </a:rPr>
              <a:t>Motivation, personal interests, and activity level can enhance late adulthood</a:t>
            </a:r>
          </a:p>
        </p:txBody>
      </p:sp>
    </p:spTree>
    <p:extLst>
      <p:ext uri="{BB962C8B-B14F-4D97-AF65-F5344CB8AC3E}">
        <p14:creationId xmlns:p14="http://schemas.microsoft.com/office/powerpoint/2010/main" val="13618000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2534455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326DB-DCB5-4EA2-91FA-25D4BBFB3915}"/>
              </a:ext>
            </a:extLst>
          </p:cNvPr>
          <p:cNvSpPr>
            <a:spLocks noGrp="1"/>
          </p:cNvSpPr>
          <p:nvPr>
            <p:ph type="title"/>
          </p:nvPr>
        </p:nvSpPr>
        <p:spPr/>
        <p:txBody>
          <a:bodyPr/>
          <a:lstStyle/>
          <a:p>
            <a:r>
              <a:rPr lang="en-US" dirty="0"/>
              <a:t>Infancy (Birth to 1 Year) </a:t>
            </a:r>
            <a:r>
              <a:rPr lang="en-US" sz="2000" b="0" dirty="0"/>
              <a:t>(1 of 7)</a:t>
            </a:r>
            <a:endParaRPr lang="en-IN" sz="2000" b="0" dirty="0"/>
          </a:p>
        </p:txBody>
      </p:sp>
      <p:pic>
        <p:nvPicPr>
          <p:cNvPr id="4" name="Picture 3" descr="A newborn infant lying on bed.">
            <a:extLst>
              <a:ext uri="{FF2B5EF4-FFF2-40B4-BE49-F238E27FC236}">
                <a16:creationId xmlns:a16="http://schemas.microsoft.com/office/drawing/2014/main" id="{61D4C55E-C516-4E21-9CA5-8287352E2FAD}"/>
              </a:ext>
            </a:extLst>
          </p:cNvPr>
          <p:cNvPicPr>
            <a:picLocks noChangeAspect="1"/>
          </p:cNvPicPr>
          <p:nvPr/>
        </p:nvPicPr>
        <p:blipFill>
          <a:blip r:embed="rId3"/>
          <a:stretch>
            <a:fillRect/>
          </a:stretch>
        </p:blipFill>
        <p:spPr>
          <a:xfrm>
            <a:off x="1828562" y="1671030"/>
            <a:ext cx="5486876" cy="4115157"/>
          </a:xfrm>
          <a:prstGeom prst="rect">
            <a:avLst/>
          </a:prstGeom>
        </p:spPr>
      </p:pic>
      <p:sp>
        <p:nvSpPr>
          <p:cNvPr id="3" name="Content Placeholder 2">
            <a:extLst>
              <a:ext uri="{FF2B5EF4-FFF2-40B4-BE49-F238E27FC236}">
                <a16:creationId xmlns:a16="http://schemas.microsoft.com/office/drawing/2014/main" id="{F3D889EA-878A-46C8-9BBF-15F667C413BF}"/>
              </a:ext>
            </a:extLst>
          </p:cNvPr>
          <p:cNvSpPr>
            <a:spLocks noGrp="1"/>
          </p:cNvSpPr>
          <p:nvPr>
            <p:ph sz="quarter" idx="13"/>
          </p:nvPr>
        </p:nvSpPr>
        <p:spPr>
          <a:xfrm>
            <a:off x="457200" y="6027805"/>
            <a:ext cx="8229600" cy="327668"/>
          </a:xfrm>
        </p:spPr>
        <p:txBody>
          <a:bodyPr/>
          <a:lstStyle/>
          <a:p>
            <a:pPr marL="432" indent="0">
              <a:buNone/>
            </a:pPr>
            <a:r>
              <a:rPr lang="en-IN" sz="2000" dirty="0"/>
              <a:t>A newborn infant.</a:t>
            </a:r>
          </a:p>
        </p:txBody>
      </p:sp>
    </p:spTree>
    <p:extLst>
      <p:ext uri="{BB962C8B-B14F-4D97-AF65-F5344CB8AC3E}">
        <p14:creationId xmlns:p14="http://schemas.microsoft.com/office/powerpoint/2010/main" val="3760371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CF66-CBB9-4039-B855-A8D8B4D620E4}"/>
              </a:ext>
            </a:extLst>
          </p:cNvPr>
          <p:cNvSpPr>
            <a:spLocks noGrp="1"/>
          </p:cNvSpPr>
          <p:nvPr>
            <p:ph type="title"/>
          </p:nvPr>
        </p:nvSpPr>
        <p:spPr/>
        <p:txBody>
          <a:bodyPr/>
          <a:lstStyle/>
          <a:p>
            <a:r>
              <a:rPr lang="en-US" dirty="0"/>
              <a:t>Chapter Review </a:t>
            </a:r>
            <a:r>
              <a:rPr lang="en-US" sz="2000" b="0" dirty="0"/>
              <a:t>(1 of 4)</a:t>
            </a:r>
            <a:endParaRPr lang="en-IN" sz="2000" b="0" dirty="0"/>
          </a:p>
        </p:txBody>
      </p:sp>
      <p:sp>
        <p:nvSpPr>
          <p:cNvPr id="3" name="Content Placeholder 2">
            <a:extLst>
              <a:ext uri="{FF2B5EF4-FFF2-40B4-BE49-F238E27FC236}">
                <a16:creationId xmlns:a16="http://schemas.microsoft.com/office/drawing/2014/main" id="{934D2DD4-425E-4B8F-B77F-BCC61D1148C1}"/>
              </a:ext>
            </a:extLst>
          </p:cNvPr>
          <p:cNvSpPr>
            <a:spLocks noGrp="1"/>
          </p:cNvSpPr>
          <p:nvPr>
            <p:ph sz="quarter" idx="13"/>
          </p:nvPr>
        </p:nvSpPr>
        <p:spPr/>
        <p:txBody>
          <a:bodyPr/>
          <a:lstStyle/>
          <a:p>
            <a:r>
              <a:rPr lang="en-US" dirty="0"/>
              <a:t>Understanding the basic physiologic and psychosocial development for each age group will assist you in communicating with and assessing patients of various ages.</a:t>
            </a:r>
          </a:p>
        </p:txBody>
      </p:sp>
    </p:spTree>
    <p:extLst>
      <p:ext uri="{BB962C8B-B14F-4D97-AF65-F5344CB8AC3E}">
        <p14:creationId xmlns:p14="http://schemas.microsoft.com/office/powerpoint/2010/main" val="39644213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CF66-CBB9-4039-B855-A8D8B4D620E4}"/>
              </a:ext>
            </a:extLst>
          </p:cNvPr>
          <p:cNvSpPr>
            <a:spLocks noGrp="1"/>
          </p:cNvSpPr>
          <p:nvPr>
            <p:ph type="title"/>
          </p:nvPr>
        </p:nvSpPr>
        <p:spPr/>
        <p:txBody>
          <a:bodyPr/>
          <a:lstStyle/>
          <a:p>
            <a:r>
              <a:rPr lang="en-US" dirty="0"/>
              <a:t>Chapter Review </a:t>
            </a:r>
            <a:r>
              <a:rPr lang="en-US" sz="2000" b="0" dirty="0"/>
              <a:t>(2 of 4)</a:t>
            </a:r>
            <a:endParaRPr lang="en-IN" sz="2000" b="0" dirty="0"/>
          </a:p>
        </p:txBody>
      </p:sp>
      <p:sp>
        <p:nvSpPr>
          <p:cNvPr id="3" name="Content Placeholder 2">
            <a:extLst>
              <a:ext uri="{FF2B5EF4-FFF2-40B4-BE49-F238E27FC236}">
                <a16:creationId xmlns:a16="http://schemas.microsoft.com/office/drawing/2014/main" id="{934D2DD4-425E-4B8F-B77F-BCC61D1148C1}"/>
              </a:ext>
            </a:extLst>
          </p:cNvPr>
          <p:cNvSpPr>
            <a:spLocks noGrp="1"/>
          </p:cNvSpPr>
          <p:nvPr>
            <p:ph sz="quarter" idx="13"/>
          </p:nvPr>
        </p:nvSpPr>
        <p:spPr/>
        <p:txBody>
          <a:bodyPr/>
          <a:lstStyle/>
          <a:p>
            <a:r>
              <a:rPr lang="en-US" dirty="0"/>
              <a:t>Physiologic differences between the ages will also affect your care. Examples include differences in the respiratory systems of younger patients and the effect of preexisting medical conditions of older patients.</a:t>
            </a:r>
          </a:p>
        </p:txBody>
      </p:sp>
    </p:spTree>
    <p:extLst>
      <p:ext uri="{BB962C8B-B14F-4D97-AF65-F5344CB8AC3E}">
        <p14:creationId xmlns:p14="http://schemas.microsoft.com/office/powerpoint/2010/main" val="70556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CF66-CBB9-4039-B855-A8D8B4D620E4}"/>
              </a:ext>
            </a:extLst>
          </p:cNvPr>
          <p:cNvSpPr>
            <a:spLocks noGrp="1"/>
          </p:cNvSpPr>
          <p:nvPr>
            <p:ph type="title"/>
          </p:nvPr>
        </p:nvSpPr>
        <p:spPr/>
        <p:txBody>
          <a:bodyPr/>
          <a:lstStyle/>
          <a:p>
            <a:r>
              <a:rPr lang="en-US" dirty="0"/>
              <a:t>Chapter Review </a:t>
            </a:r>
            <a:r>
              <a:rPr lang="en-US" sz="2000" b="0" dirty="0"/>
              <a:t>(3 of 4)</a:t>
            </a:r>
            <a:endParaRPr lang="en-IN" sz="2000" b="0" dirty="0"/>
          </a:p>
        </p:txBody>
      </p:sp>
      <p:sp>
        <p:nvSpPr>
          <p:cNvPr id="3" name="Content Placeholder 2">
            <a:extLst>
              <a:ext uri="{FF2B5EF4-FFF2-40B4-BE49-F238E27FC236}">
                <a16:creationId xmlns:a16="http://schemas.microsoft.com/office/drawing/2014/main" id="{934D2DD4-425E-4B8F-B77F-BCC61D1148C1}"/>
              </a:ext>
            </a:extLst>
          </p:cNvPr>
          <p:cNvSpPr>
            <a:spLocks noGrp="1"/>
          </p:cNvSpPr>
          <p:nvPr>
            <p:ph sz="quarter" idx="13"/>
          </p:nvPr>
        </p:nvSpPr>
        <p:spPr/>
        <p:txBody>
          <a:bodyPr/>
          <a:lstStyle/>
          <a:p>
            <a:r>
              <a:rPr lang="en-US" dirty="0"/>
              <a:t>Infants and young children have less developed and smaller respiratory structures, which can make respiratory conditions worse.</a:t>
            </a:r>
          </a:p>
        </p:txBody>
      </p:sp>
    </p:spTree>
    <p:extLst>
      <p:ext uri="{BB962C8B-B14F-4D97-AF65-F5344CB8AC3E}">
        <p14:creationId xmlns:p14="http://schemas.microsoft.com/office/powerpoint/2010/main" val="5903331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CF66-CBB9-4039-B855-A8D8B4D620E4}"/>
              </a:ext>
            </a:extLst>
          </p:cNvPr>
          <p:cNvSpPr>
            <a:spLocks noGrp="1"/>
          </p:cNvSpPr>
          <p:nvPr>
            <p:ph type="title"/>
          </p:nvPr>
        </p:nvSpPr>
        <p:spPr/>
        <p:txBody>
          <a:bodyPr/>
          <a:lstStyle/>
          <a:p>
            <a:r>
              <a:rPr lang="en-US" dirty="0"/>
              <a:t>Chapter Review </a:t>
            </a:r>
            <a:r>
              <a:rPr lang="en-US" sz="2000" b="0" dirty="0"/>
              <a:t>(4 of 4)</a:t>
            </a:r>
            <a:endParaRPr lang="en-IN" sz="2000" b="0" dirty="0"/>
          </a:p>
        </p:txBody>
      </p:sp>
      <p:sp>
        <p:nvSpPr>
          <p:cNvPr id="3" name="Content Placeholder 2">
            <a:extLst>
              <a:ext uri="{FF2B5EF4-FFF2-40B4-BE49-F238E27FC236}">
                <a16:creationId xmlns:a16="http://schemas.microsoft.com/office/drawing/2014/main" id="{934D2DD4-425E-4B8F-B77F-BCC61D1148C1}"/>
              </a:ext>
            </a:extLst>
          </p:cNvPr>
          <p:cNvSpPr>
            <a:spLocks noGrp="1"/>
          </p:cNvSpPr>
          <p:nvPr>
            <p:ph sz="quarter" idx="13"/>
          </p:nvPr>
        </p:nvSpPr>
        <p:spPr/>
        <p:txBody>
          <a:bodyPr/>
          <a:lstStyle/>
          <a:p>
            <a:r>
              <a:rPr lang="en-US" dirty="0"/>
              <a:t>Your ability to communicate with younger patients will depend on their stage of development. This can range from fear of strangers to separation anxiety from parents and embarrassment during adolescence. Older patients may have issues with denial or depression over medical conditions.</a:t>
            </a:r>
          </a:p>
        </p:txBody>
      </p:sp>
    </p:spTree>
    <p:extLst>
      <p:ext uri="{BB962C8B-B14F-4D97-AF65-F5344CB8AC3E}">
        <p14:creationId xmlns:p14="http://schemas.microsoft.com/office/powerpoint/2010/main" val="5003391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03B1-312D-4C25-B05D-BB92E422F179}"/>
              </a:ext>
            </a:extLst>
          </p:cNvPr>
          <p:cNvSpPr>
            <a:spLocks noGrp="1"/>
          </p:cNvSpPr>
          <p:nvPr>
            <p:ph type="title"/>
          </p:nvPr>
        </p:nvSpPr>
        <p:spPr/>
        <p:txBody>
          <a:bodyPr/>
          <a:lstStyle/>
          <a:p>
            <a:r>
              <a:rPr lang="en-IN" dirty="0"/>
              <a:t>Remember </a:t>
            </a:r>
            <a:r>
              <a:rPr lang="en-IN" sz="2000" b="0" dirty="0"/>
              <a:t>(1 of 3)</a:t>
            </a:r>
          </a:p>
        </p:txBody>
      </p:sp>
      <p:sp>
        <p:nvSpPr>
          <p:cNvPr id="3" name="Content Placeholder 2">
            <a:extLst>
              <a:ext uri="{FF2B5EF4-FFF2-40B4-BE49-F238E27FC236}">
                <a16:creationId xmlns:a16="http://schemas.microsoft.com/office/drawing/2014/main" id="{79570504-8FB0-46F1-B104-2295DB1CBFFF}"/>
              </a:ext>
            </a:extLst>
          </p:cNvPr>
          <p:cNvSpPr>
            <a:spLocks noGrp="1"/>
          </p:cNvSpPr>
          <p:nvPr>
            <p:ph sz="quarter" idx="13"/>
          </p:nvPr>
        </p:nvSpPr>
        <p:spPr>
          <a:xfrm>
            <a:off x="457199" y="1556326"/>
            <a:ext cx="8375715" cy="4467955"/>
          </a:xfrm>
        </p:spPr>
        <p:txBody>
          <a:bodyPr/>
          <a:lstStyle/>
          <a:p>
            <a:r>
              <a:rPr lang="en-US" dirty="0"/>
              <a:t>Infants undergo big bursts of anatomical and psychosocial development in the first year of life.</a:t>
            </a:r>
          </a:p>
          <a:p>
            <a:r>
              <a:rPr lang="en-US" dirty="0"/>
              <a:t>Although preschoolers begin to develop independence and reason, in many ways their psychosocial development is similar to that of toddlers.</a:t>
            </a:r>
          </a:p>
        </p:txBody>
      </p:sp>
    </p:spTree>
    <p:extLst>
      <p:ext uri="{BB962C8B-B14F-4D97-AF65-F5344CB8AC3E}">
        <p14:creationId xmlns:p14="http://schemas.microsoft.com/office/powerpoint/2010/main" val="505634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03B1-312D-4C25-B05D-BB92E422F179}"/>
              </a:ext>
            </a:extLst>
          </p:cNvPr>
          <p:cNvSpPr>
            <a:spLocks noGrp="1"/>
          </p:cNvSpPr>
          <p:nvPr>
            <p:ph type="title"/>
          </p:nvPr>
        </p:nvSpPr>
        <p:spPr/>
        <p:txBody>
          <a:bodyPr/>
          <a:lstStyle/>
          <a:p>
            <a:r>
              <a:rPr lang="en-IN" dirty="0"/>
              <a:t>Remember </a:t>
            </a:r>
            <a:r>
              <a:rPr lang="en-IN" sz="2000" b="0" dirty="0"/>
              <a:t>(2 of 3)</a:t>
            </a:r>
          </a:p>
        </p:txBody>
      </p:sp>
      <p:sp>
        <p:nvSpPr>
          <p:cNvPr id="3" name="Content Placeholder 2">
            <a:extLst>
              <a:ext uri="{FF2B5EF4-FFF2-40B4-BE49-F238E27FC236}">
                <a16:creationId xmlns:a16="http://schemas.microsoft.com/office/drawing/2014/main" id="{79570504-8FB0-46F1-B104-2295DB1CBFFF}"/>
              </a:ext>
            </a:extLst>
          </p:cNvPr>
          <p:cNvSpPr>
            <a:spLocks noGrp="1"/>
          </p:cNvSpPr>
          <p:nvPr>
            <p:ph sz="quarter" idx="13"/>
          </p:nvPr>
        </p:nvSpPr>
        <p:spPr>
          <a:xfrm>
            <a:off x="457199" y="1556326"/>
            <a:ext cx="8375715" cy="4467955"/>
          </a:xfrm>
        </p:spPr>
        <p:txBody>
          <a:bodyPr/>
          <a:lstStyle/>
          <a:p>
            <a:r>
              <a:rPr lang="en-US" dirty="0"/>
              <a:t>School-age children often are independent and logical, but they may regress to an earlier stage with illness or injury.</a:t>
            </a:r>
          </a:p>
          <a:p>
            <a:r>
              <a:rPr lang="en-US" dirty="0"/>
              <a:t>Adolescents are reaching physiologic maturity, but they often face difficult psychosocial challenges.</a:t>
            </a:r>
          </a:p>
        </p:txBody>
      </p:sp>
    </p:spTree>
    <p:extLst>
      <p:ext uri="{BB962C8B-B14F-4D97-AF65-F5344CB8AC3E}">
        <p14:creationId xmlns:p14="http://schemas.microsoft.com/office/powerpoint/2010/main" val="3528601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03B1-312D-4C25-B05D-BB92E422F179}"/>
              </a:ext>
            </a:extLst>
          </p:cNvPr>
          <p:cNvSpPr>
            <a:spLocks noGrp="1"/>
          </p:cNvSpPr>
          <p:nvPr>
            <p:ph type="title"/>
          </p:nvPr>
        </p:nvSpPr>
        <p:spPr/>
        <p:txBody>
          <a:bodyPr/>
          <a:lstStyle/>
          <a:p>
            <a:r>
              <a:rPr lang="en-IN" dirty="0"/>
              <a:t>Remember </a:t>
            </a:r>
            <a:r>
              <a:rPr lang="en-IN" sz="2000" b="0" dirty="0"/>
              <a:t>(3 of 3)</a:t>
            </a:r>
          </a:p>
        </p:txBody>
      </p:sp>
      <p:sp>
        <p:nvSpPr>
          <p:cNvPr id="3" name="Content Placeholder 2">
            <a:extLst>
              <a:ext uri="{FF2B5EF4-FFF2-40B4-BE49-F238E27FC236}">
                <a16:creationId xmlns:a16="http://schemas.microsoft.com/office/drawing/2014/main" id="{79570504-8FB0-46F1-B104-2295DB1CBFFF}"/>
              </a:ext>
            </a:extLst>
          </p:cNvPr>
          <p:cNvSpPr>
            <a:spLocks noGrp="1"/>
          </p:cNvSpPr>
          <p:nvPr>
            <p:ph sz="quarter" idx="13"/>
          </p:nvPr>
        </p:nvSpPr>
        <p:spPr>
          <a:xfrm>
            <a:off x="457199" y="1556326"/>
            <a:ext cx="8375715" cy="4467955"/>
          </a:xfrm>
        </p:spPr>
        <p:txBody>
          <a:bodyPr/>
          <a:lstStyle/>
          <a:p>
            <a:r>
              <a:rPr lang="en-US" dirty="0"/>
              <a:t>Early, middle, and late adults vary greatly in terms of physiological development and conditioning; they also face psychosocial challenges unique to adulthood.</a:t>
            </a:r>
          </a:p>
        </p:txBody>
      </p:sp>
    </p:spTree>
    <p:extLst>
      <p:ext uri="{BB962C8B-B14F-4D97-AF65-F5344CB8AC3E}">
        <p14:creationId xmlns:p14="http://schemas.microsoft.com/office/powerpoint/2010/main" val="3047143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E6D8-418E-4135-8C7F-73B816865374}"/>
              </a:ext>
            </a:extLst>
          </p:cNvPr>
          <p:cNvSpPr>
            <a:spLocks noGrp="1"/>
          </p:cNvSpPr>
          <p:nvPr>
            <p:ph type="title"/>
          </p:nvPr>
        </p:nvSpPr>
        <p:spPr/>
        <p:txBody>
          <a:bodyPr/>
          <a:lstStyle/>
          <a:p>
            <a:r>
              <a:rPr lang="en-IN" dirty="0"/>
              <a:t>Questions to Consider</a:t>
            </a:r>
          </a:p>
        </p:txBody>
      </p:sp>
      <p:sp>
        <p:nvSpPr>
          <p:cNvPr id="3" name="Content Placeholder 2">
            <a:extLst>
              <a:ext uri="{FF2B5EF4-FFF2-40B4-BE49-F238E27FC236}">
                <a16:creationId xmlns:a16="http://schemas.microsoft.com/office/drawing/2014/main" id="{33755826-ADE2-4450-BFD7-7A8A089EA3B7}"/>
              </a:ext>
            </a:extLst>
          </p:cNvPr>
          <p:cNvSpPr>
            <a:spLocks noGrp="1"/>
          </p:cNvSpPr>
          <p:nvPr>
            <p:ph sz="quarter" idx="13"/>
          </p:nvPr>
        </p:nvSpPr>
        <p:spPr/>
        <p:txBody>
          <a:bodyPr/>
          <a:lstStyle/>
          <a:p>
            <a:r>
              <a:rPr lang="en-US" dirty="0"/>
              <a:t>How do I approach a patient most effectively based on developmental characteristics?</a:t>
            </a:r>
          </a:p>
          <a:p>
            <a:r>
              <a:rPr lang="en-US" dirty="0"/>
              <a:t>Does the age of my patient pose any assessment or care challenges based on physiologic development?</a:t>
            </a:r>
          </a:p>
        </p:txBody>
      </p:sp>
    </p:spTree>
    <p:extLst>
      <p:ext uri="{BB962C8B-B14F-4D97-AF65-F5344CB8AC3E}">
        <p14:creationId xmlns:p14="http://schemas.microsoft.com/office/powerpoint/2010/main" val="2623894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3C5E-C54B-4549-99BC-A628DD988792}"/>
              </a:ext>
            </a:extLst>
          </p:cNvPr>
          <p:cNvSpPr>
            <a:spLocks noGrp="1"/>
          </p:cNvSpPr>
          <p:nvPr>
            <p:ph type="title"/>
          </p:nvPr>
        </p:nvSpPr>
        <p:spPr/>
        <p:txBody>
          <a:bodyPr/>
          <a:lstStyle/>
          <a:p>
            <a:r>
              <a:rPr lang="en-IN" dirty="0"/>
              <a:t>Critical Thinking</a:t>
            </a:r>
          </a:p>
        </p:txBody>
      </p:sp>
      <p:sp>
        <p:nvSpPr>
          <p:cNvPr id="3" name="Content Placeholder 2">
            <a:extLst>
              <a:ext uri="{FF2B5EF4-FFF2-40B4-BE49-F238E27FC236}">
                <a16:creationId xmlns:a16="http://schemas.microsoft.com/office/drawing/2014/main" id="{7DEB6540-3158-4500-8B06-746F7372788A}"/>
              </a:ext>
            </a:extLst>
          </p:cNvPr>
          <p:cNvSpPr>
            <a:spLocks noGrp="1"/>
          </p:cNvSpPr>
          <p:nvPr>
            <p:ph sz="quarter" idx="13"/>
          </p:nvPr>
        </p:nvSpPr>
        <p:spPr>
          <a:xfrm>
            <a:off x="457199" y="1556326"/>
            <a:ext cx="8366289" cy="4467955"/>
          </a:xfrm>
        </p:spPr>
        <p:txBody>
          <a:bodyPr/>
          <a:lstStyle/>
          <a:p>
            <a:r>
              <a:rPr lang="en-US" dirty="0"/>
              <a:t>You are called for abdominal pain in a 16-year-old girl. She is with friends at the park. She seems hesitant to answer any of your questions. What characteristic of adolescent development is most likely the cause of this? How could you overcome it?</a:t>
            </a:r>
          </a:p>
        </p:txBody>
      </p:sp>
    </p:spTree>
    <p:extLst>
      <p:ext uri="{BB962C8B-B14F-4D97-AF65-F5344CB8AC3E}">
        <p14:creationId xmlns:p14="http://schemas.microsoft.com/office/powerpoint/2010/main" val="11183616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172-18E3-40C9-B177-CB206D632355}"/>
              </a:ext>
            </a:extLst>
          </p:cNvPr>
          <p:cNvSpPr>
            <a:spLocks noGrp="1"/>
          </p:cNvSpPr>
          <p:nvPr>
            <p:ph type="title"/>
          </p:nvPr>
        </p:nvSpPr>
        <p:spPr/>
        <p:txBody>
          <a:bodyPr/>
          <a:lstStyle/>
          <a:p>
            <a:r>
              <a:rPr lang="en-US" dirty="0"/>
              <a:t>Infancy (Birth to 1 Year) </a:t>
            </a:r>
            <a:r>
              <a:rPr lang="en-US" sz="2000" b="0" dirty="0"/>
              <a:t>(2 of 7)</a:t>
            </a:r>
            <a:endParaRPr lang="en-IN" dirty="0"/>
          </a:p>
        </p:txBody>
      </p:sp>
      <p:sp>
        <p:nvSpPr>
          <p:cNvPr id="3" name="Content Placeholder 2">
            <a:extLst>
              <a:ext uri="{FF2B5EF4-FFF2-40B4-BE49-F238E27FC236}">
                <a16:creationId xmlns:a16="http://schemas.microsoft.com/office/drawing/2014/main" id="{479C3537-12AE-40D6-B9EA-621DC2A1D061}"/>
              </a:ext>
            </a:extLst>
          </p:cNvPr>
          <p:cNvSpPr>
            <a:spLocks noGrp="1"/>
          </p:cNvSpPr>
          <p:nvPr>
            <p:ph sz="quarter" idx="13"/>
          </p:nvPr>
        </p:nvSpPr>
        <p:spPr/>
        <p:txBody>
          <a:bodyPr/>
          <a:lstStyle/>
          <a:p>
            <a:r>
              <a:rPr lang="en-US" altLang="en-US" dirty="0"/>
              <a:t>Physiologic</a:t>
            </a:r>
          </a:p>
          <a:p>
            <a:pPr lvl="1"/>
            <a:r>
              <a:rPr lang="en-US" altLang="en-US" dirty="0"/>
              <a:t>6.6–7.7 l</a:t>
            </a:r>
            <a:r>
              <a:rPr lang="en-US" altLang="en-US" sz="100" dirty="0"/>
              <a:t> </a:t>
            </a:r>
            <a:r>
              <a:rPr lang="en-US" altLang="en-US" dirty="0"/>
              <a:t>b (3.0–3.5 </a:t>
            </a:r>
            <a:r>
              <a:rPr lang="en-US" altLang="en-US" dirty="0" smtClean="0"/>
              <a:t>k</a:t>
            </a:r>
            <a:r>
              <a:rPr lang="en-US" altLang="en-US" sz="100" dirty="0" smtClean="0">
                <a:solidFill>
                  <a:schemeClr val="bg1"/>
                </a:solidFill>
              </a:rPr>
              <a:t>ilo</a:t>
            </a:r>
            <a:r>
              <a:rPr lang="en-US" altLang="en-US" dirty="0" smtClean="0"/>
              <a:t>g</a:t>
            </a:r>
            <a:r>
              <a:rPr lang="en-US" altLang="en-US" sz="100" dirty="0" smtClean="0">
                <a:solidFill>
                  <a:schemeClr val="bg1"/>
                </a:solidFill>
              </a:rPr>
              <a:t>ram</a:t>
            </a:r>
            <a:r>
              <a:rPr lang="en-US" altLang="en-US" dirty="0" smtClean="0"/>
              <a:t>) </a:t>
            </a:r>
            <a:r>
              <a:rPr lang="en-US" altLang="en-US" dirty="0"/>
              <a:t>at birth</a:t>
            </a:r>
          </a:p>
          <a:p>
            <a:pPr lvl="1"/>
            <a:r>
              <a:rPr lang="en-US" altLang="en-US" dirty="0"/>
              <a:t>Weight doubles by six months and triples by twelve months</a:t>
            </a:r>
          </a:p>
          <a:p>
            <a:pPr lvl="1"/>
            <a:r>
              <a:rPr lang="en-US" altLang="en-US" dirty="0"/>
              <a:t>Head is 25 percent of total body weight</a:t>
            </a:r>
          </a:p>
          <a:p>
            <a:pPr lvl="1"/>
            <a:r>
              <a:rPr lang="en-US" altLang="en-US" dirty="0"/>
              <a:t>Airway is narrow, short, and easily obstructed</a:t>
            </a:r>
          </a:p>
          <a:p>
            <a:pPr lvl="1"/>
            <a:r>
              <a:rPr lang="en-US" altLang="en-US" dirty="0"/>
              <a:t>Nose and diaphragm are used for breathing</a:t>
            </a:r>
          </a:p>
        </p:txBody>
      </p:sp>
    </p:spTree>
    <p:extLst>
      <p:ext uri="{BB962C8B-B14F-4D97-AF65-F5344CB8AC3E}">
        <p14:creationId xmlns:p14="http://schemas.microsoft.com/office/powerpoint/2010/main" val="328168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172-18E3-40C9-B177-CB206D632355}"/>
              </a:ext>
            </a:extLst>
          </p:cNvPr>
          <p:cNvSpPr>
            <a:spLocks noGrp="1"/>
          </p:cNvSpPr>
          <p:nvPr>
            <p:ph type="title"/>
          </p:nvPr>
        </p:nvSpPr>
        <p:spPr/>
        <p:txBody>
          <a:bodyPr/>
          <a:lstStyle/>
          <a:p>
            <a:r>
              <a:rPr lang="en-US" dirty="0"/>
              <a:t>Infancy (Birth to 1 Year) </a:t>
            </a:r>
            <a:r>
              <a:rPr lang="en-US" sz="2000" b="0" dirty="0"/>
              <a:t>(3 of 7)</a:t>
            </a:r>
            <a:endParaRPr lang="en-IN" dirty="0"/>
          </a:p>
        </p:txBody>
      </p:sp>
      <p:sp>
        <p:nvSpPr>
          <p:cNvPr id="3" name="Content Placeholder 2">
            <a:extLst>
              <a:ext uri="{FF2B5EF4-FFF2-40B4-BE49-F238E27FC236}">
                <a16:creationId xmlns:a16="http://schemas.microsoft.com/office/drawing/2014/main" id="{479C3537-12AE-40D6-B9EA-621DC2A1D061}"/>
              </a:ext>
            </a:extLst>
          </p:cNvPr>
          <p:cNvSpPr>
            <a:spLocks noGrp="1"/>
          </p:cNvSpPr>
          <p:nvPr>
            <p:ph sz="quarter" idx="13"/>
          </p:nvPr>
        </p:nvSpPr>
        <p:spPr/>
        <p:txBody>
          <a:bodyPr/>
          <a:lstStyle/>
          <a:p>
            <a:r>
              <a:rPr lang="en-US" altLang="en-US" dirty="0"/>
              <a:t>Physiologic</a:t>
            </a:r>
          </a:p>
          <a:p>
            <a:pPr lvl="1"/>
            <a:r>
              <a:rPr lang="en-US" altLang="en-US" dirty="0"/>
              <a:t>Antibodies are passed from mother to child during pregnancy</a:t>
            </a:r>
          </a:p>
          <a:p>
            <a:pPr lvl="1"/>
            <a:r>
              <a:rPr lang="en-US" altLang="en-US" dirty="0"/>
              <a:t>Antibodies are also passed through breastfeeding</a:t>
            </a:r>
          </a:p>
        </p:txBody>
      </p:sp>
    </p:spTree>
    <p:extLst>
      <p:ext uri="{BB962C8B-B14F-4D97-AF65-F5344CB8AC3E}">
        <p14:creationId xmlns:p14="http://schemas.microsoft.com/office/powerpoint/2010/main" val="2011651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172-18E3-40C9-B177-CB206D632355}"/>
              </a:ext>
            </a:extLst>
          </p:cNvPr>
          <p:cNvSpPr>
            <a:spLocks noGrp="1"/>
          </p:cNvSpPr>
          <p:nvPr>
            <p:ph type="title"/>
          </p:nvPr>
        </p:nvSpPr>
        <p:spPr/>
        <p:txBody>
          <a:bodyPr/>
          <a:lstStyle/>
          <a:p>
            <a:r>
              <a:rPr lang="en-US" dirty="0"/>
              <a:t>Infancy (Birth to 1 Year) </a:t>
            </a:r>
            <a:r>
              <a:rPr lang="en-US" sz="2000" b="0" dirty="0"/>
              <a:t>(4 of 7)</a:t>
            </a:r>
            <a:endParaRPr lang="en-IN" dirty="0"/>
          </a:p>
        </p:txBody>
      </p:sp>
      <p:sp>
        <p:nvSpPr>
          <p:cNvPr id="3" name="Content Placeholder 2">
            <a:extLst>
              <a:ext uri="{FF2B5EF4-FFF2-40B4-BE49-F238E27FC236}">
                <a16:creationId xmlns:a16="http://schemas.microsoft.com/office/drawing/2014/main" id="{479C3537-12AE-40D6-B9EA-621DC2A1D061}"/>
              </a:ext>
            </a:extLst>
          </p:cNvPr>
          <p:cNvSpPr>
            <a:spLocks noGrp="1"/>
          </p:cNvSpPr>
          <p:nvPr>
            <p:ph sz="quarter" idx="13"/>
          </p:nvPr>
        </p:nvSpPr>
        <p:spPr/>
        <p:txBody>
          <a:bodyPr/>
          <a:lstStyle/>
          <a:p>
            <a:r>
              <a:rPr lang="en-US" altLang="en-US" dirty="0"/>
              <a:t>Physiologic</a:t>
            </a:r>
          </a:p>
          <a:p>
            <a:pPr lvl="1"/>
            <a:r>
              <a:rPr lang="en-US" altLang="en-US" dirty="0"/>
              <a:t>Moro reflex (startle)</a:t>
            </a:r>
          </a:p>
          <a:p>
            <a:pPr lvl="2"/>
            <a:r>
              <a:rPr lang="en-US" altLang="en-US" dirty="0"/>
              <a:t>Throws arms out, spreads fingers, and then grabs with fingers and arms</a:t>
            </a:r>
          </a:p>
          <a:p>
            <a:pPr lvl="1"/>
            <a:r>
              <a:rPr lang="en-US" altLang="en-US" dirty="0"/>
              <a:t>Palmar reflex</a:t>
            </a:r>
          </a:p>
          <a:p>
            <a:pPr lvl="2"/>
            <a:r>
              <a:rPr lang="en-US" altLang="en-US" dirty="0"/>
              <a:t>Grasps objects placed in palm</a:t>
            </a:r>
          </a:p>
          <a:p>
            <a:pPr lvl="1"/>
            <a:r>
              <a:rPr lang="en-US" altLang="en-US" dirty="0"/>
              <a:t>Rooting reflex (hunger)</a:t>
            </a:r>
          </a:p>
          <a:p>
            <a:pPr lvl="2"/>
            <a:r>
              <a:rPr lang="en-US" altLang="en-US" dirty="0"/>
              <a:t>Turns head to the side when cheek is touched</a:t>
            </a:r>
          </a:p>
          <a:p>
            <a:pPr lvl="1"/>
            <a:r>
              <a:rPr lang="en-US" altLang="en-US" dirty="0"/>
              <a:t>Sucking reflex</a:t>
            </a:r>
          </a:p>
          <a:p>
            <a:pPr lvl="2"/>
            <a:r>
              <a:rPr lang="en-US" altLang="en-US" dirty="0"/>
              <a:t>Sucks when lips are stroked</a:t>
            </a:r>
          </a:p>
        </p:txBody>
      </p:sp>
    </p:spTree>
    <p:extLst>
      <p:ext uri="{BB962C8B-B14F-4D97-AF65-F5344CB8AC3E}">
        <p14:creationId xmlns:p14="http://schemas.microsoft.com/office/powerpoint/2010/main" val="47335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172-18E3-40C9-B177-CB206D632355}"/>
              </a:ext>
            </a:extLst>
          </p:cNvPr>
          <p:cNvSpPr>
            <a:spLocks noGrp="1"/>
          </p:cNvSpPr>
          <p:nvPr>
            <p:ph type="title"/>
          </p:nvPr>
        </p:nvSpPr>
        <p:spPr/>
        <p:txBody>
          <a:bodyPr/>
          <a:lstStyle/>
          <a:p>
            <a:r>
              <a:rPr lang="en-US" dirty="0"/>
              <a:t>Infancy (Birth to 1 Year) </a:t>
            </a:r>
            <a:r>
              <a:rPr lang="en-US" sz="2000" b="0" dirty="0"/>
              <a:t>(5 of 7)</a:t>
            </a:r>
            <a:endParaRPr lang="en-IN" dirty="0"/>
          </a:p>
        </p:txBody>
      </p:sp>
      <p:sp>
        <p:nvSpPr>
          <p:cNvPr id="3" name="Content Placeholder 2">
            <a:extLst>
              <a:ext uri="{FF2B5EF4-FFF2-40B4-BE49-F238E27FC236}">
                <a16:creationId xmlns:a16="http://schemas.microsoft.com/office/drawing/2014/main" id="{479C3537-12AE-40D6-B9EA-621DC2A1D061}"/>
              </a:ext>
            </a:extLst>
          </p:cNvPr>
          <p:cNvSpPr>
            <a:spLocks noGrp="1"/>
          </p:cNvSpPr>
          <p:nvPr>
            <p:ph sz="quarter" idx="13"/>
          </p:nvPr>
        </p:nvSpPr>
        <p:spPr/>
        <p:txBody>
          <a:bodyPr/>
          <a:lstStyle/>
          <a:p>
            <a:r>
              <a:rPr lang="en-US" altLang="en-US" dirty="0"/>
              <a:t>Physiologic</a:t>
            </a:r>
          </a:p>
          <a:p>
            <a:pPr lvl="1"/>
            <a:r>
              <a:rPr lang="en-US" altLang="en-US" dirty="0"/>
              <a:t>Sleep patterns</a:t>
            </a:r>
          </a:p>
          <a:p>
            <a:pPr lvl="2"/>
            <a:r>
              <a:rPr lang="en-US" altLang="en-US" dirty="0"/>
              <a:t>Initially sleeps 16–8 hours throughout the day and night</a:t>
            </a:r>
          </a:p>
          <a:p>
            <a:pPr lvl="2"/>
            <a:r>
              <a:rPr lang="en-US" altLang="en-US" dirty="0"/>
              <a:t>Soon changes to 4–6 hours during the day and 9–10 hours at night</a:t>
            </a:r>
          </a:p>
          <a:p>
            <a:pPr lvl="2"/>
            <a:r>
              <a:rPr lang="en-US" altLang="en-US" dirty="0"/>
              <a:t>By 2–4 months, will sleep through the night</a:t>
            </a:r>
          </a:p>
          <a:p>
            <a:pPr lvl="1"/>
            <a:r>
              <a:rPr lang="en-US" altLang="en-US" dirty="0"/>
              <a:t>Extremities grow in length from a combination of growth plates at both ends of the long bones</a:t>
            </a:r>
          </a:p>
        </p:txBody>
      </p:sp>
    </p:spTree>
    <p:extLst>
      <p:ext uri="{BB962C8B-B14F-4D97-AF65-F5344CB8AC3E}">
        <p14:creationId xmlns:p14="http://schemas.microsoft.com/office/powerpoint/2010/main" val="207682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D172-18E3-40C9-B177-CB206D632355}"/>
              </a:ext>
            </a:extLst>
          </p:cNvPr>
          <p:cNvSpPr>
            <a:spLocks noGrp="1"/>
          </p:cNvSpPr>
          <p:nvPr>
            <p:ph type="title"/>
          </p:nvPr>
        </p:nvSpPr>
        <p:spPr/>
        <p:txBody>
          <a:bodyPr/>
          <a:lstStyle/>
          <a:p>
            <a:r>
              <a:rPr lang="en-US" dirty="0"/>
              <a:t>Infancy (Birth to 1 Year) </a:t>
            </a:r>
            <a:r>
              <a:rPr lang="en-US" sz="2000" b="0" dirty="0"/>
              <a:t>(6 of 7)</a:t>
            </a:r>
            <a:endParaRPr lang="en-IN" dirty="0"/>
          </a:p>
        </p:txBody>
      </p:sp>
      <p:sp>
        <p:nvSpPr>
          <p:cNvPr id="3" name="Content Placeholder 2">
            <a:extLst>
              <a:ext uri="{FF2B5EF4-FFF2-40B4-BE49-F238E27FC236}">
                <a16:creationId xmlns:a16="http://schemas.microsoft.com/office/drawing/2014/main" id="{479C3537-12AE-40D6-B9EA-621DC2A1D061}"/>
              </a:ext>
            </a:extLst>
          </p:cNvPr>
          <p:cNvSpPr>
            <a:spLocks noGrp="1"/>
          </p:cNvSpPr>
          <p:nvPr>
            <p:ph sz="quarter" idx="13"/>
          </p:nvPr>
        </p:nvSpPr>
        <p:spPr/>
        <p:txBody>
          <a:bodyPr/>
          <a:lstStyle/>
          <a:p>
            <a:r>
              <a:rPr lang="en-US" altLang="en-US" dirty="0">
                <a:ea typeface="Verdana" panose="020B0604030504040204" pitchFamily="34" charset="0"/>
                <a:cs typeface="Verdana" panose="020B0604030504040204" pitchFamily="34" charset="0"/>
              </a:rPr>
              <a:t>Physiologic</a:t>
            </a:r>
          </a:p>
          <a:p>
            <a:pPr lvl="1"/>
            <a:r>
              <a:rPr lang="en-US" altLang="en-US" dirty="0">
                <a:ea typeface="Verdana" panose="020B0604030504040204" pitchFamily="34" charset="0"/>
                <a:cs typeface="Verdana" panose="020B0604030504040204" pitchFamily="34" charset="0"/>
              </a:rPr>
              <a:t>Fontanelles are not fused at birth</a:t>
            </a:r>
          </a:p>
          <a:p>
            <a:pPr lvl="2"/>
            <a:r>
              <a:rPr lang="en-US" altLang="en-US" dirty="0">
                <a:ea typeface="Verdana" panose="020B0604030504040204" pitchFamily="34" charset="0"/>
                <a:cs typeface="Verdana" panose="020B0604030504040204" pitchFamily="34" charset="0"/>
              </a:rPr>
              <a:t>Posterior fontanelle closes in 2</a:t>
            </a:r>
            <a:r>
              <a:rPr lang="en-US" altLang="en-US" dirty="0"/>
              <a:t>–3 mont</a:t>
            </a:r>
            <a:r>
              <a:rPr lang="en-US" altLang="en-US" dirty="0">
                <a:ea typeface="Verdana" panose="020B0604030504040204" pitchFamily="34" charset="0"/>
                <a:cs typeface="Verdana" panose="020B0604030504040204" pitchFamily="34" charset="0"/>
              </a:rPr>
              <a:t>hs</a:t>
            </a:r>
          </a:p>
          <a:p>
            <a:pPr lvl="2"/>
            <a:r>
              <a:rPr lang="en-US" altLang="en-US" dirty="0">
                <a:ea typeface="Verdana" panose="020B0604030504040204" pitchFamily="34" charset="0"/>
                <a:cs typeface="Verdana" panose="020B0604030504040204" pitchFamily="34" charset="0"/>
              </a:rPr>
              <a:t>Anterior fontanelle closes in 9</a:t>
            </a:r>
            <a:r>
              <a:rPr lang="en-US" altLang="en-US" dirty="0"/>
              <a:t>–18 </a:t>
            </a:r>
            <a:r>
              <a:rPr lang="en-US" altLang="en-US" dirty="0">
                <a:ea typeface="Verdana" panose="020B0604030504040204" pitchFamily="34" charset="0"/>
                <a:cs typeface="Verdana" panose="020B0604030504040204" pitchFamily="34" charset="0"/>
              </a:rPr>
              <a:t>months</a:t>
            </a:r>
          </a:p>
          <a:p>
            <a:pPr lvl="1"/>
            <a:r>
              <a:rPr lang="en-US" altLang="en-US" dirty="0"/>
              <a:t>Sunken fontanelles indicate dehydration</a:t>
            </a:r>
          </a:p>
          <a:p>
            <a:pPr lvl="1"/>
            <a:r>
              <a:rPr lang="en-US" altLang="en-US" dirty="0"/>
              <a:t>Bulging fontanelles without crying indicate increased pressure inside the skull</a:t>
            </a:r>
          </a:p>
        </p:txBody>
      </p:sp>
    </p:spTree>
    <p:extLst>
      <p:ext uri="{BB962C8B-B14F-4D97-AF65-F5344CB8AC3E}">
        <p14:creationId xmlns:p14="http://schemas.microsoft.com/office/powerpoint/2010/main" val="3829471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36684</TotalTime>
  <Words>4095</Words>
  <Application>Microsoft Office PowerPoint</Application>
  <PresentationFormat>On-screen Show (4:3)</PresentationFormat>
  <Paragraphs>444</Paragraphs>
  <Slides>49</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ＭＳ Ｐゴシック</vt:lpstr>
      <vt:lpstr>Arial</vt:lpstr>
      <vt:lpstr>Lucida Grande</vt:lpstr>
      <vt:lpstr>Noto Sans Symbols</vt:lpstr>
      <vt:lpstr>Times New Roman</vt:lpstr>
      <vt:lpstr>Verdana</vt:lpstr>
      <vt:lpstr>508 Lecture</vt:lpstr>
      <vt:lpstr>2_508 Lecture</vt:lpstr>
      <vt:lpstr>Emergency Care</vt:lpstr>
      <vt:lpstr>Topics</vt:lpstr>
      <vt:lpstr>Infancy (Birth to 1 Year)</vt:lpstr>
      <vt:lpstr>Infancy (Birth to 1 Year) (1 of 7)</vt:lpstr>
      <vt:lpstr>Infancy (Birth to 1 Year) (2 of 7)</vt:lpstr>
      <vt:lpstr>Infancy (Birth to 1 Year) (3 of 7)</vt:lpstr>
      <vt:lpstr>Infancy (Birth to 1 Year) (4 of 7)</vt:lpstr>
      <vt:lpstr>Infancy (Birth to 1 Year) (5 of 7)</vt:lpstr>
      <vt:lpstr>Infancy (Birth to 1 Year) (6 of 7)</vt:lpstr>
      <vt:lpstr>Infancy (Birth to 1 Year) (7 of 7)</vt:lpstr>
      <vt:lpstr>Toddler Phase (12–36 Months)</vt:lpstr>
      <vt:lpstr>Toddler Phase (12–36 Months) (1 of 5)</vt:lpstr>
      <vt:lpstr>Toddler Phase (12–36 Months) (2 of 5)</vt:lpstr>
      <vt:lpstr>Toddler Phase (12–36 Months) (3 of 5)</vt:lpstr>
      <vt:lpstr>Toddler Phase (12–36 Months) (4 of 5)</vt:lpstr>
      <vt:lpstr>Toddler Phase (12–36 Months) (5 of 5)</vt:lpstr>
      <vt:lpstr>Preschool Age (3–5 Years)</vt:lpstr>
      <vt:lpstr>Preschool Age (3–5 Years) (1 of 2)</vt:lpstr>
      <vt:lpstr>Preschool Age (3–5 Years) (2 of 2)</vt:lpstr>
      <vt:lpstr>School Age (6–12 Years)</vt:lpstr>
      <vt:lpstr>School Age (6–12 Years) (1 of 3)</vt:lpstr>
      <vt:lpstr>School Age (6–12 Years) (2 of 3)</vt:lpstr>
      <vt:lpstr>School Age (6–12 Years) (3 of 3)</vt:lpstr>
      <vt:lpstr>Adolescence (13–18 Years)</vt:lpstr>
      <vt:lpstr>Adolescence (13–18 Years) (1 of 3)</vt:lpstr>
      <vt:lpstr>Adolescence (13–18 Years) (2 of 3)</vt:lpstr>
      <vt:lpstr>Adolescence (13–18 Years) (3 of 3)</vt:lpstr>
      <vt:lpstr>Early Adulthood (19–40 Years)</vt:lpstr>
      <vt:lpstr>Early Adulthood (19–40 Years) (1 of 2)</vt:lpstr>
      <vt:lpstr>Early Adulthood (19–40 Years) (2 of 2)</vt:lpstr>
      <vt:lpstr>Middle Adulthood (41–60 Years)</vt:lpstr>
      <vt:lpstr>Middle Adulthood (41–60 Years) (1 of 3)</vt:lpstr>
      <vt:lpstr>Middle Adulthood (41–60 Years) (2 of 3)</vt:lpstr>
      <vt:lpstr>Middle Adulthood (41–60 Years) (3 of 3)</vt:lpstr>
      <vt:lpstr>Late Adulthood (61 Years and Older)</vt:lpstr>
      <vt:lpstr>Late Adulthood (61 Years and Older) (1 of 3)</vt:lpstr>
      <vt:lpstr>Late Adulthood (61 Years and Older) (2 of 3)</vt:lpstr>
      <vt:lpstr>Late Adulthood (61 Years and Older) (3 of 3)</vt:lpstr>
      <vt:lpstr>Chapter Review</vt:lpstr>
      <vt:lpstr>Chapter Review (1 of 4)</vt:lpstr>
      <vt:lpstr>Chapter Review (2 of 4)</vt:lpstr>
      <vt:lpstr>Chapter Review (3 of 4)</vt:lpstr>
      <vt:lpstr>Chapter Review (4 of 4)</vt:lpstr>
      <vt:lpstr>Remember (1 of 3)</vt:lpstr>
      <vt:lpstr>Remember (2 of 3)</vt:lpstr>
      <vt:lpstr>Remember (3 of 3)</vt:lpstr>
      <vt:lpstr>Questions to Consider</vt:lpstr>
      <vt:lpstr>Critical Thinking</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8, Life Span Development</dc:title>
  <dc:subject>Health</dc:subject>
  <dc:creator>Limmer/O'Keefe</dc:creator>
  <cp:keywords>Emergency Care</cp:keywords>
  <dc:description/>
  <cp:lastModifiedBy>Radhakrishnan, Rajendran</cp:lastModifiedBy>
  <cp:revision>1648</cp:revision>
  <dcterms:modified xsi:type="dcterms:W3CDTF">2020-01-13T11:46:39Z</dcterms:modified>
  <cp:category/>
</cp:coreProperties>
</file>