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 id="2147483684" r:id="rId2"/>
  </p:sldMasterIdLst>
  <p:notesMasterIdLst>
    <p:notesMasterId r:id="rId76"/>
  </p:notesMasterIdLst>
  <p:handoutMasterIdLst>
    <p:handoutMasterId r:id="rId77"/>
  </p:handoutMasterIdLst>
  <p:sldIdLst>
    <p:sldId id="354" r:id="rId3"/>
    <p:sldId id="355" r:id="rId4"/>
    <p:sldId id="356" r:id="rId5"/>
    <p:sldId id="679" r:id="rId6"/>
    <p:sldId id="680" r:id="rId7"/>
    <p:sldId id="681" r:id="rId8"/>
    <p:sldId id="682" r:id="rId9"/>
    <p:sldId id="683" r:id="rId10"/>
    <p:sldId id="684" r:id="rId11"/>
    <p:sldId id="523" r:id="rId12"/>
    <p:sldId id="685" r:id="rId13"/>
    <p:sldId id="686" r:id="rId14"/>
    <p:sldId id="687" r:id="rId15"/>
    <p:sldId id="688" r:id="rId16"/>
    <p:sldId id="689" r:id="rId17"/>
    <p:sldId id="690" r:id="rId18"/>
    <p:sldId id="691" r:id="rId19"/>
    <p:sldId id="692" r:id="rId20"/>
    <p:sldId id="693" r:id="rId21"/>
    <p:sldId id="694" r:id="rId22"/>
    <p:sldId id="695" r:id="rId23"/>
    <p:sldId id="696" r:id="rId24"/>
    <p:sldId id="697" r:id="rId25"/>
    <p:sldId id="698" r:id="rId26"/>
    <p:sldId id="699" r:id="rId27"/>
    <p:sldId id="700" r:id="rId28"/>
    <p:sldId id="701" r:id="rId29"/>
    <p:sldId id="702" r:id="rId30"/>
    <p:sldId id="703" r:id="rId31"/>
    <p:sldId id="704" r:id="rId32"/>
    <p:sldId id="705" r:id="rId33"/>
    <p:sldId id="706" r:id="rId34"/>
    <p:sldId id="707" r:id="rId35"/>
    <p:sldId id="708" r:id="rId36"/>
    <p:sldId id="709" r:id="rId37"/>
    <p:sldId id="710" r:id="rId38"/>
    <p:sldId id="711" r:id="rId39"/>
    <p:sldId id="712" r:id="rId40"/>
    <p:sldId id="713" r:id="rId41"/>
    <p:sldId id="714" r:id="rId42"/>
    <p:sldId id="715" r:id="rId43"/>
    <p:sldId id="716" r:id="rId44"/>
    <p:sldId id="717" r:id="rId45"/>
    <p:sldId id="718" r:id="rId46"/>
    <p:sldId id="719" r:id="rId47"/>
    <p:sldId id="720" r:id="rId48"/>
    <p:sldId id="721" r:id="rId49"/>
    <p:sldId id="722" r:id="rId50"/>
    <p:sldId id="723" r:id="rId51"/>
    <p:sldId id="724" r:id="rId52"/>
    <p:sldId id="725" r:id="rId53"/>
    <p:sldId id="726" r:id="rId54"/>
    <p:sldId id="727" r:id="rId55"/>
    <p:sldId id="728" r:id="rId56"/>
    <p:sldId id="729" r:id="rId57"/>
    <p:sldId id="730" r:id="rId58"/>
    <p:sldId id="731" r:id="rId59"/>
    <p:sldId id="732" r:id="rId60"/>
    <p:sldId id="733" r:id="rId61"/>
    <p:sldId id="734" r:id="rId62"/>
    <p:sldId id="735" r:id="rId63"/>
    <p:sldId id="736" r:id="rId64"/>
    <p:sldId id="737" r:id="rId65"/>
    <p:sldId id="738" r:id="rId66"/>
    <p:sldId id="739" r:id="rId67"/>
    <p:sldId id="740" r:id="rId68"/>
    <p:sldId id="741" r:id="rId69"/>
    <p:sldId id="742" r:id="rId70"/>
    <p:sldId id="743" r:id="rId71"/>
    <p:sldId id="744" r:id="rId72"/>
    <p:sldId id="745" r:id="rId73"/>
    <p:sldId id="746" r:id="rId74"/>
    <p:sldId id="298" r:id="rId75"/>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777" userDrawn="1">
          <p15:clr>
            <a:srgbClr val="A4A3A4"/>
          </p15:clr>
        </p15:guide>
        <p15:guide id="2" pos="295" userDrawn="1">
          <p15:clr>
            <a:srgbClr val="A4A3A4"/>
          </p15:clr>
        </p15:guide>
        <p15:guide id="3" orient="horz" pos="981"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ffrey Holcomb" initials="" lastIdx="3" clrIdx="0"/>
  <p:cmAuthor id="1" name="Ruchi Sachdev" initials="" lastIdx="8" clrIdx="1"/>
  <p:cmAuthor id="2" name="Sarah Reusché" initials="" lastIdx="13" clrIdx="2"/>
  <p:cmAuthor id="3" name="Nitin Shankar" initials="" lastIdx="6" clrIdx="3"/>
  <p:cmAuthor id="4" name="Kristen Flathman" initials="" lastIdx="1" clrIdx="4"/>
  <p:cmAuthor id="5" name="Ben Schroeter" initials=""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7" autoAdjust="0"/>
    <p:restoredTop sz="86395" autoAdjust="0"/>
  </p:normalViewPr>
  <p:slideViewPr>
    <p:cSldViewPr snapToGrid="0" snapToObjects="1">
      <p:cViewPr varScale="1">
        <p:scale>
          <a:sx n="96" d="100"/>
          <a:sy n="96" d="100"/>
        </p:scale>
        <p:origin x="552" y="78"/>
      </p:cViewPr>
      <p:guideLst>
        <p:guide orient="horz" pos="777"/>
        <p:guide pos="295"/>
        <p:guide orient="horz" pos="98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3346"/>
    </p:cViewPr>
  </p:sorterViewPr>
  <p:notesViewPr>
    <p:cSldViewPr snapToGrid="0" snapToObjects="1">
      <p:cViewPr varScale="1">
        <p:scale>
          <a:sx n="53" d="100"/>
          <a:sy n="53" d="100"/>
        </p:scale>
        <p:origin x="2094" y="9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commentAuthors" Target="commentAuthors.xml"/><Relationship Id="rId8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1/14/2020</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dirty="0"/>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dirty="0">
                <a:solidFill>
                  <a:schemeClr val="dk1"/>
                </a:solidFill>
                <a:effectLst/>
                <a:latin typeface="Arial"/>
                <a:ea typeface="Arial"/>
                <a:cs typeface="Arial"/>
                <a:sym typeface="Arial"/>
              </a:rPr>
              <a:t>If this PowerPoint presentation contains mathematical equations, you may need to check that your computer has the following installed:</a:t>
            </a:r>
          </a:p>
          <a:p>
            <a:r>
              <a:rPr lang="en-US" sz="1200" b="0" i="0" u="none" strike="noStrike" kern="1200" cap="none" dirty="0">
                <a:solidFill>
                  <a:schemeClr val="dk1"/>
                </a:solidFill>
                <a:effectLst/>
                <a:latin typeface="Arial"/>
                <a:ea typeface="Arial"/>
                <a:cs typeface="Arial"/>
                <a:sym typeface="Arial"/>
              </a:rPr>
              <a:t>1) MathType Plugin</a:t>
            </a:r>
          </a:p>
          <a:p>
            <a:r>
              <a:rPr lang="en-US" sz="1200" b="0" i="0" u="none" strike="noStrike" kern="1200" cap="none" dirty="0">
                <a:solidFill>
                  <a:schemeClr val="dk1"/>
                </a:solidFill>
                <a:effectLst/>
                <a:latin typeface="Arial"/>
                <a:ea typeface="Arial"/>
                <a:cs typeface="Arial"/>
                <a:sym typeface="Arial"/>
              </a:rPr>
              <a:t>2) Math Player (free versions available)</a:t>
            </a:r>
          </a:p>
          <a:p>
            <a:r>
              <a:rPr lang="en-US" sz="1200" b="0" i="0" u="none" strike="noStrike" kern="1200" cap="none" dirty="0">
                <a:solidFill>
                  <a:schemeClr val="dk1"/>
                </a:solidFill>
                <a:effectLst/>
                <a:latin typeface="Arial"/>
                <a:ea typeface="Arial"/>
                <a:cs typeface="Arial"/>
                <a:sym typeface="Arial"/>
              </a:rPr>
              <a:t>3) NVDA Reader (free versions available)</a:t>
            </a:r>
            <a:endParaRPr lang="en-US" sz="1200" b="0" i="0" u="none" strike="noStrike" kern="1200" cap="none" dirty="0">
              <a:solidFill>
                <a:schemeClr val="dk1"/>
              </a:solidFill>
              <a:effectLst/>
              <a:latin typeface="Arial" panose="020B0604020202020204" pitchFamily="34" charset="0"/>
              <a:ea typeface="Arial"/>
              <a:cs typeface="Arial" panose="020B0604020202020204" pitchFamily="34" charset="0"/>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836363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13.1</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760802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13.1</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176085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13.1</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983187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13.1</a:t>
            </a: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b="1" dirty="0">
                <a:latin typeface="Arial" panose="020B0604020202020204" pitchFamily="34" charset="0"/>
                <a:ea typeface="ＭＳ Ｐゴシック" panose="020B0600070205080204" pitchFamily="34" charset="-128"/>
                <a:cs typeface="Arial" panose="020B0604020202020204" pitchFamily="34" charset="0"/>
              </a:rPr>
              <a:t>Talking Points: </a:t>
            </a:r>
            <a:r>
              <a:rPr lang="en-US" altLang="en-US" dirty="0">
                <a:latin typeface="Arial" panose="020B0604020202020204" pitchFamily="34" charset="0"/>
                <a:ea typeface="ＭＳ Ｐゴシック" panose="020B0600070205080204" pitchFamily="34" charset="-128"/>
                <a:cs typeface="Arial" panose="020B0604020202020204" pitchFamily="34" charset="0"/>
              </a:rPr>
              <a:t>For fast heart rates consider the level of exercise or anxiety. Either of those situations could increase heart rate in a benign fashion. For slow rates, also consider level of activity and level of physical fitness. Athletes often normally have a slow heart rate.</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856442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13.1</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465809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13.1</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686840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13.1</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574755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13.1</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592101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13.1</a:t>
            </a:r>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205535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13.1</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Talking Points: </a:t>
            </a:r>
            <a:r>
              <a:rPr lang="en-US" altLang="en-US" dirty="0">
                <a:latin typeface="Arial" panose="020B0604020202020204" pitchFamily="34" charset="0"/>
                <a:ea typeface="ＭＳ Ｐゴシック" panose="020B0600070205080204" pitchFamily="34" charset="-128"/>
                <a:cs typeface="Arial" panose="020B0604020202020204" pitchFamily="34" charset="0"/>
              </a:rPr>
              <a:t>Be careful when palpating a carotid pulse. Excessive pressure on the carotid artery can result in slowing of the heart, especially in older patients. If you have difficulty finding the carotid pulse on one side, try the other side, but </a:t>
            </a:r>
            <a:r>
              <a:rPr lang="en-US" altLang="en-US" i="1" dirty="0">
                <a:latin typeface="Arial" panose="020B0604020202020204" pitchFamily="34" charset="0"/>
                <a:ea typeface="ＭＳ Ｐゴシック" panose="020B0600070205080204" pitchFamily="34" charset="-128"/>
                <a:cs typeface="Arial" panose="020B0604020202020204" pitchFamily="34" charset="0"/>
              </a:rPr>
              <a:t>do not assess the carotid pulses on both sides at the same time</a:t>
            </a:r>
            <a:r>
              <a:rPr lang="en-US" altLang="en-US" dirty="0">
                <a:latin typeface="Arial" panose="020B0604020202020204" pitchFamily="34" charset="0"/>
                <a:ea typeface="ＭＳ Ｐゴシック" panose="020B0600070205080204" pitchFamily="34" charset="-128"/>
                <a:cs typeface="Arial" panose="020B0604020202020204" pitchFamily="34" charset="0"/>
              </a:rPr>
              <a:t>.</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897496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en-US" b="1" dirty="0">
                <a:latin typeface="Arial" panose="020B0604020202020204" pitchFamily="34" charset="0"/>
                <a:ea typeface="ＭＳ Ｐゴシック" panose="020B0600070205080204" pitchFamily="34" charset="-128"/>
                <a:cs typeface="Arial" panose="020B0604020202020204" pitchFamily="34" charset="0"/>
              </a:rPr>
              <a:t>Planning Your Time: </a:t>
            </a:r>
            <a:r>
              <a:rPr lang="en-US" altLang="en-US" dirty="0">
                <a:latin typeface="Arial" panose="020B0604020202020204" pitchFamily="34" charset="0"/>
                <a:ea typeface="ＭＳ Ｐゴシック" panose="020B0600070205080204" pitchFamily="34" charset="-128"/>
                <a:cs typeface="Arial" panose="020B0604020202020204" pitchFamily="34" charset="0"/>
              </a:rPr>
              <a:t>Plan 110 minutes for this chapter.</a:t>
            </a:r>
          </a:p>
          <a:p>
            <a:pPr>
              <a:spcBef>
                <a:spcPct val="0"/>
              </a:spcBef>
              <a:buFontTx/>
              <a:buChar char="•"/>
            </a:pPr>
            <a:r>
              <a:rPr lang="en-US" altLang="en-US" dirty="0">
                <a:latin typeface="Arial" panose="020B0604020202020204" pitchFamily="34" charset="0"/>
                <a:ea typeface="ＭＳ Ｐゴシック" panose="020B0600070205080204" pitchFamily="34" charset="-128"/>
                <a:cs typeface="Arial" panose="020B0604020202020204" pitchFamily="34" charset="0"/>
              </a:rPr>
              <a:t> Gathering the Vital Signs (10 minutes)</a:t>
            </a:r>
          </a:p>
          <a:p>
            <a:pPr>
              <a:spcBef>
                <a:spcPct val="0"/>
              </a:spcBef>
              <a:buFontTx/>
              <a:buChar char="•"/>
            </a:pPr>
            <a:r>
              <a:rPr lang="en-US" altLang="en-US" dirty="0">
                <a:latin typeface="Arial" panose="020B0604020202020204" pitchFamily="34" charset="0"/>
                <a:ea typeface="ＭＳ Ｐゴシック" panose="020B0600070205080204" pitchFamily="34" charset="-128"/>
                <a:cs typeface="Arial" panose="020B0604020202020204" pitchFamily="34" charset="0"/>
              </a:rPr>
              <a:t> Vital Signs</a:t>
            </a:r>
            <a:r>
              <a:rPr lang="en-US" altLang="en-US" b="1" dirty="0">
                <a:latin typeface="Arial" panose="020B0604020202020204" pitchFamily="34" charset="0"/>
                <a:ea typeface="ＭＳ Ｐゴシック" panose="020B0600070205080204" pitchFamily="34" charset="-128"/>
                <a:cs typeface="Arial" panose="020B0604020202020204" pitchFamily="34" charset="0"/>
              </a:rPr>
              <a:t> </a:t>
            </a:r>
            <a:r>
              <a:rPr lang="en-US" altLang="en-US" dirty="0">
                <a:latin typeface="Arial" panose="020B0604020202020204" pitchFamily="34" charset="0"/>
                <a:ea typeface="ＭＳ Ｐゴシック" panose="020B0600070205080204" pitchFamily="34" charset="-128"/>
                <a:cs typeface="Arial" panose="020B0604020202020204" pitchFamily="34" charset="0"/>
              </a:rPr>
              <a:t>(60 minutes)</a:t>
            </a:r>
          </a:p>
          <a:p>
            <a:pPr>
              <a:spcBef>
                <a:spcPct val="0"/>
              </a:spcBef>
              <a:buFontTx/>
              <a:buChar char="•"/>
            </a:pPr>
            <a:r>
              <a:rPr lang="en-US" altLang="en-US" b="1" dirty="0">
                <a:latin typeface="Arial" panose="020B0604020202020204" pitchFamily="34" charset="0"/>
                <a:ea typeface="ＭＳ Ｐゴシック" panose="020B0600070205080204" pitchFamily="34" charset="-128"/>
                <a:cs typeface="Arial" panose="020B0604020202020204" pitchFamily="34" charset="0"/>
              </a:rPr>
              <a:t> </a:t>
            </a:r>
            <a:r>
              <a:rPr lang="en-US" altLang="en-US" b="0" dirty="0">
                <a:latin typeface="Arial" panose="020B0604020202020204" pitchFamily="34" charset="0"/>
                <a:ea typeface="ＭＳ Ｐゴシック" panose="020B0600070205080204" pitchFamily="34" charset="-128"/>
                <a:cs typeface="Arial" panose="020B0604020202020204" pitchFamily="34" charset="0"/>
              </a:rPr>
              <a:t>Monitoring Devices (40 minutes)</a:t>
            </a:r>
          </a:p>
          <a:p>
            <a:pPr>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a:spcBef>
                <a:spcPct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Note: The total teaching time recommended is only a guideline. </a:t>
            </a:r>
          </a:p>
          <a:p>
            <a:pPr>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a:spcBef>
                <a:spcPct val="0"/>
              </a:spcBef>
            </a:pPr>
            <a:r>
              <a:rPr lang="en-US" altLang="en-US" b="1" dirty="0">
                <a:latin typeface="Arial" panose="020B0604020202020204" pitchFamily="34" charset="0"/>
                <a:ea typeface="ＭＳ Ｐゴシック" panose="020B0600070205080204" pitchFamily="34" charset="-128"/>
                <a:cs typeface="Arial" panose="020B0604020202020204" pitchFamily="34" charset="0"/>
              </a:rPr>
              <a:t>Core Concepts:</a:t>
            </a:r>
          </a:p>
          <a:p>
            <a:pPr>
              <a:buFontTx/>
              <a:buChar char="•"/>
            </a:pPr>
            <a:r>
              <a:rPr lang="en-US" altLang="en-US" dirty="0">
                <a:ea typeface="ＭＳ Ｐゴシック" panose="020B0600070205080204" pitchFamily="34" charset="-128"/>
              </a:rPr>
              <a:t>How to obtain vital signs, including pulse, respirations, blood pressure, skin, temperature, and pupils</a:t>
            </a:r>
          </a:p>
          <a:p>
            <a:pPr>
              <a:buFontTx/>
              <a:buChar char="•"/>
            </a:pPr>
            <a:r>
              <a:rPr lang="en-US" altLang="en-US" dirty="0">
                <a:ea typeface="ＭＳ Ｐゴシック" panose="020B0600070205080204" pitchFamily="34" charset="-128"/>
              </a:rPr>
              <a:t>How to document vital signs on a prehospital care report</a:t>
            </a:r>
          </a:p>
          <a:p>
            <a:pPr>
              <a:buFontTx/>
              <a:buChar char="•"/>
            </a:pPr>
            <a:r>
              <a:rPr lang="en-US" altLang="en-US" dirty="0">
                <a:ea typeface="ＭＳ Ｐゴシック" panose="020B0600070205080204" pitchFamily="34" charset="-128"/>
              </a:rPr>
              <a:t>How to use various monitoring devices</a:t>
            </a:r>
            <a:endParaRPr lang="en-US" sz="1200" b="0" i="0" u="none" strike="noStrike" kern="1200" cap="none" dirty="0">
              <a:solidFill>
                <a:schemeClr val="dk1"/>
              </a:solidFill>
              <a:effectLst/>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976701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13.1</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Knowledge Application: </a:t>
            </a:r>
            <a:r>
              <a:rPr lang="en-US" altLang="en-US" dirty="0">
                <a:latin typeface="Arial" panose="020B0604020202020204" pitchFamily="34" charset="0"/>
                <a:ea typeface="ＭＳ Ｐゴシック" panose="020B0600070205080204" pitchFamily="34" charset="-128"/>
                <a:cs typeface="Arial" panose="020B0604020202020204" pitchFamily="34" charset="0"/>
              </a:rPr>
              <a:t>Create a county fair. Set up multiple "booths" for students to visit. At each booth, the student will be asked to obtain a different vital sign. Practice and log variations such as brachial pulses and palpated blood pressures.</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ea typeface="ＭＳ Ｐゴシック" panose="020B0600070205080204" pitchFamily="34" charset="-128"/>
                <a:cs typeface="Arial" panose="020B0604020202020204" pitchFamily="34" charset="0"/>
              </a:rPr>
              <a:t>Discussion</a:t>
            </a:r>
            <a:r>
              <a:rPr lang="en-US" altLang="en-US" b="1" baseline="0" dirty="0">
                <a:latin typeface="Arial" panose="020B0604020202020204" pitchFamily="34" charset="0"/>
                <a:ea typeface="ＭＳ Ｐゴシック" panose="020B0600070205080204" pitchFamily="34" charset="-128"/>
                <a:cs typeface="Arial" panose="020B0604020202020204" pitchFamily="34" charset="0"/>
              </a:rPr>
              <a:t> Topic:</a:t>
            </a:r>
            <a:r>
              <a:rPr lang="en-US" altLang="en-US" baseline="0" dirty="0">
                <a:latin typeface="Arial" panose="020B0604020202020204" pitchFamily="34" charset="0"/>
                <a:ea typeface="ＭＳ Ｐゴシック" panose="020B0600070205080204" pitchFamily="34" charset="-128"/>
                <a:cs typeface="Arial" panose="020B0604020202020204" pitchFamily="34" charset="0"/>
              </a:rPr>
              <a:t> </a:t>
            </a:r>
            <a:r>
              <a:rPr lang="en-US" sz="1200" b="0" i="0" u="none" strike="noStrike" kern="1200" cap="none" dirty="0">
                <a:solidFill>
                  <a:schemeClr val="dk1"/>
                </a:solidFill>
                <a:effectLst/>
                <a:latin typeface="Arial"/>
                <a:ea typeface="Arial"/>
                <a:cs typeface="Arial"/>
                <a:sym typeface="Arial"/>
              </a:rPr>
              <a:t>Describe the process of taking a pulse.</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437280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13.1</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Point to Emphasize: </a:t>
            </a:r>
            <a:r>
              <a:rPr lang="en-US" altLang="en-US" dirty="0">
                <a:latin typeface="Arial" panose="020B0604020202020204" pitchFamily="34" charset="0"/>
                <a:ea typeface="ＭＳ Ｐゴシック" panose="020B0600070205080204" pitchFamily="34" charset="-128"/>
                <a:cs typeface="Arial" panose="020B0604020202020204" pitchFamily="34" charset="0"/>
              </a:rPr>
              <a:t>Evaluate rate, quality, and rhythm when assessing respirations.</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482824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13.1</a:t>
            </a:r>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600251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13.1</a:t>
            </a:r>
          </a:p>
          <a:p>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Discussion</a:t>
            </a:r>
            <a:r>
              <a:rPr lang="en-US" altLang="en-US" b="1" baseline="0" dirty="0">
                <a:latin typeface="Arial" panose="020B0604020202020204" pitchFamily="34" charset="0"/>
                <a:ea typeface="ＭＳ Ｐゴシック" panose="020B0600070205080204" pitchFamily="34" charset="-128"/>
                <a:cs typeface="Arial" panose="020B0604020202020204" pitchFamily="34" charset="0"/>
              </a:rPr>
              <a:t> Topic:</a:t>
            </a:r>
            <a:r>
              <a:rPr lang="en-US" altLang="en-US" b="0" baseline="0" dirty="0">
                <a:latin typeface="Arial" panose="020B0604020202020204" pitchFamily="34" charset="0"/>
                <a:ea typeface="ＭＳ Ｐゴシック" panose="020B0600070205080204" pitchFamily="34" charset="-128"/>
                <a:cs typeface="Arial" panose="020B0604020202020204" pitchFamily="34" charset="0"/>
              </a:rPr>
              <a:t> </a:t>
            </a:r>
            <a:r>
              <a:rPr lang="en-US" sz="1200" b="0" i="0" u="none" strike="noStrike" kern="1200" cap="none" dirty="0">
                <a:solidFill>
                  <a:schemeClr val="dk1"/>
                </a:solidFill>
                <a:effectLst/>
                <a:latin typeface="Arial"/>
                <a:ea typeface="Arial"/>
                <a:cs typeface="Arial"/>
                <a:sym typeface="Arial"/>
              </a:rPr>
              <a:t>Describe the factors that influence a patient’s respiratory rate.</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105592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13.1</a:t>
            </a:r>
          </a:p>
          <a:p>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Discussion</a:t>
            </a:r>
            <a:r>
              <a:rPr lang="en-US" altLang="en-US" b="1" baseline="0" dirty="0">
                <a:latin typeface="Arial" panose="020B0604020202020204" pitchFamily="34" charset="0"/>
                <a:ea typeface="ＭＳ Ｐゴシック" panose="020B0600070205080204" pitchFamily="34" charset="-128"/>
                <a:cs typeface="Arial" panose="020B0604020202020204" pitchFamily="34" charset="0"/>
              </a:rPr>
              <a:t> Topic:</a:t>
            </a:r>
            <a:r>
              <a:rPr lang="en-US" altLang="en-US" b="0" baseline="0" dirty="0">
                <a:latin typeface="Arial" panose="020B0604020202020204" pitchFamily="34" charset="0"/>
                <a:ea typeface="ＭＳ Ｐゴシック" panose="020B0600070205080204" pitchFamily="34" charset="-128"/>
                <a:cs typeface="Arial" panose="020B0604020202020204" pitchFamily="34" charset="0"/>
              </a:rPr>
              <a:t> </a:t>
            </a:r>
            <a:r>
              <a:rPr lang="en-US" sz="1200" b="0" i="0" u="none" strike="noStrike" kern="1200" cap="none" dirty="0">
                <a:solidFill>
                  <a:schemeClr val="dk1"/>
                </a:solidFill>
                <a:effectLst/>
                <a:latin typeface="Arial"/>
                <a:ea typeface="Arial"/>
                <a:cs typeface="Arial"/>
                <a:sym typeface="Arial"/>
              </a:rPr>
              <a:t>Discuss how quality is measured when assessing a patient’s respirations.</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576207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13.1</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Discussion Topic: </a:t>
            </a:r>
            <a:r>
              <a:rPr lang="en-US" altLang="en-US" dirty="0">
                <a:latin typeface="Arial" panose="020B0604020202020204" pitchFamily="34" charset="0"/>
                <a:ea typeface="ＭＳ Ｐゴシック" panose="020B0600070205080204" pitchFamily="34" charset="-128"/>
                <a:cs typeface="Arial" panose="020B0604020202020204" pitchFamily="34" charset="0"/>
              </a:rPr>
              <a:t>Describe the technique of evaluating respirations.</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Knowledge Application: </a:t>
            </a:r>
            <a:r>
              <a:rPr lang="en-US" altLang="en-US" dirty="0">
                <a:latin typeface="Arial" panose="020B0604020202020204" pitchFamily="34" charset="0"/>
                <a:ea typeface="ＭＳ Ｐゴシック" panose="020B0600070205080204" pitchFamily="34" charset="-128"/>
                <a:cs typeface="Arial" panose="020B0604020202020204" pitchFamily="34" charset="0"/>
              </a:rPr>
              <a:t>If equipment permits, assign each student twenty vital signs as homework. In this exercise, each student must obtain and log the vital signs of twenty different people.</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457263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13.1</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Point to Emphasize: </a:t>
            </a:r>
            <a:r>
              <a:rPr lang="en-US" altLang="en-US" dirty="0">
                <a:latin typeface="Arial" panose="020B0604020202020204" pitchFamily="34" charset="0"/>
                <a:ea typeface="ＭＳ Ｐゴシック" panose="020B0600070205080204" pitchFamily="34" charset="-128"/>
                <a:cs typeface="Arial" panose="020B0604020202020204" pitchFamily="34" charset="0"/>
              </a:rPr>
              <a:t>Assessing the skin can provide information regarding the cardiovascular system.</a:t>
            </a: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Discussion Topic: </a:t>
            </a:r>
            <a:r>
              <a:rPr lang="en-US" altLang="en-US" dirty="0">
                <a:latin typeface="Arial" panose="020B0604020202020204" pitchFamily="34" charset="0"/>
                <a:ea typeface="ＭＳ Ｐゴシック" panose="020B0600070205080204" pitchFamily="34" charset="-128"/>
                <a:cs typeface="Arial" panose="020B0604020202020204" pitchFamily="34" charset="0"/>
              </a:rPr>
              <a:t>Discuss how assessment of the skin relates to the patient's cardiovascular system.</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901444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13.1</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Talking Points: </a:t>
            </a:r>
            <a:r>
              <a:rPr lang="en-US" altLang="en-US" dirty="0">
                <a:latin typeface="Arial" panose="020B0604020202020204" pitchFamily="34" charset="0"/>
                <a:ea typeface="ＭＳ Ｐゴシック" panose="020B0600070205080204" pitchFamily="34" charset="-128"/>
                <a:cs typeface="Arial" panose="020B0604020202020204" pitchFamily="34" charset="0"/>
              </a:rPr>
              <a:t>These sites are typically consistent even in patients with dark skin tones.</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558746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13.1</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481988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13.1</a:t>
            </a:r>
          </a:p>
          <a:p>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Discussion</a:t>
            </a:r>
            <a:r>
              <a:rPr lang="en-US" altLang="en-US" b="1" baseline="0" dirty="0">
                <a:latin typeface="Arial" panose="020B0604020202020204" pitchFamily="34" charset="0"/>
                <a:ea typeface="ＭＳ Ｐゴシック" panose="020B0600070205080204" pitchFamily="34" charset="-128"/>
                <a:cs typeface="Arial" panose="020B0604020202020204" pitchFamily="34" charset="0"/>
              </a:rPr>
              <a:t> Topic:</a:t>
            </a:r>
            <a:r>
              <a:rPr lang="en-US" altLang="en-US" b="0" baseline="0" dirty="0">
                <a:latin typeface="Arial" panose="020B0604020202020204" pitchFamily="34" charset="0"/>
                <a:ea typeface="ＭＳ Ｐゴシック" panose="020B0600070205080204" pitchFamily="34" charset="-128"/>
                <a:cs typeface="Arial" panose="020B0604020202020204" pitchFamily="34" charset="0"/>
              </a:rPr>
              <a:t> </a:t>
            </a:r>
            <a:r>
              <a:rPr lang="en-US" sz="1200" b="0" i="0" u="none" strike="noStrike" kern="1200" cap="none" dirty="0">
                <a:solidFill>
                  <a:schemeClr val="dk1"/>
                </a:solidFill>
                <a:effectLst/>
                <a:latin typeface="Arial"/>
                <a:ea typeface="Arial"/>
                <a:cs typeface="Arial"/>
                <a:sym typeface="Arial"/>
              </a:rPr>
              <a:t>Describe the process for evaluating a patient’s skin.</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815637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Teaching Time: </a:t>
            </a:r>
            <a:r>
              <a:rPr lang="en-US" altLang="en-US" dirty="0">
                <a:latin typeface="Arial" panose="020B0604020202020204" pitchFamily="34" charset="0"/>
                <a:ea typeface="ＭＳ Ｐゴシック" panose="020B0600070205080204" pitchFamily="34" charset="-128"/>
                <a:cs typeface="Arial" panose="020B0604020202020204" pitchFamily="34" charset="0"/>
              </a:rPr>
              <a:t>10 minutes</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Teaching Tips: </a:t>
            </a:r>
            <a:r>
              <a:rPr lang="en-US" altLang="en-US" dirty="0">
                <a:latin typeface="Arial" panose="020B0604020202020204" pitchFamily="34" charset="0"/>
                <a:ea typeface="ＭＳ Ｐゴシック" panose="020B0600070205080204" pitchFamily="34" charset="-128"/>
                <a:cs typeface="Arial" panose="020B0604020202020204" pitchFamily="34" charset="0"/>
              </a:rPr>
              <a:t>Describe the consequences of not obtaining vital signs. Use real-world examples. Describe specific treatment scenarios that prevent assessment of vital signs. Emphasize that these scenarios are the exception and that they come with consequences.</a:t>
            </a:r>
            <a:endParaRPr lang="en-US" sz="1200" b="0" i="0" u="none" strike="noStrike" kern="1200" cap="none" dirty="0">
              <a:solidFill>
                <a:schemeClr val="dk1"/>
              </a:solidFill>
              <a:effectLst/>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901078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13.1</a:t>
            </a:r>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712839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13.1</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Talking Points: </a:t>
            </a:r>
            <a:r>
              <a:rPr lang="en-US" altLang="en-US" dirty="0">
                <a:latin typeface="Arial" panose="020B0604020202020204" pitchFamily="34" charset="0"/>
                <a:ea typeface="ＭＳ Ｐゴシック" panose="020B0600070205080204" pitchFamily="34" charset="-128"/>
                <a:cs typeface="Arial" panose="020B0604020202020204" pitchFamily="34" charset="0"/>
              </a:rPr>
              <a:t>Delayed capillary refill can indicate poor circulation. Remember that cold temperatures can cause delayed capillary refill times as well.</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223906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13.1</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333861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13.1</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881534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13.1</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Talking Points: </a:t>
            </a:r>
            <a:r>
              <a:rPr lang="en-US" altLang="en-US" dirty="0">
                <a:latin typeface="Arial" panose="020B0604020202020204" pitchFamily="34" charset="0"/>
                <a:ea typeface="ＭＳ Ｐゴシック" panose="020B0600070205080204" pitchFamily="34" charset="-128"/>
                <a:cs typeface="Arial" panose="020B0604020202020204" pitchFamily="34" charset="0"/>
              </a:rPr>
              <a:t>The pupil should constrict when a light is shining into it and enlarge when you remove the light. Pupils that are dilated, constricted to pinpoint size, unequal in size or reactivity, or nonreactive may indicate a variety of conditions; the influence of a topical drug (one placed directly on the eye, such as an eye drop) or of head or eye injury.</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403623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13.1</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Talking Points: </a:t>
            </a:r>
            <a:r>
              <a:rPr lang="en-US" altLang="en-US" dirty="0">
                <a:latin typeface="Arial" panose="020B0604020202020204" pitchFamily="34" charset="0"/>
                <a:ea typeface="ＭＳ Ｐゴシック" panose="020B0600070205080204" pitchFamily="34" charset="-128"/>
                <a:cs typeface="Arial" panose="020B0604020202020204" pitchFamily="34" charset="0"/>
              </a:rPr>
              <a:t>The pupil should constrict when a light is shining into it and enlarge when you remove the light. Pupils that are dilated, constricted to pinpoint size, unequal in size or reactivity, or nonreactive may indicate a variety of conditions; the influence of a topical drug (one placed directly on the eye, such as an eye drop) or of head or eye injury.</a:t>
            </a:r>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403693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13.1</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Discussion Topic: </a:t>
            </a:r>
            <a:r>
              <a:rPr lang="en-US" altLang="en-US" dirty="0">
                <a:latin typeface="Arial" panose="020B0604020202020204" pitchFamily="34" charset="0"/>
                <a:ea typeface="ＭＳ Ｐゴシック" panose="020B0600070205080204" pitchFamily="34" charset="-128"/>
                <a:cs typeface="Arial" panose="020B0604020202020204" pitchFamily="34" charset="0"/>
              </a:rPr>
              <a:t>Describe the potential medical conditions that relate to abnormal pupil findings.</a:t>
            </a:r>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806932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13.1</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Discussion Topic: </a:t>
            </a:r>
            <a:r>
              <a:rPr lang="en-US" altLang="en-US" dirty="0">
                <a:latin typeface="Arial" panose="020B0604020202020204" pitchFamily="34" charset="0"/>
                <a:ea typeface="ＭＳ Ｐゴシック" panose="020B0600070205080204" pitchFamily="34" charset="-128"/>
                <a:cs typeface="Arial" panose="020B0604020202020204" pitchFamily="34" charset="0"/>
              </a:rPr>
              <a:t>Describe the potential medical conditions that relate to abnormal pupil findings.</a:t>
            </a:r>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231329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13.1</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Point to Emphasize: </a:t>
            </a:r>
            <a:r>
              <a:rPr lang="en-US" altLang="en-US" dirty="0">
                <a:latin typeface="Arial" panose="020B0604020202020204" pitchFamily="34" charset="0"/>
                <a:ea typeface="ＭＳ Ｐゴシック" panose="020B0600070205080204" pitchFamily="34" charset="-128"/>
                <a:cs typeface="Arial" panose="020B0604020202020204" pitchFamily="34" charset="0"/>
              </a:rPr>
              <a:t>Blood pressure is more valuable when measured in a trend. Single blood pressure measurements typically do not tell the complete story.</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901903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13.1</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611067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13.1</a:t>
            </a:r>
          </a:p>
          <a:p>
            <a:pPr>
              <a:lnSpc>
                <a:spcPct val="90000"/>
              </a:lnSpc>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a:lnSpc>
                <a:spcPct val="90000"/>
              </a:lnSpc>
            </a:pPr>
            <a:r>
              <a:rPr lang="en-US" altLang="en-US" b="1" dirty="0">
                <a:latin typeface="Arial" panose="020B0604020202020204" pitchFamily="34" charset="0"/>
                <a:ea typeface="ＭＳ Ｐゴシック" panose="020B0600070205080204" pitchFamily="34" charset="-128"/>
                <a:cs typeface="Arial" panose="020B0604020202020204" pitchFamily="34" charset="0"/>
              </a:rPr>
              <a:t>Points to Emphasize: </a:t>
            </a:r>
            <a:r>
              <a:rPr lang="en-US" altLang="en-US" dirty="0">
                <a:latin typeface="Arial" panose="020B0604020202020204" pitchFamily="34" charset="0"/>
                <a:ea typeface="ＭＳ Ｐゴシック" panose="020B0600070205080204" pitchFamily="34" charset="-128"/>
                <a:cs typeface="Arial" panose="020B0604020202020204" pitchFamily="34" charset="0"/>
              </a:rPr>
              <a:t>Whenever possible, EMTs should obtain vital signs on every patient. Occasionally, emergency treatment will prevent obtaining a full set of vital signs.</a:t>
            </a:r>
          </a:p>
          <a:p>
            <a:pPr>
              <a:lnSpc>
                <a:spcPct val="90000"/>
              </a:lnSpc>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a:lnSpc>
                <a:spcPct val="90000"/>
              </a:lnSpc>
            </a:pPr>
            <a:r>
              <a:rPr lang="en-US" altLang="en-US" b="1" dirty="0">
                <a:latin typeface="Arial" panose="020B0604020202020204" pitchFamily="34" charset="0"/>
                <a:ea typeface="ＭＳ Ｐゴシック" panose="020B0600070205080204" pitchFamily="34" charset="-128"/>
                <a:cs typeface="Arial" panose="020B0604020202020204" pitchFamily="34" charset="0"/>
              </a:rPr>
              <a:t>Discussion Topics: </a:t>
            </a:r>
            <a:r>
              <a:rPr lang="en-US" altLang="en-US" dirty="0">
                <a:latin typeface="Arial" panose="020B0604020202020204" pitchFamily="34" charset="0"/>
                <a:ea typeface="ＭＳ Ｐゴシック" panose="020B0600070205080204" pitchFamily="34" charset="-128"/>
                <a:cs typeface="Arial" panose="020B0604020202020204" pitchFamily="34" charset="0"/>
              </a:rPr>
              <a:t>Discuss why it is important to obtain vital signs on every patient. Describe a specific treatment that might prevent you from obtaining a full set of vital signs.</a:t>
            </a:r>
          </a:p>
          <a:p>
            <a:pPr>
              <a:lnSpc>
                <a:spcPct val="90000"/>
              </a:lnSpc>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a:lnSpc>
                <a:spcPct val="90000"/>
              </a:lnSpc>
            </a:pPr>
            <a:r>
              <a:rPr lang="en-US" altLang="en-US" b="1" dirty="0">
                <a:latin typeface="Arial" panose="020B0604020202020204" pitchFamily="34" charset="0"/>
                <a:ea typeface="ＭＳ Ｐゴシック" panose="020B0600070205080204" pitchFamily="34" charset="-128"/>
                <a:cs typeface="Arial" panose="020B0604020202020204" pitchFamily="34" charset="0"/>
              </a:rPr>
              <a:t>Knowledge Application: </a:t>
            </a:r>
            <a:r>
              <a:rPr lang="en-US" altLang="en-US" dirty="0">
                <a:latin typeface="Arial" panose="020B0604020202020204" pitchFamily="34" charset="0"/>
                <a:ea typeface="ＭＳ Ｐゴシック" panose="020B0600070205080204" pitchFamily="34" charset="-128"/>
                <a:cs typeface="Arial" panose="020B0604020202020204" pitchFamily="34" charset="0"/>
              </a:rPr>
              <a:t>Discuss the importance of vital signs. </a:t>
            </a:r>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Ask </a:t>
            </a:r>
            <a:r>
              <a:rPr lang="en-US" altLang="en-US" dirty="0">
                <a:latin typeface="Arial" panose="020B0604020202020204" pitchFamily="34" charset="0"/>
                <a:ea typeface="ＭＳ Ｐゴシック" panose="020B0600070205080204" pitchFamily="34" charset="-128"/>
                <a:cs typeface="Arial" panose="020B0604020202020204" pitchFamily="34" charset="0"/>
              </a:rPr>
              <a:t>students to brainstorm why these signs are important. List the responses. Present a variety of verbal scenarios. Ask the class whether the treatments detailed in the scenarios would interfere with the assessment of vital signs. Discuss why and what the consequences might be.</a:t>
            </a:r>
          </a:p>
          <a:p>
            <a:pPr>
              <a:lnSpc>
                <a:spcPct val="90000"/>
              </a:lnSpc>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a:lnSpc>
                <a:spcPct val="90000"/>
              </a:lnSpc>
            </a:pPr>
            <a:r>
              <a:rPr lang="en-US" altLang="en-US" b="1" dirty="0">
                <a:latin typeface="Arial" panose="020B0604020202020204" pitchFamily="34" charset="0"/>
                <a:ea typeface="ＭＳ Ｐゴシック" panose="020B0600070205080204" pitchFamily="34" charset="-128"/>
                <a:cs typeface="Arial" panose="020B0604020202020204" pitchFamily="34" charset="0"/>
              </a:rPr>
              <a:t>Critical Thinking Discussion: </a:t>
            </a:r>
            <a:r>
              <a:rPr lang="en-US" altLang="en-US" dirty="0">
                <a:latin typeface="Arial" panose="020B0604020202020204" pitchFamily="34" charset="0"/>
                <a:ea typeface="ＭＳ Ｐゴシック" panose="020B0600070205080204" pitchFamily="34" charset="-128"/>
                <a:cs typeface="Arial" panose="020B0604020202020204" pitchFamily="34" charset="0"/>
              </a:rPr>
              <a:t>You are assessing a 72-year-old man who had a "fainting spell." He is refusing care, and he tells you that he does not want you to take his vital signs. What do you do? Why might vitals be particularly important for this patient?</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327494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13.1</a:t>
            </a:r>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084681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13.1</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731767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13.1</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428443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13.1</a:t>
            </a:r>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385514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13.1</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86705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13.1</a:t>
            </a:r>
          </a:p>
          <a:p>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Discussion Topic:</a:t>
            </a:r>
            <a:r>
              <a:rPr lang="en-US" altLang="en-US" b="0" dirty="0">
                <a:latin typeface="Arial" panose="020B0604020202020204" pitchFamily="34" charset="0"/>
                <a:ea typeface="ＭＳ Ｐゴシック" panose="020B0600070205080204" pitchFamily="34" charset="-128"/>
                <a:cs typeface="Arial" panose="020B0604020202020204" pitchFamily="34" charset="0"/>
              </a:rPr>
              <a:t> </a:t>
            </a:r>
            <a:r>
              <a:rPr lang="en-US" sz="1200" b="0" i="0" u="none" strike="noStrike" kern="1200" cap="none" dirty="0">
                <a:solidFill>
                  <a:schemeClr val="dk1"/>
                </a:solidFill>
                <a:effectLst/>
                <a:latin typeface="Arial"/>
                <a:ea typeface="Arial"/>
                <a:cs typeface="Arial"/>
                <a:sym typeface="Arial"/>
              </a:rPr>
              <a:t>Describe the process for auscultating a blood pressure.</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961755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13.1</a:t>
            </a:r>
          </a:p>
          <a:p>
            <a:pPr marL="0" lvl="1"/>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marL="0" lvl="1"/>
            <a:r>
              <a:rPr lang="en-US" altLang="en-US" b="1" dirty="0">
                <a:latin typeface="Arial" panose="020B0604020202020204" pitchFamily="34" charset="0"/>
                <a:ea typeface="ＭＳ Ｐゴシック" panose="020B0600070205080204" pitchFamily="34" charset="-128"/>
                <a:cs typeface="Arial" panose="020B0604020202020204" pitchFamily="34" charset="0"/>
              </a:rPr>
              <a:t>Talking Points: </a:t>
            </a:r>
            <a:r>
              <a:rPr lang="en-US" altLang="en-US" dirty="0">
                <a:latin typeface="Arial" panose="020B0604020202020204" pitchFamily="34" charset="0"/>
                <a:ea typeface="ＭＳ Ｐゴシック" panose="020B0600070205080204" pitchFamily="34" charset="-128"/>
                <a:cs typeface="Arial" panose="020B0604020202020204" pitchFamily="34" charset="0"/>
              </a:rPr>
              <a:t>Inflate the cuff until you can no longer feel the radial pulse and continue to inflate the cuff 30 mmHg beyond this point.</a:t>
            </a:r>
          </a:p>
          <a:p>
            <a:pPr marL="0" lvl="1"/>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marL="0" lvl="1"/>
            <a:r>
              <a:rPr lang="en-US" altLang="en-US" b="1" dirty="0">
                <a:latin typeface="Arial" panose="020B0604020202020204" pitchFamily="34" charset="0"/>
                <a:ea typeface="ＭＳ Ｐゴシック" panose="020B0600070205080204" pitchFamily="34" charset="-128"/>
                <a:cs typeface="Arial" panose="020B0604020202020204" pitchFamily="34" charset="0"/>
              </a:rPr>
              <a:t>Discussion Topic:</a:t>
            </a:r>
            <a:r>
              <a:rPr lang="en-US" altLang="en-US" baseline="0" dirty="0">
                <a:latin typeface="Arial" panose="020B0604020202020204" pitchFamily="34" charset="0"/>
                <a:ea typeface="ＭＳ Ｐゴシック" panose="020B0600070205080204" pitchFamily="34" charset="-128"/>
                <a:cs typeface="Arial" panose="020B0604020202020204" pitchFamily="34" charset="0"/>
              </a:rPr>
              <a:t> </a:t>
            </a:r>
            <a:r>
              <a:rPr lang="en-US" sz="1200" b="0" i="0" u="none" strike="noStrike" kern="1200" cap="none" dirty="0">
                <a:solidFill>
                  <a:schemeClr val="dk1"/>
                </a:solidFill>
                <a:effectLst/>
                <a:latin typeface="Arial"/>
                <a:ea typeface="Arial"/>
                <a:cs typeface="Arial"/>
                <a:sym typeface="Arial"/>
              </a:rPr>
              <a:t>Describe the process for palpating a blood pressure.</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6494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13.9</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035359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13.6e</a:t>
            </a:r>
          </a:p>
          <a:p>
            <a:pPr marL="0" lvl="1"/>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marL="0" lvl="1"/>
            <a:r>
              <a:rPr lang="en-US" altLang="en-US" b="1" dirty="0">
                <a:latin typeface="Arial" panose="020B0604020202020204" pitchFamily="34" charset="0"/>
                <a:ea typeface="ＭＳ Ｐゴシック" panose="020B0600070205080204" pitchFamily="34" charset="-128"/>
                <a:cs typeface="Arial" panose="020B0604020202020204" pitchFamily="34" charset="0"/>
              </a:rPr>
              <a:t>Talking Points: </a:t>
            </a:r>
            <a:r>
              <a:rPr lang="en-US" altLang="en-US" dirty="0">
                <a:latin typeface="Arial" panose="020B0604020202020204" pitchFamily="34" charset="0"/>
                <a:ea typeface="ＭＳ Ｐゴシック" panose="020B0600070205080204" pitchFamily="34" charset="-128"/>
                <a:cs typeface="Arial" panose="020B0604020202020204" pitchFamily="34" charset="0"/>
              </a:rPr>
              <a:t>Inflate the cuff until you can no longer feel the radial pulse and continue to inflate the cuff 30 mmHg beyond this point.</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2273344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13.1</a:t>
            </a:r>
          </a:p>
          <a:p>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Discussion</a:t>
            </a:r>
            <a:r>
              <a:rPr lang="en-US" altLang="en-US" b="1" baseline="0" dirty="0">
                <a:latin typeface="Arial" panose="020B0604020202020204" pitchFamily="34" charset="0"/>
                <a:ea typeface="ＭＳ Ｐゴシック" panose="020B0600070205080204" pitchFamily="34" charset="-128"/>
                <a:cs typeface="Arial" panose="020B0604020202020204" pitchFamily="34" charset="0"/>
              </a:rPr>
              <a:t> Topic:</a:t>
            </a:r>
            <a:r>
              <a:rPr lang="en-US" altLang="en-US" b="0" baseline="0" dirty="0">
                <a:latin typeface="Arial" panose="020B0604020202020204" pitchFamily="34" charset="0"/>
                <a:ea typeface="ＭＳ Ｐゴシック" panose="020B0600070205080204" pitchFamily="34" charset="-128"/>
                <a:cs typeface="Arial" panose="020B0604020202020204" pitchFamily="34" charset="0"/>
              </a:rPr>
              <a:t> </a:t>
            </a:r>
            <a:r>
              <a:rPr lang="en-US" sz="1200" b="0" i="0" u="none" strike="noStrike" kern="1200" cap="none" dirty="0">
                <a:solidFill>
                  <a:schemeClr val="dk1"/>
                </a:solidFill>
                <a:effectLst/>
                <a:latin typeface="Arial"/>
                <a:ea typeface="Arial"/>
                <a:cs typeface="Arial"/>
                <a:sym typeface="Arial"/>
              </a:rPr>
              <a:t>Describe the most common methods for assessing a patient’s body temperature.</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854592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Teaching Time: </a:t>
            </a:r>
            <a:r>
              <a:rPr lang="en-US" altLang="en-US" b="0" dirty="0">
                <a:latin typeface="Arial" panose="020B0604020202020204" pitchFamily="34" charset="0"/>
                <a:ea typeface="ＭＳ Ｐゴシック" panose="020B0600070205080204" pitchFamily="34" charset="-128"/>
                <a:cs typeface="Arial" panose="020B0604020202020204" pitchFamily="34" charset="0"/>
              </a:rPr>
              <a:t>6</a:t>
            </a:r>
            <a:r>
              <a:rPr lang="en-US" altLang="en-US" dirty="0">
                <a:latin typeface="Arial" panose="020B0604020202020204" pitchFamily="34" charset="0"/>
                <a:ea typeface="ＭＳ Ｐゴシック" panose="020B0600070205080204" pitchFamily="34" charset="-128"/>
                <a:cs typeface="Arial" panose="020B0604020202020204" pitchFamily="34" charset="0"/>
              </a:rPr>
              <a:t>0 minutes</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Teaching Tips: </a:t>
            </a:r>
            <a:r>
              <a:rPr lang="en-US" altLang="en-US" dirty="0">
                <a:latin typeface="Arial" panose="020B0604020202020204" pitchFamily="34" charset="0"/>
                <a:ea typeface="ＭＳ Ｐゴシック" panose="020B0600070205080204" pitchFamily="34" charset="-128"/>
                <a:cs typeface="Arial" panose="020B0604020202020204" pitchFamily="34" charset="0"/>
              </a:rPr>
              <a:t>Teach the technique of measuring vital signs in this lesson, but continue practicing it throughout the class. Instead of verbalizing vitals in scenarios and practice, require students actually to obtain them. Relate vital signs to previous discussions of anatomy and physiology. Add meaning to these technical skills. Practice, practice, practice! Repetition of obtaining normal vital signs will improve students' ability to obtain abnormal vital signs.</a:t>
            </a:r>
            <a:endParaRPr lang="en-US" sz="1200" b="0" i="0" u="none" strike="noStrike" kern="1200" cap="none" dirty="0">
              <a:solidFill>
                <a:schemeClr val="dk1"/>
              </a:solidFill>
              <a:effectLst/>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6895268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13.6c</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Discussion Topic: </a:t>
            </a:r>
            <a:r>
              <a:rPr lang="en-US" sz="1200" b="0" i="0" u="none" strike="noStrike" kern="1200" cap="none" dirty="0">
                <a:solidFill>
                  <a:schemeClr val="dk1"/>
                </a:solidFill>
                <a:effectLst/>
                <a:latin typeface="Arial"/>
                <a:ea typeface="Arial"/>
                <a:cs typeface="Arial"/>
                <a:sym typeface="Arial"/>
              </a:rPr>
              <a:t>Describe “normal” variations in body temperature.</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8076030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13.1</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Class Activity: </a:t>
            </a:r>
            <a:r>
              <a:rPr lang="en-US" altLang="en-US" dirty="0">
                <a:latin typeface="Arial" panose="020B0604020202020204" pitchFamily="34" charset="0"/>
                <a:ea typeface="ＭＳ Ｐゴシック" panose="020B0600070205080204" pitchFamily="34" charset="-128"/>
                <a:cs typeface="Arial" panose="020B0604020202020204" pitchFamily="34" charset="0"/>
              </a:rPr>
              <a:t>Take a field trip. Visit a local nursing home or day care center to obtain vital signs on different types of patients.</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Knowledge Application: </a:t>
            </a:r>
            <a:r>
              <a:rPr lang="en-US" altLang="en-US" dirty="0">
                <a:latin typeface="Arial" panose="020B0604020202020204" pitchFamily="34" charset="0"/>
                <a:ea typeface="ＭＳ Ｐゴシック" panose="020B0600070205080204" pitchFamily="34" charset="-128"/>
                <a:cs typeface="Arial" panose="020B0604020202020204" pitchFamily="34" charset="0"/>
              </a:rPr>
              <a:t>Use programmed patients to include vital signs in assessment scenarios. Include situations in which treatments might take priority.</a:t>
            </a:r>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1748308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Teaching Time: </a:t>
            </a:r>
            <a:r>
              <a:rPr lang="en-US" altLang="en-US" dirty="0">
                <a:latin typeface="Arial" panose="020B0604020202020204" pitchFamily="34" charset="0"/>
                <a:ea typeface="ＭＳ Ｐゴシック" panose="020B0600070205080204" pitchFamily="34" charset="-128"/>
                <a:cs typeface="Arial" panose="020B0604020202020204" pitchFamily="34" charset="0"/>
              </a:rPr>
              <a:t>40 minutes</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Teaching Tips: </a:t>
            </a:r>
            <a:r>
              <a:rPr lang="en-US" altLang="en-US" dirty="0">
                <a:latin typeface="Arial" panose="020B0604020202020204" pitchFamily="34" charset="0"/>
                <a:ea typeface="ＭＳ Ｐゴシック" panose="020B0600070205080204" pitchFamily="34" charset="-128"/>
                <a:cs typeface="Arial" panose="020B0604020202020204" pitchFamily="34" charset="0"/>
              </a:rPr>
              <a:t>This lesson is an important point to emphasize the value of treating the patient and not just a monitor or lab value. Oxygen saturation and blood glucose evaluation are psychomotor skills.</a:t>
            </a:r>
            <a:r>
              <a:rPr lang="en-US" altLang="en-US" baseline="0" dirty="0">
                <a:latin typeface="Arial" panose="020B0604020202020204" pitchFamily="34" charset="0"/>
                <a:ea typeface="ＭＳ Ｐゴシック" panose="020B0600070205080204" pitchFamily="34" charset="-128"/>
                <a:cs typeface="Arial" panose="020B0604020202020204" pitchFamily="34" charset="0"/>
              </a:rPr>
              <a:t> Move this lesson into the psychomotor domain. Blood glucose monitoring is often regulated by local protocol. Discuss regional limitations as part of this lesson.</a:t>
            </a:r>
            <a:r>
              <a:rPr lang="en-US" altLang="en-US" dirty="0">
                <a:latin typeface="Arial" panose="020B0604020202020204" pitchFamily="34" charset="0"/>
                <a:ea typeface="ＭＳ Ｐゴシック" panose="020B0600070205080204" pitchFamily="34" charset="-128"/>
                <a:cs typeface="Arial" panose="020B0604020202020204" pitchFamily="34" charset="0"/>
              </a:rPr>
              <a:t> Attempt to demonstrate several different types of blood glucose meters.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223682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13.2</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1916148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13.2</a:t>
            </a:r>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5090555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13.2</a:t>
            </a:r>
          </a:p>
          <a:p>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Discussion Topic:</a:t>
            </a:r>
            <a:r>
              <a:rPr lang="en-US" altLang="en-US" b="0" dirty="0">
                <a:latin typeface="Arial" panose="020B0604020202020204" pitchFamily="34" charset="0"/>
                <a:ea typeface="ＭＳ Ｐゴシック" panose="020B0600070205080204" pitchFamily="34" charset="-128"/>
                <a:cs typeface="Arial" panose="020B0604020202020204" pitchFamily="34" charset="0"/>
              </a:rPr>
              <a:t> </a:t>
            </a:r>
            <a:r>
              <a:rPr lang="en-US" sz="1200" b="0" i="0" u="none" strike="noStrike" kern="1200" cap="none" dirty="0">
                <a:solidFill>
                  <a:schemeClr val="dk1"/>
                </a:solidFill>
                <a:effectLst/>
                <a:latin typeface="Arial"/>
                <a:ea typeface="Arial"/>
                <a:cs typeface="Arial"/>
                <a:sym typeface="Arial"/>
              </a:rPr>
              <a:t>Discuss the circumstances where a pulse oximeter would be commonly used.</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6043213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13.2</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Talking Points: </a:t>
            </a:r>
            <a:r>
              <a:rPr lang="en-US" altLang="en-US" dirty="0">
                <a:latin typeface="Arial" panose="020B0604020202020204" pitchFamily="34" charset="0"/>
                <a:ea typeface="ＭＳ Ｐゴシック" panose="020B0600070205080204" pitchFamily="34" charset="-128"/>
                <a:cs typeface="Arial" panose="020B0604020202020204" pitchFamily="34" charset="0"/>
              </a:rPr>
              <a:t>A reading above 96 percent does not mean you should withhold oxygen from a patient with signs and symptoms that indicate the need for oxygen.</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2089925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13.2</a:t>
            </a:r>
          </a:p>
          <a:p>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Discussion Topic:</a:t>
            </a:r>
            <a:r>
              <a:rPr lang="en-US" altLang="en-US" b="0" dirty="0">
                <a:latin typeface="Arial" panose="020B0604020202020204" pitchFamily="34" charset="0"/>
                <a:ea typeface="ＭＳ Ｐゴシック" panose="020B0600070205080204" pitchFamily="34" charset="-128"/>
                <a:cs typeface="Arial" panose="020B0604020202020204" pitchFamily="34" charset="0"/>
              </a:rPr>
              <a:t> </a:t>
            </a:r>
            <a:r>
              <a:rPr lang="en-US" sz="1200" b="0" i="0" u="none" strike="noStrike" kern="1200" cap="none" dirty="0">
                <a:solidFill>
                  <a:schemeClr val="dk1"/>
                </a:solidFill>
                <a:effectLst/>
                <a:latin typeface="Arial"/>
                <a:ea typeface="Arial"/>
                <a:cs typeface="Arial"/>
                <a:sym typeface="Arial"/>
              </a:rPr>
              <a:t>Discuss the factors that can alter the accuracy of a pulse oximeter.</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3486738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13.2</a:t>
            </a:r>
          </a:p>
          <a:p>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Discussion Topic:</a:t>
            </a:r>
            <a:r>
              <a:rPr lang="en-US" altLang="en-US" b="1" baseline="0" dirty="0">
                <a:latin typeface="Arial" panose="020B0604020202020204" pitchFamily="34" charset="0"/>
                <a:ea typeface="ＭＳ Ｐゴシック" panose="020B0600070205080204" pitchFamily="34" charset="-128"/>
                <a:cs typeface="Arial" panose="020B0604020202020204" pitchFamily="34" charset="0"/>
              </a:rPr>
              <a:t> </a:t>
            </a:r>
            <a:r>
              <a:rPr lang="en-US" sz="1200" b="0" i="0" u="none" strike="noStrike" kern="1200" cap="none" dirty="0">
                <a:solidFill>
                  <a:schemeClr val="dk1"/>
                </a:solidFill>
                <a:effectLst/>
                <a:latin typeface="Arial"/>
                <a:ea typeface="Arial"/>
                <a:cs typeface="Arial"/>
                <a:sym typeface="Arial"/>
              </a:rPr>
              <a:t>Describe the importance of blood glucose analysis.</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8981096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13.2</a:t>
            </a:r>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544352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13.1</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Point to Emphasize: </a:t>
            </a:r>
            <a:r>
              <a:rPr lang="en-US" altLang="en-US" dirty="0">
                <a:latin typeface="Arial" panose="020B0604020202020204" pitchFamily="34" charset="0"/>
                <a:ea typeface="ＭＳ Ｐゴシック" panose="020B0600070205080204" pitchFamily="34" charset="-128"/>
                <a:cs typeface="Arial" panose="020B0604020202020204" pitchFamily="34" charset="0"/>
              </a:rPr>
              <a:t>Evaluation of pulse, respiration, skin, pupils, and blood pressure provides a valuable baseline assessment tool.</a:t>
            </a: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Knowledge Application: </a:t>
            </a:r>
            <a:r>
              <a:rPr lang="en-US" sz="1200" b="0" i="0" u="none" strike="noStrike" kern="1200" cap="none" dirty="0">
                <a:solidFill>
                  <a:schemeClr val="dk1"/>
                </a:solidFill>
                <a:effectLst/>
                <a:latin typeface="Arial"/>
                <a:ea typeface="Arial"/>
                <a:cs typeface="Arial"/>
                <a:sym typeface="Arial"/>
              </a:rPr>
              <a:t>If equipment permits, assign each student twenty vital signs as homework. In this exercise, each student must obtain and log the vital signs of twenty different people.</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1267031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13.2</a:t>
            </a:r>
          </a:p>
          <a:p>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Discussion Topic:</a:t>
            </a:r>
            <a:r>
              <a:rPr lang="en-US" altLang="en-US" b="0" dirty="0">
                <a:latin typeface="Arial" panose="020B0604020202020204" pitchFamily="34" charset="0"/>
                <a:ea typeface="ＭＳ Ｐゴシック" panose="020B0600070205080204" pitchFamily="34" charset="-128"/>
                <a:cs typeface="Arial" panose="020B0604020202020204" pitchFamily="34" charset="0"/>
              </a:rPr>
              <a:t> </a:t>
            </a:r>
            <a:r>
              <a:rPr lang="en-US" sz="1200" b="0" i="0" u="none" strike="noStrike" kern="1200" cap="none" dirty="0">
                <a:solidFill>
                  <a:schemeClr val="dk1"/>
                </a:solidFill>
                <a:effectLst/>
                <a:latin typeface="Arial"/>
                <a:ea typeface="Arial"/>
                <a:cs typeface="Arial"/>
                <a:sym typeface="Arial"/>
              </a:rPr>
              <a:t>Discuss the importance of routine maintenance and calibration of a glucose meter.</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4141527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13.2</a:t>
            </a:r>
          </a:p>
          <a:p>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Discussion Topic:</a:t>
            </a:r>
            <a:r>
              <a:rPr lang="en-US" altLang="en-US" b="0" baseline="0" dirty="0">
                <a:latin typeface="Arial" panose="020B0604020202020204" pitchFamily="34" charset="0"/>
                <a:ea typeface="ＭＳ Ｐゴシック" panose="020B0600070205080204" pitchFamily="34" charset="-128"/>
                <a:cs typeface="Arial" panose="020B0604020202020204" pitchFamily="34" charset="0"/>
              </a:rPr>
              <a:t> </a:t>
            </a:r>
            <a:r>
              <a:rPr lang="en-US" sz="1200" b="0" i="0" u="none" strike="noStrike" kern="1200" cap="none" dirty="0">
                <a:solidFill>
                  <a:schemeClr val="dk1"/>
                </a:solidFill>
                <a:effectLst/>
                <a:latin typeface="Arial"/>
                <a:ea typeface="Arial"/>
                <a:cs typeface="Arial"/>
                <a:sym typeface="Arial"/>
              </a:rPr>
              <a:t>Describe the process of measuring a patient’s blood glucose level.</a:t>
            </a: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6337556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13.2</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Talking Points: </a:t>
            </a:r>
            <a:r>
              <a:rPr lang="en-US" altLang="en-US" dirty="0">
                <a:latin typeface="Arial" panose="020B0604020202020204" pitchFamily="34" charset="0"/>
                <a:ea typeface="ＭＳ Ｐゴシック" panose="020B0600070205080204" pitchFamily="34" charset="-128"/>
                <a:cs typeface="Arial" panose="020B0604020202020204" pitchFamily="34" charset="0"/>
              </a:rPr>
              <a:t>Chapter 22, "Diabetic Emergencies and Altered Mental Status," discusses how to interpret this information and apply it to the care of a patient.</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0516627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13.2</a:t>
            </a:r>
          </a:p>
          <a:p>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Discussion Topic: </a:t>
            </a:r>
            <a:r>
              <a:rPr lang="en-US" altLang="en-US" b="0" dirty="0">
                <a:latin typeface="Arial" panose="020B0604020202020204" pitchFamily="34" charset="0"/>
                <a:ea typeface="ＭＳ Ｐゴシック" panose="020B0600070205080204" pitchFamily="34" charset="-128"/>
                <a:cs typeface="Arial" panose="020B0604020202020204" pitchFamily="34" charset="0"/>
              </a:rPr>
              <a:t>Discuss the circumstances in which capnography would be commonly used.</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5458990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13.2</a:t>
            </a:r>
          </a:p>
          <a:p>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Discussion Topic: </a:t>
            </a:r>
            <a:r>
              <a:rPr lang="en-US" altLang="en-US" b="0" dirty="0">
                <a:latin typeface="Arial" panose="020B0604020202020204" pitchFamily="34" charset="0"/>
                <a:ea typeface="ＭＳ Ｐゴシック" panose="020B0600070205080204" pitchFamily="34" charset="-128"/>
                <a:cs typeface="Arial" panose="020B0604020202020204" pitchFamily="34" charset="0"/>
              </a:rPr>
              <a:t>Describe the process of using capnography.</a:t>
            </a:r>
          </a:p>
          <a:p>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Critical Thinking Discussion: </a:t>
            </a:r>
            <a:r>
              <a:rPr lang="en-US" altLang="en-US" b="0" dirty="0">
                <a:latin typeface="Arial" panose="020B0604020202020204" pitchFamily="34" charset="0"/>
                <a:ea typeface="ＭＳ Ｐゴシック" panose="020B0600070205080204" pitchFamily="34" charset="-128"/>
                <a:cs typeface="Arial" panose="020B0604020202020204" pitchFamily="34" charset="0"/>
              </a:rPr>
              <a:t>Why is the use of capnography</a:t>
            </a:r>
            <a:r>
              <a:rPr lang="en-US" altLang="en-US" b="0" baseline="0" dirty="0">
                <a:latin typeface="Arial" panose="020B0604020202020204" pitchFamily="34" charset="0"/>
                <a:ea typeface="ＭＳ Ｐゴシック" panose="020B0600070205080204" pitchFamily="34" charset="-128"/>
                <a:cs typeface="Arial" panose="020B0604020202020204" pitchFamily="34" charset="0"/>
              </a:rPr>
              <a:t> essential for patients who have an advanced airway or who are being ventilated?</a:t>
            </a:r>
            <a:endParaRPr lang="en-US" altLang="en-US" b="0" dirty="0">
              <a:latin typeface="Arial" panose="020B0604020202020204" pitchFamily="34" charset="0"/>
              <a:ea typeface="ＭＳ Ｐゴシック" panose="020B0600070205080204" pitchFamily="34" charset="-128"/>
              <a:cs typeface="Arial" panose="020B0604020202020204" pitchFamily="34" charset="0"/>
            </a:endParaRPr>
          </a:p>
          <a:p>
            <a:endParaRPr lang="en-US" altLang="en-US" b="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8548038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Teaching Time: </a:t>
            </a:r>
            <a:r>
              <a:rPr lang="en-US" altLang="en-US" dirty="0">
                <a:latin typeface="Arial" panose="020B0604020202020204" pitchFamily="34" charset="0"/>
                <a:ea typeface="ＭＳ Ｐゴシック" panose="020B0600070205080204" pitchFamily="34" charset="-128"/>
                <a:cs typeface="Arial" panose="020B0604020202020204" pitchFamily="34" charset="0"/>
              </a:rPr>
              <a:t>30 minutes</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Teaching Tips: </a:t>
            </a:r>
            <a:r>
              <a:rPr lang="en-US" altLang="en-US" dirty="0">
                <a:latin typeface="Arial" panose="020B0604020202020204" pitchFamily="34" charset="0"/>
                <a:ea typeface="ＭＳ Ｐゴシック" panose="020B0600070205080204" pitchFamily="34" charset="-128"/>
                <a:cs typeface="Arial" panose="020B0604020202020204" pitchFamily="34" charset="0"/>
              </a:rPr>
              <a:t>Students should review Chapter 10 for a more thorough discussion of rescue breathing. This section is meant only to be a brief review. The value of mouth-to-mask ventilation should be emphasized. It has a special context within the cardiac arrest setting that is different from other situations. Gastric distention is an important topic. Use this discussion to drive home the negative impact of poor rescue breathing technique. Demonstrate the recovery position, using a programmed patient or student volunteer.</a:t>
            </a:r>
            <a:endParaRPr lang="en-US" sz="1200" b="0" i="0" u="none" strike="noStrike" kern="1200" cap="none" dirty="0">
              <a:solidFill>
                <a:schemeClr val="dk1"/>
              </a:solidFill>
              <a:effectLst/>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6157447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Talking Points:</a:t>
            </a:r>
            <a:r>
              <a:rPr lang="en-US" altLang="en-US" dirty="0">
                <a:latin typeface="Arial" panose="020B0604020202020204" pitchFamily="34" charset="0"/>
                <a:ea typeface="ＭＳ Ｐゴシック" panose="020B0600070205080204" pitchFamily="34" charset="-128"/>
                <a:cs typeface="Arial" panose="020B0604020202020204" pitchFamily="34" charset="0"/>
              </a:rPr>
              <a:t> Review the basics of opening an airway. See Chapter 9 for additional information.</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0841480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6137253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8868484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538038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13.1</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0859614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Talking Points: </a:t>
            </a:r>
            <a:r>
              <a:rPr lang="en-US" altLang="en-US" dirty="0">
                <a:latin typeface="Arial" panose="020B0604020202020204" pitchFamily="34" charset="0"/>
                <a:ea typeface="ＭＳ Ｐゴシック" panose="020B0600070205080204" pitchFamily="34" charset="-128"/>
                <a:cs typeface="Arial" panose="020B0604020202020204" pitchFamily="34" charset="0"/>
              </a:rPr>
              <a:t>Vital signs include pulse, respirations, blood pressure, skin quality, mental status, pulse oximetry, and pupils.</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dirty="0">
                <a:latin typeface="Arial" panose="020B0604020202020204" pitchFamily="34" charset="0"/>
                <a:ea typeface="ＭＳ Ｐゴシック" panose="020B0600070205080204" pitchFamily="34" charset="-128"/>
                <a:cs typeface="Arial" panose="020B0604020202020204" pitchFamily="34" charset="0"/>
              </a:rPr>
              <a:t>Obtaining more than one set of vital signs allows you to identify trends of either improvement or deterioration.</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dirty="0">
                <a:latin typeface="Arial" panose="020B0604020202020204" pitchFamily="34" charset="0"/>
                <a:ea typeface="ＭＳ Ｐゴシック" panose="020B0600070205080204" pitchFamily="34" charset="-128"/>
                <a:cs typeface="Arial" panose="020B0604020202020204" pitchFamily="34" charset="0"/>
              </a:rPr>
              <a:t>The American Heart Association notes that you should look for a pulse for no more than 10 seconds. If it is difficult to feel, it may not be there.</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0522860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Talking Points: </a:t>
            </a:r>
            <a:r>
              <a:rPr lang="en-US" altLang="en-US" dirty="0">
                <a:latin typeface="Arial" panose="020B0604020202020204" pitchFamily="34" charset="0"/>
                <a:ea typeface="ＭＳ Ｐゴシック" panose="020B0600070205080204" pitchFamily="34" charset="-128"/>
                <a:cs typeface="Arial" panose="020B0604020202020204" pitchFamily="34" charset="0"/>
              </a:rPr>
              <a:t>Blood pressure monitors are sometimes inaccurate. You should trust the trend and obtain a manual pressure to confirm. </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dirty="0">
                <a:latin typeface="Arial" panose="020B0604020202020204" pitchFamily="34" charset="0"/>
                <a:ea typeface="ＭＳ Ｐゴシック" panose="020B0600070205080204" pitchFamily="34" charset="-128"/>
                <a:cs typeface="Arial" panose="020B0604020202020204" pitchFamily="34" charset="0"/>
              </a:rPr>
              <a:t>If possible, remove the artificial nails. If this is impossible, consider an alternate site for the pulse oximetry probe; perhaps an earlobe or a toe. Always follow manufacturer's recommendations for your monitor.</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2692929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Talking Points: </a:t>
            </a:r>
            <a:r>
              <a:rPr lang="en-US" altLang="en-US" dirty="0">
                <a:latin typeface="Arial" panose="020B0604020202020204" pitchFamily="34" charset="0"/>
                <a:ea typeface="ＭＳ Ｐゴシック" panose="020B0600070205080204" pitchFamily="34" charset="-128"/>
                <a:cs typeface="Arial" panose="020B0604020202020204" pitchFamily="34" charset="0"/>
              </a:rPr>
              <a:t>Fast heart rates can prevent filling of the heart. With this drop in preload, cardiac output also suffers. If little blood is being ejected from the heart, pressure will not be normal and pulse will be weak.</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7170843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Shape 3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2" name="Shape 38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dirty="0"/>
          </a:p>
        </p:txBody>
      </p:sp>
      <p:sp>
        <p:nvSpPr>
          <p:cNvPr id="383" name="Shape 383"/>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73</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13.1</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Point to Emphasize: </a:t>
            </a:r>
            <a:r>
              <a:rPr lang="en-US" altLang="en-US" dirty="0">
                <a:latin typeface="Arial" panose="020B0604020202020204" pitchFamily="34" charset="0"/>
                <a:ea typeface="ＭＳ Ｐゴシック" panose="020B0600070205080204" pitchFamily="34" charset="-128"/>
                <a:cs typeface="Arial" panose="020B0604020202020204" pitchFamily="34" charset="0"/>
              </a:rPr>
              <a:t>Evaluate both rate and quality when assessing the pulse.</a:t>
            </a: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Discussion Topic: </a:t>
            </a:r>
            <a:r>
              <a:rPr lang="en-US" altLang="en-US" dirty="0">
                <a:latin typeface="Arial" panose="020B0604020202020204" pitchFamily="34" charset="0"/>
                <a:ea typeface="ＭＳ Ｐゴシック" panose="020B0600070205080204" pitchFamily="34" charset="-128"/>
                <a:cs typeface="Arial" panose="020B0604020202020204" pitchFamily="34" charset="0"/>
              </a:rPr>
              <a:t>Explain how a pulse is created.</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022455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13.1</a:t>
            </a:r>
          </a:p>
          <a:p>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ea typeface="ＭＳ Ｐゴシック" panose="020B0600070205080204" pitchFamily="34" charset="-128"/>
                <a:cs typeface="Arial" panose="020B0604020202020204" pitchFamily="34" charset="0"/>
              </a:rPr>
              <a:t>Point to Emphasize: </a:t>
            </a:r>
            <a:r>
              <a:rPr lang="en-US" altLang="en-US" dirty="0">
                <a:latin typeface="Arial" panose="020B0604020202020204" pitchFamily="34" charset="0"/>
                <a:ea typeface="ＭＳ Ｐゴシック" panose="020B0600070205080204" pitchFamily="34" charset="-128"/>
                <a:cs typeface="Arial" panose="020B0604020202020204" pitchFamily="34" charset="0"/>
              </a:rPr>
              <a:t>Evaluate both rate and quality when assessing the pulse.</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676805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Shape 24"/>
        <p:cNvGrpSpPr/>
        <p:nvPr/>
      </p:nvGrpSpPr>
      <p:grpSpPr>
        <a:xfrm>
          <a:off x="0" y="0"/>
          <a:ext cx="0" cy="0"/>
          <a:chOff x="0" y="0"/>
          <a:chExt cx="0" cy="0"/>
        </a:xfrm>
      </p:grpSpPr>
      <p:sp>
        <p:nvSpPr>
          <p:cNvPr id="25" name="Title 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 name="Content Placeholder 2"/>
          <p:cNvSpPr>
            <a:spLocks noGrp="1"/>
          </p:cNvSpPr>
          <p:nvPr>
            <p:ph sz="quarter" idx="10"/>
          </p:nvPr>
        </p:nvSpPr>
        <p:spPr>
          <a:xfrm>
            <a:off x="457200" y="1600200"/>
            <a:ext cx="8229600" cy="4525963"/>
          </a:xfrm>
        </p:spPr>
        <p:txBody>
          <a:bodyPr/>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2469634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and Five Content_Link">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3730239" cy="676464"/>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392649"/>
            <a:ext cx="3730239" cy="701761"/>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254847"/>
            <a:ext cx="3732767" cy="71040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4672" y="4125687"/>
            <a:ext cx="3732767" cy="711234"/>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7200" y="4997360"/>
            <a:ext cx="3730239" cy="659956"/>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956561" y="1555750"/>
            <a:ext cx="3730239" cy="676463"/>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20"/>
          </p:nvPr>
        </p:nvSpPr>
        <p:spPr>
          <a:xfrm>
            <a:off x="4956561" y="2392363"/>
            <a:ext cx="3733414" cy="702047"/>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2" name="Content Placeholder 11"/>
          <p:cNvSpPr>
            <a:spLocks noGrp="1"/>
          </p:cNvSpPr>
          <p:nvPr>
            <p:ph sz="quarter" idx="21"/>
          </p:nvPr>
        </p:nvSpPr>
        <p:spPr>
          <a:xfrm>
            <a:off x="4956561" y="3254848"/>
            <a:ext cx="3730239" cy="710402"/>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3" name="Text Placeholder 12"/>
          <p:cNvSpPr>
            <a:spLocks noGrp="1"/>
          </p:cNvSpPr>
          <p:nvPr>
            <p:ph type="body" sz="quarter" idx="24"/>
          </p:nvPr>
        </p:nvSpPr>
        <p:spPr>
          <a:xfrm>
            <a:off x="4854576" y="4174123"/>
            <a:ext cx="3921956" cy="4381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7" name="Text Placeholder 16"/>
          <p:cNvSpPr>
            <a:spLocks noGrp="1"/>
          </p:cNvSpPr>
          <p:nvPr>
            <p:ph type="body" sz="quarter" idx="25"/>
          </p:nvPr>
        </p:nvSpPr>
        <p:spPr>
          <a:xfrm>
            <a:off x="4854575" y="4683125"/>
            <a:ext cx="3922713" cy="6413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9" name="Text Placeholder 18"/>
          <p:cNvSpPr>
            <a:spLocks noGrp="1"/>
          </p:cNvSpPr>
          <p:nvPr>
            <p:ph type="body" sz="quarter" idx="26"/>
          </p:nvPr>
        </p:nvSpPr>
        <p:spPr>
          <a:xfrm>
            <a:off x="4854575" y="5503863"/>
            <a:ext cx="3922713" cy="6064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21" name="Text Placeholder 20"/>
          <p:cNvSpPr>
            <a:spLocks noGrp="1"/>
          </p:cNvSpPr>
          <p:nvPr>
            <p:ph type="body" sz="quarter" idx="27"/>
          </p:nvPr>
        </p:nvSpPr>
        <p:spPr>
          <a:xfrm>
            <a:off x="4452938" y="6110288"/>
            <a:ext cx="4443412" cy="6492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23" name="Text Placeholder 22"/>
          <p:cNvSpPr>
            <a:spLocks noGrp="1"/>
          </p:cNvSpPr>
          <p:nvPr>
            <p:ph type="body" sz="quarter" idx="28"/>
          </p:nvPr>
        </p:nvSpPr>
        <p:spPr>
          <a:xfrm>
            <a:off x="457200" y="5784850"/>
            <a:ext cx="3730625" cy="8207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26039257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Figure + Caption">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457200" y="215153"/>
            <a:ext cx="8229600" cy="110265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55" name="Shape 55"/>
          <p:cNvSpPr txBox="1">
            <a:spLocks noGrp="1"/>
          </p:cNvSpPr>
          <p:nvPr>
            <p:ph type="body" idx="1"/>
          </p:nvPr>
        </p:nvSpPr>
        <p:spPr>
          <a:xfrm>
            <a:off x="457200" y="5368160"/>
            <a:ext cx="8229600" cy="916856"/>
          </a:xfrm>
          <a:prstGeom prst="rect">
            <a:avLst/>
          </a:prstGeom>
          <a:noFill/>
          <a:ln>
            <a:noFill/>
          </a:ln>
        </p:spPr>
        <p:txBody>
          <a:bodyPr lIns="0" tIns="0" rIns="0" bIns="0" anchor="b" anchorCtr="0"/>
          <a:lstStyle>
            <a:lvl1pPr marL="0" marR="0" lvl="0" indent="0" algn="l" rtl="0">
              <a:spcBef>
                <a:spcPts val="0"/>
              </a:spcBef>
              <a:buClr>
                <a:srgbClr val="007FA3"/>
              </a:buClr>
              <a:buFont typeface="Arial"/>
              <a:buNone/>
              <a:defRPr sz="1200" b="0" i="0" u="none" strike="noStrike" cap="none">
                <a:solidFill>
                  <a:schemeClr val="dk1"/>
                </a:solidFill>
                <a:latin typeface="+mn-lt"/>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dirty="0"/>
          </a:p>
        </p:txBody>
      </p:sp>
      <p:sp>
        <p:nvSpPr>
          <p:cNvPr id="56" name="Shape 5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393726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Figure + Caption">
    <p:spTree>
      <p:nvGrpSpPr>
        <p:cNvPr id="1" name="Shape 53"/>
        <p:cNvGrpSpPr/>
        <p:nvPr/>
      </p:nvGrpSpPr>
      <p:grpSpPr>
        <a:xfrm>
          <a:off x="0" y="0"/>
          <a:ext cx="0" cy="0"/>
          <a:chOff x="0" y="0"/>
          <a:chExt cx="0" cy="0"/>
        </a:xfrm>
      </p:grpSpPr>
      <p:sp>
        <p:nvSpPr>
          <p:cNvPr id="54" name="Shape 54"/>
          <p:cNvSpPr txBox="1">
            <a:spLocks noGrp="1"/>
          </p:cNvSpPr>
          <p:nvPr>
            <p:ph type="title" hasCustomPrompt="1"/>
          </p:nvPr>
        </p:nvSpPr>
        <p:spPr>
          <a:xfrm>
            <a:off x="457200" y="228600"/>
            <a:ext cx="8229600" cy="106679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t>Click to add figure number and title</a:t>
            </a:r>
            <a:endParaRPr dirty="0"/>
          </a:p>
        </p:txBody>
      </p:sp>
      <p:sp>
        <p:nvSpPr>
          <p:cNvPr id="55" name="Shape 55"/>
          <p:cNvSpPr txBox="1">
            <a:spLocks noGrp="1"/>
          </p:cNvSpPr>
          <p:nvPr>
            <p:ph type="body" idx="1" hasCustomPrompt="1"/>
          </p:nvPr>
        </p:nvSpPr>
        <p:spPr>
          <a:xfrm>
            <a:off x="457200" y="5050971"/>
            <a:ext cx="8229600" cy="1018367"/>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1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r>
              <a:rPr lang="en-US" dirty="0"/>
              <a:t>Click to add caption</a:t>
            </a:r>
            <a:endParaRPr dirty="0"/>
          </a:p>
        </p:txBody>
      </p:sp>
      <p:sp>
        <p:nvSpPr>
          <p:cNvPr id="56" name="Shape 5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dirty="0">
              <a:solidFill>
                <a:schemeClr val="dk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AD3CB993-AC2C-41C5-BFB7-F2499EC1A14C}"/>
              </a:ext>
            </a:extLst>
          </p:cNvPr>
          <p:cNvSpPr>
            <a:spLocks noGrp="1"/>
          </p:cNvSpPr>
          <p:nvPr>
            <p:ph type="pic" sz="quarter" idx="13"/>
          </p:nvPr>
        </p:nvSpPr>
        <p:spPr>
          <a:xfrm>
            <a:off x="457200" y="1512888"/>
            <a:ext cx="8232775" cy="3417887"/>
          </a:xfrm>
        </p:spPr>
        <p:txBody>
          <a:bodyPr/>
          <a:lstStyle/>
          <a:p>
            <a:endParaRPr lang="en-US" dirty="0"/>
          </a:p>
        </p:txBody>
      </p:sp>
    </p:spTree>
    <p:extLst>
      <p:ext uri="{BB962C8B-B14F-4D97-AF65-F5344CB8AC3E}">
        <p14:creationId xmlns:p14="http://schemas.microsoft.com/office/powerpoint/2010/main" val="18850975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9" name="Shape 19"/>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Shape 20"/>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1" name="Shape 21"/>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0" cap="none" spc="0" normalizeH="0" baseline="0" noProof="0" dirty="0">
              <a:ln>
                <a:noFill/>
              </a:ln>
              <a:solidFill>
                <a:srgbClr val="000000"/>
              </a:solidFill>
              <a:effectLst/>
              <a:uLnTx/>
              <a:uFillTx/>
              <a:latin typeface="Arial"/>
              <a:cs typeface="Arial"/>
              <a:sym typeface="Arial"/>
            </a:endParaRPr>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dirty="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28616086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and Link">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9" name="Shape 19"/>
          <p:cNvSpPr txBox="1">
            <a:spLocks noGrp="1"/>
          </p:cNvSpPr>
          <p:nvPr>
            <p:ph type="ctrTitle"/>
          </p:nvPr>
        </p:nvSpPr>
        <p:spPr>
          <a:xfrm>
            <a:off x="685800" y="762000"/>
            <a:ext cx="7772400" cy="2838451"/>
          </a:xfrm>
          <a:prstGeom prst="rect">
            <a:avLst/>
          </a:prstGeom>
          <a:noFill/>
          <a:ln>
            <a:noFill/>
          </a:ln>
        </p:spPr>
        <p:txBody>
          <a:bodyPr lIns="0" tIns="0" rIns="0" bIns="0"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1" name="Shape 21"/>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0" cap="none" spc="0" normalizeH="0" baseline="0" noProof="0" dirty="0">
              <a:ln>
                <a:noFill/>
              </a:ln>
              <a:solidFill>
                <a:srgbClr val="000000"/>
              </a:solidFill>
              <a:effectLst/>
              <a:uLnTx/>
              <a:uFillTx/>
              <a:latin typeface="Arial"/>
              <a:cs typeface="Arial"/>
              <a:sym typeface="Arial"/>
            </a:endParaRPr>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3" name="Text Placeholder 2"/>
          <p:cNvSpPr>
            <a:spLocks noGrp="1"/>
          </p:cNvSpPr>
          <p:nvPr>
            <p:ph type="body" sz="quarter" idx="13"/>
          </p:nvPr>
        </p:nvSpPr>
        <p:spPr>
          <a:xfrm>
            <a:off x="674688" y="3962400"/>
            <a:ext cx="7783512" cy="1752600"/>
          </a:xfrm>
        </p:spPr>
        <p:txBody>
          <a:bodyPr/>
          <a:lstStyle>
            <a:lvl1pPr>
              <a:defRPr sz="2000">
                <a:latin typeface="+mn-lt"/>
              </a:defRPr>
            </a:lvl1pPr>
            <a:lvl2pPr>
              <a:defRPr sz="2000">
                <a:latin typeface="+mn-lt"/>
              </a:defRPr>
            </a:lvl2pPr>
            <a:lvl3pPr>
              <a:defRPr sz="2000">
                <a:latin typeface="+mn-lt"/>
              </a:defRPr>
            </a:lvl3pPr>
            <a:lvl4pPr>
              <a:defRPr sz="2000">
                <a:latin typeface="+mn-lt"/>
              </a:defRPr>
            </a:lvl4pPr>
            <a:lvl5pPr>
              <a:defRPr sz="20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42496903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Title Only">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76" name="Shape 7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7" name="Shape 7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8" name="Shape 7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a:p>
        </p:txBody>
      </p:sp>
      <p:sp>
        <p:nvSpPr>
          <p:cNvPr id="41" name="Shape 41"/>
          <p:cNvSpPr txBox="1">
            <a:spLocks noGrp="1"/>
          </p:cNvSpPr>
          <p:nvPr>
            <p:ph type="body" idx="3"/>
          </p:nvPr>
        </p:nvSpPr>
        <p:spPr>
          <a:xfrm>
            <a:off x="5029200" y="3200400"/>
            <a:ext cx="3657600" cy="292576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9" name="Shape 39"/>
          <p:cNvSpPr txBox="1">
            <a:spLocks noGrp="1"/>
          </p:cNvSpPr>
          <p:nvPr>
            <p:ph type="body" idx="13"/>
          </p:nvPr>
        </p:nvSpPr>
        <p:spPr>
          <a:xfrm>
            <a:off x="474779" y="1500547"/>
            <a:ext cx="8229600" cy="20515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4887522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a:p>
        </p:txBody>
      </p:sp>
      <p:sp>
        <p:nvSpPr>
          <p:cNvPr id="41" name="Shape 41"/>
          <p:cNvSpPr txBox="1">
            <a:spLocks noGrp="1"/>
          </p:cNvSpPr>
          <p:nvPr>
            <p:ph type="body" idx="3"/>
          </p:nvPr>
        </p:nvSpPr>
        <p:spPr>
          <a:xfrm>
            <a:off x="5029200" y="3200400"/>
            <a:ext cx="3657600" cy="292576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9" name="Shape 39"/>
          <p:cNvSpPr txBox="1">
            <a:spLocks noGrp="1"/>
          </p:cNvSpPr>
          <p:nvPr>
            <p:ph type="body" idx="13"/>
          </p:nvPr>
        </p:nvSpPr>
        <p:spPr>
          <a:xfrm>
            <a:off x="474779" y="1500547"/>
            <a:ext cx="8229600" cy="20515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2401594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On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6"/>
            <a:ext cx="8229600" cy="4467955"/>
          </a:xfrm>
        </p:spPr>
        <p:txBody>
          <a:bodyPr/>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4"/>
            <a:r>
              <a:rPr lang="en-US" dirty="0"/>
              <a:t> </a:t>
            </a:r>
          </a:p>
        </p:txBody>
      </p:sp>
    </p:spTree>
    <p:extLst>
      <p:ext uri="{BB962C8B-B14F-4D97-AF65-F5344CB8AC3E}">
        <p14:creationId xmlns:p14="http://schemas.microsoft.com/office/powerpoint/2010/main" val="28627188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Link On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Text Placeholder 2"/>
          <p:cNvSpPr>
            <a:spLocks noGrp="1"/>
          </p:cNvSpPr>
          <p:nvPr>
            <p:ph type="body" sz="quarter" idx="14"/>
          </p:nvPr>
        </p:nvSpPr>
        <p:spPr>
          <a:xfrm>
            <a:off x="457200" y="1555750"/>
            <a:ext cx="8232775" cy="4468813"/>
          </a:xfrm>
        </p:spPr>
        <p:txBody>
          <a:bodyPr/>
          <a:lstStyle>
            <a:lvl1pPr marL="255600"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1535615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 Title and Two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lvl1pPr marR="0" indent="-2556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0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 </a:t>
            </a:r>
          </a:p>
          <a:p>
            <a:pPr lvl="2"/>
            <a:r>
              <a:rPr lang="en-US" dirty="0"/>
              <a:t> </a:t>
            </a:r>
          </a:p>
          <a:p>
            <a:pPr lvl="3"/>
            <a:r>
              <a:rPr lang="en-US" dirty="0"/>
              <a:t> </a:t>
            </a:r>
          </a:p>
          <a:p>
            <a:pPr lvl="4"/>
            <a:r>
              <a:rPr lang="en-US" dirty="0"/>
              <a:t> </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lvl1pPr marR="0" indent="-2556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000" b="0" i="0" u="none" strike="noStrike" cap="none" dirty="0">
                <a:solidFill>
                  <a:schemeClr val="dk1"/>
                </a:solidFill>
                <a:latin typeface="+mn-lt"/>
                <a:ea typeface="Arial"/>
                <a:cs typeface="Arial"/>
                <a:sym typeface="Arial"/>
              </a:defRPr>
            </a:lvl5pPr>
          </a:lstStyle>
          <a:p>
            <a:pPr lvl="0"/>
            <a:r>
              <a:rPr lang="en-US" dirty="0"/>
              <a:t>Edit Master text styles</a:t>
            </a:r>
            <a:endParaRPr lang="en-US" sz="2400" b="0" i="0" u="none" strike="noStrike" cap="none" dirty="0">
              <a:solidFill>
                <a:schemeClr val="dk1"/>
              </a:solidFill>
              <a:latin typeface="+mn-lt"/>
              <a:cs typeface="Arial"/>
              <a:sym typeface="Arial"/>
            </a:endParaRPr>
          </a:p>
          <a:p>
            <a:pPr lvl="1"/>
            <a:r>
              <a:rPr lang="en-US" b="0" i="0" u="none" strike="noStrike" cap="none" dirty="0">
                <a:solidFill>
                  <a:schemeClr val="dk1"/>
                </a:solidFill>
                <a:latin typeface="+mn-lt"/>
                <a:cs typeface="Arial"/>
                <a:sym typeface="Arial"/>
              </a:rPr>
              <a:t> </a:t>
            </a:r>
          </a:p>
          <a:p>
            <a:pPr lvl="2"/>
            <a:r>
              <a:rPr lang="en-US" dirty="0"/>
              <a:t> </a:t>
            </a:r>
          </a:p>
          <a:p>
            <a:pPr lvl="3"/>
            <a:r>
              <a:rPr lang="en-US" dirty="0"/>
              <a:t> </a:t>
            </a:r>
          </a:p>
          <a:p>
            <a:pPr lvl="4"/>
            <a:r>
              <a:rPr lang="en-US" dirty="0"/>
              <a:t> </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Thre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50"/>
            <a:ext cx="8232128" cy="982352"/>
          </a:xfrm>
        </p:spPr>
        <p:txBody>
          <a:bodyPr/>
          <a:lstStyle>
            <a:lvl1pPr marR="0" indent="-2556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0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939753"/>
            <a:ext cx="8229600" cy="1196411"/>
          </a:xfrm>
        </p:spPr>
        <p:txBody>
          <a:bodyPr/>
          <a:lstStyle>
            <a:lvl1pPr marR="0" indent="-2556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0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7200" y="4665662"/>
            <a:ext cx="8232128" cy="1251043"/>
          </a:xfrm>
        </p:spPr>
        <p:txBody>
          <a:bodyPr/>
          <a:lstStyle>
            <a:lvl1pPr marR="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0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362930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Four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8"/>
            <a:ext cx="8232128" cy="984807"/>
          </a:xfrm>
        </p:spPr>
        <p:txBody>
          <a:bodyPr/>
          <a:lstStyle>
            <a:lvl1pPr indent="-255600">
              <a:defRPr sz="2400" baseline="0">
                <a:latin typeface="+mn-lt"/>
              </a:defRPr>
            </a:lvl1pPr>
            <a:lvl2pPr indent="-284400">
              <a:defRPr sz="2400" baseline="0">
                <a:latin typeface="+mn-lt"/>
              </a:defRPr>
            </a:lvl2pPr>
            <a:lvl3pPr indent="-230400">
              <a:defRPr sz="2400" baseline="0">
                <a:latin typeface="+mn-lt"/>
              </a:defRPr>
            </a:lvl3pPr>
            <a:lvl4pPr>
              <a:defRPr sz="2400" baseline="0">
                <a:latin typeface="+mn-lt"/>
              </a:defRPr>
            </a:lvl4pPr>
            <a:lvl5pPr>
              <a:defRPr sz="2400" baseline="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743198"/>
            <a:ext cx="8229600" cy="1021037"/>
          </a:xfrm>
        </p:spPr>
        <p:txBody>
          <a:bodyPr/>
          <a:lstStyle>
            <a:lvl1pPr indent="-255600">
              <a:defRPr sz="2400" baseline="0">
                <a:latin typeface="+mn-lt"/>
              </a:defRPr>
            </a:lvl1pPr>
            <a:lvl2pPr indent="-284400">
              <a:defRPr sz="2400" baseline="0">
                <a:latin typeface="+mn-lt"/>
              </a:defRPr>
            </a:lvl2pPr>
            <a:lvl3pPr indent="-230400">
              <a:defRPr sz="2400" baseline="0">
                <a:latin typeface="+mn-lt"/>
              </a:defRPr>
            </a:lvl3pPr>
            <a:lvl4pPr>
              <a:defRPr sz="2400" baseline="0">
                <a:latin typeface="+mn-lt"/>
              </a:defRPr>
            </a:lvl4pPr>
            <a:lvl5pPr>
              <a:defRPr sz="2400" baseline="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939052"/>
            <a:ext cx="8232128" cy="969122"/>
          </a:xfrm>
        </p:spPr>
        <p:txBody>
          <a:bodyPr/>
          <a:lstStyle>
            <a:lvl1pPr indent="-255600">
              <a:defRPr sz="2400" baseline="0">
                <a:latin typeface="+mn-lt"/>
              </a:defRPr>
            </a:lvl1pPr>
            <a:lvl2pPr indent="-284400">
              <a:defRPr sz="2400" baseline="0">
                <a:latin typeface="+mn-lt"/>
              </a:defRPr>
            </a:lvl2pPr>
            <a:lvl3pPr indent="-230400">
              <a:defRPr sz="2400" baseline="0">
                <a:latin typeface="+mn-lt"/>
              </a:defRPr>
            </a:lvl3pPr>
            <a:lvl4pPr>
              <a:defRPr sz="2400" baseline="0">
                <a:latin typeface="+mn-lt"/>
              </a:defRPr>
            </a:lvl4pPr>
            <a:lvl5pPr>
              <a:defRPr sz="2400" baseline="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7200" y="5068609"/>
            <a:ext cx="8232128" cy="915328"/>
          </a:xfrm>
        </p:spPr>
        <p:txBody>
          <a:bodyPr/>
          <a:lstStyle>
            <a:lvl1pPr indent="-255600">
              <a:defRPr sz="2400" baseline="0">
                <a:latin typeface="+mn-lt"/>
              </a:defRPr>
            </a:lvl1pPr>
            <a:lvl2pPr indent="-284400">
              <a:defRPr sz="2400" baseline="0">
                <a:latin typeface="+mn-lt"/>
              </a:defRPr>
            </a:lvl2pPr>
            <a:lvl3pPr indent="-230400">
              <a:defRPr sz="2400" baseline="0">
                <a:latin typeface="+mn-lt"/>
              </a:defRPr>
            </a:lvl3pPr>
            <a:lvl4pPr>
              <a:defRPr sz="2400" baseline="0">
                <a:latin typeface="+mn-lt"/>
              </a:defRPr>
            </a:lvl4pPr>
            <a:lvl5pPr>
              <a:defRPr sz="2400" baseline="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10623930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Fiv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8232128" cy="495242"/>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264889"/>
            <a:ext cx="8229600" cy="572316"/>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051103"/>
            <a:ext cx="8232128" cy="573499"/>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7200" y="3837317"/>
            <a:ext cx="8232128" cy="57984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7200" y="4623532"/>
            <a:ext cx="8232128" cy="572356"/>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54672" y="5424490"/>
            <a:ext cx="8234655" cy="591750"/>
          </a:xfrm>
        </p:spPr>
        <p:txBody>
          <a:bodyPr/>
          <a:lstStyle>
            <a:lvl1pPr indent="-255600">
              <a:defRPr sz="1800"/>
            </a:lvl1pPr>
            <a:lvl2pPr indent="-284400">
              <a:defRPr sz="1800"/>
            </a:lvl2pPr>
            <a:lvl3pPr indent="-230400">
              <a:defRPr sz="1800"/>
            </a:lvl3pPr>
            <a:lvl4pPr indent="-230400">
              <a:defRPr sz="1800"/>
            </a:lvl4pPr>
            <a:lvl5pPr indent="-230400">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23431259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and Fiv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8232128" cy="676464"/>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392649"/>
            <a:ext cx="8229600" cy="739698"/>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335803"/>
            <a:ext cx="8232128" cy="813243"/>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7200" y="4362943"/>
            <a:ext cx="8232128" cy="69315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7200" y="5297488"/>
            <a:ext cx="8232128" cy="659559"/>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5538759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and Fiv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3730239" cy="676464"/>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392649"/>
            <a:ext cx="3730239" cy="701761"/>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254847"/>
            <a:ext cx="3732767" cy="71040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4672" y="4125687"/>
            <a:ext cx="3732767" cy="711234"/>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7200" y="4997360"/>
            <a:ext cx="3730239" cy="659956"/>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956561" y="1555750"/>
            <a:ext cx="3730239" cy="676463"/>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20"/>
          </p:nvPr>
        </p:nvSpPr>
        <p:spPr>
          <a:xfrm>
            <a:off x="4956561" y="2392363"/>
            <a:ext cx="3733414" cy="702047"/>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2" name="Content Placeholder 11"/>
          <p:cNvSpPr>
            <a:spLocks noGrp="1"/>
          </p:cNvSpPr>
          <p:nvPr>
            <p:ph sz="quarter" idx="21"/>
          </p:nvPr>
        </p:nvSpPr>
        <p:spPr>
          <a:xfrm>
            <a:off x="4956561" y="3254848"/>
            <a:ext cx="3730239" cy="710402"/>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4" name="Content Placeholder 13"/>
          <p:cNvSpPr>
            <a:spLocks noGrp="1"/>
          </p:cNvSpPr>
          <p:nvPr>
            <p:ph sz="quarter" idx="22"/>
          </p:nvPr>
        </p:nvSpPr>
        <p:spPr>
          <a:xfrm>
            <a:off x="4956561" y="4125688"/>
            <a:ext cx="3730239" cy="711233"/>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6" name="Content Placeholder 15"/>
          <p:cNvSpPr>
            <a:spLocks noGrp="1"/>
          </p:cNvSpPr>
          <p:nvPr>
            <p:ph sz="quarter" idx="23"/>
          </p:nvPr>
        </p:nvSpPr>
        <p:spPr>
          <a:xfrm>
            <a:off x="4956562" y="4997359"/>
            <a:ext cx="3733414" cy="736869"/>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4036340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574562"/>
            <a:ext cx="8229600" cy="4428411"/>
          </a:xfrm>
          <a:prstGeom prst="rect">
            <a:avLst/>
          </a:prstGeom>
          <a:noFill/>
          <a:ln>
            <a:noFill/>
          </a:ln>
        </p:spPr>
        <p:txBody>
          <a:bodyPr lIns="0" tIns="0" rIns="0" bIns="0"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pic>
        <p:nvPicPr>
          <p:cNvPr id="15" name="Shape 15" descr="Pearson Logo"/>
          <p:cNvPicPr preferRelativeResize="0"/>
          <p:nvPr/>
        </p:nvPicPr>
        <p:blipFill rotWithShape="1">
          <a:blip r:embed="rId18">
            <a:alphaModFix/>
          </a:blip>
          <a:srcRect/>
          <a:stretch/>
        </p:blipFill>
        <p:spPr>
          <a:xfrm>
            <a:off x="443972" y="6429709"/>
            <a:ext cx="917999" cy="279914"/>
          </a:xfrm>
          <a:prstGeom prst="rect">
            <a:avLst/>
          </a:prstGeom>
          <a:noFill/>
          <a:ln>
            <a:noFill/>
          </a:ln>
        </p:spPr>
      </p:pic>
      <p:sp>
        <p:nvSpPr>
          <p:cNvPr id="2" name="Footer Placeholder 1">
            <a:extLst>
              <a:ext uri="{FF2B5EF4-FFF2-40B4-BE49-F238E27FC236}">
                <a16:creationId xmlns:a16="http://schemas.microsoft.com/office/drawing/2014/main" id="{7B8A108E-B0AF-4869-B5B8-3D3BB7BC725E}"/>
              </a:ext>
            </a:extLst>
          </p:cNvPr>
          <p:cNvSpPr>
            <a:spLocks noGrp="1"/>
          </p:cNvSpPr>
          <p:nvPr>
            <p:ph type="ftr" sz="quarter" idx="3"/>
          </p:nvPr>
        </p:nvSpPr>
        <p:spPr>
          <a:xfrm>
            <a:off x="457200" y="6028611"/>
            <a:ext cx="8229600" cy="200549"/>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9" name="Text Placeholder 5"/>
          <p:cNvSpPr txBox="1">
            <a:spLocks/>
          </p:cNvSpPr>
          <p:nvPr userDrawn="1"/>
        </p:nvSpPr>
        <p:spPr>
          <a:xfrm>
            <a:off x="2650837" y="6438783"/>
            <a:ext cx="6035070" cy="419217"/>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r>
              <a:rPr lang="en-IN" altLang="en-US" sz="1200" dirty="0">
                <a:solidFill>
                  <a:schemeClr val="tx1"/>
                </a:solidFill>
                <a:latin typeface="Verdana"/>
                <a:ea typeface="Verdana" panose="020B0604030504040204" pitchFamily="34" charset="0"/>
                <a:cs typeface="Verdana" panose="020B0604030504040204" pitchFamily="34" charset="0"/>
              </a:rPr>
              <a:t>Copyright © 2021, 2016, 2012 Pearson Education, Inc. All Rights Reserved</a:t>
            </a:r>
          </a:p>
        </p:txBody>
      </p:sp>
    </p:spTree>
  </p:cSld>
  <p:clrMap bg1="lt1" tx1="dk1" bg2="dk2" tx2="lt2" accent1="accent1" accent2="accent2" accent3="accent3" accent4="accent4" accent5="accent5" accent6="accent6" hlink="hlink" folHlink="folHlink"/>
  <p:sldLayoutIdLst>
    <p:sldLayoutId id="2147483682" r:id="rId1"/>
    <p:sldLayoutId id="2147483675" r:id="rId2"/>
    <p:sldLayoutId id="2147483689" r:id="rId3"/>
    <p:sldLayoutId id="2147483650" r:id="rId4"/>
    <p:sldLayoutId id="2147483679" r:id="rId5"/>
    <p:sldLayoutId id="2147483677" r:id="rId6"/>
    <p:sldLayoutId id="2147483678" r:id="rId7"/>
    <p:sldLayoutId id="2147483687" r:id="rId8"/>
    <p:sldLayoutId id="2147483686" r:id="rId9"/>
    <p:sldLayoutId id="2147483688" r:id="rId10"/>
    <p:sldLayoutId id="2147483681" r:id="rId11"/>
    <p:sldLayoutId id="2147483671" r:id="rId12"/>
    <p:sldLayoutId id="2147483680" r:id="rId13"/>
    <p:sldLayoutId id="2147483690" r:id="rId14"/>
    <p:sldLayoutId id="2147483656" r:id="rId15"/>
    <p:sldLayoutId id="2147483683"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2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2" name="Shape 12"/>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pic>
        <p:nvPicPr>
          <p:cNvPr id="15" name="Shape 15" descr="Pearson Logo"/>
          <p:cNvPicPr preferRelativeResize="0"/>
          <p:nvPr/>
        </p:nvPicPr>
        <p:blipFill rotWithShape="1">
          <a:blip r:embed="rId3">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575987149"/>
      </p:ext>
    </p:extLst>
  </p:cSld>
  <p:clrMap bg1="lt1" tx1="dk1" bg2="dk2" tx2="lt2" accent1="accent1" accent2="accent2" accent3="accent3" accent4="accent4" accent5="accent5" accent6="accent6" hlink="hlink" folHlink="folHlink"/>
  <p:sldLayoutIdLst>
    <p:sldLayoutId id="2147483685"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L="255588" marR="0" lvl="0" indent="-25603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slide" Target="slide52.xml"/><Relationship Id="rId4" Type="http://schemas.openxmlformats.org/officeDocument/2006/relationships/slide" Target="slide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52.xm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3.xml"/><Relationship Id="rId1" Type="http://schemas.openxmlformats.org/officeDocument/2006/relationships/slideLayout" Target="../slideLayouts/slideLayout4.xml"/><Relationship Id="rId4" Type="http://schemas.openxmlformats.org/officeDocument/2006/relationships/image" Target="../media/image16.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8707" cy="984808"/>
          </a:xfrm>
        </p:spPr>
        <p:txBody>
          <a:bodyPr anchor="ctr"/>
          <a:lstStyle/>
          <a:p>
            <a:r>
              <a:rPr lang="en-US" dirty="0"/>
              <a:t>Emergency Care</a:t>
            </a:r>
            <a:endParaRPr lang="en-US" dirty="0">
              <a:cs typeface="Times New Roman" panose="02020603050405020304" pitchFamily="18" charset="0"/>
            </a:endParaRPr>
          </a:p>
        </p:txBody>
      </p:sp>
      <p:sp>
        <p:nvSpPr>
          <p:cNvPr id="3" name="Text Placeholder 2"/>
          <p:cNvSpPr>
            <a:spLocks noGrp="1"/>
          </p:cNvSpPr>
          <p:nvPr>
            <p:ph type="body" idx="1"/>
          </p:nvPr>
        </p:nvSpPr>
        <p:spPr>
          <a:xfrm>
            <a:off x="457200" y="1307640"/>
            <a:ext cx="8229600" cy="369870"/>
          </a:xfrm>
        </p:spPr>
        <p:txBody>
          <a:bodyPr anchor="ctr"/>
          <a:lstStyle/>
          <a:p>
            <a:r>
              <a:rPr lang="en-US" dirty="0">
                <a:solidFill>
                  <a:schemeClr val="tx2"/>
                </a:solidFill>
                <a:latin typeface="+mn-lt"/>
              </a:rPr>
              <a:t>Fourteenth Edition</a:t>
            </a:r>
          </a:p>
        </p:txBody>
      </p:sp>
      <p:sp>
        <p:nvSpPr>
          <p:cNvPr id="4" name="Text Placeholder 3"/>
          <p:cNvSpPr>
            <a:spLocks noGrp="1"/>
          </p:cNvSpPr>
          <p:nvPr>
            <p:ph type="body" idx="2"/>
          </p:nvPr>
        </p:nvSpPr>
        <p:spPr>
          <a:xfrm>
            <a:off x="5029200" y="2346384"/>
            <a:ext cx="3657600" cy="905769"/>
          </a:xfrm>
        </p:spPr>
        <p:txBody>
          <a:bodyPr/>
          <a:lstStyle/>
          <a:p>
            <a:pPr lvl="0" algn="ctr"/>
            <a:r>
              <a:rPr lang="en-US" b="1" dirty="0">
                <a:latin typeface="+mn-lt"/>
              </a:rPr>
              <a:t>Chapter 13</a:t>
            </a:r>
          </a:p>
        </p:txBody>
      </p:sp>
      <p:sp>
        <p:nvSpPr>
          <p:cNvPr id="5" name="Text Placeholder 4"/>
          <p:cNvSpPr>
            <a:spLocks noGrp="1"/>
          </p:cNvSpPr>
          <p:nvPr>
            <p:ph type="body" idx="3"/>
          </p:nvPr>
        </p:nvSpPr>
        <p:spPr>
          <a:xfrm>
            <a:off x="5029200" y="3409979"/>
            <a:ext cx="3656708" cy="950360"/>
          </a:xfrm>
        </p:spPr>
        <p:txBody>
          <a:bodyPr/>
          <a:lstStyle/>
          <a:p>
            <a:pPr algn="ctr"/>
            <a:r>
              <a:rPr lang="en-US" dirty="0">
                <a:latin typeface="+mn-lt"/>
              </a:rPr>
              <a:t>Vital Signs and </a:t>
            </a:r>
            <a:r>
              <a:rPr lang="en-US" dirty="0" smtClean="0">
                <a:latin typeface="+mn-lt"/>
              </a:rPr>
              <a:t>Monitoring Devices</a:t>
            </a:r>
            <a:endParaRPr lang="en-US" dirty="0">
              <a:latin typeface="+mn-lt"/>
            </a:endParaRPr>
          </a:p>
        </p:txBody>
      </p:sp>
      <p:pic>
        <p:nvPicPr>
          <p:cNvPr id="7" name="Picture 6" descr="Front Cover: Emergency Care Fourteenth Edition by Limmer and O'Keef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275" y="1725354"/>
            <a:ext cx="3625448" cy="4637728"/>
          </a:xfrm>
          <a:prstGeom prst="rect">
            <a:avLst/>
          </a:prstGeom>
          <a:ln w="9525">
            <a:solidFill>
              <a:schemeClr val="tx1"/>
            </a:solidFill>
          </a:ln>
        </p:spPr>
      </p:pic>
      <p:sp>
        <p:nvSpPr>
          <p:cNvPr id="6" name="Text Placeholder 5"/>
          <p:cNvSpPr>
            <a:spLocks noGrp="1"/>
          </p:cNvSpPr>
          <p:nvPr>
            <p:ph type="body" idx="13"/>
          </p:nvPr>
        </p:nvSpPr>
        <p:spPr>
          <a:xfrm>
            <a:off x="2650837" y="6438783"/>
            <a:ext cx="6035070" cy="419217"/>
          </a:xfrm>
        </p:spPr>
        <p:txBody>
          <a:bodyPr anchor="ctr"/>
          <a:lstStyle/>
          <a:p>
            <a:pPr algn="r"/>
            <a:r>
              <a:rPr lang="en-IN" altLang="en-US" sz="1200" dirty="0">
                <a:solidFill>
                  <a:schemeClr val="tx1"/>
                </a:solidFill>
                <a:latin typeface="Verdana"/>
                <a:ea typeface="Verdana" panose="020B0604030504040204" pitchFamily="34" charset="0"/>
                <a:cs typeface="Verdana" panose="020B0604030504040204" pitchFamily="34" charset="0"/>
              </a:rPr>
              <a:t>Copyright © 2021, 2016, 2012 Pearson Education, Inc. All Rights Reserved</a:t>
            </a:r>
          </a:p>
        </p:txBody>
      </p:sp>
      <p:sp>
        <p:nvSpPr>
          <p:cNvPr id="8" name="TextBox 7"/>
          <p:cNvSpPr txBox="1"/>
          <p:nvPr/>
        </p:nvSpPr>
        <p:spPr>
          <a:xfrm>
            <a:off x="5593067" y="4564004"/>
            <a:ext cx="2529865" cy="830997"/>
          </a:xfrm>
          <a:prstGeom prst="rect">
            <a:avLst/>
          </a:prstGeom>
          <a:noFill/>
        </p:spPr>
        <p:txBody>
          <a:bodyPr wrap="square" rtlCol="0">
            <a:spAutoFit/>
          </a:bodyPr>
          <a:lstStyle/>
          <a:p>
            <a:r>
              <a:rPr lang="en-US" sz="1200" dirty="0">
                <a:solidFill>
                  <a:schemeClr val="bg1"/>
                </a:solidFill>
                <a:latin typeface="+mn-lt"/>
              </a:rPr>
              <a:t>Slides in this presentation contain hyperlinks. JAWS users should be able to get a list of links by using INSERT+F7</a:t>
            </a:r>
          </a:p>
        </p:txBody>
      </p:sp>
    </p:spTree>
    <p:extLst>
      <p:ext uri="{BB962C8B-B14F-4D97-AF65-F5344CB8AC3E}">
        <p14:creationId xmlns:p14="http://schemas.microsoft.com/office/powerpoint/2010/main" val="4074576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4DE38-0C6B-4DAB-87E1-369014015480}"/>
              </a:ext>
            </a:extLst>
          </p:cNvPr>
          <p:cNvSpPr>
            <a:spLocks noGrp="1"/>
          </p:cNvSpPr>
          <p:nvPr>
            <p:ph type="title"/>
          </p:nvPr>
        </p:nvSpPr>
        <p:spPr>
          <a:xfrm>
            <a:off x="457200" y="215371"/>
            <a:ext cx="8507186" cy="1097279"/>
          </a:xfrm>
        </p:spPr>
        <p:txBody>
          <a:bodyPr/>
          <a:lstStyle/>
          <a:p>
            <a:r>
              <a:rPr lang="en-US" altLang="en-US" dirty="0">
                <a:sym typeface="Lucida Grande" pitchFamily="-111" charset="0"/>
              </a:rPr>
              <a:t>Pulse </a:t>
            </a:r>
            <a:r>
              <a:rPr lang="en-US" altLang="en-US" sz="2000" b="0" dirty="0">
                <a:sym typeface="Lucida Grande" pitchFamily="-111" charset="0"/>
              </a:rPr>
              <a:t>(3 of 3)</a:t>
            </a:r>
            <a:endParaRPr lang="en-IN" sz="2000" b="0" dirty="0"/>
          </a:p>
        </p:txBody>
      </p:sp>
      <p:pic>
        <p:nvPicPr>
          <p:cNvPr id="4" name="Picture 3" descr="An E M T checks the pulse of a patient who is sitting up. The E M T has two fingers placed on the patient's inner wrist.">
            <a:extLst>
              <a:ext uri="{FF2B5EF4-FFF2-40B4-BE49-F238E27FC236}">
                <a16:creationId xmlns:a16="http://schemas.microsoft.com/office/drawing/2014/main" id="{7845B540-811F-4CF9-AE8F-77E2B7D2F92C}"/>
              </a:ext>
            </a:extLst>
          </p:cNvPr>
          <p:cNvPicPr>
            <a:picLocks noChangeAspect="1"/>
          </p:cNvPicPr>
          <p:nvPr/>
        </p:nvPicPr>
        <p:blipFill>
          <a:blip r:embed="rId3"/>
          <a:stretch>
            <a:fillRect/>
          </a:stretch>
        </p:blipFill>
        <p:spPr>
          <a:xfrm>
            <a:off x="1398183" y="1572976"/>
            <a:ext cx="6347633" cy="4242822"/>
          </a:xfrm>
          <a:prstGeom prst="rect">
            <a:avLst/>
          </a:prstGeom>
        </p:spPr>
      </p:pic>
      <p:sp>
        <p:nvSpPr>
          <p:cNvPr id="3" name="Content Placeholder 2">
            <a:extLst>
              <a:ext uri="{FF2B5EF4-FFF2-40B4-BE49-F238E27FC236}">
                <a16:creationId xmlns:a16="http://schemas.microsoft.com/office/drawing/2014/main" id="{57E09B57-05AF-4A6E-ABF3-F1AE19384425}"/>
              </a:ext>
            </a:extLst>
          </p:cNvPr>
          <p:cNvSpPr>
            <a:spLocks noGrp="1"/>
          </p:cNvSpPr>
          <p:nvPr>
            <p:ph sz="quarter" idx="13"/>
          </p:nvPr>
        </p:nvSpPr>
        <p:spPr>
          <a:xfrm>
            <a:off x="457200" y="5972049"/>
            <a:ext cx="8507186" cy="410937"/>
          </a:xfrm>
        </p:spPr>
        <p:txBody>
          <a:bodyPr/>
          <a:lstStyle/>
          <a:p>
            <a:pPr marL="432" indent="0">
              <a:buNone/>
            </a:pPr>
            <a:r>
              <a:rPr lang="en-US" dirty="0"/>
              <a:t>Assess pulse rate and quality. Count for 30 seconds and multiply by 2.</a:t>
            </a:r>
            <a:endParaRPr lang="en-US" sz="1600" b="1" dirty="0"/>
          </a:p>
        </p:txBody>
      </p:sp>
    </p:spTree>
    <p:extLst>
      <p:ext uri="{BB962C8B-B14F-4D97-AF65-F5344CB8AC3E}">
        <p14:creationId xmlns:p14="http://schemas.microsoft.com/office/powerpoint/2010/main" val="31193253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CF6D1-336C-46BD-9F05-FAE8F23D6ED4}"/>
              </a:ext>
            </a:extLst>
          </p:cNvPr>
          <p:cNvSpPr>
            <a:spLocks noGrp="1"/>
          </p:cNvSpPr>
          <p:nvPr>
            <p:ph type="title"/>
          </p:nvPr>
        </p:nvSpPr>
        <p:spPr/>
        <p:txBody>
          <a:bodyPr/>
          <a:lstStyle/>
          <a:p>
            <a:r>
              <a:rPr lang="en-US" dirty="0"/>
              <a:t>Pulse Rate </a:t>
            </a:r>
            <a:r>
              <a:rPr lang="en-US" sz="2000" b="0" dirty="0"/>
              <a:t>(1 of 2)</a:t>
            </a:r>
          </a:p>
        </p:txBody>
      </p:sp>
      <p:sp>
        <p:nvSpPr>
          <p:cNvPr id="3" name="Content Placeholder 2">
            <a:extLst>
              <a:ext uri="{FF2B5EF4-FFF2-40B4-BE49-F238E27FC236}">
                <a16:creationId xmlns:a16="http://schemas.microsoft.com/office/drawing/2014/main" id="{D296C781-3377-4D91-93EB-BD1F4BFF2836}"/>
              </a:ext>
            </a:extLst>
          </p:cNvPr>
          <p:cNvSpPr>
            <a:spLocks noGrp="1"/>
          </p:cNvSpPr>
          <p:nvPr>
            <p:ph sz="quarter" idx="13"/>
          </p:nvPr>
        </p:nvSpPr>
        <p:spPr>
          <a:xfrm>
            <a:off x="457199" y="1556326"/>
            <a:ext cx="8229601" cy="4467955"/>
          </a:xfrm>
        </p:spPr>
        <p:txBody>
          <a:bodyPr/>
          <a:lstStyle/>
          <a:p>
            <a:r>
              <a:rPr lang="en-US" dirty="0"/>
              <a:t>Number of beats per minute</a:t>
            </a:r>
          </a:p>
          <a:p>
            <a:r>
              <a:rPr lang="en-US" dirty="0"/>
              <a:t>Normal rate for adult at rest is between 60 and 100 beats per minute.</a:t>
            </a:r>
          </a:p>
          <a:p>
            <a:r>
              <a:rPr lang="en-US" dirty="0"/>
              <a:t>Tachycardia</a:t>
            </a:r>
          </a:p>
          <a:p>
            <a:pPr lvl="1"/>
            <a:r>
              <a:rPr lang="en-US" dirty="0"/>
              <a:t>Rate above 100 beats per minute is rapid.</a:t>
            </a:r>
          </a:p>
          <a:p>
            <a:r>
              <a:rPr lang="en-US" dirty="0"/>
              <a:t>Bradycardia</a:t>
            </a:r>
          </a:p>
          <a:p>
            <a:pPr lvl="1"/>
            <a:r>
              <a:rPr lang="en-US" dirty="0"/>
              <a:t>Rate below 60 beats per minute is considered slow.</a:t>
            </a:r>
          </a:p>
        </p:txBody>
      </p:sp>
    </p:spTree>
    <p:extLst>
      <p:ext uri="{BB962C8B-B14F-4D97-AF65-F5344CB8AC3E}">
        <p14:creationId xmlns:p14="http://schemas.microsoft.com/office/powerpoint/2010/main" val="38138669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CF6D1-336C-46BD-9F05-FAE8F23D6ED4}"/>
              </a:ext>
            </a:extLst>
          </p:cNvPr>
          <p:cNvSpPr>
            <a:spLocks noGrp="1"/>
          </p:cNvSpPr>
          <p:nvPr>
            <p:ph type="title"/>
          </p:nvPr>
        </p:nvSpPr>
        <p:spPr/>
        <p:txBody>
          <a:bodyPr/>
          <a:lstStyle/>
          <a:p>
            <a:r>
              <a:rPr lang="en-US" dirty="0"/>
              <a:t>Pulse Rate </a:t>
            </a:r>
            <a:r>
              <a:rPr lang="en-US" sz="2000" b="0" dirty="0"/>
              <a:t>(2 of 2)</a:t>
            </a:r>
          </a:p>
        </p:txBody>
      </p:sp>
      <p:sp>
        <p:nvSpPr>
          <p:cNvPr id="3" name="Content Placeholder 2">
            <a:extLst>
              <a:ext uri="{FF2B5EF4-FFF2-40B4-BE49-F238E27FC236}">
                <a16:creationId xmlns:a16="http://schemas.microsoft.com/office/drawing/2014/main" id="{D296C781-3377-4D91-93EB-BD1F4BFF2836}"/>
              </a:ext>
            </a:extLst>
          </p:cNvPr>
          <p:cNvSpPr>
            <a:spLocks noGrp="1"/>
          </p:cNvSpPr>
          <p:nvPr>
            <p:ph sz="quarter" idx="13"/>
          </p:nvPr>
        </p:nvSpPr>
        <p:spPr>
          <a:xfrm>
            <a:off x="457199" y="1556326"/>
            <a:ext cx="8229601" cy="4467955"/>
          </a:xfrm>
        </p:spPr>
        <p:txBody>
          <a:bodyPr/>
          <a:lstStyle/>
          <a:p>
            <a:r>
              <a:rPr lang="en-US" dirty="0"/>
              <a:t>Above 150 beats per minute, or above 120 beats or below 50 beats per minute across several measurements, is considered a serious finding.</a:t>
            </a:r>
          </a:p>
          <a:p>
            <a:r>
              <a:rPr lang="en-US" dirty="0"/>
              <a:t>During an emergency, it is not unusual for pulse rate to temporarily be between 100 and 140 beats.</a:t>
            </a:r>
          </a:p>
        </p:txBody>
      </p:sp>
    </p:spTree>
    <p:extLst>
      <p:ext uri="{BB962C8B-B14F-4D97-AF65-F5344CB8AC3E}">
        <p14:creationId xmlns:p14="http://schemas.microsoft.com/office/powerpoint/2010/main" val="25331051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BAAC1-31F8-43EE-AFD6-88B33FEC2169}"/>
              </a:ext>
            </a:extLst>
          </p:cNvPr>
          <p:cNvSpPr>
            <a:spLocks noGrp="1"/>
          </p:cNvSpPr>
          <p:nvPr>
            <p:ph type="title"/>
          </p:nvPr>
        </p:nvSpPr>
        <p:spPr/>
        <p:txBody>
          <a:bodyPr/>
          <a:lstStyle/>
          <a:p>
            <a:r>
              <a:rPr lang="en-US" dirty="0"/>
              <a:t>Think About It</a:t>
            </a:r>
          </a:p>
        </p:txBody>
      </p:sp>
      <p:sp>
        <p:nvSpPr>
          <p:cNvPr id="3" name="Content Placeholder 2">
            <a:extLst>
              <a:ext uri="{FF2B5EF4-FFF2-40B4-BE49-F238E27FC236}">
                <a16:creationId xmlns:a16="http://schemas.microsoft.com/office/drawing/2014/main" id="{7B5B4DEE-F008-4189-9C9D-13FFC279B065}"/>
              </a:ext>
            </a:extLst>
          </p:cNvPr>
          <p:cNvSpPr>
            <a:spLocks noGrp="1"/>
          </p:cNvSpPr>
          <p:nvPr>
            <p:ph sz="quarter" idx="13"/>
          </p:nvPr>
        </p:nvSpPr>
        <p:spPr/>
        <p:txBody>
          <a:bodyPr/>
          <a:lstStyle/>
          <a:p>
            <a:r>
              <a:rPr lang="en-US" dirty="0"/>
              <a:t>What normal situations might account for a heart rate outside the normal range?</a:t>
            </a:r>
          </a:p>
        </p:txBody>
      </p:sp>
    </p:spTree>
    <p:extLst>
      <p:ext uri="{BB962C8B-B14F-4D97-AF65-F5344CB8AC3E}">
        <p14:creationId xmlns:p14="http://schemas.microsoft.com/office/powerpoint/2010/main" val="15268373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F2E61-2657-4B1C-8242-6165951698F1}"/>
              </a:ext>
            </a:extLst>
          </p:cNvPr>
          <p:cNvSpPr>
            <a:spLocks noGrp="1"/>
          </p:cNvSpPr>
          <p:nvPr>
            <p:ph type="title"/>
          </p:nvPr>
        </p:nvSpPr>
        <p:spPr/>
        <p:txBody>
          <a:bodyPr/>
          <a:lstStyle/>
          <a:p>
            <a:r>
              <a:rPr lang="en-US" dirty="0"/>
              <a:t>Pulse Quality </a:t>
            </a:r>
            <a:r>
              <a:rPr lang="en-US" sz="2000" b="0" dirty="0"/>
              <a:t>(1 of 6)</a:t>
            </a:r>
          </a:p>
        </p:txBody>
      </p:sp>
      <p:sp>
        <p:nvSpPr>
          <p:cNvPr id="3" name="Content Placeholder 2">
            <a:extLst>
              <a:ext uri="{FF2B5EF4-FFF2-40B4-BE49-F238E27FC236}">
                <a16:creationId xmlns:a16="http://schemas.microsoft.com/office/drawing/2014/main" id="{87C87D00-2EB8-4126-9DB1-B97647B43308}"/>
              </a:ext>
            </a:extLst>
          </p:cNvPr>
          <p:cNvSpPr>
            <a:spLocks noGrp="1"/>
          </p:cNvSpPr>
          <p:nvPr>
            <p:ph sz="quarter" idx="13"/>
          </p:nvPr>
        </p:nvSpPr>
        <p:spPr/>
        <p:txBody>
          <a:bodyPr/>
          <a:lstStyle/>
          <a:p>
            <a:r>
              <a:rPr lang="en-US" dirty="0"/>
              <a:t>Two factors determine pulse quality.</a:t>
            </a:r>
          </a:p>
          <a:p>
            <a:pPr lvl="1"/>
            <a:r>
              <a:rPr lang="en-US" dirty="0"/>
              <a:t>Rhythm</a:t>
            </a:r>
          </a:p>
          <a:p>
            <a:pPr lvl="2"/>
            <a:r>
              <a:rPr lang="en-US" dirty="0"/>
              <a:t>Reflects regularity</a:t>
            </a:r>
          </a:p>
          <a:p>
            <a:pPr lvl="3"/>
            <a:r>
              <a:rPr lang="en-US" dirty="0"/>
              <a:t>Regular when intervals between beats are constant</a:t>
            </a:r>
          </a:p>
          <a:p>
            <a:pPr lvl="3"/>
            <a:r>
              <a:rPr lang="en-US" dirty="0"/>
              <a:t>Irregular when intervals are not constant</a:t>
            </a:r>
          </a:p>
        </p:txBody>
      </p:sp>
    </p:spTree>
    <p:extLst>
      <p:ext uri="{BB962C8B-B14F-4D97-AF65-F5344CB8AC3E}">
        <p14:creationId xmlns:p14="http://schemas.microsoft.com/office/powerpoint/2010/main" val="49916973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F2E61-2657-4B1C-8242-6165951698F1}"/>
              </a:ext>
            </a:extLst>
          </p:cNvPr>
          <p:cNvSpPr>
            <a:spLocks noGrp="1"/>
          </p:cNvSpPr>
          <p:nvPr>
            <p:ph type="title"/>
          </p:nvPr>
        </p:nvSpPr>
        <p:spPr/>
        <p:txBody>
          <a:bodyPr/>
          <a:lstStyle/>
          <a:p>
            <a:r>
              <a:rPr lang="en-US" dirty="0"/>
              <a:t>Pulse Quality </a:t>
            </a:r>
            <a:r>
              <a:rPr lang="en-US" sz="2000" b="0" dirty="0"/>
              <a:t>(2 of 6)</a:t>
            </a:r>
          </a:p>
        </p:txBody>
      </p:sp>
      <p:sp>
        <p:nvSpPr>
          <p:cNvPr id="3" name="Content Placeholder 2">
            <a:extLst>
              <a:ext uri="{FF2B5EF4-FFF2-40B4-BE49-F238E27FC236}">
                <a16:creationId xmlns:a16="http://schemas.microsoft.com/office/drawing/2014/main" id="{87C87D00-2EB8-4126-9DB1-B97647B43308}"/>
              </a:ext>
            </a:extLst>
          </p:cNvPr>
          <p:cNvSpPr>
            <a:spLocks noGrp="1"/>
          </p:cNvSpPr>
          <p:nvPr>
            <p:ph sz="quarter" idx="13"/>
          </p:nvPr>
        </p:nvSpPr>
        <p:spPr/>
        <p:txBody>
          <a:bodyPr/>
          <a:lstStyle/>
          <a:p>
            <a:r>
              <a:rPr lang="en-US" dirty="0"/>
              <a:t>Two factors determine pulse quality.</a:t>
            </a:r>
          </a:p>
          <a:p>
            <a:pPr lvl="1"/>
            <a:r>
              <a:rPr lang="en-US" dirty="0"/>
              <a:t>Force</a:t>
            </a:r>
          </a:p>
          <a:p>
            <a:pPr lvl="2"/>
            <a:r>
              <a:rPr lang="en-US" dirty="0" smtClean="0"/>
              <a:t>Pressure </a:t>
            </a:r>
            <a:r>
              <a:rPr lang="en-US" dirty="0"/>
              <a:t>of pulse wave as it expands artery</a:t>
            </a:r>
          </a:p>
          <a:p>
            <a:pPr lvl="2"/>
            <a:r>
              <a:rPr lang="en-US" dirty="0"/>
              <a:t>Pulse should feel strong.</a:t>
            </a:r>
          </a:p>
          <a:p>
            <a:pPr lvl="2"/>
            <a:r>
              <a:rPr lang="en-US" dirty="0"/>
              <a:t>Thready</a:t>
            </a:r>
          </a:p>
          <a:p>
            <a:pPr lvl="3"/>
            <a:r>
              <a:rPr lang="en-US" dirty="0"/>
              <a:t>When pulse feels weak and thin</a:t>
            </a:r>
          </a:p>
        </p:txBody>
      </p:sp>
    </p:spTree>
    <p:extLst>
      <p:ext uri="{BB962C8B-B14F-4D97-AF65-F5344CB8AC3E}">
        <p14:creationId xmlns:p14="http://schemas.microsoft.com/office/powerpoint/2010/main" val="416133351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F2E61-2657-4B1C-8242-6165951698F1}"/>
              </a:ext>
            </a:extLst>
          </p:cNvPr>
          <p:cNvSpPr>
            <a:spLocks noGrp="1"/>
          </p:cNvSpPr>
          <p:nvPr>
            <p:ph type="title"/>
          </p:nvPr>
        </p:nvSpPr>
        <p:spPr/>
        <p:txBody>
          <a:bodyPr/>
          <a:lstStyle/>
          <a:p>
            <a:r>
              <a:rPr lang="en-US" dirty="0"/>
              <a:t>Pulse Quality </a:t>
            </a:r>
            <a:r>
              <a:rPr lang="en-US" sz="2000" b="0" dirty="0"/>
              <a:t>(3 of 6)</a:t>
            </a:r>
          </a:p>
        </p:txBody>
      </p:sp>
      <p:sp>
        <p:nvSpPr>
          <p:cNvPr id="3" name="Content Placeholder 2">
            <a:extLst>
              <a:ext uri="{FF2B5EF4-FFF2-40B4-BE49-F238E27FC236}">
                <a16:creationId xmlns:a16="http://schemas.microsoft.com/office/drawing/2014/main" id="{87C87D00-2EB8-4126-9DB1-B97647B43308}"/>
              </a:ext>
            </a:extLst>
          </p:cNvPr>
          <p:cNvSpPr>
            <a:spLocks noGrp="1"/>
          </p:cNvSpPr>
          <p:nvPr>
            <p:ph sz="quarter" idx="13"/>
          </p:nvPr>
        </p:nvSpPr>
        <p:spPr>
          <a:xfrm>
            <a:off x="457200" y="1556326"/>
            <a:ext cx="8392886" cy="4467955"/>
          </a:xfrm>
        </p:spPr>
        <p:txBody>
          <a:bodyPr/>
          <a:lstStyle/>
          <a:p>
            <a:r>
              <a:rPr lang="en-US" dirty="0"/>
              <a:t>Common pulse locations</a:t>
            </a:r>
          </a:p>
          <a:p>
            <a:pPr lvl="1"/>
            <a:r>
              <a:rPr lang="en-US" dirty="0"/>
              <a:t>Radial</a:t>
            </a:r>
          </a:p>
          <a:p>
            <a:pPr lvl="2"/>
            <a:r>
              <a:rPr lang="en-US" dirty="0"/>
              <a:t>Used in patients 1 year and older</a:t>
            </a:r>
          </a:p>
          <a:p>
            <a:pPr lvl="2"/>
            <a:r>
              <a:rPr lang="en-US" dirty="0"/>
              <a:t>Wrist pulse</a:t>
            </a:r>
          </a:p>
          <a:p>
            <a:pPr lvl="2"/>
            <a:r>
              <a:rPr lang="en-US" dirty="0"/>
              <a:t>Found by placing first three fingers on thumb side of patient’s wrist just above the crease</a:t>
            </a:r>
          </a:p>
        </p:txBody>
      </p:sp>
    </p:spTree>
    <p:extLst>
      <p:ext uri="{BB962C8B-B14F-4D97-AF65-F5344CB8AC3E}">
        <p14:creationId xmlns:p14="http://schemas.microsoft.com/office/powerpoint/2010/main" val="352660476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F2E61-2657-4B1C-8242-6165951698F1}"/>
              </a:ext>
            </a:extLst>
          </p:cNvPr>
          <p:cNvSpPr>
            <a:spLocks noGrp="1"/>
          </p:cNvSpPr>
          <p:nvPr>
            <p:ph type="title"/>
          </p:nvPr>
        </p:nvSpPr>
        <p:spPr/>
        <p:txBody>
          <a:bodyPr/>
          <a:lstStyle/>
          <a:p>
            <a:r>
              <a:rPr lang="en-US" dirty="0"/>
              <a:t>Pulse Quality </a:t>
            </a:r>
            <a:r>
              <a:rPr lang="en-US" sz="2000" b="0" dirty="0"/>
              <a:t>(4 of 6)</a:t>
            </a:r>
          </a:p>
        </p:txBody>
      </p:sp>
      <p:sp>
        <p:nvSpPr>
          <p:cNvPr id="3" name="Content Placeholder 2">
            <a:extLst>
              <a:ext uri="{FF2B5EF4-FFF2-40B4-BE49-F238E27FC236}">
                <a16:creationId xmlns:a16="http://schemas.microsoft.com/office/drawing/2014/main" id="{87C87D00-2EB8-4126-9DB1-B97647B43308}"/>
              </a:ext>
            </a:extLst>
          </p:cNvPr>
          <p:cNvSpPr>
            <a:spLocks noGrp="1"/>
          </p:cNvSpPr>
          <p:nvPr>
            <p:ph sz="quarter" idx="13"/>
          </p:nvPr>
        </p:nvSpPr>
        <p:spPr>
          <a:xfrm>
            <a:off x="457200" y="1556326"/>
            <a:ext cx="8392886" cy="4467955"/>
          </a:xfrm>
        </p:spPr>
        <p:txBody>
          <a:bodyPr/>
          <a:lstStyle/>
          <a:p>
            <a:r>
              <a:rPr lang="en-US" dirty="0"/>
              <a:t>Common pulse locations</a:t>
            </a:r>
          </a:p>
          <a:p>
            <a:pPr lvl="1"/>
            <a:r>
              <a:rPr lang="en-US" dirty="0"/>
              <a:t>Brachial</a:t>
            </a:r>
          </a:p>
          <a:p>
            <a:pPr lvl="2"/>
            <a:r>
              <a:rPr lang="en-US" dirty="0"/>
              <a:t>Used in patients 1 year old or younger</a:t>
            </a:r>
          </a:p>
          <a:p>
            <a:pPr lvl="2"/>
            <a:r>
              <a:rPr lang="en-US" dirty="0"/>
              <a:t>Upper arm pulse</a:t>
            </a:r>
          </a:p>
        </p:txBody>
      </p:sp>
    </p:spTree>
    <p:extLst>
      <p:ext uri="{BB962C8B-B14F-4D97-AF65-F5344CB8AC3E}">
        <p14:creationId xmlns:p14="http://schemas.microsoft.com/office/powerpoint/2010/main" val="104408956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4DE38-0C6B-4DAB-87E1-369014015480}"/>
              </a:ext>
            </a:extLst>
          </p:cNvPr>
          <p:cNvSpPr>
            <a:spLocks noGrp="1"/>
          </p:cNvSpPr>
          <p:nvPr>
            <p:ph type="title"/>
          </p:nvPr>
        </p:nvSpPr>
        <p:spPr>
          <a:xfrm>
            <a:off x="457200" y="215371"/>
            <a:ext cx="8507186" cy="1097279"/>
          </a:xfrm>
        </p:spPr>
        <p:txBody>
          <a:bodyPr/>
          <a:lstStyle/>
          <a:p>
            <a:r>
              <a:rPr lang="en-US" altLang="en-US" dirty="0">
                <a:sym typeface="Lucida Grande" pitchFamily="-111" charset="0"/>
              </a:rPr>
              <a:t>Brachial Pulse</a:t>
            </a:r>
            <a:endParaRPr lang="en-IN" sz="2000" b="0" dirty="0"/>
          </a:p>
        </p:txBody>
      </p:sp>
      <p:pic>
        <p:nvPicPr>
          <p:cNvPr id="5" name="Picture 4" descr="An E M T checking an infant's pulse. The E M T has two fingers on the inner arm of the infant just above the elbow.">
            <a:extLst>
              <a:ext uri="{FF2B5EF4-FFF2-40B4-BE49-F238E27FC236}">
                <a16:creationId xmlns:a16="http://schemas.microsoft.com/office/drawing/2014/main" id="{EAF30FDE-838B-4C17-83F7-01E84B533618}"/>
              </a:ext>
            </a:extLst>
          </p:cNvPr>
          <p:cNvPicPr>
            <a:picLocks noChangeAspect="1"/>
          </p:cNvPicPr>
          <p:nvPr/>
        </p:nvPicPr>
        <p:blipFill>
          <a:blip r:embed="rId3"/>
          <a:stretch>
            <a:fillRect/>
          </a:stretch>
        </p:blipFill>
        <p:spPr>
          <a:xfrm>
            <a:off x="1456012" y="1570475"/>
            <a:ext cx="6231974" cy="4192060"/>
          </a:xfrm>
          <a:prstGeom prst="rect">
            <a:avLst/>
          </a:prstGeom>
        </p:spPr>
      </p:pic>
      <p:sp>
        <p:nvSpPr>
          <p:cNvPr id="3" name="Content Placeholder 2">
            <a:extLst>
              <a:ext uri="{FF2B5EF4-FFF2-40B4-BE49-F238E27FC236}">
                <a16:creationId xmlns:a16="http://schemas.microsoft.com/office/drawing/2014/main" id="{57E09B57-05AF-4A6E-ABF3-F1AE19384425}"/>
              </a:ext>
            </a:extLst>
          </p:cNvPr>
          <p:cNvSpPr>
            <a:spLocks noGrp="1"/>
          </p:cNvSpPr>
          <p:nvPr>
            <p:ph sz="quarter" idx="13"/>
          </p:nvPr>
        </p:nvSpPr>
        <p:spPr>
          <a:xfrm>
            <a:off x="457200" y="5983924"/>
            <a:ext cx="8507186" cy="410937"/>
          </a:xfrm>
        </p:spPr>
        <p:txBody>
          <a:bodyPr/>
          <a:lstStyle/>
          <a:p>
            <a:pPr marL="432" indent="0">
              <a:buNone/>
            </a:pPr>
            <a:r>
              <a:rPr lang="en-US" dirty="0"/>
              <a:t>Palpating a brachial pulse in an infant.</a:t>
            </a:r>
            <a:endParaRPr lang="en-US" sz="1600" b="1" dirty="0"/>
          </a:p>
        </p:txBody>
      </p:sp>
    </p:spTree>
    <p:extLst>
      <p:ext uri="{BB962C8B-B14F-4D97-AF65-F5344CB8AC3E}">
        <p14:creationId xmlns:p14="http://schemas.microsoft.com/office/powerpoint/2010/main" val="213258372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F2E61-2657-4B1C-8242-6165951698F1}"/>
              </a:ext>
            </a:extLst>
          </p:cNvPr>
          <p:cNvSpPr>
            <a:spLocks noGrp="1"/>
          </p:cNvSpPr>
          <p:nvPr>
            <p:ph type="title"/>
          </p:nvPr>
        </p:nvSpPr>
        <p:spPr/>
        <p:txBody>
          <a:bodyPr/>
          <a:lstStyle/>
          <a:p>
            <a:r>
              <a:rPr lang="en-US" dirty="0"/>
              <a:t>Pulse Quality </a:t>
            </a:r>
            <a:r>
              <a:rPr lang="en-US" sz="2000" b="0" dirty="0"/>
              <a:t>(5 of 6)</a:t>
            </a:r>
          </a:p>
        </p:txBody>
      </p:sp>
      <p:sp>
        <p:nvSpPr>
          <p:cNvPr id="3" name="Content Placeholder 2">
            <a:extLst>
              <a:ext uri="{FF2B5EF4-FFF2-40B4-BE49-F238E27FC236}">
                <a16:creationId xmlns:a16="http://schemas.microsoft.com/office/drawing/2014/main" id="{87C87D00-2EB8-4126-9DB1-B97647B43308}"/>
              </a:ext>
            </a:extLst>
          </p:cNvPr>
          <p:cNvSpPr>
            <a:spLocks noGrp="1"/>
          </p:cNvSpPr>
          <p:nvPr>
            <p:ph sz="quarter" idx="13"/>
          </p:nvPr>
        </p:nvSpPr>
        <p:spPr>
          <a:xfrm>
            <a:off x="457200" y="1556326"/>
            <a:ext cx="8229600" cy="4467955"/>
          </a:xfrm>
        </p:spPr>
        <p:txBody>
          <a:bodyPr/>
          <a:lstStyle/>
          <a:p>
            <a:r>
              <a:rPr lang="en-US" dirty="0"/>
              <a:t>Common pulse locations</a:t>
            </a:r>
          </a:p>
          <a:p>
            <a:pPr lvl="1"/>
            <a:r>
              <a:rPr lang="en-US" dirty="0"/>
              <a:t>Carotid</a:t>
            </a:r>
          </a:p>
          <a:p>
            <a:pPr lvl="2"/>
            <a:r>
              <a:rPr lang="en-US" dirty="0"/>
              <a:t>Felt along large carotid artery on either side of the neck</a:t>
            </a:r>
          </a:p>
        </p:txBody>
      </p:sp>
    </p:spTree>
    <p:extLst>
      <p:ext uri="{BB962C8B-B14F-4D97-AF65-F5344CB8AC3E}">
        <p14:creationId xmlns:p14="http://schemas.microsoft.com/office/powerpoint/2010/main" val="42911511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cs typeface="Times New Roman" panose="02020603050405020304" pitchFamily="18" charset="0"/>
              </a:rPr>
              <a:t>Topics</a:t>
            </a:r>
            <a:endParaRPr lang="en-IN" dirty="0"/>
          </a:p>
        </p:txBody>
      </p:sp>
      <p:sp>
        <p:nvSpPr>
          <p:cNvPr id="4" name="Text Placeholder 3"/>
          <p:cNvSpPr>
            <a:spLocks noGrp="1"/>
          </p:cNvSpPr>
          <p:nvPr>
            <p:ph type="body" sz="quarter" idx="14"/>
          </p:nvPr>
        </p:nvSpPr>
        <p:spPr/>
        <p:txBody>
          <a:bodyPr/>
          <a:lstStyle/>
          <a:p>
            <a:r>
              <a:rPr lang="en-US" altLang="en-US" dirty="0">
                <a:hlinkClick r:id="rId3" action="ppaction://hlinksldjump"/>
              </a:rPr>
              <a:t>Gathering the Vital Signs</a:t>
            </a:r>
            <a:endParaRPr lang="en-US" altLang="en-US" dirty="0"/>
          </a:p>
          <a:p>
            <a:r>
              <a:rPr lang="en-US" altLang="en-US" dirty="0">
                <a:hlinkClick r:id="rId4" action="ppaction://hlinksldjump"/>
              </a:rPr>
              <a:t>Vital Signs</a:t>
            </a:r>
            <a:endParaRPr lang="en-US" altLang="en-US" dirty="0"/>
          </a:p>
          <a:p>
            <a:r>
              <a:rPr lang="en-US" altLang="en-US" dirty="0">
                <a:hlinkClick r:id="rId5" action="ppaction://hlinksldjump"/>
              </a:rPr>
              <a:t>Monitoring Devices</a:t>
            </a:r>
            <a:endParaRPr lang="en-US" altLang="en-US" dirty="0"/>
          </a:p>
        </p:txBody>
      </p:sp>
    </p:spTree>
    <p:extLst>
      <p:ext uri="{BB962C8B-B14F-4D97-AF65-F5344CB8AC3E}">
        <p14:creationId xmlns:p14="http://schemas.microsoft.com/office/powerpoint/2010/main" val="15561007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F2E61-2657-4B1C-8242-6165951698F1}"/>
              </a:ext>
            </a:extLst>
          </p:cNvPr>
          <p:cNvSpPr>
            <a:spLocks noGrp="1"/>
          </p:cNvSpPr>
          <p:nvPr>
            <p:ph type="title"/>
          </p:nvPr>
        </p:nvSpPr>
        <p:spPr/>
        <p:txBody>
          <a:bodyPr/>
          <a:lstStyle/>
          <a:p>
            <a:r>
              <a:rPr lang="en-US" dirty="0"/>
              <a:t>Pulse Quality </a:t>
            </a:r>
            <a:r>
              <a:rPr lang="en-US" sz="2000" b="0" dirty="0"/>
              <a:t>(6 of 6)</a:t>
            </a:r>
          </a:p>
        </p:txBody>
      </p:sp>
      <p:sp>
        <p:nvSpPr>
          <p:cNvPr id="3" name="Content Placeholder 2">
            <a:extLst>
              <a:ext uri="{FF2B5EF4-FFF2-40B4-BE49-F238E27FC236}">
                <a16:creationId xmlns:a16="http://schemas.microsoft.com/office/drawing/2014/main" id="{87C87D00-2EB8-4126-9DB1-B97647B43308}"/>
              </a:ext>
            </a:extLst>
          </p:cNvPr>
          <p:cNvSpPr>
            <a:spLocks noGrp="1"/>
          </p:cNvSpPr>
          <p:nvPr>
            <p:ph sz="quarter" idx="13"/>
          </p:nvPr>
        </p:nvSpPr>
        <p:spPr>
          <a:xfrm>
            <a:off x="457200" y="1556326"/>
            <a:ext cx="8229600" cy="4467955"/>
          </a:xfrm>
        </p:spPr>
        <p:txBody>
          <a:bodyPr/>
          <a:lstStyle/>
          <a:p>
            <a:r>
              <a:rPr lang="en-US" dirty="0"/>
              <a:t>Assessing pulse</a:t>
            </a:r>
          </a:p>
          <a:p>
            <a:pPr lvl="1"/>
            <a:r>
              <a:rPr lang="en-US" dirty="0"/>
              <a:t>Count </a:t>
            </a:r>
            <a:r>
              <a:rPr lang="en-US" dirty="0" smtClean="0"/>
              <a:t>pulsations </a:t>
            </a:r>
            <a:r>
              <a:rPr lang="en-US" dirty="0"/>
              <a:t>for 30 seconds and multiply by 2.</a:t>
            </a:r>
          </a:p>
          <a:p>
            <a:pPr lvl="1"/>
            <a:r>
              <a:rPr lang="en-US" dirty="0"/>
              <a:t>If rate, rhythm, or force is not normal, continue with count for full 60 seconds.</a:t>
            </a:r>
          </a:p>
          <a:p>
            <a:pPr lvl="1"/>
            <a:r>
              <a:rPr lang="en-US" dirty="0"/>
              <a:t>Judge rhythm and force.</a:t>
            </a:r>
          </a:p>
        </p:txBody>
      </p:sp>
    </p:spTree>
    <p:extLst>
      <p:ext uri="{BB962C8B-B14F-4D97-AF65-F5344CB8AC3E}">
        <p14:creationId xmlns:p14="http://schemas.microsoft.com/office/powerpoint/2010/main" val="88892783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7DD51-47CF-499C-80D1-2C77F936228C}"/>
              </a:ext>
            </a:extLst>
          </p:cNvPr>
          <p:cNvSpPr>
            <a:spLocks noGrp="1"/>
          </p:cNvSpPr>
          <p:nvPr>
            <p:ph type="title"/>
          </p:nvPr>
        </p:nvSpPr>
        <p:spPr/>
        <p:txBody>
          <a:bodyPr/>
          <a:lstStyle/>
          <a:p>
            <a:r>
              <a:rPr lang="en-US" dirty="0"/>
              <a:t>Respiration</a:t>
            </a:r>
          </a:p>
        </p:txBody>
      </p:sp>
      <p:sp>
        <p:nvSpPr>
          <p:cNvPr id="3" name="Content Placeholder 2">
            <a:extLst>
              <a:ext uri="{FF2B5EF4-FFF2-40B4-BE49-F238E27FC236}">
                <a16:creationId xmlns:a16="http://schemas.microsoft.com/office/drawing/2014/main" id="{D78097FA-D4F4-4D5C-9B45-836F1C9FE613}"/>
              </a:ext>
            </a:extLst>
          </p:cNvPr>
          <p:cNvSpPr>
            <a:spLocks noGrp="1"/>
          </p:cNvSpPr>
          <p:nvPr>
            <p:ph sz="quarter" idx="13"/>
          </p:nvPr>
        </p:nvSpPr>
        <p:spPr/>
        <p:txBody>
          <a:bodyPr/>
          <a:lstStyle/>
          <a:p>
            <a:r>
              <a:rPr lang="en-US" dirty="0"/>
              <a:t>With regard to vital signs, respiration means the act of breathing in and out.</a:t>
            </a:r>
          </a:p>
          <a:p>
            <a:r>
              <a:rPr lang="en-US" dirty="0"/>
              <a:t>Measurement includes both rate and quality.</a:t>
            </a:r>
          </a:p>
        </p:txBody>
      </p:sp>
    </p:spTree>
    <p:extLst>
      <p:ext uri="{BB962C8B-B14F-4D97-AF65-F5344CB8AC3E}">
        <p14:creationId xmlns:p14="http://schemas.microsoft.com/office/powerpoint/2010/main" val="262317584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4DE38-0C6B-4DAB-87E1-369014015480}"/>
              </a:ext>
            </a:extLst>
          </p:cNvPr>
          <p:cNvSpPr>
            <a:spLocks noGrp="1"/>
          </p:cNvSpPr>
          <p:nvPr>
            <p:ph type="title"/>
          </p:nvPr>
        </p:nvSpPr>
        <p:spPr>
          <a:xfrm>
            <a:off x="457200" y="215371"/>
            <a:ext cx="8507186" cy="1097279"/>
          </a:xfrm>
        </p:spPr>
        <p:txBody>
          <a:bodyPr/>
          <a:lstStyle/>
          <a:p>
            <a:r>
              <a:rPr lang="en-US" altLang="en-US" dirty="0">
                <a:sym typeface="Lucida Grande" pitchFamily="-111" charset="0"/>
              </a:rPr>
              <a:t>Radial Pulse</a:t>
            </a:r>
            <a:endParaRPr lang="en-IN" sz="2000" b="0" dirty="0"/>
          </a:p>
        </p:txBody>
      </p:sp>
      <p:pic>
        <p:nvPicPr>
          <p:cNvPr id="4" name="Picture 3" descr="An E M T checking the pulse of a patient who is sitting up. The E M T has two fingers placed on the patient's inner wrist. The E M T is looking at his watch.">
            <a:extLst>
              <a:ext uri="{FF2B5EF4-FFF2-40B4-BE49-F238E27FC236}">
                <a16:creationId xmlns:a16="http://schemas.microsoft.com/office/drawing/2014/main" id="{DFBD8223-7CE4-4C57-82B3-19B3CDC31ADC}"/>
              </a:ext>
            </a:extLst>
          </p:cNvPr>
          <p:cNvPicPr>
            <a:picLocks noChangeAspect="1"/>
          </p:cNvPicPr>
          <p:nvPr/>
        </p:nvPicPr>
        <p:blipFill>
          <a:blip r:embed="rId3"/>
          <a:stretch>
            <a:fillRect/>
          </a:stretch>
        </p:blipFill>
        <p:spPr>
          <a:xfrm>
            <a:off x="1579691" y="1587438"/>
            <a:ext cx="5984618" cy="3991880"/>
          </a:xfrm>
          <a:prstGeom prst="rect">
            <a:avLst/>
          </a:prstGeom>
        </p:spPr>
      </p:pic>
      <p:sp>
        <p:nvSpPr>
          <p:cNvPr id="3" name="Content Placeholder 2">
            <a:extLst>
              <a:ext uri="{FF2B5EF4-FFF2-40B4-BE49-F238E27FC236}">
                <a16:creationId xmlns:a16="http://schemas.microsoft.com/office/drawing/2014/main" id="{57E09B57-05AF-4A6E-ABF3-F1AE19384425}"/>
              </a:ext>
            </a:extLst>
          </p:cNvPr>
          <p:cNvSpPr>
            <a:spLocks noGrp="1"/>
          </p:cNvSpPr>
          <p:nvPr>
            <p:ph sz="quarter" idx="13"/>
          </p:nvPr>
        </p:nvSpPr>
        <p:spPr>
          <a:xfrm>
            <a:off x="457200" y="5711603"/>
            <a:ext cx="7618396" cy="659507"/>
          </a:xfrm>
        </p:spPr>
        <p:txBody>
          <a:bodyPr/>
          <a:lstStyle/>
          <a:p>
            <a:pPr marL="432" indent="0">
              <a:buNone/>
            </a:pPr>
            <a:r>
              <a:rPr lang="en-US" dirty="0"/>
              <a:t>Assess respiration rate and quality. Count for 30 seconds and multiply by 2.</a:t>
            </a:r>
            <a:endParaRPr lang="en-US" sz="1600" b="1" dirty="0"/>
          </a:p>
        </p:txBody>
      </p:sp>
    </p:spTree>
    <p:extLst>
      <p:ext uri="{BB962C8B-B14F-4D97-AF65-F5344CB8AC3E}">
        <p14:creationId xmlns:p14="http://schemas.microsoft.com/office/powerpoint/2010/main" val="50440999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7DD51-47CF-499C-80D1-2C77F936228C}"/>
              </a:ext>
            </a:extLst>
          </p:cNvPr>
          <p:cNvSpPr>
            <a:spLocks noGrp="1"/>
          </p:cNvSpPr>
          <p:nvPr>
            <p:ph type="title"/>
          </p:nvPr>
        </p:nvSpPr>
        <p:spPr/>
        <p:txBody>
          <a:bodyPr/>
          <a:lstStyle/>
          <a:p>
            <a:r>
              <a:rPr lang="en-US" dirty="0"/>
              <a:t>Respiration Rate</a:t>
            </a:r>
          </a:p>
        </p:txBody>
      </p:sp>
      <p:sp>
        <p:nvSpPr>
          <p:cNvPr id="3" name="Content Placeholder 2">
            <a:extLst>
              <a:ext uri="{FF2B5EF4-FFF2-40B4-BE49-F238E27FC236}">
                <a16:creationId xmlns:a16="http://schemas.microsoft.com/office/drawing/2014/main" id="{D78097FA-D4F4-4D5C-9B45-836F1C9FE613}"/>
              </a:ext>
            </a:extLst>
          </p:cNvPr>
          <p:cNvSpPr>
            <a:spLocks noGrp="1"/>
          </p:cNvSpPr>
          <p:nvPr>
            <p:ph sz="quarter" idx="13"/>
          </p:nvPr>
        </p:nvSpPr>
        <p:spPr/>
        <p:txBody>
          <a:bodyPr/>
          <a:lstStyle/>
          <a:p>
            <a:r>
              <a:rPr lang="en-US" dirty="0"/>
              <a:t>Number of breaths the patient takes in one minute</a:t>
            </a:r>
          </a:p>
          <a:p>
            <a:r>
              <a:rPr lang="en-US" dirty="0"/>
              <a:t>Rate of respiration is classified as normal, rapid, or slow.</a:t>
            </a:r>
          </a:p>
          <a:p>
            <a:r>
              <a:rPr lang="en-US" dirty="0"/>
              <a:t>Normal rate for adult at rest is between 12 and 20 breaths per minute.</a:t>
            </a:r>
          </a:p>
          <a:p>
            <a:r>
              <a:rPr lang="en-US" dirty="0"/>
              <a:t>Age, sex, size, physical conditioning, and emotional state influence breathing rates.</a:t>
            </a:r>
          </a:p>
          <a:p>
            <a:r>
              <a:rPr lang="en-US" dirty="0"/>
              <a:t>Unusually fast or slow respiratory rates may require oxygen administration or providing ventilations to the patient in respiratory failure.</a:t>
            </a:r>
          </a:p>
        </p:txBody>
      </p:sp>
    </p:spTree>
    <p:extLst>
      <p:ext uri="{BB962C8B-B14F-4D97-AF65-F5344CB8AC3E}">
        <p14:creationId xmlns:p14="http://schemas.microsoft.com/office/powerpoint/2010/main" val="45703915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1B891-DD3E-4645-A86C-80113982DFAF}"/>
              </a:ext>
            </a:extLst>
          </p:cNvPr>
          <p:cNvSpPr>
            <a:spLocks noGrp="1"/>
          </p:cNvSpPr>
          <p:nvPr>
            <p:ph type="title"/>
          </p:nvPr>
        </p:nvSpPr>
        <p:spPr/>
        <p:txBody>
          <a:bodyPr/>
          <a:lstStyle/>
          <a:p>
            <a:r>
              <a:rPr lang="en-US" dirty="0"/>
              <a:t>Respiration Quality</a:t>
            </a:r>
          </a:p>
        </p:txBody>
      </p:sp>
      <p:sp>
        <p:nvSpPr>
          <p:cNvPr id="3" name="Content Placeholder 2">
            <a:extLst>
              <a:ext uri="{FF2B5EF4-FFF2-40B4-BE49-F238E27FC236}">
                <a16:creationId xmlns:a16="http://schemas.microsoft.com/office/drawing/2014/main" id="{7670A4A3-9D72-46D5-BB1B-439544D899A6}"/>
              </a:ext>
            </a:extLst>
          </p:cNvPr>
          <p:cNvSpPr>
            <a:spLocks noGrp="1"/>
          </p:cNvSpPr>
          <p:nvPr>
            <p:ph sz="quarter" idx="13"/>
          </p:nvPr>
        </p:nvSpPr>
        <p:spPr/>
        <p:txBody>
          <a:bodyPr/>
          <a:lstStyle/>
          <a:p>
            <a:r>
              <a:rPr lang="en-US" dirty="0"/>
              <a:t>Four categories</a:t>
            </a:r>
          </a:p>
          <a:p>
            <a:pPr lvl="1"/>
            <a:r>
              <a:rPr lang="en-US" dirty="0"/>
              <a:t>Normal</a:t>
            </a:r>
          </a:p>
          <a:p>
            <a:pPr lvl="1"/>
            <a:r>
              <a:rPr lang="en-US" dirty="0"/>
              <a:t>Shallow</a:t>
            </a:r>
          </a:p>
          <a:p>
            <a:pPr lvl="1"/>
            <a:r>
              <a:rPr lang="en-US" dirty="0"/>
              <a:t>Labored</a:t>
            </a:r>
          </a:p>
          <a:p>
            <a:pPr lvl="1"/>
            <a:r>
              <a:rPr lang="en-US" dirty="0"/>
              <a:t>Noisy</a:t>
            </a:r>
          </a:p>
        </p:txBody>
      </p:sp>
    </p:spTree>
    <p:extLst>
      <p:ext uri="{BB962C8B-B14F-4D97-AF65-F5344CB8AC3E}">
        <p14:creationId xmlns:p14="http://schemas.microsoft.com/office/powerpoint/2010/main" val="78259153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E56FE-7D5D-4574-8DAB-67890ADBE722}"/>
              </a:ext>
            </a:extLst>
          </p:cNvPr>
          <p:cNvSpPr>
            <a:spLocks noGrp="1"/>
          </p:cNvSpPr>
          <p:nvPr>
            <p:ph type="title"/>
          </p:nvPr>
        </p:nvSpPr>
        <p:spPr/>
        <p:txBody>
          <a:bodyPr/>
          <a:lstStyle/>
          <a:p>
            <a:r>
              <a:rPr lang="en-US" dirty="0"/>
              <a:t>Respiration Rhythm</a:t>
            </a:r>
          </a:p>
        </p:txBody>
      </p:sp>
      <p:sp>
        <p:nvSpPr>
          <p:cNvPr id="3" name="Content Placeholder 2">
            <a:extLst>
              <a:ext uri="{FF2B5EF4-FFF2-40B4-BE49-F238E27FC236}">
                <a16:creationId xmlns:a16="http://schemas.microsoft.com/office/drawing/2014/main" id="{E28E4CCC-1EC9-405A-84A8-0A8888600018}"/>
              </a:ext>
            </a:extLst>
          </p:cNvPr>
          <p:cNvSpPr>
            <a:spLocks noGrp="1"/>
          </p:cNvSpPr>
          <p:nvPr>
            <p:ph sz="quarter" idx="13"/>
          </p:nvPr>
        </p:nvSpPr>
        <p:spPr/>
        <p:txBody>
          <a:bodyPr/>
          <a:lstStyle/>
          <a:p>
            <a:r>
              <a:rPr lang="en-US" dirty="0"/>
              <a:t>If you observe irregular respirations in an unconscious patient, you should report and document it.</a:t>
            </a:r>
          </a:p>
          <a:p>
            <a:r>
              <a:rPr lang="en-US" dirty="0"/>
              <a:t>Count respirations after assessing pulse rate.</a:t>
            </a:r>
          </a:p>
          <a:p>
            <a:pPr lvl="1"/>
            <a:r>
              <a:rPr lang="en-US" dirty="0"/>
              <a:t>Count number of breaths taken over 30 seconds and multiply by 2.</a:t>
            </a:r>
          </a:p>
          <a:p>
            <a:pPr lvl="1"/>
            <a:r>
              <a:rPr lang="en-US" dirty="0"/>
              <a:t>Note rate, quality, and rhythm of respiration.</a:t>
            </a:r>
          </a:p>
        </p:txBody>
      </p:sp>
    </p:spTree>
    <p:extLst>
      <p:ext uri="{BB962C8B-B14F-4D97-AF65-F5344CB8AC3E}">
        <p14:creationId xmlns:p14="http://schemas.microsoft.com/office/powerpoint/2010/main" val="336409102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CB3E9-79FD-4851-A73D-EB71DC84647B}"/>
              </a:ext>
            </a:extLst>
          </p:cNvPr>
          <p:cNvSpPr>
            <a:spLocks noGrp="1"/>
          </p:cNvSpPr>
          <p:nvPr>
            <p:ph type="title"/>
          </p:nvPr>
        </p:nvSpPr>
        <p:spPr/>
        <p:txBody>
          <a:bodyPr/>
          <a:lstStyle/>
          <a:p>
            <a:r>
              <a:rPr lang="en-US" dirty="0"/>
              <a:t>Skin </a:t>
            </a:r>
            <a:r>
              <a:rPr lang="en-US" sz="2000" b="0" dirty="0"/>
              <a:t>(1 of 4)</a:t>
            </a:r>
          </a:p>
        </p:txBody>
      </p:sp>
      <p:sp>
        <p:nvSpPr>
          <p:cNvPr id="3" name="Content Placeholder 2">
            <a:extLst>
              <a:ext uri="{FF2B5EF4-FFF2-40B4-BE49-F238E27FC236}">
                <a16:creationId xmlns:a16="http://schemas.microsoft.com/office/drawing/2014/main" id="{A0AABBA5-1F78-4DCF-AD47-648509D496C3}"/>
              </a:ext>
            </a:extLst>
          </p:cNvPr>
          <p:cNvSpPr>
            <a:spLocks noGrp="1"/>
          </p:cNvSpPr>
          <p:nvPr>
            <p:ph sz="quarter" idx="13"/>
          </p:nvPr>
        </p:nvSpPr>
        <p:spPr/>
        <p:txBody>
          <a:bodyPr/>
          <a:lstStyle/>
          <a:p>
            <a:r>
              <a:rPr lang="en-US" dirty="0"/>
              <a:t>Color, temperature, and condition of skin can provide valuable information regarding circulation.</a:t>
            </a:r>
          </a:p>
        </p:txBody>
      </p:sp>
    </p:spTree>
    <p:extLst>
      <p:ext uri="{BB962C8B-B14F-4D97-AF65-F5344CB8AC3E}">
        <p14:creationId xmlns:p14="http://schemas.microsoft.com/office/powerpoint/2010/main" val="368489678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CB3E9-79FD-4851-A73D-EB71DC84647B}"/>
              </a:ext>
            </a:extLst>
          </p:cNvPr>
          <p:cNvSpPr>
            <a:spLocks noGrp="1"/>
          </p:cNvSpPr>
          <p:nvPr>
            <p:ph type="title"/>
          </p:nvPr>
        </p:nvSpPr>
        <p:spPr/>
        <p:txBody>
          <a:bodyPr/>
          <a:lstStyle/>
          <a:p>
            <a:r>
              <a:rPr lang="en-US" dirty="0"/>
              <a:t>Skin </a:t>
            </a:r>
            <a:r>
              <a:rPr lang="en-US" sz="2000" b="0" dirty="0"/>
              <a:t>(2 of 4)</a:t>
            </a:r>
          </a:p>
        </p:txBody>
      </p:sp>
      <p:sp>
        <p:nvSpPr>
          <p:cNvPr id="3" name="Content Placeholder 2">
            <a:extLst>
              <a:ext uri="{FF2B5EF4-FFF2-40B4-BE49-F238E27FC236}">
                <a16:creationId xmlns:a16="http://schemas.microsoft.com/office/drawing/2014/main" id="{A0AABBA5-1F78-4DCF-AD47-648509D496C3}"/>
              </a:ext>
            </a:extLst>
          </p:cNvPr>
          <p:cNvSpPr>
            <a:spLocks noGrp="1"/>
          </p:cNvSpPr>
          <p:nvPr>
            <p:ph sz="quarter" idx="13"/>
          </p:nvPr>
        </p:nvSpPr>
        <p:spPr/>
        <p:txBody>
          <a:bodyPr/>
          <a:lstStyle/>
          <a:p>
            <a:r>
              <a:rPr lang="en-US" dirty="0"/>
              <a:t>Color</a:t>
            </a:r>
          </a:p>
          <a:p>
            <a:pPr lvl="1"/>
            <a:r>
              <a:rPr lang="en-US" dirty="0"/>
              <a:t>Best places to assess skin color in adults</a:t>
            </a:r>
          </a:p>
          <a:p>
            <a:pPr lvl="2"/>
            <a:r>
              <a:rPr lang="en-US" dirty="0"/>
              <a:t>Nail beds</a:t>
            </a:r>
          </a:p>
          <a:p>
            <a:pPr lvl="2"/>
            <a:r>
              <a:rPr lang="en-US" dirty="0"/>
              <a:t>Inside of cheek</a:t>
            </a:r>
          </a:p>
          <a:p>
            <a:pPr lvl="2"/>
            <a:r>
              <a:rPr lang="en-US" dirty="0"/>
              <a:t>Inside of lower eyelids</a:t>
            </a:r>
          </a:p>
          <a:p>
            <a:pPr lvl="1"/>
            <a:r>
              <a:rPr lang="en-US" dirty="0"/>
              <a:t>In infants and children</a:t>
            </a:r>
          </a:p>
          <a:p>
            <a:pPr lvl="2"/>
            <a:r>
              <a:rPr lang="en-US" dirty="0"/>
              <a:t>Palms of hands</a:t>
            </a:r>
          </a:p>
          <a:p>
            <a:pPr lvl="2"/>
            <a:r>
              <a:rPr lang="en-US" dirty="0"/>
              <a:t>Soles of feet</a:t>
            </a:r>
          </a:p>
          <a:p>
            <a:pPr lvl="1"/>
            <a:r>
              <a:rPr lang="en-US" dirty="0"/>
              <a:t>In patients with dark skin</a:t>
            </a:r>
          </a:p>
          <a:p>
            <a:pPr lvl="2"/>
            <a:r>
              <a:rPr lang="en-US" dirty="0"/>
              <a:t>Lips and nail beds</a:t>
            </a:r>
          </a:p>
        </p:txBody>
      </p:sp>
    </p:spTree>
    <p:extLst>
      <p:ext uri="{BB962C8B-B14F-4D97-AF65-F5344CB8AC3E}">
        <p14:creationId xmlns:p14="http://schemas.microsoft.com/office/powerpoint/2010/main" val="115786446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CB3E9-79FD-4851-A73D-EB71DC84647B}"/>
              </a:ext>
            </a:extLst>
          </p:cNvPr>
          <p:cNvSpPr>
            <a:spLocks noGrp="1"/>
          </p:cNvSpPr>
          <p:nvPr>
            <p:ph type="title"/>
          </p:nvPr>
        </p:nvSpPr>
        <p:spPr/>
        <p:txBody>
          <a:bodyPr/>
          <a:lstStyle/>
          <a:p>
            <a:r>
              <a:rPr lang="en-US" dirty="0"/>
              <a:t>Skin </a:t>
            </a:r>
            <a:r>
              <a:rPr lang="en-US" sz="2000" b="0" dirty="0"/>
              <a:t>(3 of 4)</a:t>
            </a:r>
          </a:p>
        </p:txBody>
      </p:sp>
      <p:sp>
        <p:nvSpPr>
          <p:cNvPr id="3" name="Content Placeholder 2">
            <a:extLst>
              <a:ext uri="{FF2B5EF4-FFF2-40B4-BE49-F238E27FC236}">
                <a16:creationId xmlns:a16="http://schemas.microsoft.com/office/drawing/2014/main" id="{A0AABBA5-1F78-4DCF-AD47-648509D496C3}"/>
              </a:ext>
            </a:extLst>
          </p:cNvPr>
          <p:cNvSpPr>
            <a:spLocks noGrp="1"/>
          </p:cNvSpPr>
          <p:nvPr>
            <p:ph sz="quarter" idx="13"/>
          </p:nvPr>
        </p:nvSpPr>
        <p:spPr/>
        <p:txBody>
          <a:bodyPr/>
          <a:lstStyle/>
          <a:p>
            <a:r>
              <a:rPr lang="en-US" dirty="0"/>
              <a:t>Color</a:t>
            </a:r>
          </a:p>
          <a:p>
            <a:pPr lvl="1"/>
            <a:r>
              <a:rPr lang="en-US" dirty="0"/>
              <a:t>Abnormal skin colors</a:t>
            </a:r>
          </a:p>
          <a:p>
            <a:pPr lvl="2"/>
            <a:r>
              <a:rPr lang="en-US" dirty="0"/>
              <a:t>Pale</a:t>
            </a:r>
          </a:p>
          <a:p>
            <a:pPr lvl="2"/>
            <a:r>
              <a:rPr lang="en-US" dirty="0"/>
              <a:t>Cyanotic (blue-gray)</a:t>
            </a:r>
          </a:p>
          <a:p>
            <a:pPr lvl="2"/>
            <a:r>
              <a:rPr lang="en-US" dirty="0"/>
              <a:t>Flushed (red)</a:t>
            </a:r>
          </a:p>
          <a:p>
            <a:pPr lvl="2"/>
            <a:r>
              <a:rPr lang="en-US" dirty="0"/>
              <a:t>Jaundiced (yellow)</a:t>
            </a:r>
          </a:p>
        </p:txBody>
      </p:sp>
    </p:spTree>
    <p:extLst>
      <p:ext uri="{BB962C8B-B14F-4D97-AF65-F5344CB8AC3E}">
        <p14:creationId xmlns:p14="http://schemas.microsoft.com/office/powerpoint/2010/main" val="269503550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CB3E9-79FD-4851-A73D-EB71DC84647B}"/>
              </a:ext>
            </a:extLst>
          </p:cNvPr>
          <p:cNvSpPr>
            <a:spLocks noGrp="1"/>
          </p:cNvSpPr>
          <p:nvPr>
            <p:ph type="title"/>
          </p:nvPr>
        </p:nvSpPr>
        <p:spPr/>
        <p:txBody>
          <a:bodyPr/>
          <a:lstStyle/>
          <a:p>
            <a:r>
              <a:rPr lang="en-US" dirty="0"/>
              <a:t>Skin </a:t>
            </a:r>
            <a:r>
              <a:rPr lang="en-US" sz="2000" b="0" dirty="0"/>
              <a:t>(4 of 4)</a:t>
            </a:r>
          </a:p>
        </p:txBody>
      </p:sp>
      <p:sp>
        <p:nvSpPr>
          <p:cNvPr id="3" name="Content Placeholder 2">
            <a:extLst>
              <a:ext uri="{FF2B5EF4-FFF2-40B4-BE49-F238E27FC236}">
                <a16:creationId xmlns:a16="http://schemas.microsoft.com/office/drawing/2014/main" id="{A0AABBA5-1F78-4DCF-AD47-648509D496C3}"/>
              </a:ext>
            </a:extLst>
          </p:cNvPr>
          <p:cNvSpPr>
            <a:spLocks noGrp="1"/>
          </p:cNvSpPr>
          <p:nvPr>
            <p:ph sz="quarter" idx="13"/>
          </p:nvPr>
        </p:nvSpPr>
        <p:spPr/>
        <p:txBody>
          <a:bodyPr/>
          <a:lstStyle/>
          <a:p>
            <a:r>
              <a:rPr lang="en-US" dirty="0"/>
              <a:t>Temperature</a:t>
            </a:r>
          </a:p>
          <a:p>
            <a:pPr lvl="1"/>
            <a:r>
              <a:rPr lang="en-US" dirty="0"/>
              <a:t>Feel patient’s skin with back of hand.</a:t>
            </a:r>
          </a:p>
          <a:p>
            <a:pPr lvl="1"/>
            <a:r>
              <a:rPr lang="en-US" dirty="0"/>
              <a:t>Note if skin feels normal (warm), hot, cool, or cold.</a:t>
            </a:r>
          </a:p>
        </p:txBody>
      </p:sp>
    </p:spTree>
    <p:extLst>
      <p:ext uri="{BB962C8B-B14F-4D97-AF65-F5344CB8AC3E}">
        <p14:creationId xmlns:p14="http://schemas.microsoft.com/office/powerpoint/2010/main" val="35588249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ltLang="en-US" dirty="0" smtClean="0"/>
              <a:t>Gathering </a:t>
            </a:r>
            <a:r>
              <a:rPr lang="en-US" altLang="en-US" dirty="0"/>
              <a:t>the Vital </a:t>
            </a:r>
            <a:r>
              <a:rPr lang="en-US" altLang="en-US" dirty="0" smtClean="0"/>
              <a:t>Signs</a:t>
            </a:r>
            <a:r>
              <a:rPr lang="en-US" altLang="en-US" sz="100" dirty="0" smtClean="0"/>
              <a:t> </a:t>
            </a:r>
            <a:endParaRPr lang="en-IN" sz="100" dirty="0"/>
          </a:p>
        </p:txBody>
      </p:sp>
      <p:sp>
        <p:nvSpPr>
          <p:cNvPr id="4" name="Text Placeholder 3"/>
          <p:cNvSpPr>
            <a:spLocks noGrp="1"/>
          </p:cNvSpPr>
          <p:nvPr>
            <p:ph type="body" sz="quarter" idx="13"/>
          </p:nvPr>
        </p:nvSpPr>
        <p:spPr/>
        <p:txBody>
          <a:bodyPr/>
          <a:lstStyle/>
          <a:p>
            <a:pPr marL="0" indent="0" algn="ctr">
              <a:buNone/>
            </a:pPr>
            <a:r>
              <a:rPr lang="en-US" sz="1600" dirty="0">
                <a:hlinkClick r:id="rId3" action="ppaction://hlinksldjump"/>
              </a:rPr>
              <a:t>Back to Topics</a:t>
            </a:r>
            <a:endParaRPr lang="en-US" sz="1600" dirty="0"/>
          </a:p>
        </p:txBody>
      </p:sp>
    </p:spTree>
    <p:extLst>
      <p:ext uri="{BB962C8B-B14F-4D97-AF65-F5344CB8AC3E}">
        <p14:creationId xmlns:p14="http://schemas.microsoft.com/office/powerpoint/2010/main" val="283369011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4DE38-0C6B-4DAB-87E1-369014015480}"/>
              </a:ext>
            </a:extLst>
          </p:cNvPr>
          <p:cNvSpPr>
            <a:spLocks noGrp="1"/>
          </p:cNvSpPr>
          <p:nvPr>
            <p:ph type="title"/>
          </p:nvPr>
        </p:nvSpPr>
        <p:spPr>
          <a:xfrm>
            <a:off x="457200" y="215371"/>
            <a:ext cx="8507186" cy="1097279"/>
          </a:xfrm>
        </p:spPr>
        <p:txBody>
          <a:bodyPr/>
          <a:lstStyle/>
          <a:p>
            <a:r>
              <a:rPr lang="en-US" altLang="en-US" dirty="0">
                <a:sym typeface="Lucida Grande" pitchFamily="-111" charset="0"/>
              </a:rPr>
              <a:t>Skin Temperature</a:t>
            </a:r>
            <a:endParaRPr lang="en-IN" sz="2000" b="0" dirty="0"/>
          </a:p>
        </p:txBody>
      </p:sp>
      <p:pic>
        <p:nvPicPr>
          <p:cNvPr id="5" name="Picture 4" descr="A patient is sitting up. An E M T is touching the exposed skin on the back of his hand to the patient's forehead.">
            <a:extLst>
              <a:ext uri="{FF2B5EF4-FFF2-40B4-BE49-F238E27FC236}">
                <a16:creationId xmlns:a16="http://schemas.microsoft.com/office/drawing/2014/main" id="{8F84A3E0-6AFE-4449-89C6-B8BA4FC001A4}"/>
              </a:ext>
            </a:extLst>
          </p:cNvPr>
          <p:cNvPicPr>
            <a:picLocks noChangeAspect="1"/>
          </p:cNvPicPr>
          <p:nvPr/>
        </p:nvPicPr>
        <p:blipFill>
          <a:blip r:embed="rId3"/>
          <a:stretch>
            <a:fillRect/>
          </a:stretch>
        </p:blipFill>
        <p:spPr>
          <a:xfrm>
            <a:off x="1524868" y="1644737"/>
            <a:ext cx="6094262" cy="4067287"/>
          </a:xfrm>
          <a:prstGeom prst="rect">
            <a:avLst/>
          </a:prstGeom>
        </p:spPr>
      </p:pic>
      <p:sp>
        <p:nvSpPr>
          <p:cNvPr id="3" name="Content Placeholder 2">
            <a:extLst>
              <a:ext uri="{FF2B5EF4-FFF2-40B4-BE49-F238E27FC236}">
                <a16:creationId xmlns:a16="http://schemas.microsoft.com/office/drawing/2014/main" id="{57E09B57-05AF-4A6E-ABF3-F1AE19384425}"/>
              </a:ext>
            </a:extLst>
          </p:cNvPr>
          <p:cNvSpPr>
            <a:spLocks noGrp="1"/>
          </p:cNvSpPr>
          <p:nvPr>
            <p:ph sz="quarter" idx="13"/>
          </p:nvPr>
        </p:nvSpPr>
        <p:spPr>
          <a:xfrm>
            <a:off x="457200" y="5948297"/>
            <a:ext cx="7582395" cy="410937"/>
          </a:xfrm>
        </p:spPr>
        <p:txBody>
          <a:bodyPr/>
          <a:lstStyle/>
          <a:p>
            <a:pPr marL="432" indent="0">
              <a:buNone/>
            </a:pPr>
            <a:r>
              <a:rPr lang="en-US" dirty="0"/>
              <a:t>Determining skin temperature.</a:t>
            </a:r>
            <a:endParaRPr lang="en-US" sz="1600" b="1" dirty="0"/>
          </a:p>
        </p:txBody>
      </p:sp>
    </p:spTree>
    <p:extLst>
      <p:ext uri="{BB962C8B-B14F-4D97-AF65-F5344CB8AC3E}">
        <p14:creationId xmlns:p14="http://schemas.microsoft.com/office/powerpoint/2010/main" val="407115646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D5EE2-916E-4FC1-926F-879C6B99BEF5}"/>
              </a:ext>
            </a:extLst>
          </p:cNvPr>
          <p:cNvSpPr>
            <a:spLocks noGrp="1"/>
          </p:cNvSpPr>
          <p:nvPr>
            <p:ph type="title"/>
          </p:nvPr>
        </p:nvSpPr>
        <p:spPr/>
        <p:txBody>
          <a:bodyPr/>
          <a:lstStyle/>
          <a:p>
            <a:r>
              <a:rPr lang="en-US" dirty="0"/>
              <a:t>Pediatric Note</a:t>
            </a:r>
          </a:p>
        </p:txBody>
      </p:sp>
      <p:sp>
        <p:nvSpPr>
          <p:cNvPr id="3" name="Content Placeholder 2">
            <a:extLst>
              <a:ext uri="{FF2B5EF4-FFF2-40B4-BE49-F238E27FC236}">
                <a16:creationId xmlns:a16="http://schemas.microsoft.com/office/drawing/2014/main" id="{C919DB85-3AC2-4AB8-A460-ABFBFEDAA452}"/>
              </a:ext>
            </a:extLst>
          </p:cNvPr>
          <p:cNvSpPr>
            <a:spLocks noGrp="1"/>
          </p:cNvSpPr>
          <p:nvPr>
            <p:ph sz="quarter" idx="10"/>
          </p:nvPr>
        </p:nvSpPr>
        <p:spPr/>
        <p:txBody>
          <a:bodyPr/>
          <a:lstStyle/>
          <a:p>
            <a:r>
              <a:rPr lang="en-US" dirty="0"/>
              <a:t>For children under 6 years, also evaluate capillary refill.</a:t>
            </a:r>
          </a:p>
          <a:p>
            <a:pPr lvl="1"/>
            <a:r>
              <a:rPr lang="en-US" dirty="0"/>
              <a:t>Press on nail bed or top of hand or foot and release.</a:t>
            </a:r>
          </a:p>
          <a:p>
            <a:pPr lvl="1"/>
            <a:r>
              <a:rPr lang="en-US" dirty="0"/>
              <a:t>Observe how long it takes normal pink color to return.</a:t>
            </a:r>
          </a:p>
          <a:p>
            <a:pPr lvl="1"/>
            <a:r>
              <a:rPr lang="en-US" dirty="0"/>
              <a:t>Normal</a:t>
            </a:r>
          </a:p>
          <a:p>
            <a:pPr lvl="2"/>
            <a:r>
              <a:rPr lang="en-US" dirty="0"/>
              <a:t>Less than 2 seconds</a:t>
            </a:r>
          </a:p>
        </p:txBody>
      </p:sp>
    </p:spTree>
    <p:extLst>
      <p:ext uri="{BB962C8B-B14F-4D97-AF65-F5344CB8AC3E}">
        <p14:creationId xmlns:p14="http://schemas.microsoft.com/office/powerpoint/2010/main" val="368614073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F8E3C-1488-4C9B-AD5A-7A92256788AB}"/>
              </a:ext>
            </a:extLst>
          </p:cNvPr>
          <p:cNvSpPr>
            <a:spLocks noGrp="1"/>
          </p:cNvSpPr>
          <p:nvPr>
            <p:ph type="title"/>
          </p:nvPr>
        </p:nvSpPr>
        <p:spPr/>
        <p:txBody>
          <a:bodyPr/>
          <a:lstStyle/>
          <a:p>
            <a:r>
              <a:rPr lang="en-US" dirty="0"/>
              <a:t>Pupils </a:t>
            </a:r>
            <a:r>
              <a:rPr lang="en-US" sz="2000" b="0" dirty="0"/>
              <a:t>(1 of 3)</a:t>
            </a:r>
          </a:p>
        </p:txBody>
      </p:sp>
      <p:sp>
        <p:nvSpPr>
          <p:cNvPr id="3" name="Content Placeholder 2">
            <a:extLst>
              <a:ext uri="{FF2B5EF4-FFF2-40B4-BE49-F238E27FC236}">
                <a16:creationId xmlns:a16="http://schemas.microsoft.com/office/drawing/2014/main" id="{0C3EAA4B-289F-4A1B-BEDE-01CB143E464C}"/>
              </a:ext>
            </a:extLst>
          </p:cNvPr>
          <p:cNvSpPr>
            <a:spLocks noGrp="1"/>
          </p:cNvSpPr>
          <p:nvPr>
            <p:ph sz="quarter" idx="13"/>
          </p:nvPr>
        </p:nvSpPr>
        <p:spPr/>
        <p:txBody>
          <a:bodyPr/>
          <a:lstStyle/>
          <a:p>
            <a:r>
              <a:rPr lang="en-US" dirty="0"/>
              <a:t>Black center of eye</a:t>
            </a:r>
          </a:p>
          <a:p>
            <a:r>
              <a:rPr lang="en-US" dirty="0"/>
              <a:t>Dim environment</a:t>
            </a:r>
          </a:p>
          <a:p>
            <a:pPr lvl="1"/>
            <a:r>
              <a:rPr lang="en-US" dirty="0"/>
              <a:t>Pupil will dilate.</a:t>
            </a:r>
          </a:p>
          <a:p>
            <a:r>
              <a:rPr lang="en-US" dirty="0"/>
              <a:t>Bright environment</a:t>
            </a:r>
          </a:p>
          <a:p>
            <a:pPr lvl="1"/>
            <a:r>
              <a:rPr lang="en-US" dirty="0"/>
              <a:t>Pupil will constrict.</a:t>
            </a:r>
          </a:p>
        </p:txBody>
      </p:sp>
    </p:spTree>
    <p:extLst>
      <p:ext uri="{BB962C8B-B14F-4D97-AF65-F5344CB8AC3E}">
        <p14:creationId xmlns:p14="http://schemas.microsoft.com/office/powerpoint/2010/main" val="204888074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F8E3C-1488-4C9B-AD5A-7A92256788AB}"/>
              </a:ext>
            </a:extLst>
          </p:cNvPr>
          <p:cNvSpPr>
            <a:spLocks noGrp="1"/>
          </p:cNvSpPr>
          <p:nvPr>
            <p:ph type="title"/>
          </p:nvPr>
        </p:nvSpPr>
        <p:spPr/>
        <p:txBody>
          <a:bodyPr/>
          <a:lstStyle/>
          <a:p>
            <a:r>
              <a:rPr lang="en-US" dirty="0"/>
              <a:t>Pupils </a:t>
            </a:r>
            <a:r>
              <a:rPr lang="en-US" sz="2000" b="0" dirty="0"/>
              <a:t>(2 of 3)</a:t>
            </a:r>
          </a:p>
        </p:txBody>
      </p:sp>
      <p:sp>
        <p:nvSpPr>
          <p:cNvPr id="3" name="Content Placeholder 2">
            <a:extLst>
              <a:ext uri="{FF2B5EF4-FFF2-40B4-BE49-F238E27FC236}">
                <a16:creationId xmlns:a16="http://schemas.microsoft.com/office/drawing/2014/main" id="{0C3EAA4B-289F-4A1B-BEDE-01CB143E464C}"/>
              </a:ext>
            </a:extLst>
          </p:cNvPr>
          <p:cNvSpPr>
            <a:spLocks noGrp="1"/>
          </p:cNvSpPr>
          <p:nvPr>
            <p:ph sz="quarter" idx="13"/>
          </p:nvPr>
        </p:nvSpPr>
        <p:spPr/>
        <p:txBody>
          <a:bodyPr/>
          <a:lstStyle/>
          <a:p>
            <a:r>
              <a:rPr lang="en-US" dirty="0"/>
              <a:t>Assessing</a:t>
            </a:r>
          </a:p>
          <a:p>
            <a:pPr lvl="1"/>
            <a:r>
              <a:rPr lang="en-US" dirty="0"/>
              <a:t>Look for:</a:t>
            </a:r>
          </a:p>
          <a:p>
            <a:pPr lvl="2"/>
            <a:r>
              <a:rPr lang="en-US" dirty="0"/>
              <a:t>Size</a:t>
            </a:r>
          </a:p>
          <a:p>
            <a:pPr lvl="2"/>
            <a:r>
              <a:rPr lang="en-US" dirty="0"/>
              <a:t>Equality</a:t>
            </a:r>
          </a:p>
          <a:p>
            <a:pPr lvl="2"/>
            <a:r>
              <a:rPr lang="en-US" dirty="0"/>
              <a:t>Reactivity</a:t>
            </a:r>
          </a:p>
        </p:txBody>
      </p:sp>
    </p:spTree>
    <p:extLst>
      <p:ext uri="{BB962C8B-B14F-4D97-AF65-F5344CB8AC3E}">
        <p14:creationId xmlns:p14="http://schemas.microsoft.com/office/powerpoint/2010/main" val="408081354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F8E3C-1488-4C9B-AD5A-7A92256788AB}"/>
              </a:ext>
            </a:extLst>
          </p:cNvPr>
          <p:cNvSpPr>
            <a:spLocks noGrp="1"/>
          </p:cNvSpPr>
          <p:nvPr>
            <p:ph type="title"/>
          </p:nvPr>
        </p:nvSpPr>
        <p:spPr/>
        <p:txBody>
          <a:bodyPr/>
          <a:lstStyle/>
          <a:p>
            <a:r>
              <a:rPr lang="en-US" dirty="0"/>
              <a:t>Pupils </a:t>
            </a:r>
            <a:r>
              <a:rPr lang="en-US" sz="2000" b="0" dirty="0"/>
              <a:t>(3 of 3)</a:t>
            </a:r>
          </a:p>
        </p:txBody>
      </p:sp>
      <p:sp>
        <p:nvSpPr>
          <p:cNvPr id="3" name="Content Placeholder 2">
            <a:extLst>
              <a:ext uri="{FF2B5EF4-FFF2-40B4-BE49-F238E27FC236}">
                <a16:creationId xmlns:a16="http://schemas.microsoft.com/office/drawing/2014/main" id="{0C3EAA4B-289F-4A1B-BEDE-01CB143E464C}"/>
              </a:ext>
            </a:extLst>
          </p:cNvPr>
          <p:cNvSpPr>
            <a:spLocks noGrp="1"/>
          </p:cNvSpPr>
          <p:nvPr>
            <p:ph sz="quarter" idx="13"/>
          </p:nvPr>
        </p:nvSpPr>
        <p:spPr/>
        <p:txBody>
          <a:bodyPr/>
          <a:lstStyle/>
          <a:p>
            <a:r>
              <a:rPr lang="en-US" dirty="0"/>
              <a:t>Assessing</a:t>
            </a:r>
          </a:p>
          <a:p>
            <a:pPr lvl="1"/>
            <a:r>
              <a:rPr lang="en-US" dirty="0"/>
              <a:t>Note baseline size.</a:t>
            </a:r>
          </a:p>
          <a:p>
            <a:pPr lvl="1"/>
            <a:r>
              <a:rPr lang="en-US" dirty="0"/>
              <a:t>Cover one eye and shine a light into other eye.</a:t>
            </a:r>
          </a:p>
          <a:p>
            <a:pPr lvl="1"/>
            <a:r>
              <a:rPr lang="en-US" dirty="0"/>
              <a:t>Repeat with other eye.</a:t>
            </a:r>
          </a:p>
        </p:txBody>
      </p:sp>
    </p:spTree>
    <p:extLst>
      <p:ext uri="{BB962C8B-B14F-4D97-AF65-F5344CB8AC3E}">
        <p14:creationId xmlns:p14="http://schemas.microsoft.com/office/powerpoint/2010/main" val="414606062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4DE38-0C6B-4DAB-87E1-369014015480}"/>
              </a:ext>
            </a:extLst>
          </p:cNvPr>
          <p:cNvSpPr>
            <a:spLocks noGrp="1"/>
          </p:cNvSpPr>
          <p:nvPr>
            <p:ph type="title"/>
          </p:nvPr>
        </p:nvSpPr>
        <p:spPr>
          <a:xfrm>
            <a:off x="457200" y="215371"/>
            <a:ext cx="8507186" cy="1097279"/>
          </a:xfrm>
        </p:spPr>
        <p:txBody>
          <a:bodyPr/>
          <a:lstStyle/>
          <a:p>
            <a:r>
              <a:rPr lang="en-US" altLang="en-US" dirty="0">
                <a:sym typeface="Lucida Grande" pitchFamily="-111" charset="0"/>
              </a:rPr>
              <a:t>Assessing Pupils </a:t>
            </a:r>
            <a:r>
              <a:rPr lang="en-US" altLang="en-US" sz="2000" b="0" dirty="0">
                <a:sym typeface="Lucida Grande" pitchFamily="-111" charset="0"/>
              </a:rPr>
              <a:t>(1 of 3)</a:t>
            </a:r>
            <a:endParaRPr lang="en-IN" sz="2000" b="0" dirty="0"/>
          </a:p>
        </p:txBody>
      </p:sp>
      <p:pic>
        <p:nvPicPr>
          <p:cNvPr id="4" name="Picture 3" descr="A patient is sitting up. A flashlight is being shone into the patient's right eye.">
            <a:extLst>
              <a:ext uri="{FF2B5EF4-FFF2-40B4-BE49-F238E27FC236}">
                <a16:creationId xmlns:a16="http://schemas.microsoft.com/office/drawing/2014/main" id="{3AE80622-812B-45FA-9F2E-45BFE80970D8}"/>
              </a:ext>
            </a:extLst>
          </p:cNvPr>
          <p:cNvPicPr>
            <a:picLocks noChangeAspect="1"/>
          </p:cNvPicPr>
          <p:nvPr/>
        </p:nvPicPr>
        <p:blipFill>
          <a:blip r:embed="rId3"/>
          <a:stretch>
            <a:fillRect/>
          </a:stretch>
        </p:blipFill>
        <p:spPr>
          <a:xfrm>
            <a:off x="1467037" y="1567449"/>
            <a:ext cx="6209924" cy="4151126"/>
          </a:xfrm>
          <a:prstGeom prst="rect">
            <a:avLst/>
          </a:prstGeom>
        </p:spPr>
      </p:pic>
      <p:sp>
        <p:nvSpPr>
          <p:cNvPr id="3" name="Content Placeholder 2">
            <a:extLst>
              <a:ext uri="{FF2B5EF4-FFF2-40B4-BE49-F238E27FC236}">
                <a16:creationId xmlns:a16="http://schemas.microsoft.com/office/drawing/2014/main" id="{57E09B57-05AF-4A6E-ABF3-F1AE19384425}"/>
              </a:ext>
            </a:extLst>
          </p:cNvPr>
          <p:cNvSpPr>
            <a:spLocks noGrp="1"/>
          </p:cNvSpPr>
          <p:nvPr>
            <p:ph sz="quarter" idx="13"/>
          </p:nvPr>
        </p:nvSpPr>
        <p:spPr>
          <a:xfrm>
            <a:off x="457200" y="5900795"/>
            <a:ext cx="8507186" cy="410937"/>
          </a:xfrm>
        </p:spPr>
        <p:txBody>
          <a:bodyPr/>
          <a:lstStyle/>
          <a:p>
            <a:pPr marL="432" indent="0">
              <a:buNone/>
            </a:pPr>
            <a:r>
              <a:rPr lang="en-US" dirty="0"/>
              <a:t>Examining the pupils.</a:t>
            </a:r>
            <a:endParaRPr lang="en-US" sz="1600" b="1" dirty="0"/>
          </a:p>
        </p:txBody>
      </p:sp>
    </p:spTree>
    <p:extLst>
      <p:ext uri="{BB962C8B-B14F-4D97-AF65-F5344CB8AC3E}">
        <p14:creationId xmlns:p14="http://schemas.microsoft.com/office/powerpoint/2010/main" val="97317755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4DE38-0C6B-4DAB-87E1-369014015480}"/>
              </a:ext>
            </a:extLst>
          </p:cNvPr>
          <p:cNvSpPr>
            <a:spLocks noGrp="1"/>
          </p:cNvSpPr>
          <p:nvPr>
            <p:ph type="title"/>
          </p:nvPr>
        </p:nvSpPr>
        <p:spPr>
          <a:xfrm>
            <a:off x="457200" y="215371"/>
            <a:ext cx="8507186" cy="1097279"/>
          </a:xfrm>
        </p:spPr>
        <p:txBody>
          <a:bodyPr/>
          <a:lstStyle/>
          <a:p>
            <a:r>
              <a:rPr lang="en-US" altLang="en-US" dirty="0">
                <a:sym typeface="Lucida Grande" pitchFamily="-111" charset="0"/>
              </a:rPr>
              <a:t>Assessing Pupils </a:t>
            </a:r>
            <a:r>
              <a:rPr lang="en-US" altLang="en-US" sz="2000" b="0" dirty="0">
                <a:sym typeface="Lucida Grande" pitchFamily="-111" charset="0"/>
              </a:rPr>
              <a:t>(2 of 3)</a:t>
            </a:r>
            <a:endParaRPr lang="en-IN" sz="2000" b="0" dirty="0"/>
          </a:p>
        </p:txBody>
      </p:sp>
      <p:pic>
        <p:nvPicPr>
          <p:cNvPr id="5" name="Picture 4" descr="A magnified view of three pairs of eyes. The first pair has constricted pupils. The second pair has dilated pupils, and the third pair has unequal pupils.">
            <a:extLst>
              <a:ext uri="{FF2B5EF4-FFF2-40B4-BE49-F238E27FC236}">
                <a16:creationId xmlns:a16="http://schemas.microsoft.com/office/drawing/2014/main" id="{6806E713-178F-4FA2-85F4-96A5780B17D4}"/>
              </a:ext>
            </a:extLst>
          </p:cNvPr>
          <p:cNvPicPr>
            <a:picLocks noChangeAspect="1"/>
          </p:cNvPicPr>
          <p:nvPr/>
        </p:nvPicPr>
        <p:blipFill>
          <a:blip r:embed="rId3"/>
          <a:stretch>
            <a:fillRect/>
          </a:stretch>
        </p:blipFill>
        <p:spPr>
          <a:xfrm>
            <a:off x="3101332" y="1601492"/>
            <a:ext cx="2941337" cy="4242061"/>
          </a:xfrm>
          <a:prstGeom prst="rect">
            <a:avLst/>
          </a:prstGeom>
        </p:spPr>
      </p:pic>
      <p:sp>
        <p:nvSpPr>
          <p:cNvPr id="3" name="Content Placeholder 2">
            <a:extLst>
              <a:ext uri="{FF2B5EF4-FFF2-40B4-BE49-F238E27FC236}">
                <a16:creationId xmlns:a16="http://schemas.microsoft.com/office/drawing/2014/main" id="{57E09B57-05AF-4A6E-ABF3-F1AE19384425}"/>
              </a:ext>
            </a:extLst>
          </p:cNvPr>
          <p:cNvSpPr>
            <a:spLocks noGrp="1"/>
          </p:cNvSpPr>
          <p:nvPr>
            <p:ph sz="quarter" idx="13"/>
          </p:nvPr>
        </p:nvSpPr>
        <p:spPr>
          <a:xfrm>
            <a:off x="457200" y="5983923"/>
            <a:ext cx="8507186" cy="410937"/>
          </a:xfrm>
        </p:spPr>
        <p:txBody>
          <a:bodyPr/>
          <a:lstStyle/>
          <a:p>
            <a:pPr marL="432" indent="0">
              <a:buNone/>
            </a:pPr>
            <a:r>
              <a:rPr lang="en-US" dirty="0"/>
              <a:t>(A) Constricted, (B) dilated, and (C) unequal pupils.</a:t>
            </a:r>
            <a:endParaRPr lang="en-US" sz="1600" b="1" dirty="0"/>
          </a:p>
        </p:txBody>
      </p:sp>
    </p:spTree>
    <p:extLst>
      <p:ext uri="{BB962C8B-B14F-4D97-AF65-F5344CB8AC3E}">
        <p14:creationId xmlns:p14="http://schemas.microsoft.com/office/powerpoint/2010/main" val="119557718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4DE38-0C6B-4DAB-87E1-369014015480}"/>
              </a:ext>
            </a:extLst>
          </p:cNvPr>
          <p:cNvSpPr>
            <a:spLocks noGrp="1"/>
          </p:cNvSpPr>
          <p:nvPr>
            <p:ph type="title"/>
          </p:nvPr>
        </p:nvSpPr>
        <p:spPr>
          <a:xfrm>
            <a:off x="457200" y="215371"/>
            <a:ext cx="8507186" cy="1097279"/>
          </a:xfrm>
        </p:spPr>
        <p:txBody>
          <a:bodyPr/>
          <a:lstStyle/>
          <a:p>
            <a:r>
              <a:rPr lang="en-US" altLang="en-US" dirty="0">
                <a:sym typeface="Lucida Grande" pitchFamily="-111" charset="0"/>
              </a:rPr>
              <a:t>Assessing Pupils </a:t>
            </a:r>
            <a:r>
              <a:rPr lang="en-US" altLang="en-US" sz="2000" b="0" dirty="0">
                <a:sym typeface="Lucida Grande" pitchFamily="-111" charset="0"/>
              </a:rPr>
              <a:t>(3 of 3)</a:t>
            </a:r>
            <a:endParaRPr lang="en-IN" sz="2000" b="0" dirty="0"/>
          </a:p>
        </p:txBody>
      </p:sp>
      <p:pic>
        <p:nvPicPr>
          <p:cNvPr id="4" name="Picture 3" descr="A man's face. One pupil is dilated, and another is constricted.">
            <a:extLst>
              <a:ext uri="{FF2B5EF4-FFF2-40B4-BE49-F238E27FC236}">
                <a16:creationId xmlns:a16="http://schemas.microsoft.com/office/drawing/2014/main" id="{E4261179-44FB-40D6-871C-520EDB8941AC}"/>
              </a:ext>
            </a:extLst>
          </p:cNvPr>
          <p:cNvPicPr>
            <a:picLocks noChangeAspect="1"/>
          </p:cNvPicPr>
          <p:nvPr/>
        </p:nvPicPr>
        <p:blipFill>
          <a:blip r:embed="rId3"/>
          <a:stretch>
            <a:fillRect/>
          </a:stretch>
        </p:blipFill>
        <p:spPr>
          <a:xfrm>
            <a:off x="2107526" y="1566536"/>
            <a:ext cx="4928947" cy="3720753"/>
          </a:xfrm>
          <a:prstGeom prst="rect">
            <a:avLst/>
          </a:prstGeom>
        </p:spPr>
      </p:pic>
      <p:sp>
        <p:nvSpPr>
          <p:cNvPr id="3" name="Content Placeholder 2">
            <a:extLst>
              <a:ext uri="{FF2B5EF4-FFF2-40B4-BE49-F238E27FC236}">
                <a16:creationId xmlns:a16="http://schemas.microsoft.com/office/drawing/2014/main" id="{57E09B57-05AF-4A6E-ABF3-F1AE19384425}"/>
              </a:ext>
            </a:extLst>
          </p:cNvPr>
          <p:cNvSpPr>
            <a:spLocks noGrp="1"/>
          </p:cNvSpPr>
          <p:nvPr>
            <p:ph sz="quarter" idx="13"/>
          </p:nvPr>
        </p:nvSpPr>
        <p:spPr>
          <a:xfrm>
            <a:off x="457200" y="5434037"/>
            <a:ext cx="8253663" cy="943011"/>
          </a:xfrm>
        </p:spPr>
        <p:txBody>
          <a:bodyPr/>
          <a:lstStyle/>
          <a:p>
            <a:pPr marL="432" indent="0">
              <a:buNone/>
            </a:pPr>
            <a:r>
              <a:rPr lang="en-US" dirty="0"/>
              <a:t>Unequal pupils can be a sign of the influence of a topical drug (one placed directly on the eye, such as an eye drop) or of head or eye injury. </a:t>
            </a:r>
            <a:r>
              <a:rPr lang="en-US" b="1" dirty="0"/>
              <a:t>© Edward T. Dickinson, M</a:t>
            </a:r>
            <a:r>
              <a:rPr lang="en-US" sz="100" b="1" dirty="0"/>
              <a:t> </a:t>
            </a:r>
            <a:r>
              <a:rPr lang="en-US" b="1" dirty="0"/>
              <a:t>D</a:t>
            </a:r>
            <a:endParaRPr lang="en-US" sz="1600" b="1" dirty="0"/>
          </a:p>
        </p:txBody>
      </p:sp>
    </p:spTree>
    <p:extLst>
      <p:ext uri="{BB962C8B-B14F-4D97-AF65-F5344CB8AC3E}">
        <p14:creationId xmlns:p14="http://schemas.microsoft.com/office/powerpoint/2010/main" val="119195867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9EB49-E618-49CB-BE22-A3E2AB88CE06}"/>
              </a:ext>
            </a:extLst>
          </p:cNvPr>
          <p:cNvSpPr>
            <a:spLocks noGrp="1"/>
          </p:cNvSpPr>
          <p:nvPr>
            <p:ph type="title"/>
          </p:nvPr>
        </p:nvSpPr>
        <p:spPr/>
        <p:txBody>
          <a:bodyPr/>
          <a:lstStyle/>
          <a:p>
            <a:r>
              <a:rPr lang="en-US" dirty="0"/>
              <a:t>Blood Pressure </a:t>
            </a:r>
            <a:r>
              <a:rPr lang="en-US" sz="2000" b="0" dirty="0"/>
              <a:t>(1 of 3)</a:t>
            </a:r>
          </a:p>
        </p:txBody>
      </p:sp>
      <p:sp>
        <p:nvSpPr>
          <p:cNvPr id="3" name="Content Placeholder 2">
            <a:extLst>
              <a:ext uri="{FF2B5EF4-FFF2-40B4-BE49-F238E27FC236}">
                <a16:creationId xmlns:a16="http://schemas.microsoft.com/office/drawing/2014/main" id="{4A56EB31-C4E3-4C35-8487-45A00FBE87F3}"/>
              </a:ext>
            </a:extLst>
          </p:cNvPr>
          <p:cNvSpPr>
            <a:spLocks noGrp="1"/>
          </p:cNvSpPr>
          <p:nvPr>
            <p:ph sz="quarter" idx="13"/>
          </p:nvPr>
        </p:nvSpPr>
        <p:spPr>
          <a:xfrm>
            <a:off x="457200" y="1556326"/>
            <a:ext cx="8082643" cy="4467955"/>
          </a:xfrm>
        </p:spPr>
        <p:txBody>
          <a:bodyPr/>
          <a:lstStyle/>
          <a:p>
            <a:r>
              <a:rPr lang="en-US" dirty="0"/>
              <a:t>Force of blood against the walls of the blood vessels</a:t>
            </a:r>
          </a:p>
          <a:p>
            <a:pPr lvl="1"/>
            <a:r>
              <a:rPr lang="en-US" dirty="0"/>
              <a:t>Systolic pressure created when the heart contracts and forces blood into the arteries</a:t>
            </a:r>
          </a:p>
          <a:p>
            <a:pPr lvl="1"/>
            <a:r>
              <a:rPr lang="en-US" dirty="0"/>
              <a:t>Diastolic pressure remaining in the arteries when the left ventricle relaxes and refills</a:t>
            </a:r>
          </a:p>
          <a:p>
            <a:r>
              <a:rPr lang="en-US" dirty="0"/>
              <a:t>Normal pressure</a:t>
            </a:r>
          </a:p>
          <a:p>
            <a:pPr lvl="1"/>
            <a:r>
              <a:rPr lang="en-US" dirty="0"/>
              <a:t>Systolic no greater than 120 m</a:t>
            </a:r>
            <a:r>
              <a:rPr lang="en-US" sz="100" dirty="0"/>
              <a:t> </a:t>
            </a:r>
            <a:r>
              <a:rPr lang="en-US" dirty="0"/>
              <a:t>m</a:t>
            </a:r>
            <a:r>
              <a:rPr lang="en-US" sz="100" dirty="0"/>
              <a:t> </a:t>
            </a:r>
            <a:r>
              <a:rPr lang="en-US" dirty="0"/>
              <a:t>H</a:t>
            </a:r>
            <a:r>
              <a:rPr lang="en-US" sz="100" dirty="0"/>
              <a:t> </a:t>
            </a:r>
            <a:r>
              <a:rPr lang="en-US" dirty="0"/>
              <a:t>g</a:t>
            </a:r>
          </a:p>
          <a:p>
            <a:pPr lvl="1"/>
            <a:r>
              <a:rPr lang="en-US" dirty="0"/>
              <a:t>Diastolic no greater than 80 m</a:t>
            </a:r>
            <a:r>
              <a:rPr lang="en-US" sz="100" dirty="0"/>
              <a:t> </a:t>
            </a:r>
            <a:r>
              <a:rPr lang="en-US" dirty="0"/>
              <a:t>m</a:t>
            </a:r>
            <a:r>
              <a:rPr lang="en-US" sz="100" dirty="0"/>
              <a:t> </a:t>
            </a:r>
            <a:r>
              <a:rPr lang="en-US" dirty="0"/>
              <a:t>H</a:t>
            </a:r>
            <a:r>
              <a:rPr lang="en-US" sz="100" dirty="0"/>
              <a:t> </a:t>
            </a:r>
            <a:r>
              <a:rPr lang="en-US" dirty="0"/>
              <a:t>g</a:t>
            </a:r>
          </a:p>
          <a:p>
            <a:r>
              <a:rPr lang="en-US" dirty="0"/>
              <a:t>Change can indicate something very significant.</a:t>
            </a:r>
          </a:p>
        </p:txBody>
      </p:sp>
    </p:spTree>
    <p:extLst>
      <p:ext uri="{BB962C8B-B14F-4D97-AF65-F5344CB8AC3E}">
        <p14:creationId xmlns:p14="http://schemas.microsoft.com/office/powerpoint/2010/main" val="275927576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9EB49-E618-49CB-BE22-A3E2AB88CE06}"/>
              </a:ext>
            </a:extLst>
          </p:cNvPr>
          <p:cNvSpPr>
            <a:spLocks noGrp="1"/>
          </p:cNvSpPr>
          <p:nvPr>
            <p:ph type="title"/>
          </p:nvPr>
        </p:nvSpPr>
        <p:spPr/>
        <p:txBody>
          <a:bodyPr/>
          <a:lstStyle/>
          <a:p>
            <a:r>
              <a:rPr lang="en-US" dirty="0"/>
              <a:t>Blood Pressure </a:t>
            </a:r>
            <a:r>
              <a:rPr lang="en-US" sz="2000" b="0" dirty="0"/>
              <a:t>(2 of 3)</a:t>
            </a:r>
          </a:p>
        </p:txBody>
      </p:sp>
      <p:sp>
        <p:nvSpPr>
          <p:cNvPr id="3" name="Content Placeholder 2">
            <a:extLst>
              <a:ext uri="{FF2B5EF4-FFF2-40B4-BE49-F238E27FC236}">
                <a16:creationId xmlns:a16="http://schemas.microsoft.com/office/drawing/2014/main" id="{4A56EB31-C4E3-4C35-8487-45A00FBE87F3}"/>
              </a:ext>
            </a:extLst>
          </p:cNvPr>
          <p:cNvSpPr>
            <a:spLocks noGrp="1"/>
          </p:cNvSpPr>
          <p:nvPr>
            <p:ph sz="quarter" idx="13"/>
          </p:nvPr>
        </p:nvSpPr>
        <p:spPr>
          <a:xfrm>
            <a:off x="457200" y="1556326"/>
            <a:ext cx="8082643" cy="4467955"/>
          </a:xfrm>
        </p:spPr>
        <p:txBody>
          <a:bodyPr/>
          <a:lstStyle/>
          <a:p>
            <a:r>
              <a:rPr lang="en-US" dirty="0"/>
              <a:t>Measured with a sphygmomanometer and stethoscope</a:t>
            </a:r>
          </a:p>
          <a:p>
            <a:pPr lvl="1"/>
            <a:r>
              <a:rPr lang="en-US" dirty="0"/>
              <a:t>Cuff should cover two-thirds of upper arm, elbow to shoulder.</a:t>
            </a:r>
          </a:p>
        </p:txBody>
      </p:sp>
    </p:spTree>
    <p:extLst>
      <p:ext uri="{BB962C8B-B14F-4D97-AF65-F5344CB8AC3E}">
        <p14:creationId xmlns:p14="http://schemas.microsoft.com/office/powerpoint/2010/main" val="18300191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512B8-9F06-4719-A5B9-EF99714E26A7}"/>
              </a:ext>
            </a:extLst>
          </p:cNvPr>
          <p:cNvSpPr>
            <a:spLocks noGrp="1"/>
          </p:cNvSpPr>
          <p:nvPr>
            <p:ph type="title"/>
          </p:nvPr>
        </p:nvSpPr>
        <p:spPr/>
        <p:txBody>
          <a:bodyPr/>
          <a:lstStyle/>
          <a:p>
            <a:r>
              <a:rPr lang="en-US" dirty="0"/>
              <a:t>Gathering the Vital </a:t>
            </a:r>
            <a:r>
              <a:rPr lang="en-US" dirty="0" smtClean="0"/>
              <a:t>Signs</a:t>
            </a:r>
            <a:endParaRPr lang="en-US" sz="100" dirty="0"/>
          </a:p>
        </p:txBody>
      </p:sp>
      <p:sp>
        <p:nvSpPr>
          <p:cNvPr id="3" name="Content Placeholder 2">
            <a:extLst>
              <a:ext uri="{FF2B5EF4-FFF2-40B4-BE49-F238E27FC236}">
                <a16:creationId xmlns:a16="http://schemas.microsoft.com/office/drawing/2014/main" id="{AF4A3C20-5FFC-40FB-9654-310427B2B675}"/>
              </a:ext>
            </a:extLst>
          </p:cNvPr>
          <p:cNvSpPr>
            <a:spLocks noGrp="1"/>
          </p:cNvSpPr>
          <p:nvPr>
            <p:ph sz="quarter" idx="13"/>
          </p:nvPr>
        </p:nvSpPr>
        <p:spPr/>
        <p:txBody>
          <a:bodyPr/>
          <a:lstStyle/>
          <a:p>
            <a:r>
              <a:rPr lang="en-US" dirty="0"/>
              <a:t>Vital signs</a:t>
            </a:r>
          </a:p>
          <a:p>
            <a:pPr lvl="1"/>
            <a:r>
              <a:rPr lang="en-US" dirty="0"/>
              <a:t>Major components of assessment that will take a few minutes to complete</a:t>
            </a:r>
          </a:p>
          <a:p>
            <a:pPr lvl="1"/>
            <a:r>
              <a:rPr lang="en-US" dirty="0"/>
              <a:t>Vast majority of patients should have an assessment that includes vital signs measurement</a:t>
            </a:r>
          </a:p>
          <a:p>
            <a:pPr lvl="1"/>
            <a:r>
              <a:rPr lang="en-US" dirty="0"/>
              <a:t>Help indicate important conditions or trends in patient conditions that require particular treatments in the field or that prompt transport to a hospital</a:t>
            </a:r>
          </a:p>
          <a:p>
            <a:pPr lvl="1"/>
            <a:r>
              <a:rPr lang="en-US" dirty="0"/>
              <a:t>Taken during secondary assessment after primary assessment to find and treat immediate life threats</a:t>
            </a:r>
          </a:p>
        </p:txBody>
      </p:sp>
    </p:spTree>
    <p:extLst>
      <p:ext uri="{BB962C8B-B14F-4D97-AF65-F5344CB8AC3E}">
        <p14:creationId xmlns:p14="http://schemas.microsoft.com/office/powerpoint/2010/main" val="267652062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4DE38-0C6B-4DAB-87E1-369014015480}"/>
              </a:ext>
            </a:extLst>
          </p:cNvPr>
          <p:cNvSpPr>
            <a:spLocks noGrp="1"/>
          </p:cNvSpPr>
          <p:nvPr>
            <p:ph type="title"/>
          </p:nvPr>
        </p:nvSpPr>
        <p:spPr>
          <a:xfrm>
            <a:off x="457200" y="215371"/>
            <a:ext cx="8507186" cy="1097279"/>
          </a:xfrm>
        </p:spPr>
        <p:txBody>
          <a:bodyPr/>
          <a:lstStyle/>
          <a:p>
            <a:r>
              <a:rPr lang="en-US" altLang="en-US" dirty="0">
                <a:sym typeface="Lucida Grande" pitchFamily="-111" charset="0"/>
              </a:rPr>
              <a:t>Measuring Blood Pressure</a:t>
            </a:r>
            <a:endParaRPr lang="en-IN" sz="2000" b="0" dirty="0"/>
          </a:p>
        </p:txBody>
      </p:sp>
      <p:pic>
        <p:nvPicPr>
          <p:cNvPr id="5" name="Picture 4" descr="A blood pressure cuff is positioned correctly on a patient's arm. The cuff is located just above the elbow.">
            <a:extLst>
              <a:ext uri="{FF2B5EF4-FFF2-40B4-BE49-F238E27FC236}">
                <a16:creationId xmlns:a16="http://schemas.microsoft.com/office/drawing/2014/main" id="{3FD99CC1-A24D-448E-9CC1-1802BCD34789}"/>
              </a:ext>
            </a:extLst>
          </p:cNvPr>
          <p:cNvPicPr>
            <a:picLocks noChangeAspect="1"/>
          </p:cNvPicPr>
          <p:nvPr/>
        </p:nvPicPr>
        <p:blipFill>
          <a:blip r:embed="rId3"/>
          <a:stretch>
            <a:fillRect/>
          </a:stretch>
        </p:blipFill>
        <p:spPr>
          <a:xfrm>
            <a:off x="1473745" y="1633275"/>
            <a:ext cx="6196511" cy="4137714"/>
          </a:xfrm>
          <a:prstGeom prst="rect">
            <a:avLst/>
          </a:prstGeom>
        </p:spPr>
      </p:pic>
      <p:sp>
        <p:nvSpPr>
          <p:cNvPr id="3" name="Content Placeholder 2">
            <a:extLst>
              <a:ext uri="{FF2B5EF4-FFF2-40B4-BE49-F238E27FC236}">
                <a16:creationId xmlns:a16="http://schemas.microsoft.com/office/drawing/2014/main" id="{57E09B57-05AF-4A6E-ABF3-F1AE19384425}"/>
              </a:ext>
            </a:extLst>
          </p:cNvPr>
          <p:cNvSpPr>
            <a:spLocks noGrp="1"/>
          </p:cNvSpPr>
          <p:nvPr>
            <p:ph sz="quarter" idx="13"/>
          </p:nvPr>
        </p:nvSpPr>
        <p:spPr>
          <a:xfrm>
            <a:off x="457200" y="6032238"/>
            <a:ext cx="8507186" cy="344811"/>
          </a:xfrm>
        </p:spPr>
        <p:txBody>
          <a:bodyPr/>
          <a:lstStyle/>
          <a:p>
            <a:pPr marL="432" indent="0">
              <a:buNone/>
            </a:pPr>
            <a:r>
              <a:rPr lang="en-US" dirty="0"/>
              <a:t>Positioning blood pressure cuff.</a:t>
            </a:r>
            <a:endParaRPr lang="en-US" sz="1600" b="1" dirty="0"/>
          </a:p>
        </p:txBody>
      </p:sp>
    </p:spTree>
    <p:extLst>
      <p:ext uri="{BB962C8B-B14F-4D97-AF65-F5344CB8AC3E}">
        <p14:creationId xmlns:p14="http://schemas.microsoft.com/office/powerpoint/2010/main" val="382264240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9EB49-E618-49CB-BE22-A3E2AB88CE06}"/>
              </a:ext>
            </a:extLst>
          </p:cNvPr>
          <p:cNvSpPr>
            <a:spLocks noGrp="1"/>
          </p:cNvSpPr>
          <p:nvPr>
            <p:ph type="title"/>
          </p:nvPr>
        </p:nvSpPr>
        <p:spPr/>
        <p:txBody>
          <a:bodyPr/>
          <a:lstStyle/>
          <a:p>
            <a:r>
              <a:rPr lang="en-US" dirty="0"/>
              <a:t>Blood Pressure </a:t>
            </a:r>
            <a:r>
              <a:rPr lang="en-US" sz="2000" b="0" dirty="0"/>
              <a:t>(3 of 3)</a:t>
            </a:r>
          </a:p>
        </p:txBody>
      </p:sp>
      <p:sp>
        <p:nvSpPr>
          <p:cNvPr id="3" name="Content Placeholder 2">
            <a:extLst>
              <a:ext uri="{FF2B5EF4-FFF2-40B4-BE49-F238E27FC236}">
                <a16:creationId xmlns:a16="http://schemas.microsoft.com/office/drawing/2014/main" id="{4A56EB31-C4E3-4C35-8487-45A00FBE87F3}"/>
              </a:ext>
            </a:extLst>
          </p:cNvPr>
          <p:cNvSpPr>
            <a:spLocks noGrp="1"/>
          </p:cNvSpPr>
          <p:nvPr>
            <p:ph sz="quarter" idx="13"/>
          </p:nvPr>
        </p:nvSpPr>
        <p:spPr>
          <a:xfrm>
            <a:off x="457200" y="1556326"/>
            <a:ext cx="8229600" cy="4467955"/>
          </a:xfrm>
        </p:spPr>
        <p:txBody>
          <a:bodyPr/>
          <a:lstStyle/>
          <a:p>
            <a:r>
              <a:rPr lang="en-US" dirty="0"/>
              <a:t>Measured with a sphygmomanometer and stethoscope</a:t>
            </a:r>
          </a:p>
          <a:p>
            <a:pPr lvl="1"/>
            <a:r>
              <a:rPr lang="en-US" dirty="0"/>
              <a:t>Wrap cuff around patient’s upper arm.</a:t>
            </a:r>
          </a:p>
          <a:p>
            <a:pPr lvl="1"/>
            <a:r>
              <a:rPr lang="en-US" dirty="0"/>
              <a:t>Place lower edge of cuff about 1 inch above crease of elbow.</a:t>
            </a:r>
          </a:p>
          <a:p>
            <a:pPr lvl="1"/>
            <a:r>
              <a:rPr lang="en-US" dirty="0"/>
              <a:t>Place center of bladder over brachial artery.</a:t>
            </a:r>
          </a:p>
        </p:txBody>
      </p:sp>
    </p:spTree>
    <p:extLst>
      <p:ext uri="{BB962C8B-B14F-4D97-AF65-F5344CB8AC3E}">
        <p14:creationId xmlns:p14="http://schemas.microsoft.com/office/powerpoint/2010/main" val="419819787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D457E-E100-4832-95B9-0B8A3820604B}"/>
              </a:ext>
            </a:extLst>
          </p:cNvPr>
          <p:cNvSpPr>
            <a:spLocks noGrp="1"/>
          </p:cNvSpPr>
          <p:nvPr>
            <p:ph type="title"/>
          </p:nvPr>
        </p:nvSpPr>
        <p:spPr/>
        <p:txBody>
          <a:bodyPr/>
          <a:lstStyle/>
          <a:p>
            <a:r>
              <a:rPr lang="en-US" sz="3400" dirty="0"/>
              <a:t>Determining Blood Pressure by Auscultation </a:t>
            </a:r>
            <a:r>
              <a:rPr lang="en-US" sz="2000" b="0" dirty="0"/>
              <a:t>(1 of 4)</a:t>
            </a:r>
          </a:p>
        </p:txBody>
      </p:sp>
      <p:sp>
        <p:nvSpPr>
          <p:cNvPr id="3" name="Content Placeholder 2">
            <a:extLst>
              <a:ext uri="{FF2B5EF4-FFF2-40B4-BE49-F238E27FC236}">
                <a16:creationId xmlns:a16="http://schemas.microsoft.com/office/drawing/2014/main" id="{8A0DFCA3-074B-4422-A35C-9EA092B01BE2}"/>
              </a:ext>
            </a:extLst>
          </p:cNvPr>
          <p:cNvSpPr>
            <a:spLocks noGrp="1"/>
          </p:cNvSpPr>
          <p:nvPr>
            <p:ph sz="quarter" idx="13"/>
          </p:nvPr>
        </p:nvSpPr>
        <p:spPr/>
        <p:txBody>
          <a:bodyPr/>
          <a:lstStyle/>
          <a:p>
            <a:r>
              <a:rPr lang="en-US" dirty="0"/>
              <a:t>Prepare patient.</a:t>
            </a:r>
          </a:p>
          <a:p>
            <a:r>
              <a:rPr lang="en-US" dirty="0"/>
              <a:t>Position cuff and stethoscope.</a:t>
            </a:r>
          </a:p>
          <a:p>
            <a:pPr lvl="1"/>
            <a:r>
              <a:rPr lang="en-US" dirty="0"/>
              <a:t>Palpate brachial artery at crease of elbow.</a:t>
            </a:r>
          </a:p>
          <a:p>
            <a:pPr lvl="1"/>
            <a:r>
              <a:rPr lang="en-US" dirty="0"/>
              <a:t>Position stethoscope.</a:t>
            </a:r>
          </a:p>
          <a:p>
            <a:pPr lvl="1"/>
            <a:r>
              <a:rPr lang="en-US" dirty="0"/>
              <a:t>Position diaphragm of stethoscope directly over brachial pulse or medial anterior elbow.</a:t>
            </a:r>
          </a:p>
        </p:txBody>
      </p:sp>
    </p:spTree>
    <p:extLst>
      <p:ext uri="{BB962C8B-B14F-4D97-AF65-F5344CB8AC3E}">
        <p14:creationId xmlns:p14="http://schemas.microsoft.com/office/powerpoint/2010/main" val="39656765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4DE38-0C6B-4DAB-87E1-369014015480}"/>
              </a:ext>
            </a:extLst>
          </p:cNvPr>
          <p:cNvSpPr>
            <a:spLocks noGrp="1"/>
          </p:cNvSpPr>
          <p:nvPr>
            <p:ph type="title"/>
          </p:nvPr>
        </p:nvSpPr>
        <p:spPr>
          <a:xfrm>
            <a:off x="457200" y="215371"/>
            <a:ext cx="8507186" cy="1097279"/>
          </a:xfrm>
        </p:spPr>
        <p:txBody>
          <a:bodyPr/>
          <a:lstStyle/>
          <a:p>
            <a:r>
              <a:rPr lang="en-US" altLang="en-US" sz="3400" dirty="0">
                <a:sym typeface="Lucida Grande" pitchFamily="-111" charset="0"/>
              </a:rPr>
              <a:t>Determining Blood Pressure by Auscultation </a:t>
            </a:r>
            <a:r>
              <a:rPr lang="en-US" altLang="en-US" sz="2000" b="0" dirty="0">
                <a:sym typeface="Lucida Grande" pitchFamily="-111" charset="0"/>
              </a:rPr>
              <a:t>(2 of 4)</a:t>
            </a:r>
            <a:endParaRPr lang="en-IN" sz="2000" b="0" dirty="0"/>
          </a:p>
        </p:txBody>
      </p:sp>
      <p:pic>
        <p:nvPicPr>
          <p:cNvPr id="4" name="Picture 3" descr="A blood pressure cuff on a patient's arm. A gloved hand has two fingertips placed on the patient's arm just below the cuff to locate the brachial artery.">
            <a:extLst>
              <a:ext uri="{FF2B5EF4-FFF2-40B4-BE49-F238E27FC236}">
                <a16:creationId xmlns:a16="http://schemas.microsoft.com/office/drawing/2014/main" id="{31A0114F-0AD9-46D0-A6BA-9E6D8E86DEA3}"/>
              </a:ext>
            </a:extLst>
          </p:cNvPr>
          <p:cNvPicPr>
            <a:picLocks noChangeAspect="1"/>
          </p:cNvPicPr>
          <p:nvPr/>
        </p:nvPicPr>
        <p:blipFill>
          <a:blip r:embed="rId3"/>
          <a:stretch>
            <a:fillRect/>
          </a:stretch>
        </p:blipFill>
        <p:spPr>
          <a:xfrm>
            <a:off x="1701434" y="1608156"/>
            <a:ext cx="5741131" cy="3831693"/>
          </a:xfrm>
          <a:prstGeom prst="rect">
            <a:avLst/>
          </a:prstGeom>
        </p:spPr>
      </p:pic>
      <p:sp>
        <p:nvSpPr>
          <p:cNvPr id="3" name="Content Placeholder 2">
            <a:extLst>
              <a:ext uri="{FF2B5EF4-FFF2-40B4-BE49-F238E27FC236}">
                <a16:creationId xmlns:a16="http://schemas.microsoft.com/office/drawing/2014/main" id="{57E09B57-05AF-4A6E-ABF3-F1AE19384425}"/>
              </a:ext>
            </a:extLst>
          </p:cNvPr>
          <p:cNvSpPr>
            <a:spLocks noGrp="1"/>
          </p:cNvSpPr>
          <p:nvPr>
            <p:ph sz="quarter" idx="13"/>
          </p:nvPr>
        </p:nvSpPr>
        <p:spPr>
          <a:xfrm>
            <a:off x="457200" y="5664102"/>
            <a:ext cx="8507186" cy="708493"/>
          </a:xfrm>
        </p:spPr>
        <p:txBody>
          <a:bodyPr/>
          <a:lstStyle/>
          <a:p>
            <a:pPr marL="432" indent="0">
              <a:buNone/>
            </a:pPr>
            <a:r>
              <a:rPr lang="en-US" dirty="0"/>
              <a:t>When measuring blood pressure by auscultation, locate the brachial artery by palpation before placing the stethoscope.</a:t>
            </a:r>
            <a:endParaRPr lang="en-US" sz="1600" b="1" dirty="0"/>
          </a:p>
        </p:txBody>
      </p:sp>
    </p:spTree>
    <p:extLst>
      <p:ext uri="{BB962C8B-B14F-4D97-AF65-F5344CB8AC3E}">
        <p14:creationId xmlns:p14="http://schemas.microsoft.com/office/powerpoint/2010/main" val="39802748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D457E-E100-4832-95B9-0B8A3820604B}"/>
              </a:ext>
            </a:extLst>
          </p:cNvPr>
          <p:cNvSpPr>
            <a:spLocks noGrp="1"/>
          </p:cNvSpPr>
          <p:nvPr>
            <p:ph type="title"/>
          </p:nvPr>
        </p:nvSpPr>
        <p:spPr/>
        <p:txBody>
          <a:bodyPr/>
          <a:lstStyle/>
          <a:p>
            <a:r>
              <a:rPr lang="en-US" sz="3400" dirty="0"/>
              <a:t>Determining Blood Pressure by Auscultation </a:t>
            </a:r>
            <a:r>
              <a:rPr lang="en-US" sz="2000" b="0" dirty="0"/>
              <a:t>(3 of 4)</a:t>
            </a:r>
          </a:p>
        </p:txBody>
      </p:sp>
      <p:sp>
        <p:nvSpPr>
          <p:cNvPr id="3" name="Content Placeholder 2">
            <a:extLst>
              <a:ext uri="{FF2B5EF4-FFF2-40B4-BE49-F238E27FC236}">
                <a16:creationId xmlns:a16="http://schemas.microsoft.com/office/drawing/2014/main" id="{8A0DFCA3-074B-4422-A35C-9EA092B01BE2}"/>
              </a:ext>
            </a:extLst>
          </p:cNvPr>
          <p:cNvSpPr>
            <a:spLocks noGrp="1"/>
          </p:cNvSpPr>
          <p:nvPr>
            <p:ph sz="quarter" idx="13"/>
          </p:nvPr>
        </p:nvSpPr>
        <p:spPr>
          <a:xfrm>
            <a:off x="457200" y="1556326"/>
            <a:ext cx="8362950" cy="4467955"/>
          </a:xfrm>
        </p:spPr>
        <p:txBody>
          <a:bodyPr/>
          <a:lstStyle/>
          <a:p>
            <a:r>
              <a:rPr lang="en-US" dirty="0"/>
              <a:t>Inflate cuff.</a:t>
            </a:r>
          </a:p>
          <a:p>
            <a:pPr lvl="1"/>
            <a:r>
              <a:rPr lang="en-US" dirty="0"/>
              <a:t>Listen and inflate until gauge reads 30 </a:t>
            </a:r>
            <a:r>
              <a:rPr lang="en-AU" dirty="0"/>
              <a:t>m</a:t>
            </a:r>
            <a:r>
              <a:rPr lang="en-AU" sz="100" dirty="0">
                <a:solidFill>
                  <a:schemeClr val="bg1"/>
                </a:solidFill>
              </a:rPr>
              <a:t>illi</a:t>
            </a:r>
            <a:r>
              <a:rPr lang="en-AU" dirty="0"/>
              <a:t>m</a:t>
            </a:r>
            <a:r>
              <a:rPr lang="en-AU" sz="100" dirty="0">
                <a:solidFill>
                  <a:schemeClr val="bg1"/>
                </a:solidFill>
              </a:rPr>
              <a:t>etre</a:t>
            </a:r>
            <a:r>
              <a:rPr lang="en-US" dirty="0" smtClean="0"/>
              <a:t> </a:t>
            </a:r>
            <a:r>
              <a:rPr lang="en-US" dirty="0"/>
              <a:t>higher than the point the pulse sound disappeared.</a:t>
            </a:r>
          </a:p>
          <a:p>
            <a:r>
              <a:rPr lang="en-US" dirty="0"/>
              <a:t>Obtain systolic pressure.</a:t>
            </a:r>
          </a:p>
          <a:p>
            <a:pPr lvl="1"/>
            <a:r>
              <a:rPr lang="en-US" dirty="0"/>
              <a:t>Slowly release air from cuff.</a:t>
            </a:r>
          </a:p>
          <a:p>
            <a:pPr lvl="1"/>
            <a:r>
              <a:rPr lang="en-US" dirty="0"/>
              <a:t>When you hear the first of these sounds, note the reading on gauge.</a:t>
            </a:r>
          </a:p>
        </p:txBody>
      </p:sp>
    </p:spTree>
    <p:extLst>
      <p:ext uri="{BB962C8B-B14F-4D97-AF65-F5344CB8AC3E}">
        <p14:creationId xmlns:p14="http://schemas.microsoft.com/office/powerpoint/2010/main" val="412229888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D457E-E100-4832-95B9-0B8A3820604B}"/>
              </a:ext>
            </a:extLst>
          </p:cNvPr>
          <p:cNvSpPr>
            <a:spLocks noGrp="1"/>
          </p:cNvSpPr>
          <p:nvPr>
            <p:ph type="title"/>
          </p:nvPr>
        </p:nvSpPr>
        <p:spPr/>
        <p:txBody>
          <a:bodyPr/>
          <a:lstStyle/>
          <a:p>
            <a:r>
              <a:rPr lang="en-US" sz="3400" dirty="0"/>
              <a:t>Determining Blood Pressure by Auscultation </a:t>
            </a:r>
            <a:r>
              <a:rPr lang="en-US" sz="2000" b="0" dirty="0"/>
              <a:t>(4 of 4)</a:t>
            </a:r>
          </a:p>
        </p:txBody>
      </p:sp>
      <p:sp>
        <p:nvSpPr>
          <p:cNvPr id="3" name="Content Placeholder 2">
            <a:extLst>
              <a:ext uri="{FF2B5EF4-FFF2-40B4-BE49-F238E27FC236}">
                <a16:creationId xmlns:a16="http://schemas.microsoft.com/office/drawing/2014/main" id="{8A0DFCA3-074B-4422-A35C-9EA092B01BE2}"/>
              </a:ext>
            </a:extLst>
          </p:cNvPr>
          <p:cNvSpPr>
            <a:spLocks noGrp="1"/>
          </p:cNvSpPr>
          <p:nvPr>
            <p:ph sz="quarter" idx="13"/>
          </p:nvPr>
        </p:nvSpPr>
        <p:spPr/>
        <p:txBody>
          <a:bodyPr/>
          <a:lstStyle/>
          <a:p>
            <a:r>
              <a:rPr lang="en-US" dirty="0"/>
              <a:t>Obtain diastolic pressure.</a:t>
            </a:r>
          </a:p>
          <a:p>
            <a:pPr lvl="1"/>
            <a:r>
              <a:rPr lang="en-US" dirty="0"/>
              <a:t>Continue to deflate cuff.</a:t>
            </a:r>
          </a:p>
          <a:p>
            <a:pPr lvl="1"/>
            <a:r>
              <a:rPr lang="en-US" dirty="0"/>
              <a:t>When sounds turn to dull, muffled thuds, the reading on the gauge is diastolic pressure.</a:t>
            </a:r>
          </a:p>
          <a:p>
            <a:r>
              <a:rPr lang="en-US" dirty="0"/>
              <a:t>Record measurements.</a:t>
            </a:r>
          </a:p>
        </p:txBody>
      </p:sp>
    </p:spTree>
    <p:extLst>
      <p:ext uri="{BB962C8B-B14F-4D97-AF65-F5344CB8AC3E}">
        <p14:creationId xmlns:p14="http://schemas.microsoft.com/office/powerpoint/2010/main" val="52203410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B6005-3166-48D1-AD2E-C8E93D30C3E1}"/>
              </a:ext>
            </a:extLst>
          </p:cNvPr>
          <p:cNvSpPr>
            <a:spLocks noGrp="1"/>
          </p:cNvSpPr>
          <p:nvPr>
            <p:ph type="title"/>
          </p:nvPr>
        </p:nvSpPr>
        <p:spPr/>
        <p:txBody>
          <a:bodyPr/>
          <a:lstStyle/>
          <a:p>
            <a:r>
              <a:rPr lang="en-US" sz="3400" dirty="0"/>
              <a:t>Determining Blood Pressure by Palpation</a:t>
            </a:r>
          </a:p>
        </p:txBody>
      </p:sp>
      <p:sp>
        <p:nvSpPr>
          <p:cNvPr id="3" name="Content Placeholder 2">
            <a:extLst>
              <a:ext uri="{FF2B5EF4-FFF2-40B4-BE49-F238E27FC236}">
                <a16:creationId xmlns:a16="http://schemas.microsoft.com/office/drawing/2014/main" id="{AB8F6005-6C45-4476-8406-78886E9BFDB0}"/>
              </a:ext>
            </a:extLst>
          </p:cNvPr>
          <p:cNvSpPr>
            <a:spLocks noGrp="1"/>
          </p:cNvSpPr>
          <p:nvPr>
            <p:ph sz="quarter" idx="13"/>
          </p:nvPr>
        </p:nvSpPr>
        <p:spPr/>
        <p:txBody>
          <a:bodyPr/>
          <a:lstStyle/>
          <a:p>
            <a:r>
              <a:rPr lang="en-US" dirty="0"/>
              <a:t>Position cuff and find radial pulse.</a:t>
            </a:r>
          </a:p>
          <a:p>
            <a:r>
              <a:rPr lang="en-US" dirty="0"/>
              <a:t>Inflate cuff.</a:t>
            </a:r>
          </a:p>
          <a:p>
            <a:r>
              <a:rPr lang="en-US" dirty="0"/>
              <a:t>Obtain and record systolic pressure.</a:t>
            </a:r>
          </a:p>
          <a:p>
            <a:pPr lvl="1"/>
            <a:r>
              <a:rPr lang="en-US" dirty="0"/>
              <a:t>Slowly deflate cuff.</a:t>
            </a:r>
          </a:p>
          <a:p>
            <a:pPr lvl="1"/>
            <a:r>
              <a:rPr lang="en-US" dirty="0"/>
              <a:t>Note reading when radial pulse returns (systolic pressure).</a:t>
            </a:r>
          </a:p>
        </p:txBody>
      </p:sp>
    </p:spTree>
    <p:extLst>
      <p:ext uri="{BB962C8B-B14F-4D97-AF65-F5344CB8AC3E}">
        <p14:creationId xmlns:p14="http://schemas.microsoft.com/office/powerpoint/2010/main" val="102049023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B396D-C1A3-4EB6-BEFD-4AC6208364E5}"/>
              </a:ext>
            </a:extLst>
          </p:cNvPr>
          <p:cNvSpPr>
            <a:spLocks noGrp="1"/>
          </p:cNvSpPr>
          <p:nvPr>
            <p:ph type="title"/>
          </p:nvPr>
        </p:nvSpPr>
        <p:spPr/>
        <p:txBody>
          <a:bodyPr/>
          <a:lstStyle/>
          <a:p>
            <a:r>
              <a:rPr lang="en-US" dirty="0"/>
              <a:t>Pediatric Note 1</a:t>
            </a:r>
          </a:p>
        </p:txBody>
      </p:sp>
      <p:sp>
        <p:nvSpPr>
          <p:cNvPr id="3" name="Content Placeholder 2">
            <a:extLst>
              <a:ext uri="{FF2B5EF4-FFF2-40B4-BE49-F238E27FC236}">
                <a16:creationId xmlns:a16="http://schemas.microsoft.com/office/drawing/2014/main" id="{152C1EFA-856A-409D-BD21-381E57FF0E41}"/>
              </a:ext>
            </a:extLst>
          </p:cNvPr>
          <p:cNvSpPr>
            <a:spLocks noGrp="1"/>
          </p:cNvSpPr>
          <p:nvPr>
            <p:ph sz="quarter" idx="13"/>
          </p:nvPr>
        </p:nvSpPr>
        <p:spPr>
          <a:xfrm>
            <a:off x="457199" y="1556326"/>
            <a:ext cx="8490857" cy="4467955"/>
          </a:xfrm>
        </p:spPr>
        <p:txBody>
          <a:bodyPr/>
          <a:lstStyle/>
          <a:p>
            <a:r>
              <a:rPr lang="en-US" dirty="0"/>
              <a:t>Difficult to obtain on infants and children younger than three years</a:t>
            </a:r>
          </a:p>
          <a:p>
            <a:r>
              <a:rPr lang="en-US" dirty="0"/>
              <a:t>More useful information about the condition of an infant or very young child comes from observing for conditions such as sick appearance, respiratory distress, or unconsciousness</a:t>
            </a:r>
          </a:p>
        </p:txBody>
      </p:sp>
    </p:spTree>
    <p:extLst>
      <p:ext uri="{BB962C8B-B14F-4D97-AF65-F5344CB8AC3E}">
        <p14:creationId xmlns:p14="http://schemas.microsoft.com/office/powerpoint/2010/main" val="312399447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26186-00B4-4606-A490-FC284693D8D9}"/>
              </a:ext>
            </a:extLst>
          </p:cNvPr>
          <p:cNvSpPr>
            <a:spLocks noGrp="1"/>
          </p:cNvSpPr>
          <p:nvPr>
            <p:ph type="title"/>
          </p:nvPr>
        </p:nvSpPr>
        <p:spPr/>
        <p:txBody>
          <a:bodyPr/>
          <a:lstStyle/>
          <a:p>
            <a:r>
              <a:rPr lang="en-US" sz="3400" dirty="0"/>
              <a:t>Determining Blood Pressure by </a:t>
            </a:r>
            <a:r>
              <a:rPr lang="en-US" sz="3400" dirty="0" smtClean="0"/>
              <a:t>Blood Pressure </a:t>
            </a:r>
            <a:r>
              <a:rPr lang="en-US" sz="3400" dirty="0"/>
              <a:t>Monitor</a:t>
            </a:r>
          </a:p>
        </p:txBody>
      </p:sp>
      <p:sp>
        <p:nvSpPr>
          <p:cNvPr id="3" name="Content Placeholder 2">
            <a:extLst>
              <a:ext uri="{FF2B5EF4-FFF2-40B4-BE49-F238E27FC236}">
                <a16:creationId xmlns:a16="http://schemas.microsoft.com/office/drawing/2014/main" id="{2456D451-AC47-42B1-999B-DB72C391F463}"/>
              </a:ext>
            </a:extLst>
          </p:cNvPr>
          <p:cNvSpPr>
            <a:spLocks noGrp="1"/>
          </p:cNvSpPr>
          <p:nvPr>
            <p:ph sz="quarter" idx="13"/>
          </p:nvPr>
        </p:nvSpPr>
        <p:spPr/>
        <p:txBody>
          <a:bodyPr/>
          <a:lstStyle/>
          <a:p>
            <a:r>
              <a:rPr lang="en-US" dirty="0"/>
              <a:t>Position the cuff.</a:t>
            </a:r>
          </a:p>
          <a:p>
            <a:r>
              <a:rPr lang="en-US" dirty="0"/>
              <a:t>Inflate the cuff.</a:t>
            </a:r>
          </a:p>
          <a:p>
            <a:r>
              <a:rPr lang="en-US" dirty="0"/>
              <a:t>Obtain and record the systolic pressure.</a:t>
            </a:r>
          </a:p>
          <a:p>
            <a:pPr lvl="1"/>
            <a:r>
              <a:rPr lang="en-US" dirty="0"/>
              <a:t>Slowly deflate the cuff.</a:t>
            </a:r>
          </a:p>
        </p:txBody>
      </p:sp>
    </p:spTree>
    <p:extLst>
      <p:ext uri="{BB962C8B-B14F-4D97-AF65-F5344CB8AC3E}">
        <p14:creationId xmlns:p14="http://schemas.microsoft.com/office/powerpoint/2010/main" val="338681851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5B5CC-41A1-4095-879C-8384967F9571}"/>
              </a:ext>
            </a:extLst>
          </p:cNvPr>
          <p:cNvSpPr>
            <a:spLocks noGrp="1"/>
          </p:cNvSpPr>
          <p:nvPr>
            <p:ph type="title"/>
          </p:nvPr>
        </p:nvSpPr>
        <p:spPr/>
        <p:txBody>
          <a:bodyPr/>
          <a:lstStyle/>
          <a:p>
            <a:r>
              <a:rPr lang="en-US" dirty="0"/>
              <a:t>Temperature </a:t>
            </a:r>
            <a:r>
              <a:rPr lang="en-US" sz="2000" b="0" dirty="0"/>
              <a:t>(1 of 3)</a:t>
            </a:r>
          </a:p>
        </p:txBody>
      </p:sp>
      <p:sp>
        <p:nvSpPr>
          <p:cNvPr id="3" name="Content Placeholder 2">
            <a:extLst>
              <a:ext uri="{FF2B5EF4-FFF2-40B4-BE49-F238E27FC236}">
                <a16:creationId xmlns:a16="http://schemas.microsoft.com/office/drawing/2014/main" id="{1D4BBC61-DFDB-4747-ADE3-EA738F8C81CD}"/>
              </a:ext>
            </a:extLst>
          </p:cNvPr>
          <p:cNvSpPr>
            <a:spLocks noGrp="1"/>
          </p:cNvSpPr>
          <p:nvPr>
            <p:ph sz="quarter" idx="13"/>
          </p:nvPr>
        </p:nvSpPr>
        <p:spPr/>
        <p:txBody>
          <a:bodyPr/>
          <a:lstStyle/>
          <a:p>
            <a:r>
              <a:rPr lang="en-US" dirty="0"/>
              <a:t>Narrow range of temperature allows chemical reactions and other activities to take place inside the body.</a:t>
            </a:r>
          </a:p>
          <a:p>
            <a:r>
              <a:rPr lang="en-US" dirty="0"/>
              <a:t>Core temperature reflects level of heat inside trunk.</a:t>
            </a:r>
          </a:p>
        </p:txBody>
      </p:sp>
    </p:spTree>
    <p:extLst>
      <p:ext uri="{BB962C8B-B14F-4D97-AF65-F5344CB8AC3E}">
        <p14:creationId xmlns:p14="http://schemas.microsoft.com/office/powerpoint/2010/main" val="5386471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ltLang="en-US" dirty="0"/>
              <a:t>Vital Signs</a:t>
            </a:r>
            <a:endParaRPr lang="en-IN" dirty="0"/>
          </a:p>
        </p:txBody>
      </p:sp>
      <p:sp>
        <p:nvSpPr>
          <p:cNvPr id="4" name="Text Placeholder 3"/>
          <p:cNvSpPr>
            <a:spLocks noGrp="1"/>
          </p:cNvSpPr>
          <p:nvPr>
            <p:ph type="body" sz="quarter" idx="13"/>
          </p:nvPr>
        </p:nvSpPr>
        <p:spPr/>
        <p:txBody>
          <a:bodyPr/>
          <a:lstStyle/>
          <a:p>
            <a:pPr marL="0" indent="0" algn="ctr">
              <a:buNone/>
            </a:pPr>
            <a:r>
              <a:rPr lang="en-US" sz="1600" dirty="0">
                <a:hlinkClick r:id="rId3" action="ppaction://hlinksldjump"/>
              </a:rPr>
              <a:t>Back to Topics</a:t>
            </a:r>
            <a:endParaRPr lang="en-US" sz="1600" dirty="0"/>
          </a:p>
        </p:txBody>
      </p:sp>
    </p:spTree>
    <p:extLst>
      <p:ext uri="{BB962C8B-B14F-4D97-AF65-F5344CB8AC3E}">
        <p14:creationId xmlns:p14="http://schemas.microsoft.com/office/powerpoint/2010/main" val="133754019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5B5CC-41A1-4095-879C-8384967F9571}"/>
              </a:ext>
            </a:extLst>
          </p:cNvPr>
          <p:cNvSpPr>
            <a:spLocks noGrp="1"/>
          </p:cNvSpPr>
          <p:nvPr>
            <p:ph type="title"/>
          </p:nvPr>
        </p:nvSpPr>
        <p:spPr/>
        <p:txBody>
          <a:bodyPr/>
          <a:lstStyle/>
          <a:p>
            <a:r>
              <a:rPr lang="en-US" dirty="0"/>
              <a:t>Temperature </a:t>
            </a:r>
            <a:r>
              <a:rPr lang="en-US" sz="2000" b="0" dirty="0"/>
              <a:t>(2 of 3)</a:t>
            </a:r>
          </a:p>
        </p:txBody>
      </p:sp>
      <p:sp>
        <p:nvSpPr>
          <p:cNvPr id="3" name="Content Placeholder 2">
            <a:extLst>
              <a:ext uri="{FF2B5EF4-FFF2-40B4-BE49-F238E27FC236}">
                <a16:creationId xmlns:a16="http://schemas.microsoft.com/office/drawing/2014/main" id="{1D4BBC61-DFDB-4747-ADE3-EA738F8C81CD}"/>
              </a:ext>
            </a:extLst>
          </p:cNvPr>
          <p:cNvSpPr>
            <a:spLocks noGrp="1"/>
          </p:cNvSpPr>
          <p:nvPr>
            <p:ph sz="quarter" idx="13"/>
          </p:nvPr>
        </p:nvSpPr>
        <p:spPr/>
        <p:txBody>
          <a:bodyPr/>
          <a:lstStyle/>
          <a:p>
            <a:r>
              <a:rPr lang="en-US" dirty="0"/>
              <a:t>Normal temperature depends on:</a:t>
            </a:r>
          </a:p>
          <a:p>
            <a:pPr lvl="1"/>
            <a:r>
              <a:rPr lang="en-US" dirty="0"/>
              <a:t>Time of day</a:t>
            </a:r>
          </a:p>
          <a:p>
            <a:pPr lvl="1"/>
            <a:r>
              <a:rPr lang="en-US" dirty="0"/>
              <a:t>Activity level</a:t>
            </a:r>
          </a:p>
          <a:p>
            <a:pPr lvl="1"/>
            <a:r>
              <a:rPr lang="en-US" dirty="0"/>
              <a:t>Age</a:t>
            </a:r>
          </a:p>
          <a:p>
            <a:pPr lvl="1"/>
            <a:r>
              <a:rPr lang="en-US" dirty="0"/>
              <a:t>Where measured</a:t>
            </a:r>
          </a:p>
        </p:txBody>
      </p:sp>
    </p:spTree>
    <p:extLst>
      <p:ext uri="{BB962C8B-B14F-4D97-AF65-F5344CB8AC3E}">
        <p14:creationId xmlns:p14="http://schemas.microsoft.com/office/powerpoint/2010/main" val="258683406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4DE38-0C6B-4DAB-87E1-369014015480}"/>
              </a:ext>
            </a:extLst>
          </p:cNvPr>
          <p:cNvSpPr>
            <a:spLocks noGrp="1"/>
          </p:cNvSpPr>
          <p:nvPr>
            <p:ph type="title"/>
          </p:nvPr>
        </p:nvSpPr>
        <p:spPr>
          <a:xfrm>
            <a:off x="457200" y="215371"/>
            <a:ext cx="8507186" cy="1097279"/>
          </a:xfrm>
        </p:spPr>
        <p:txBody>
          <a:bodyPr/>
          <a:lstStyle/>
          <a:p>
            <a:r>
              <a:rPr lang="en-US" altLang="en-US" dirty="0">
                <a:sym typeface="Lucida Grande" pitchFamily="-111" charset="0"/>
              </a:rPr>
              <a:t>Temperature </a:t>
            </a:r>
            <a:r>
              <a:rPr lang="en-US" altLang="en-US" sz="2000" b="0" dirty="0">
                <a:sym typeface="Lucida Grande" pitchFamily="-111" charset="0"/>
              </a:rPr>
              <a:t>(3 of 3)</a:t>
            </a:r>
            <a:endParaRPr lang="en-IN" sz="2000" b="0" dirty="0"/>
          </a:p>
        </p:txBody>
      </p:sp>
      <p:pic>
        <p:nvPicPr>
          <p:cNvPr id="5" name="Picture 4" descr="A health care provider using a digital thermometer to take a patient's temperature.">
            <a:extLst>
              <a:ext uri="{FF2B5EF4-FFF2-40B4-BE49-F238E27FC236}">
                <a16:creationId xmlns:a16="http://schemas.microsoft.com/office/drawing/2014/main" id="{98E6D191-AC69-46A1-BF5B-07EB5E9858A8}"/>
              </a:ext>
            </a:extLst>
          </p:cNvPr>
          <p:cNvPicPr>
            <a:picLocks noChangeAspect="1"/>
          </p:cNvPicPr>
          <p:nvPr/>
        </p:nvPicPr>
        <p:blipFill>
          <a:blip r:embed="rId3"/>
          <a:stretch>
            <a:fillRect/>
          </a:stretch>
        </p:blipFill>
        <p:spPr>
          <a:xfrm>
            <a:off x="1617734" y="1549173"/>
            <a:ext cx="5908530" cy="3949654"/>
          </a:xfrm>
          <a:prstGeom prst="rect">
            <a:avLst/>
          </a:prstGeom>
        </p:spPr>
      </p:pic>
      <p:sp>
        <p:nvSpPr>
          <p:cNvPr id="3" name="Content Placeholder 2">
            <a:extLst>
              <a:ext uri="{FF2B5EF4-FFF2-40B4-BE49-F238E27FC236}">
                <a16:creationId xmlns:a16="http://schemas.microsoft.com/office/drawing/2014/main" id="{57E09B57-05AF-4A6E-ABF3-F1AE19384425}"/>
              </a:ext>
            </a:extLst>
          </p:cNvPr>
          <p:cNvSpPr>
            <a:spLocks noGrp="1"/>
          </p:cNvSpPr>
          <p:nvPr>
            <p:ph sz="quarter" idx="13"/>
          </p:nvPr>
        </p:nvSpPr>
        <p:spPr>
          <a:xfrm>
            <a:off x="457200" y="5664103"/>
            <a:ext cx="8507186" cy="708493"/>
          </a:xfrm>
        </p:spPr>
        <p:txBody>
          <a:bodyPr/>
          <a:lstStyle/>
          <a:p>
            <a:pPr marL="432" indent="0">
              <a:buNone/>
            </a:pPr>
            <a:r>
              <a:rPr lang="en-US" dirty="0"/>
              <a:t>An electronic thermometer is safer, more hygienic, and quicker to produce a reading than a glass thermometer.</a:t>
            </a:r>
            <a:endParaRPr lang="en-US" sz="1600" b="1" dirty="0"/>
          </a:p>
        </p:txBody>
      </p:sp>
    </p:spTree>
    <p:extLst>
      <p:ext uri="{BB962C8B-B14F-4D97-AF65-F5344CB8AC3E}">
        <p14:creationId xmlns:p14="http://schemas.microsoft.com/office/powerpoint/2010/main" val="220004142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ltLang="en-US" dirty="0"/>
              <a:t>Monitoring Devices</a:t>
            </a:r>
            <a:endParaRPr lang="en-IN" dirty="0"/>
          </a:p>
        </p:txBody>
      </p:sp>
      <p:sp>
        <p:nvSpPr>
          <p:cNvPr id="4" name="Text Placeholder 3"/>
          <p:cNvSpPr>
            <a:spLocks noGrp="1"/>
          </p:cNvSpPr>
          <p:nvPr>
            <p:ph type="body" sz="quarter" idx="13"/>
          </p:nvPr>
        </p:nvSpPr>
        <p:spPr/>
        <p:txBody>
          <a:bodyPr/>
          <a:lstStyle/>
          <a:p>
            <a:pPr marL="0" indent="0" algn="ctr">
              <a:buNone/>
            </a:pPr>
            <a:r>
              <a:rPr lang="en-US" sz="1600" dirty="0">
                <a:hlinkClick r:id="rId3" action="ppaction://hlinksldjump"/>
              </a:rPr>
              <a:t>Back to Topics</a:t>
            </a:r>
            <a:endParaRPr lang="en-US" sz="1600" dirty="0"/>
          </a:p>
        </p:txBody>
      </p:sp>
    </p:spTree>
    <p:extLst>
      <p:ext uri="{BB962C8B-B14F-4D97-AF65-F5344CB8AC3E}">
        <p14:creationId xmlns:p14="http://schemas.microsoft.com/office/powerpoint/2010/main" val="274841624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1D2C1-9000-4C44-B2AC-5B11120FCCBC}"/>
              </a:ext>
            </a:extLst>
          </p:cNvPr>
          <p:cNvSpPr>
            <a:spLocks noGrp="1"/>
          </p:cNvSpPr>
          <p:nvPr>
            <p:ph type="title"/>
          </p:nvPr>
        </p:nvSpPr>
        <p:spPr/>
        <p:txBody>
          <a:bodyPr/>
          <a:lstStyle/>
          <a:p>
            <a:r>
              <a:rPr lang="en-US" dirty="0"/>
              <a:t>Oxygen Saturation </a:t>
            </a:r>
            <a:r>
              <a:rPr lang="en-US" sz="2000" b="0" dirty="0"/>
              <a:t>(1 of 2)</a:t>
            </a:r>
          </a:p>
        </p:txBody>
      </p:sp>
      <p:sp>
        <p:nvSpPr>
          <p:cNvPr id="3" name="Content Placeholder 2">
            <a:extLst>
              <a:ext uri="{FF2B5EF4-FFF2-40B4-BE49-F238E27FC236}">
                <a16:creationId xmlns:a16="http://schemas.microsoft.com/office/drawing/2014/main" id="{22B1E21A-76F8-4674-8B45-B008406E65F2}"/>
              </a:ext>
            </a:extLst>
          </p:cNvPr>
          <p:cNvSpPr>
            <a:spLocks noGrp="1"/>
          </p:cNvSpPr>
          <p:nvPr>
            <p:ph sz="quarter" idx="13"/>
          </p:nvPr>
        </p:nvSpPr>
        <p:spPr/>
        <p:txBody>
          <a:bodyPr/>
          <a:lstStyle/>
          <a:p>
            <a:r>
              <a:rPr lang="en-US" dirty="0"/>
              <a:t>Also called S</a:t>
            </a:r>
            <a:r>
              <a:rPr lang="en-US" sz="100" dirty="0"/>
              <a:t> </a:t>
            </a:r>
            <a:r>
              <a:rPr lang="en-US" dirty="0"/>
              <a:t>p</a:t>
            </a:r>
            <a:r>
              <a:rPr lang="en-US" sz="100" dirty="0"/>
              <a:t> </a:t>
            </a:r>
            <a:r>
              <a:rPr lang="en-US" dirty="0" smtClean="0"/>
              <a:t>O</a:t>
            </a:r>
            <a:r>
              <a:rPr lang="en-US" baseline="-25000" dirty="0" smtClean="0"/>
              <a:t>2</a:t>
            </a:r>
            <a:r>
              <a:rPr lang="en-US" dirty="0" smtClean="0"/>
              <a:t>, </a:t>
            </a:r>
            <a:r>
              <a:rPr lang="en-US" dirty="0"/>
              <a:t>the ratio of the amount of oxygen present in the blood to the amount that could be carried, expressed as a percentage</a:t>
            </a:r>
          </a:p>
          <a:p>
            <a:r>
              <a:rPr lang="en-US" dirty="0"/>
              <a:t>Measured with pulse oximeter</a:t>
            </a:r>
          </a:p>
        </p:txBody>
      </p:sp>
    </p:spTree>
    <p:extLst>
      <p:ext uri="{BB962C8B-B14F-4D97-AF65-F5344CB8AC3E}">
        <p14:creationId xmlns:p14="http://schemas.microsoft.com/office/powerpoint/2010/main" val="106029433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4DE38-0C6B-4DAB-87E1-369014015480}"/>
              </a:ext>
            </a:extLst>
          </p:cNvPr>
          <p:cNvSpPr>
            <a:spLocks noGrp="1"/>
          </p:cNvSpPr>
          <p:nvPr>
            <p:ph type="title"/>
          </p:nvPr>
        </p:nvSpPr>
        <p:spPr>
          <a:xfrm>
            <a:off x="457200" y="215371"/>
            <a:ext cx="8507186" cy="1097279"/>
          </a:xfrm>
        </p:spPr>
        <p:txBody>
          <a:bodyPr/>
          <a:lstStyle/>
          <a:p>
            <a:r>
              <a:rPr lang="en-US" altLang="en-US" dirty="0">
                <a:sym typeface="Lucida Grande" pitchFamily="-111" charset="0"/>
              </a:rPr>
              <a:t>Oxygen Saturation </a:t>
            </a:r>
            <a:r>
              <a:rPr lang="en-US" altLang="en-US" sz="2000" b="0" dirty="0">
                <a:sym typeface="Lucida Grande" pitchFamily="-111" charset="0"/>
              </a:rPr>
              <a:t>(2 of 2)</a:t>
            </a:r>
            <a:endParaRPr lang="en-IN" sz="2000" b="0" dirty="0"/>
          </a:p>
        </p:txBody>
      </p:sp>
      <p:pic>
        <p:nvPicPr>
          <p:cNvPr id="4" name="Picture 3" descr="A nurse measures the heart beat rate by connecting a pulse oximeter at the index finger on the patient’s right hand. The nurse holds the oximeter with right hand. The display of the oximeter reads, 98 and 82.">
            <a:extLst>
              <a:ext uri="{FF2B5EF4-FFF2-40B4-BE49-F238E27FC236}">
                <a16:creationId xmlns:a16="http://schemas.microsoft.com/office/drawing/2014/main" id="{7B94DB01-5370-419A-94EF-EF9E9097D907}"/>
              </a:ext>
            </a:extLst>
          </p:cNvPr>
          <p:cNvPicPr>
            <a:picLocks noChangeAspect="1"/>
          </p:cNvPicPr>
          <p:nvPr/>
        </p:nvPicPr>
        <p:blipFill>
          <a:blip r:embed="rId3"/>
          <a:stretch>
            <a:fillRect/>
          </a:stretch>
        </p:blipFill>
        <p:spPr>
          <a:xfrm>
            <a:off x="1797443" y="1622989"/>
            <a:ext cx="5549113" cy="4182037"/>
          </a:xfrm>
          <a:prstGeom prst="rect">
            <a:avLst/>
          </a:prstGeom>
        </p:spPr>
      </p:pic>
      <p:sp>
        <p:nvSpPr>
          <p:cNvPr id="3" name="Content Placeholder 2">
            <a:extLst>
              <a:ext uri="{FF2B5EF4-FFF2-40B4-BE49-F238E27FC236}">
                <a16:creationId xmlns:a16="http://schemas.microsoft.com/office/drawing/2014/main" id="{57E09B57-05AF-4A6E-ABF3-F1AE19384425}"/>
              </a:ext>
            </a:extLst>
          </p:cNvPr>
          <p:cNvSpPr>
            <a:spLocks noGrp="1"/>
          </p:cNvSpPr>
          <p:nvPr>
            <p:ph sz="quarter" idx="13"/>
          </p:nvPr>
        </p:nvSpPr>
        <p:spPr>
          <a:xfrm>
            <a:off x="457200" y="6032235"/>
            <a:ext cx="8507186" cy="356687"/>
          </a:xfrm>
        </p:spPr>
        <p:txBody>
          <a:bodyPr/>
          <a:lstStyle/>
          <a:p>
            <a:pPr marL="432" indent="0">
              <a:buNone/>
            </a:pPr>
            <a:r>
              <a:rPr lang="en-US" dirty="0"/>
              <a:t>A pulse oximeter with sensor applied to the patient’s finger.</a:t>
            </a:r>
            <a:endParaRPr lang="en-US" sz="1600" b="1" dirty="0"/>
          </a:p>
        </p:txBody>
      </p:sp>
    </p:spTree>
    <p:extLst>
      <p:ext uri="{BB962C8B-B14F-4D97-AF65-F5344CB8AC3E}">
        <p14:creationId xmlns:p14="http://schemas.microsoft.com/office/powerpoint/2010/main" val="269215387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DAC81-0E5B-4A61-8875-F048805E8B42}"/>
              </a:ext>
            </a:extLst>
          </p:cNvPr>
          <p:cNvSpPr>
            <a:spLocks noGrp="1"/>
          </p:cNvSpPr>
          <p:nvPr>
            <p:ph type="title"/>
          </p:nvPr>
        </p:nvSpPr>
        <p:spPr/>
        <p:txBody>
          <a:bodyPr/>
          <a:lstStyle/>
          <a:p>
            <a:r>
              <a:rPr lang="en-US" dirty="0"/>
              <a:t>When to Use a Pulse Oximeter</a:t>
            </a:r>
          </a:p>
        </p:txBody>
      </p:sp>
      <p:sp>
        <p:nvSpPr>
          <p:cNvPr id="3" name="Content Placeholder 2">
            <a:extLst>
              <a:ext uri="{FF2B5EF4-FFF2-40B4-BE49-F238E27FC236}">
                <a16:creationId xmlns:a16="http://schemas.microsoft.com/office/drawing/2014/main" id="{914F82D9-4C8D-48DE-A37F-9731F53F879B}"/>
              </a:ext>
            </a:extLst>
          </p:cNvPr>
          <p:cNvSpPr>
            <a:spLocks noGrp="1"/>
          </p:cNvSpPr>
          <p:nvPr>
            <p:ph sz="quarter" idx="13"/>
          </p:nvPr>
        </p:nvSpPr>
        <p:spPr/>
        <p:txBody>
          <a:bodyPr/>
          <a:lstStyle/>
          <a:p>
            <a:r>
              <a:rPr lang="en-US" dirty="0"/>
              <a:t>Protocol should govern when to use a pulse oximeter if service has one.</a:t>
            </a:r>
          </a:p>
          <a:p>
            <a:r>
              <a:rPr lang="en-US" dirty="0"/>
              <a:t>Generally includes all patients complaining of respiratory problems or otherwise at risk for hypoxia</a:t>
            </a:r>
          </a:p>
        </p:txBody>
      </p:sp>
    </p:spTree>
    <p:extLst>
      <p:ext uri="{BB962C8B-B14F-4D97-AF65-F5344CB8AC3E}">
        <p14:creationId xmlns:p14="http://schemas.microsoft.com/office/powerpoint/2010/main" val="354705016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84A70-85FB-4B08-A6FF-6E00B2177306}"/>
              </a:ext>
            </a:extLst>
          </p:cNvPr>
          <p:cNvSpPr>
            <a:spLocks noGrp="1"/>
          </p:cNvSpPr>
          <p:nvPr>
            <p:ph type="title"/>
          </p:nvPr>
        </p:nvSpPr>
        <p:spPr>
          <a:xfrm>
            <a:off x="457200" y="215371"/>
            <a:ext cx="7690757" cy="1097279"/>
          </a:xfrm>
        </p:spPr>
        <p:txBody>
          <a:bodyPr/>
          <a:lstStyle/>
          <a:p>
            <a:r>
              <a:rPr lang="en-US" sz="3400" dirty="0"/>
              <a:t>Interpreting Pulse </a:t>
            </a:r>
            <a:r>
              <a:rPr lang="en-US" sz="3400" dirty="0" smtClean="0"/>
              <a:t>Oximeter Readings </a:t>
            </a:r>
            <a:r>
              <a:rPr lang="en-US" sz="2000" b="0" dirty="0"/>
              <a:t>(1 of 2)</a:t>
            </a:r>
          </a:p>
        </p:txBody>
      </p:sp>
      <p:sp>
        <p:nvSpPr>
          <p:cNvPr id="3" name="Content Placeholder 2">
            <a:extLst>
              <a:ext uri="{FF2B5EF4-FFF2-40B4-BE49-F238E27FC236}">
                <a16:creationId xmlns:a16="http://schemas.microsoft.com/office/drawing/2014/main" id="{F7A7867E-CF78-43EA-8AA8-B0004D4C73D4}"/>
              </a:ext>
            </a:extLst>
          </p:cNvPr>
          <p:cNvSpPr>
            <a:spLocks noGrp="1"/>
          </p:cNvSpPr>
          <p:nvPr>
            <p:ph sz="quarter" idx="13"/>
          </p:nvPr>
        </p:nvSpPr>
        <p:spPr/>
        <p:txBody>
          <a:bodyPr/>
          <a:lstStyle/>
          <a:p>
            <a:r>
              <a:rPr lang="en-US" dirty="0"/>
              <a:t>Normal</a:t>
            </a:r>
          </a:p>
          <a:p>
            <a:pPr lvl="1"/>
            <a:r>
              <a:rPr lang="en-US" dirty="0"/>
              <a:t>96 to 100 percent</a:t>
            </a:r>
          </a:p>
          <a:p>
            <a:r>
              <a:rPr lang="en-US" dirty="0"/>
              <a:t>Mild hypoxia</a:t>
            </a:r>
          </a:p>
          <a:p>
            <a:pPr lvl="1"/>
            <a:r>
              <a:rPr lang="en-US" dirty="0"/>
              <a:t>91 to 95 percent</a:t>
            </a:r>
          </a:p>
          <a:p>
            <a:r>
              <a:rPr lang="en-US" dirty="0"/>
              <a:t>Significant or moderate hypoxia</a:t>
            </a:r>
          </a:p>
          <a:p>
            <a:pPr lvl="1"/>
            <a:r>
              <a:rPr lang="en-US" dirty="0"/>
              <a:t>86 to 90 percent</a:t>
            </a:r>
          </a:p>
          <a:p>
            <a:r>
              <a:rPr lang="en-US" dirty="0"/>
              <a:t>Severe hypoxia</a:t>
            </a:r>
          </a:p>
          <a:p>
            <a:pPr lvl="1"/>
            <a:r>
              <a:rPr lang="en-US" dirty="0"/>
              <a:t>85 percent or less</a:t>
            </a:r>
          </a:p>
        </p:txBody>
      </p:sp>
    </p:spTree>
    <p:extLst>
      <p:ext uri="{BB962C8B-B14F-4D97-AF65-F5344CB8AC3E}">
        <p14:creationId xmlns:p14="http://schemas.microsoft.com/office/powerpoint/2010/main" val="45551799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84A70-85FB-4B08-A6FF-6E00B2177306}"/>
              </a:ext>
            </a:extLst>
          </p:cNvPr>
          <p:cNvSpPr>
            <a:spLocks noGrp="1"/>
          </p:cNvSpPr>
          <p:nvPr>
            <p:ph type="title"/>
          </p:nvPr>
        </p:nvSpPr>
        <p:spPr>
          <a:xfrm>
            <a:off x="457200" y="215371"/>
            <a:ext cx="7690757" cy="1097279"/>
          </a:xfrm>
        </p:spPr>
        <p:txBody>
          <a:bodyPr/>
          <a:lstStyle/>
          <a:p>
            <a:r>
              <a:rPr lang="en-US" sz="3400" dirty="0"/>
              <a:t>Interpreting Pulse Oximeter Readings </a:t>
            </a:r>
            <a:r>
              <a:rPr lang="en-US" sz="2000" b="0" dirty="0"/>
              <a:t>(2 of 2)</a:t>
            </a:r>
          </a:p>
        </p:txBody>
      </p:sp>
      <p:sp>
        <p:nvSpPr>
          <p:cNvPr id="3" name="Content Placeholder 2">
            <a:extLst>
              <a:ext uri="{FF2B5EF4-FFF2-40B4-BE49-F238E27FC236}">
                <a16:creationId xmlns:a16="http://schemas.microsoft.com/office/drawing/2014/main" id="{F7A7867E-CF78-43EA-8AA8-B0004D4C73D4}"/>
              </a:ext>
            </a:extLst>
          </p:cNvPr>
          <p:cNvSpPr>
            <a:spLocks noGrp="1"/>
          </p:cNvSpPr>
          <p:nvPr>
            <p:ph sz="quarter" idx="13"/>
          </p:nvPr>
        </p:nvSpPr>
        <p:spPr/>
        <p:txBody>
          <a:bodyPr/>
          <a:lstStyle/>
          <a:p>
            <a:r>
              <a:rPr lang="en-US" dirty="0"/>
              <a:t>Accuracy of reading can be affected by:</a:t>
            </a:r>
          </a:p>
          <a:p>
            <a:pPr lvl="1"/>
            <a:r>
              <a:rPr lang="en-US" dirty="0"/>
              <a:t>Shock, hypothermia</a:t>
            </a:r>
          </a:p>
          <a:p>
            <a:pPr lvl="1"/>
            <a:r>
              <a:rPr lang="en-US" dirty="0"/>
              <a:t>Carbon monoxide and certain other uncommon types of poisoning</a:t>
            </a:r>
          </a:p>
          <a:p>
            <a:pPr lvl="1"/>
            <a:r>
              <a:rPr lang="en-US" dirty="0"/>
              <a:t>Excessive movement</a:t>
            </a:r>
          </a:p>
          <a:p>
            <a:pPr lvl="1"/>
            <a:r>
              <a:rPr lang="en-US" dirty="0"/>
              <a:t>Nail polish</a:t>
            </a:r>
          </a:p>
          <a:p>
            <a:pPr lvl="1"/>
            <a:r>
              <a:rPr lang="en-US" dirty="0"/>
              <a:t>Anemia</a:t>
            </a:r>
          </a:p>
          <a:p>
            <a:pPr lvl="1"/>
            <a:r>
              <a:rPr lang="en-US" dirty="0"/>
              <a:t>Hypovolemia</a:t>
            </a:r>
          </a:p>
        </p:txBody>
      </p:sp>
    </p:spTree>
    <p:extLst>
      <p:ext uri="{BB962C8B-B14F-4D97-AF65-F5344CB8AC3E}">
        <p14:creationId xmlns:p14="http://schemas.microsoft.com/office/powerpoint/2010/main" val="194884419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9429-EB6A-4980-916F-DD4C7B66C376}"/>
              </a:ext>
            </a:extLst>
          </p:cNvPr>
          <p:cNvSpPr>
            <a:spLocks noGrp="1"/>
          </p:cNvSpPr>
          <p:nvPr>
            <p:ph type="title"/>
          </p:nvPr>
        </p:nvSpPr>
        <p:spPr/>
        <p:txBody>
          <a:bodyPr/>
          <a:lstStyle/>
          <a:p>
            <a:r>
              <a:rPr lang="en-US" dirty="0"/>
              <a:t>Blood Glucose Meters </a:t>
            </a:r>
            <a:r>
              <a:rPr lang="en-US" sz="2000" b="0" dirty="0"/>
              <a:t>(1 of 2)</a:t>
            </a:r>
          </a:p>
        </p:txBody>
      </p:sp>
      <p:sp>
        <p:nvSpPr>
          <p:cNvPr id="3" name="Content Placeholder 2">
            <a:extLst>
              <a:ext uri="{FF2B5EF4-FFF2-40B4-BE49-F238E27FC236}">
                <a16:creationId xmlns:a16="http://schemas.microsoft.com/office/drawing/2014/main" id="{00C8AEEE-A78A-4BAB-A7D3-49ABCAE910B2}"/>
              </a:ext>
            </a:extLst>
          </p:cNvPr>
          <p:cNvSpPr>
            <a:spLocks noGrp="1"/>
          </p:cNvSpPr>
          <p:nvPr>
            <p:ph sz="quarter" idx="13"/>
          </p:nvPr>
        </p:nvSpPr>
        <p:spPr/>
        <p:txBody>
          <a:bodyPr/>
          <a:lstStyle/>
          <a:p>
            <a:r>
              <a:rPr lang="en-US" dirty="0"/>
              <a:t>Measures quantity of glucose in the bloodstream</a:t>
            </a:r>
          </a:p>
          <a:p>
            <a:r>
              <a:rPr lang="en-US" dirty="0"/>
              <a:t>Can help identify some diabetic emergencies</a:t>
            </a:r>
          </a:p>
        </p:txBody>
      </p:sp>
    </p:spTree>
    <p:extLst>
      <p:ext uri="{BB962C8B-B14F-4D97-AF65-F5344CB8AC3E}">
        <p14:creationId xmlns:p14="http://schemas.microsoft.com/office/powerpoint/2010/main" val="367237726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4DE38-0C6B-4DAB-87E1-369014015480}"/>
              </a:ext>
            </a:extLst>
          </p:cNvPr>
          <p:cNvSpPr>
            <a:spLocks noGrp="1"/>
          </p:cNvSpPr>
          <p:nvPr>
            <p:ph type="title"/>
          </p:nvPr>
        </p:nvSpPr>
        <p:spPr>
          <a:xfrm>
            <a:off x="457200" y="215371"/>
            <a:ext cx="8507186" cy="1097279"/>
          </a:xfrm>
        </p:spPr>
        <p:txBody>
          <a:bodyPr/>
          <a:lstStyle/>
          <a:p>
            <a:r>
              <a:rPr lang="en-US" altLang="en-US" dirty="0">
                <a:sym typeface="Lucida Grande" pitchFamily="-111" charset="0"/>
              </a:rPr>
              <a:t>Blood Glucose Meters </a:t>
            </a:r>
            <a:r>
              <a:rPr lang="en-US" altLang="en-US" sz="2000" b="0" dirty="0">
                <a:sym typeface="Lucida Grande" pitchFamily="-111" charset="0"/>
              </a:rPr>
              <a:t>(2 of 2)</a:t>
            </a:r>
            <a:endParaRPr lang="en-IN" sz="2000" b="0" dirty="0"/>
          </a:p>
        </p:txBody>
      </p:sp>
      <p:pic>
        <p:nvPicPr>
          <p:cNvPr id="5" name="Picture 4" descr="Photo of a blood glucose meter placed in a pouch that has meter and a chemical container at the left side of the pouch.  The pouch has a test strip and sample in the right side.">
            <a:extLst>
              <a:ext uri="{FF2B5EF4-FFF2-40B4-BE49-F238E27FC236}">
                <a16:creationId xmlns:a16="http://schemas.microsoft.com/office/drawing/2014/main" id="{FA8D11C7-3481-4075-A93C-162EF8EC1DEA}"/>
              </a:ext>
            </a:extLst>
          </p:cNvPr>
          <p:cNvPicPr>
            <a:picLocks noChangeAspect="1"/>
          </p:cNvPicPr>
          <p:nvPr/>
        </p:nvPicPr>
        <p:blipFill>
          <a:blip r:embed="rId3"/>
          <a:stretch>
            <a:fillRect/>
          </a:stretch>
        </p:blipFill>
        <p:spPr>
          <a:xfrm>
            <a:off x="2074714" y="1547674"/>
            <a:ext cx="4994571" cy="3762651"/>
          </a:xfrm>
          <a:prstGeom prst="rect">
            <a:avLst/>
          </a:prstGeom>
        </p:spPr>
      </p:pic>
      <p:sp>
        <p:nvSpPr>
          <p:cNvPr id="3" name="Content Placeholder 2">
            <a:extLst>
              <a:ext uri="{FF2B5EF4-FFF2-40B4-BE49-F238E27FC236}">
                <a16:creationId xmlns:a16="http://schemas.microsoft.com/office/drawing/2014/main" id="{57E09B57-05AF-4A6E-ABF3-F1AE19384425}"/>
              </a:ext>
            </a:extLst>
          </p:cNvPr>
          <p:cNvSpPr>
            <a:spLocks noGrp="1"/>
          </p:cNvSpPr>
          <p:nvPr>
            <p:ph sz="quarter" idx="13"/>
          </p:nvPr>
        </p:nvSpPr>
        <p:spPr>
          <a:xfrm>
            <a:off x="457200" y="5545349"/>
            <a:ext cx="8507186" cy="708493"/>
          </a:xfrm>
        </p:spPr>
        <p:txBody>
          <a:bodyPr/>
          <a:lstStyle/>
          <a:p>
            <a:pPr marL="432" indent="0">
              <a:buNone/>
            </a:pPr>
            <a:r>
              <a:rPr lang="en-US" dirty="0"/>
              <a:t>Many E</a:t>
            </a:r>
            <a:r>
              <a:rPr lang="en-US" sz="100" dirty="0"/>
              <a:t> </a:t>
            </a:r>
            <a:r>
              <a:rPr lang="en-US" dirty="0"/>
              <a:t>M</a:t>
            </a:r>
            <a:r>
              <a:rPr lang="en-US" sz="100" dirty="0"/>
              <a:t> </a:t>
            </a:r>
            <a:r>
              <a:rPr lang="en-US" dirty="0"/>
              <a:t>S systems allow E</a:t>
            </a:r>
            <a:r>
              <a:rPr lang="en-US" sz="100" dirty="0"/>
              <a:t> </a:t>
            </a:r>
            <a:r>
              <a:rPr lang="en-US" dirty="0"/>
              <a:t>M</a:t>
            </a:r>
            <a:r>
              <a:rPr lang="en-US" sz="100" dirty="0"/>
              <a:t> </a:t>
            </a:r>
            <a:r>
              <a:rPr lang="en-US" dirty="0" smtClean="0"/>
              <a:t>Ts </a:t>
            </a:r>
            <a:r>
              <a:rPr lang="en-US" dirty="0"/>
              <a:t>to use blood glucose meters that are carried on the ambulance.</a:t>
            </a:r>
            <a:endParaRPr lang="en-US" sz="1600" b="1" dirty="0"/>
          </a:p>
        </p:txBody>
      </p:sp>
    </p:spTree>
    <p:extLst>
      <p:ext uri="{BB962C8B-B14F-4D97-AF65-F5344CB8AC3E}">
        <p14:creationId xmlns:p14="http://schemas.microsoft.com/office/powerpoint/2010/main" val="36148558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512B8-9F06-4719-A5B9-EF99714E26A7}"/>
              </a:ext>
            </a:extLst>
          </p:cNvPr>
          <p:cNvSpPr>
            <a:spLocks noGrp="1"/>
          </p:cNvSpPr>
          <p:nvPr>
            <p:ph type="title"/>
          </p:nvPr>
        </p:nvSpPr>
        <p:spPr/>
        <p:txBody>
          <a:bodyPr/>
          <a:lstStyle/>
          <a:p>
            <a:r>
              <a:rPr lang="en-US" dirty="0"/>
              <a:t>What Are Vital Signs? </a:t>
            </a:r>
            <a:r>
              <a:rPr lang="en-US" sz="2000" b="0" dirty="0"/>
              <a:t>(1 of 2)</a:t>
            </a:r>
          </a:p>
        </p:txBody>
      </p:sp>
      <p:sp>
        <p:nvSpPr>
          <p:cNvPr id="3" name="Content Placeholder 2">
            <a:extLst>
              <a:ext uri="{FF2B5EF4-FFF2-40B4-BE49-F238E27FC236}">
                <a16:creationId xmlns:a16="http://schemas.microsoft.com/office/drawing/2014/main" id="{AF4A3C20-5FFC-40FB-9654-310427B2B675}"/>
              </a:ext>
            </a:extLst>
          </p:cNvPr>
          <p:cNvSpPr>
            <a:spLocks noGrp="1"/>
          </p:cNvSpPr>
          <p:nvPr>
            <p:ph sz="quarter" idx="13"/>
          </p:nvPr>
        </p:nvSpPr>
        <p:spPr/>
        <p:txBody>
          <a:bodyPr/>
          <a:lstStyle/>
          <a:p>
            <a:r>
              <a:rPr lang="en-US" dirty="0"/>
              <a:t>Outward signs of what is going on inside the body</a:t>
            </a:r>
          </a:p>
          <a:p>
            <a:pPr lvl="1"/>
            <a:r>
              <a:rPr lang="en-US" dirty="0"/>
              <a:t>Pulse</a:t>
            </a:r>
          </a:p>
          <a:p>
            <a:pPr lvl="1"/>
            <a:r>
              <a:rPr lang="en-US" dirty="0"/>
              <a:t>Respiration</a:t>
            </a:r>
          </a:p>
          <a:p>
            <a:pPr lvl="1"/>
            <a:r>
              <a:rPr lang="en-US" dirty="0"/>
              <a:t>Skin color, temperature, and condition (plus capillary refill in infants and children)</a:t>
            </a:r>
          </a:p>
          <a:p>
            <a:pPr lvl="1"/>
            <a:r>
              <a:rPr lang="en-US" dirty="0"/>
              <a:t>Pupils</a:t>
            </a:r>
          </a:p>
          <a:p>
            <a:pPr lvl="1"/>
            <a:r>
              <a:rPr lang="en-US" dirty="0"/>
              <a:t>Blood pressure</a:t>
            </a:r>
          </a:p>
          <a:p>
            <a:r>
              <a:rPr lang="en-US" dirty="0"/>
              <a:t>Oxygen saturation not a vital sign but often included with consideration of vital signs</a:t>
            </a:r>
          </a:p>
        </p:txBody>
      </p:sp>
    </p:spTree>
    <p:extLst>
      <p:ext uri="{BB962C8B-B14F-4D97-AF65-F5344CB8AC3E}">
        <p14:creationId xmlns:p14="http://schemas.microsoft.com/office/powerpoint/2010/main" val="333961174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96860-02E7-4FE0-97E2-D6A127D543C6}"/>
              </a:ext>
            </a:extLst>
          </p:cNvPr>
          <p:cNvSpPr>
            <a:spLocks noGrp="1"/>
          </p:cNvSpPr>
          <p:nvPr>
            <p:ph type="title"/>
          </p:nvPr>
        </p:nvSpPr>
        <p:spPr/>
        <p:txBody>
          <a:bodyPr/>
          <a:lstStyle/>
          <a:p>
            <a:r>
              <a:rPr lang="en-US" dirty="0"/>
              <a:t>Using a Blood Glucose Meter </a:t>
            </a:r>
            <a:r>
              <a:rPr lang="en-US" sz="2000" b="0" dirty="0"/>
              <a:t>(1 of 3)</a:t>
            </a:r>
          </a:p>
        </p:txBody>
      </p:sp>
      <p:sp>
        <p:nvSpPr>
          <p:cNvPr id="3" name="Content Placeholder 2">
            <a:extLst>
              <a:ext uri="{FF2B5EF4-FFF2-40B4-BE49-F238E27FC236}">
                <a16:creationId xmlns:a16="http://schemas.microsoft.com/office/drawing/2014/main" id="{364C66FF-CF5A-46CC-900A-3E25FC1D7F45}"/>
              </a:ext>
            </a:extLst>
          </p:cNvPr>
          <p:cNvSpPr>
            <a:spLocks noGrp="1"/>
          </p:cNvSpPr>
          <p:nvPr>
            <p:ph sz="quarter" idx="13"/>
          </p:nvPr>
        </p:nvSpPr>
        <p:spPr>
          <a:xfrm>
            <a:off x="457199" y="1556326"/>
            <a:ext cx="8441871" cy="4467955"/>
          </a:xfrm>
        </p:spPr>
        <p:txBody>
          <a:bodyPr/>
          <a:lstStyle/>
          <a:p>
            <a:r>
              <a:rPr lang="en-US" dirty="0"/>
              <a:t>Permission from medical direction or by local protocol is required to perform blood glucose monitoring using a blood glucose meter</a:t>
            </a:r>
          </a:p>
          <a:p>
            <a:r>
              <a:rPr lang="en-US" dirty="0"/>
              <a:t>Monitors must be calibrated and stored according to manufacturer’s recommendations</a:t>
            </a:r>
          </a:p>
        </p:txBody>
      </p:sp>
    </p:spTree>
    <p:extLst>
      <p:ext uri="{BB962C8B-B14F-4D97-AF65-F5344CB8AC3E}">
        <p14:creationId xmlns:p14="http://schemas.microsoft.com/office/powerpoint/2010/main" val="387098762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96860-02E7-4FE0-97E2-D6A127D543C6}"/>
              </a:ext>
            </a:extLst>
          </p:cNvPr>
          <p:cNvSpPr>
            <a:spLocks noGrp="1"/>
          </p:cNvSpPr>
          <p:nvPr>
            <p:ph type="title"/>
          </p:nvPr>
        </p:nvSpPr>
        <p:spPr/>
        <p:txBody>
          <a:bodyPr/>
          <a:lstStyle/>
          <a:p>
            <a:r>
              <a:rPr lang="en-US" dirty="0"/>
              <a:t>Using a Blood Glucose Meter </a:t>
            </a:r>
            <a:r>
              <a:rPr lang="en-US" sz="2000" b="0" dirty="0"/>
              <a:t>(2 of 3)</a:t>
            </a:r>
          </a:p>
        </p:txBody>
      </p:sp>
      <p:sp>
        <p:nvSpPr>
          <p:cNvPr id="3" name="Content Placeholder 2">
            <a:extLst>
              <a:ext uri="{FF2B5EF4-FFF2-40B4-BE49-F238E27FC236}">
                <a16:creationId xmlns:a16="http://schemas.microsoft.com/office/drawing/2014/main" id="{364C66FF-CF5A-46CC-900A-3E25FC1D7F45}"/>
              </a:ext>
            </a:extLst>
          </p:cNvPr>
          <p:cNvSpPr>
            <a:spLocks noGrp="1"/>
          </p:cNvSpPr>
          <p:nvPr>
            <p:ph sz="quarter" idx="13"/>
          </p:nvPr>
        </p:nvSpPr>
        <p:spPr>
          <a:xfrm>
            <a:off x="457199" y="1556326"/>
            <a:ext cx="8229601" cy="4467955"/>
          </a:xfrm>
        </p:spPr>
        <p:txBody>
          <a:bodyPr/>
          <a:lstStyle/>
          <a:p>
            <a:pPr marL="432000" indent="-432000">
              <a:buFont typeface="+mj-lt"/>
              <a:buAutoNum type="arabicPeriod"/>
            </a:pPr>
            <a:r>
              <a:rPr lang="en-US" dirty="0"/>
              <a:t>Prepare device, test strip, and lancet.</a:t>
            </a:r>
          </a:p>
          <a:p>
            <a:pPr marL="432000" indent="-432000">
              <a:buFont typeface="+mj-lt"/>
              <a:buAutoNum type="arabicPeriod"/>
            </a:pPr>
            <a:r>
              <a:rPr lang="en-US" dirty="0"/>
              <a:t>Cleanse patient’s finger with alcohol.</a:t>
            </a:r>
          </a:p>
          <a:p>
            <a:pPr marL="432000" indent="-432000">
              <a:buFont typeface="+mj-lt"/>
              <a:buAutoNum type="arabicPeriod"/>
            </a:pPr>
            <a:r>
              <a:rPr lang="en-US" dirty="0"/>
              <a:t>Perform finger stick with lancet.</a:t>
            </a:r>
          </a:p>
          <a:p>
            <a:pPr marL="432000" indent="-432000">
              <a:buFont typeface="+mj-lt"/>
              <a:buAutoNum type="arabicPeriod"/>
            </a:pPr>
            <a:r>
              <a:rPr lang="en-US" dirty="0"/>
              <a:t>Apply blood to test strip.</a:t>
            </a:r>
          </a:p>
          <a:p>
            <a:pPr marL="432000" indent="-432000">
              <a:buFont typeface="+mj-lt"/>
              <a:buAutoNum type="arabicPeriod"/>
            </a:pPr>
            <a:r>
              <a:rPr lang="en-US" dirty="0"/>
              <a:t>Use glucose meter to analyze sample and provide reading.</a:t>
            </a:r>
          </a:p>
        </p:txBody>
      </p:sp>
    </p:spTree>
    <p:extLst>
      <p:ext uri="{BB962C8B-B14F-4D97-AF65-F5344CB8AC3E}">
        <p14:creationId xmlns:p14="http://schemas.microsoft.com/office/powerpoint/2010/main" val="257912934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A9EBA-59C1-4711-90E9-EA750118352C}"/>
              </a:ext>
            </a:extLst>
          </p:cNvPr>
          <p:cNvSpPr>
            <a:spLocks noGrp="1"/>
          </p:cNvSpPr>
          <p:nvPr>
            <p:ph type="title"/>
          </p:nvPr>
        </p:nvSpPr>
        <p:spPr/>
        <p:txBody>
          <a:bodyPr/>
          <a:lstStyle/>
          <a:p>
            <a:r>
              <a:rPr lang="en-US" dirty="0"/>
              <a:t>Using a Blood Glucose Meter </a:t>
            </a:r>
            <a:r>
              <a:rPr lang="en-US" sz="2000" b="0" dirty="0"/>
              <a:t>(3 of 3)</a:t>
            </a:r>
          </a:p>
        </p:txBody>
      </p:sp>
      <p:sp>
        <p:nvSpPr>
          <p:cNvPr id="3" name="Content Placeholder 2">
            <a:extLst>
              <a:ext uri="{FF2B5EF4-FFF2-40B4-BE49-F238E27FC236}">
                <a16:creationId xmlns:a16="http://schemas.microsoft.com/office/drawing/2014/main" id="{57219CCC-DB55-49E4-8049-48F542C08B6E}"/>
              </a:ext>
            </a:extLst>
          </p:cNvPr>
          <p:cNvSpPr>
            <a:spLocks noGrp="1"/>
          </p:cNvSpPr>
          <p:nvPr>
            <p:ph sz="quarter" idx="13"/>
          </p:nvPr>
        </p:nvSpPr>
        <p:spPr/>
        <p:txBody>
          <a:bodyPr/>
          <a:lstStyle/>
          <a:p>
            <a:r>
              <a:rPr lang="en-US" dirty="0"/>
              <a:t>Normal level</a:t>
            </a:r>
          </a:p>
          <a:p>
            <a:pPr lvl="1"/>
            <a:r>
              <a:rPr lang="en-US" dirty="0"/>
              <a:t>Usually at least 70 to 100 </a:t>
            </a:r>
            <a:r>
              <a:rPr lang="en-US" dirty="0" smtClean="0"/>
              <a:t>m</a:t>
            </a:r>
            <a:r>
              <a:rPr lang="en-US" sz="100" dirty="0" smtClean="0">
                <a:solidFill>
                  <a:schemeClr val="bg1"/>
                </a:solidFill>
              </a:rPr>
              <a:t>illi</a:t>
            </a:r>
            <a:r>
              <a:rPr lang="en-US" dirty="0" smtClean="0"/>
              <a:t>g</a:t>
            </a:r>
            <a:r>
              <a:rPr lang="en-US" sz="100" dirty="0" smtClean="0">
                <a:solidFill>
                  <a:schemeClr val="bg1"/>
                </a:solidFill>
              </a:rPr>
              <a:t>ram</a:t>
            </a:r>
            <a:r>
              <a:rPr lang="en-US" dirty="0" smtClean="0"/>
              <a:t>/</a:t>
            </a:r>
            <a:r>
              <a:rPr lang="en-AU" dirty="0" smtClean="0"/>
              <a:t>d</a:t>
            </a:r>
            <a:r>
              <a:rPr lang="en-AU" sz="100" dirty="0" smtClean="0">
                <a:solidFill>
                  <a:schemeClr val="bg1"/>
                </a:solidFill>
              </a:rPr>
              <a:t>eci</a:t>
            </a:r>
            <a:r>
              <a:rPr lang="en-AU" dirty="0" smtClean="0"/>
              <a:t>L</a:t>
            </a:r>
            <a:r>
              <a:rPr lang="en-AU" sz="100" dirty="0" smtClean="0">
                <a:solidFill>
                  <a:schemeClr val="bg1"/>
                </a:solidFill>
              </a:rPr>
              <a:t>iter</a:t>
            </a:r>
            <a:endParaRPr lang="en-US" sz="100" dirty="0">
              <a:solidFill>
                <a:schemeClr val="bg1"/>
              </a:solidFill>
            </a:endParaRPr>
          </a:p>
          <a:p>
            <a:pPr lvl="1"/>
            <a:r>
              <a:rPr lang="en-US" dirty="0"/>
              <a:t>Depends on the manufacturer’s instructions and local protocols</a:t>
            </a:r>
          </a:p>
        </p:txBody>
      </p:sp>
    </p:spTree>
    <p:extLst>
      <p:ext uri="{BB962C8B-B14F-4D97-AF65-F5344CB8AC3E}">
        <p14:creationId xmlns:p14="http://schemas.microsoft.com/office/powerpoint/2010/main" val="377319942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57E7D-B746-43FF-B1A0-DD658A7C9565}"/>
              </a:ext>
            </a:extLst>
          </p:cNvPr>
          <p:cNvSpPr>
            <a:spLocks noGrp="1"/>
          </p:cNvSpPr>
          <p:nvPr>
            <p:ph type="title"/>
          </p:nvPr>
        </p:nvSpPr>
        <p:spPr/>
        <p:txBody>
          <a:bodyPr/>
          <a:lstStyle/>
          <a:p>
            <a:r>
              <a:rPr lang="en-US" dirty="0"/>
              <a:t>Capnography </a:t>
            </a:r>
            <a:r>
              <a:rPr lang="en-US" sz="2000" b="0" dirty="0"/>
              <a:t>(1 of 2)</a:t>
            </a:r>
          </a:p>
        </p:txBody>
      </p:sp>
      <p:sp>
        <p:nvSpPr>
          <p:cNvPr id="3" name="Content Placeholder 2">
            <a:extLst>
              <a:ext uri="{FF2B5EF4-FFF2-40B4-BE49-F238E27FC236}">
                <a16:creationId xmlns:a16="http://schemas.microsoft.com/office/drawing/2014/main" id="{9B39424C-FC4E-4629-8F6E-7DEFA8CFABBA}"/>
              </a:ext>
            </a:extLst>
          </p:cNvPr>
          <p:cNvSpPr>
            <a:spLocks noGrp="1"/>
          </p:cNvSpPr>
          <p:nvPr>
            <p:ph sz="quarter" idx="13"/>
          </p:nvPr>
        </p:nvSpPr>
        <p:spPr/>
        <p:txBody>
          <a:bodyPr/>
          <a:lstStyle/>
          <a:p>
            <a:r>
              <a:rPr lang="en-US" altLang="en-US" dirty="0"/>
              <a:t>Measures amount of carbon dioxide exhaled</a:t>
            </a:r>
          </a:p>
          <a:p>
            <a:pPr lvl="1"/>
            <a:r>
              <a:rPr lang="en-US" altLang="en-US" dirty="0"/>
              <a:t>End-tidal carbon dioxide, or E</a:t>
            </a:r>
            <a:r>
              <a:rPr lang="en-US" altLang="en-US" sz="100" dirty="0"/>
              <a:t> </a:t>
            </a:r>
            <a:r>
              <a:rPr lang="en-US" altLang="en-US" dirty="0"/>
              <a:t>T</a:t>
            </a:r>
            <a:r>
              <a:rPr lang="en-US" altLang="en-US" sz="100" dirty="0"/>
              <a:t> </a:t>
            </a:r>
            <a:r>
              <a:rPr lang="en-US" altLang="en-US" dirty="0"/>
              <a:t>C</a:t>
            </a:r>
            <a:r>
              <a:rPr lang="en-US" altLang="en-US" sz="100" dirty="0"/>
              <a:t> </a:t>
            </a:r>
            <a:r>
              <a:rPr lang="en-US" altLang="en-US" dirty="0"/>
              <a:t>O</a:t>
            </a:r>
            <a:r>
              <a:rPr lang="en-US" altLang="en-US" baseline="-25000" dirty="0"/>
              <a:t>2</a:t>
            </a:r>
          </a:p>
          <a:p>
            <a:pPr lvl="1"/>
            <a:r>
              <a:rPr lang="en-US" altLang="en-US" dirty="0"/>
              <a:t>Normal level 35 to 45 m</a:t>
            </a:r>
            <a:r>
              <a:rPr lang="en-US" altLang="en-US" sz="100" dirty="0"/>
              <a:t> </a:t>
            </a:r>
            <a:r>
              <a:rPr lang="en-US" altLang="en-US" dirty="0"/>
              <a:t>m</a:t>
            </a:r>
            <a:r>
              <a:rPr lang="en-US" altLang="en-US" sz="100" dirty="0"/>
              <a:t> </a:t>
            </a:r>
            <a:r>
              <a:rPr lang="en-US" altLang="en-US" dirty="0"/>
              <a:t>H</a:t>
            </a:r>
            <a:r>
              <a:rPr lang="en-US" altLang="en-US" sz="100" dirty="0"/>
              <a:t> </a:t>
            </a:r>
            <a:r>
              <a:rPr lang="en-US" altLang="en-US" dirty="0"/>
              <a:t>g</a:t>
            </a:r>
          </a:p>
          <a:p>
            <a:pPr marL="255600"/>
            <a:r>
              <a:rPr lang="en-US" altLang="en-US" dirty="0"/>
              <a:t>Indirectly indicates how well tissues are using oxygen and performing other physiological functions</a:t>
            </a:r>
            <a:endParaRPr lang="en-US" dirty="0"/>
          </a:p>
        </p:txBody>
      </p:sp>
    </p:spTree>
    <p:extLst>
      <p:ext uri="{BB962C8B-B14F-4D97-AF65-F5344CB8AC3E}">
        <p14:creationId xmlns:p14="http://schemas.microsoft.com/office/powerpoint/2010/main" val="137360805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57E7D-B746-43FF-B1A0-DD658A7C9565}"/>
              </a:ext>
            </a:extLst>
          </p:cNvPr>
          <p:cNvSpPr>
            <a:spLocks noGrp="1"/>
          </p:cNvSpPr>
          <p:nvPr>
            <p:ph type="title"/>
          </p:nvPr>
        </p:nvSpPr>
        <p:spPr/>
        <p:txBody>
          <a:bodyPr/>
          <a:lstStyle/>
          <a:p>
            <a:r>
              <a:rPr lang="en-US" dirty="0"/>
              <a:t>Capnography </a:t>
            </a:r>
            <a:r>
              <a:rPr lang="en-US" sz="2000" b="0" dirty="0"/>
              <a:t>(2 of 2)</a:t>
            </a:r>
          </a:p>
        </p:txBody>
      </p:sp>
      <p:sp>
        <p:nvSpPr>
          <p:cNvPr id="3" name="Content Placeholder 2">
            <a:extLst>
              <a:ext uri="{FF2B5EF4-FFF2-40B4-BE49-F238E27FC236}">
                <a16:creationId xmlns:a16="http://schemas.microsoft.com/office/drawing/2014/main" id="{9B39424C-FC4E-4629-8F6E-7DEFA8CFABBA}"/>
              </a:ext>
            </a:extLst>
          </p:cNvPr>
          <p:cNvSpPr>
            <a:spLocks noGrp="1"/>
          </p:cNvSpPr>
          <p:nvPr>
            <p:ph sz="quarter" idx="13"/>
          </p:nvPr>
        </p:nvSpPr>
        <p:spPr/>
        <p:txBody>
          <a:bodyPr/>
          <a:lstStyle/>
          <a:p>
            <a:r>
              <a:rPr lang="en-US" dirty="0"/>
              <a:t>Methods</a:t>
            </a:r>
          </a:p>
          <a:p>
            <a:pPr lvl="1"/>
            <a:r>
              <a:rPr lang="en-US" dirty="0"/>
              <a:t>Patient breathing spontaneously has special nasal cannula applied.</a:t>
            </a:r>
          </a:p>
          <a:p>
            <a:pPr lvl="1"/>
            <a:r>
              <a:rPr lang="en-US" dirty="0"/>
              <a:t>In the ventilated patient, a plastic “collar” fits between the bag–valve and the mask (or advanced airway).</a:t>
            </a:r>
          </a:p>
        </p:txBody>
      </p:sp>
    </p:spTree>
    <p:extLst>
      <p:ext uri="{BB962C8B-B14F-4D97-AF65-F5344CB8AC3E}">
        <p14:creationId xmlns:p14="http://schemas.microsoft.com/office/powerpoint/2010/main" val="346339181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ltLang="en-US" dirty="0"/>
              <a:t>Chapter Review</a:t>
            </a:r>
            <a:endParaRPr lang="en-IN" dirty="0"/>
          </a:p>
        </p:txBody>
      </p:sp>
    </p:spTree>
    <p:extLst>
      <p:ext uri="{BB962C8B-B14F-4D97-AF65-F5344CB8AC3E}">
        <p14:creationId xmlns:p14="http://schemas.microsoft.com/office/powerpoint/2010/main" val="110005326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765D0-AE3A-4206-9AD8-7556C8FEE0BC}"/>
              </a:ext>
            </a:extLst>
          </p:cNvPr>
          <p:cNvSpPr>
            <a:spLocks noGrp="1"/>
          </p:cNvSpPr>
          <p:nvPr>
            <p:ph type="title"/>
          </p:nvPr>
        </p:nvSpPr>
        <p:spPr/>
        <p:txBody>
          <a:bodyPr/>
          <a:lstStyle/>
          <a:p>
            <a:r>
              <a:rPr lang="en-US" dirty="0"/>
              <a:t>Chapter Review </a:t>
            </a:r>
            <a:r>
              <a:rPr lang="en-US" sz="2000" b="0" dirty="0"/>
              <a:t>(1 of 2)</a:t>
            </a:r>
          </a:p>
        </p:txBody>
      </p:sp>
      <p:sp>
        <p:nvSpPr>
          <p:cNvPr id="3" name="Content Placeholder 2">
            <a:extLst>
              <a:ext uri="{FF2B5EF4-FFF2-40B4-BE49-F238E27FC236}">
                <a16:creationId xmlns:a16="http://schemas.microsoft.com/office/drawing/2014/main" id="{EE042A4D-EE57-4CD4-8125-CA9010067875}"/>
              </a:ext>
            </a:extLst>
          </p:cNvPr>
          <p:cNvSpPr>
            <a:spLocks noGrp="1"/>
          </p:cNvSpPr>
          <p:nvPr>
            <p:ph sz="quarter" idx="13"/>
          </p:nvPr>
        </p:nvSpPr>
        <p:spPr/>
        <p:txBody>
          <a:bodyPr/>
          <a:lstStyle/>
          <a:p>
            <a:r>
              <a:rPr lang="en-US" dirty="0"/>
              <a:t>You can gain a great deal of information about a patient’s condition by taking a complete set of baseline vital signs, including pulse, respirations, skin, pupils, and blood pressure.</a:t>
            </a:r>
          </a:p>
          <a:p>
            <a:r>
              <a:rPr lang="en-US" dirty="0"/>
              <a:t>The E</a:t>
            </a:r>
            <a:r>
              <a:rPr lang="en-US" sz="100" dirty="0"/>
              <a:t> </a:t>
            </a:r>
            <a:r>
              <a:rPr lang="en-US" dirty="0"/>
              <a:t>M</a:t>
            </a:r>
            <a:r>
              <a:rPr lang="en-US" sz="100" dirty="0"/>
              <a:t> </a:t>
            </a:r>
            <a:r>
              <a:rPr lang="en-US" dirty="0"/>
              <a:t>T must become familiar with normal ranges for pulse, respirations, and blood pressure in adults and children.</a:t>
            </a:r>
          </a:p>
        </p:txBody>
      </p:sp>
    </p:spTree>
    <p:extLst>
      <p:ext uri="{BB962C8B-B14F-4D97-AF65-F5344CB8AC3E}">
        <p14:creationId xmlns:p14="http://schemas.microsoft.com/office/powerpoint/2010/main" val="360029540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765D0-AE3A-4206-9AD8-7556C8FEE0BC}"/>
              </a:ext>
            </a:extLst>
          </p:cNvPr>
          <p:cNvSpPr>
            <a:spLocks noGrp="1"/>
          </p:cNvSpPr>
          <p:nvPr>
            <p:ph type="title"/>
          </p:nvPr>
        </p:nvSpPr>
        <p:spPr/>
        <p:txBody>
          <a:bodyPr/>
          <a:lstStyle/>
          <a:p>
            <a:r>
              <a:rPr lang="en-US" dirty="0"/>
              <a:t>Chapter Review </a:t>
            </a:r>
            <a:r>
              <a:rPr lang="en-US" sz="2000" b="0" dirty="0"/>
              <a:t>(2 of 2)</a:t>
            </a:r>
          </a:p>
        </p:txBody>
      </p:sp>
      <p:sp>
        <p:nvSpPr>
          <p:cNvPr id="3" name="Content Placeholder 2">
            <a:extLst>
              <a:ext uri="{FF2B5EF4-FFF2-40B4-BE49-F238E27FC236}">
                <a16:creationId xmlns:a16="http://schemas.microsoft.com/office/drawing/2014/main" id="{EE042A4D-EE57-4CD4-8125-CA9010067875}"/>
              </a:ext>
            </a:extLst>
          </p:cNvPr>
          <p:cNvSpPr>
            <a:spLocks noGrp="1"/>
          </p:cNvSpPr>
          <p:nvPr>
            <p:ph sz="quarter" idx="13"/>
          </p:nvPr>
        </p:nvSpPr>
        <p:spPr/>
        <p:txBody>
          <a:bodyPr/>
          <a:lstStyle/>
          <a:p>
            <a:r>
              <a:rPr lang="en-US" dirty="0"/>
              <a:t>Trends in patient’s condition will become apparent only when vital signs are repeated, an important step in continuing assessment.</a:t>
            </a:r>
          </a:p>
          <a:p>
            <a:r>
              <a:rPr lang="en-US" dirty="0"/>
              <a:t>How often you repeat vital signs will depend on patient’s condition: at least every 15 minutes for stable patients and at least every 5 minutes for unstable patients.</a:t>
            </a:r>
          </a:p>
        </p:txBody>
      </p:sp>
    </p:spTree>
    <p:extLst>
      <p:ext uri="{BB962C8B-B14F-4D97-AF65-F5344CB8AC3E}">
        <p14:creationId xmlns:p14="http://schemas.microsoft.com/office/powerpoint/2010/main" val="274121881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28D3B-EBA8-4984-82FC-C1379AF53E5F}"/>
              </a:ext>
            </a:extLst>
          </p:cNvPr>
          <p:cNvSpPr>
            <a:spLocks noGrp="1"/>
          </p:cNvSpPr>
          <p:nvPr>
            <p:ph type="title"/>
          </p:nvPr>
        </p:nvSpPr>
        <p:spPr/>
        <p:txBody>
          <a:bodyPr/>
          <a:lstStyle/>
          <a:p>
            <a:r>
              <a:rPr lang="en-US" dirty="0"/>
              <a:t>Remember </a:t>
            </a:r>
            <a:r>
              <a:rPr lang="en-US" sz="2000" b="0" dirty="0"/>
              <a:t>(1 of 2)</a:t>
            </a:r>
          </a:p>
        </p:txBody>
      </p:sp>
      <p:sp>
        <p:nvSpPr>
          <p:cNvPr id="3" name="Content Placeholder 2">
            <a:extLst>
              <a:ext uri="{FF2B5EF4-FFF2-40B4-BE49-F238E27FC236}">
                <a16:creationId xmlns:a16="http://schemas.microsoft.com/office/drawing/2014/main" id="{2CCA149D-4D40-4322-9438-3904204ECF54}"/>
              </a:ext>
            </a:extLst>
          </p:cNvPr>
          <p:cNvSpPr>
            <a:spLocks noGrp="1"/>
          </p:cNvSpPr>
          <p:nvPr>
            <p:ph sz="quarter" idx="13"/>
          </p:nvPr>
        </p:nvSpPr>
        <p:spPr/>
        <p:txBody>
          <a:bodyPr/>
          <a:lstStyle/>
          <a:p>
            <a:r>
              <a:rPr lang="en-US" dirty="0"/>
              <a:t>Consider if there is time to obtain vital signs or if you must wait to obtain them en route to the hospital.</a:t>
            </a:r>
          </a:p>
          <a:p>
            <a:r>
              <a:rPr lang="en-US" dirty="0"/>
              <a:t>Consider when to apply a pulse oximeter. Should you apply it to a patient with difficulty breathing? Without difficulty breathing?</a:t>
            </a:r>
          </a:p>
        </p:txBody>
      </p:sp>
    </p:spTree>
    <p:extLst>
      <p:ext uri="{BB962C8B-B14F-4D97-AF65-F5344CB8AC3E}">
        <p14:creationId xmlns:p14="http://schemas.microsoft.com/office/powerpoint/2010/main" val="414304902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28D3B-EBA8-4984-82FC-C1379AF53E5F}"/>
              </a:ext>
            </a:extLst>
          </p:cNvPr>
          <p:cNvSpPr>
            <a:spLocks noGrp="1"/>
          </p:cNvSpPr>
          <p:nvPr>
            <p:ph type="title"/>
          </p:nvPr>
        </p:nvSpPr>
        <p:spPr/>
        <p:txBody>
          <a:bodyPr/>
          <a:lstStyle/>
          <a:p>
            <a:r>
              <a:rPr lang="en-US" dirty="0"/>
              <a:t>Remember </a:t>
            </a:r>
            <a:r>
              <a:rPr lang="en-US" sz="2000" b="0" dirty="0"/>
              <a:t>(2 of 2)</a:t>
            </a:r>
          </a:p>
        </p:txBody>
      </p:sp>
      <p:sp>
        <p:nvSpPr>
          <p:cNvPr id="3" name="Content Placeholder 2">
            <a:extLst>
              <a:ext uri="{FF2B5EF4-FFF2-40B4-BE49-F238E27FC236}">
                <a16:creationId xmlns:a16="http://schemas.microsoft.com/office/drawing/2014/main" id="{2CCA149D-4D40-4322-9438-3904204ECF54}"/>
              </a:ext>
            </a:extLst>
          </p:cNvPr>
          <p:cNvSpPr>
            <a:spLocks noGrp="1"/>
          </p:cNvSpPr>
          <p:nvPr>
            <p:ph sz="quarter" idx="13"/>
          </p:nvPr>
        </p:nvSpPr>
        <p:spPr/>
        <p:txBody>
          <a:bodyPr/>
          <a:lstStyle/>
          <a:p>
            <a:r>
              <a:rPr lang="en-US" dirty="0"/>
              <a:t>Consider whether abnormal vital signs are a result of an illness or injury or the result of some other factor.</a:t>
            </a:r>
          </a:p>
        </p:txBody>
      </p:sp>
    </p:spTree>
    <p:extLst>
      <p:ext uri="{BB962C8B-B14F-4D97-AF65-F5344CB8AC3E}">
        <p14:creationId xmlns:p14="http://schemas.microsoft.com/office/powerpoint/2010/main" val="35180641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512B8-9F06-4719-A5B9-EF99714E26A7}"/>
              </a:ext>
            </a:extLst>
          </p:cNvPr>
          <p:cNvSpPr>
            <a:spLocks noGrp="1"/>
          </p:cNvSpPr>
          <p:nvPr>
            <p:ph type="title"/>
          </p:nvPr>
        </p:nvSpPr>
        <p:spPr/>
        <p:txBody>
          <a:bodyPr/>
          <a:lstStyle/>
          <a:p>
            <a:r>
              <a:rPr lang="en-US" dirty="0"/>
              <a:t>What Are Vital Signs? </a:t>
            </a:r>
            <a:r>
              <a:rPr lang="en-US" sz="2000" b="0" dirty="0"/>
              <a:t>(2 of 2)</a:t>
            </a:r>
          </a:p>
        </p:txBody>
      </p:sp>
      <p:sp>
        <p:nvSpPr>
          <p:cNvPr id="3" name="Content Placeholder 2">
            <a:extLst>
              <a:ext uri="{FF2B5EF4-FFF2-40B4-BE49-F238E27FC236}">
                <a16:creationId xmlns:a16="http://schemas.microsoft.com/office/drawing/2014/main" id="{AF4A3C20-5FFC-40FB-9654-310427B2B675}"/>
              </a:ext>
            </a:extLst>
          </p:cNvPr>
          <p:cNvSpPr>
            <a:spLocks noGrp="1"/>
          </p:cNvSpPr>
          <p:nvPr>
            <p:ph sz="quarter" idx="13"/>
          </p:nvPr>
        </p:nvSpPr>
        <p:spPr/>
        <p:txBody>
          <a:bodyPr/>
          <a:lstStyle/>
          <a:p>
            <a:r>
              <a:rPr lang="en-US" dirty="0"/>
              <a:t>Baseline vital signs</a:t>
            </a:r>
          </a:p>
          <a:p>
            <a:pPr lvl="1"/>
            <a:r>
              <a:rPr lang="en-US" dirty="0"/>
              <a:t>First vital signs obtained</a:t>
            </a:r>
          </a:p>
          <a:p>
            <a:r>
              <a:rPr lang="en-US" dirty="0"/>
              <a:t>Repeat vital signs</a:t>
            </a:r>
          </a:p>
          <a:p>
            <a:pPr lvl="1"/>
            <a:r>
              <a:rPr lang="en-US" dirty="0"/>
              <a:t>Gain further information by establishing trends</a:t>
            </a:r>
          </a:p>
        </p:txBody>
      </p:sp>
    </p:spTree>
    <p:extLst>
      <p:ext uri="{BB962C8B-B14F-4D97-AF65-F5344CB8AC3E}">
        <p14:creationId xmlns:p14="http://schemas.microsoft.com/office/powerpoint/2010/main" val="74934602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4178B-6BB2-4CBD-81B4-68FEC3910025}"/>
              </a:ext>
            </a:extLst>
          </p:cNvPr>
          <p:cNvSpPr>
            <a:spLocks noGrp="1"/>
          </p:cNvSpPr>
          <p:nvPr>
            <p:ph type="title"/>
          </p:nvPr>
        </p:nvSpPr>
        <p:spPr/>
        <p:txBody>
          <a:bodyPr/>
          <a:lstStyle/>
          <a:p>
            <a:r>
              <a:rPr lang="en-US" dirty="0"/>
              <a:t>Questions to Consider </a:t>
            </a:r>
            <a:r>
              <a:rPr lang="en-US" sz="2000" b="0" dirty="0"/>
              <a:t>(1 of 2)</a:t>
            </a:r>
          </a:p>
        </p:txBody>
      </p:sp>
      <p:sp>
        <p:nvSpPr>
          <p:cNvPr id="3" name="Content Placeholder 2">
            <a:extLst>
              <a:ext uri="{FF2B5EF4-FFF2-40B4-BE49-F238E27FC236}">
                <a16:creationId xmlns:a16="http://schemas.microsoft.com/office/drawing/2014/main" id="{751479F4-2750-4665-915F-F0EAE93C575E}"/>
              </a:ext>
            </a:extLst>
          </p:cNvPr>
          <p:cNvSpPr>
            <a:spLocks noGrp="1"/>
          </p:cNvSpPr>
          <p:nvPr>
            <p:ph sz="quarter" idx="13"/>
          </p:nvPr>
        </p:nvSpPr>
        <p:spPr/>
        <p:txBody>
          <a:bodyPr/>
          <a:lstStyle/>
          <a:p>
            <a:r>
              <a:rPr lang="en-US" dirty="0"/>
              <a:t>Name the vital signs.</a:t>
            </a:r>
          </a:p>
          <a:p>
            <a:r>
              <a:rPr lang="en-US" dirty="0"/>
              <a:t>Explain why vital signs should be taken more than once.</a:t>
            </a:r>
          </a:p>
          <a:p>
            <a:r>
              <a:rPr lang="en-US" dirty="0"/>
              <a:t>How much time should the E</a:t>
            </a:r>
            <a:r>
              <a:rPr lang="en-US" sz="100" dirty="0"/>
              <a:t> </a:t>
            </a:r>
            <a:r>
              <a:rPr lang="en-US" dirty="0"/>
              <a:t>M</a:t>
            </a:r>
            <a:r>
              <a:rPr lang="en-US" sz="100" dirty="0"/>
              <a:t> </a:t>
            </a:r>
            <a:r>
              <a:rPr lang="en-US" dirty="0"/>
              <a:t>T spend looking for a pulse when the radial pulse is absent or extremely weak?</a:t>
            </a:r>
          </a:p>
        </p:txBody>
      </p:sp>
    </p:spTree>
    <p:extLst>
      <p:ext uri="{BB962C8B-B14F-4D97-AF65-F5344CB8AC3E}">
        <p14:creationId xmlns:p14="http://schemas.microsoft.com/office/powerpoint/2010/main" val="325255895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4178B-6BB2-4CBD-81B4-68FEC3910025}"/>
              </a:ext>
            </a:extLst>
          </p:cNvPr>
          <p:cNvSpPr>
            <a:spLocks noGrp="1"/>
          </p:cNvSpPr>
          <p:nvPr>
            <p:ph type="title"/>
          </p:nvPr>
        </p:nvSpPr>
        <p:spPr/>
        <p:txBody>
          <a:bodyPr/>
          <a:lstStyle/>
          <a:p>
            <a:r>
              <a:rPr lang="en-US" dirty="0"/>
              <a:t>Questions to Consider </a:t>
            </a:r>
            <a:r>
              <a:rPr lang="en-US" sz="2000" b="0" dirty="0"/>
              <a:t>(2 of 2)</a:t>
            </a:r>
          </a:p>
        </p:txBody>
      </p:sp>
      <p:sp>
        <p:nvSpPr>
          <p:cNvPr id="3" name="Content Placeholder 2">
            <a:extLst>
              <a:ext uri="{FF2B5EF4-FFF2-40B4-BE49-F238E27FC236}">
                <a16:creationId xmlns:a16="http://schemas.microsoft.com/office/drawing/2014/main" id="{751479F4-2750-4665-915F-F0EAE93C575E}"/>
              </a:ext>
            </a:extLst>
          </p:cNvPr>
          <p:cNvSpPr>
            <a:spLocks noGrp="1"/>
          </p:cNvSpPr>
          <p:nvPr>
            <p:ph sz="quarter" idx="13"/>
          </p:nvPr>
        </p:nvSpPr>
        <p:spPr/>
        <p:txBody>
          <a:bodyPr/>
          <a:lstStyle/>
          <a:p>
            <a:r>
              <a:rPr lang="en-US" dirty="0"/>
              <a:t>How should you react when the blood pressure monitor gives a reading that is extremely different from previous readings?</a:t>
            </a:r>
          </a:p>
          <a:p>
            <a:r>
              <a:rPr lang="en-US" dirty="0"/>
              <a:t>How can you get an accurate pulse oximeter reading on a patient with thick artificial nails?</a:t>
            </a:r>
          </a:p>
        </p:txBody>
      </p:sp>
    </p:spTree>
    <p:extLst>
      <p:ext uri="{BB962C8B-B14F-4D97-AF65-F5344CB8AC3E}">
        <p14:creationId xmlns:p14="http://schemas.microsoft.com/office/powerpoint/2010/main" val="212404784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55620-9C62-43D6-B677-C465BAE83BB3}"/>
              </a:ext>
            </a:extLst>
          </p:cNvPr>
          <p:cNvSpPr>
            <a:spLocks noGrp="1"/>
          </p:cNvSpPr>
          <p:nvPr>
            <p:ph type="title"/>
          </p:nvPr>
        </p:nvSpPr>
        <p:spPr/>
        <p:txBody>
          <a:bodyPr/>
          <a:lstStyle/>
          <a:p>
            <a:r>
              <a:rPr lang="en-US" dirty="0"/>
              <a:t>Critical Thinking</a:t>
            </a:r>
          </a:p>
        </p:txBody>
      </p:sp>
      <p:sp>
        <p:nvSpPr>
          <p:cNvPr id="3" name="Content Placeholder 2">
            <a:extLst>
              <a:ext uri="{FF2B5EF4-FFF2-40B4-BE49-F238E27FC236}">
                <a16:creationId xmlns:a16="http://schemas.microsoft.com/office/drawing/2014/main" id="{6BCB32C4-2E1D-4FAB-8A59-A2A384E8A8A6}"/>
              </a:ext>
            </a:extLst>
          </p:cNvPr>
          <p:cNvSpPr>
            <a:spLocks noGrp="1"/>
          </p:cNvSpPr>
          <p:nvPr>
            <p:ph sz="quarter" idx="13"/>
          </p:nvPr>
        </p:nvSpPr>
        <p:spPr>
          <a:xfrm>
            <a:off x="457200" y="1556326"/>
            <a:ext cx="8098971" cy="4467955"/>
          </a:xfrm>
        </p:spPr>
        <p:txBody>
          <a:bodyPr/>
          <a:lstStyle/>
          <a:p>
            <a:r>
              <a:rPr lang="en-US" dirty="0"/>
              <a:t>Sometimes a patient’s heart will have an electrical problem and beat more than 200 times a minute. Why is the pulse so weak in such a patient?</a:t>
            </a:r>
          </a:p>
        </p:txBody>
      </p:sp>
    </p:spTree>
    <p:extLst>
      <p:ext uri="{BB962C8B-B14F-4D97-AF65-F5344CB8AC3E}">
        <p14:creationId xmlns:p14="http://schemas.microsoft.com/office/powerpoint/2010/main" val="29007622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5" name="Title 4">
            <a:extLst>
              <a:ext uri="{FF2B5EF4-FFF2-40B4-BE49-F238E27FC236}">
                <a16:creationId xmlns:a16="http://schemas.microsoft.com/office/drawing/2014/main" id="{E47FF819-0D5D-491A-BF8F-B42813E7390C}"/>
              </a:ext>
            </a:extLst>
          </p:cNvPr>
          <p:cNvSpPr>
            <a:spLocks noGrp="1"/>
          </p:cNvSpPr>
          <p:nvPr>
            <p:ph type="title"/>
          </p:nvPr>
        </p:nvSpPr>
        <p:spPr/>
        <p:txBody>
          <a:bodyPr anchor="b"/>
          <a:lstStyle/>
          <a:p>
            <a:r>
              <a:rPr lang="en-US" dirty="0"/>
              <a:t>Copyright</a:t>
            </a:r>
          </a:p>
        </p:txBody>
      </p:sp>
      <p:pic>
        <p:nvPicPr>
          <p:cNvPr id="7" name="Graphic 6" descr="Warning">
            <a:extLst>
              <a:ext uri="{FF2B5EF4-FFF2-40B4-BE49-F238E27FC236}">
                <a16:creationId xmlns:a16="http://schemas.microsoft.com/office/drawing/2014/main" id="{C06FB2D2-3F36-42C9-A5A6-B6234DC54C96}"/>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246184" y="2317359"/>
            <a:ext cx="1277815" cy="1434026"/>
          </a:xfrm>
          <a:prstGeom prst="rect">
            <a:avLst/>
          </a:prstGeom>
        </p:spPr>
      </p:pic>
      <p:sp>
        <p:nvSpPr>
          <p:cNvPr id="2" name="Text Placeholder 1">
            <a:extLst>
              <a:ext uri="{FF2B5EF4-FFF2-40B4-BE49-F238E27FC236}">
                <a16:creationId xmlns:a16="http://schemas.microsoft.com/office/drawing/2014/main" id="{AD5FAE7B-F718-4307-B112-AD6256157E8F}"/>
              </a:ext>
            </a:extLst>
          </p:cNvPr>
          <p:cNvSpPr>
            <a:spLocks noGrp="1"/>
          </p:cNvSpPr>
          <p:nvPr>
            <p:ph type="body" idx="4294967295"/>
          </p:nvPr>
        </p:nvSpPr>
        <p:spPr>
          <a:xfrm>
            <a:off x="1606061" y="1852246"/>
            <a:ext cx="6858001" cy="2854836"/>
          </a:xfrm>
          <a:ln/>
        </p:spPr>
        <p:style>
          <a:lnRef idx="2">
            <a:schemeClr val="dk1"/>
          </a:lnRef>
          <a:fillRef idx="1">
            <a:schemeClr val="lt1"/>
          </a:fillRef>
          <a:effectRef idx="0">
            <a:schemeClr val="dk1"/>
          </a:effectRef>
          <a:fontRef idx="minor">
            <a:schemeClr val="dk1"/>
          </a:fontRef>
        </p:style>
        <p:txBody>
          <a:bodyPr lIns="182880" tIns="182880" rIns="182880" bIns="182880" anchor="ctr"/>
          <a:lstStyle/>
          <a:p>
            <a:pPr marL="101600" indent="0">
              <a:buNone/>
            </a:pPr>
            <a:r>
              <a:rPr lang="en-US" b="1" dirty="0"/>
              <a:t>This work is protected by United States copyright laws and is</a:t>
            </a:r>
            <a:r>
              <a:rPr lang="en-US" b="1" baseline="0" dirty="0"/>
              <a:t> </a:t>
            </a:r>
            <a:r>
              <a:rPr lang="en-US" b="1" dirty="0"/>
              <a:t>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CF6D1-336C-46BD-9F05-FAE8F23D6ED4}"/>
              </a:ext>
            </a:extLst>
          </p:cNvPr>
          <p:cNvSpPr>
            <a:spLocks noGrp="1"/>
          </p:cNvSpPr>
          <p:nvPr>
            <p:ph type="title"/>
          </p:nvPr>
        </p:nvSpPr>
        <p:spPr/>
        <p:txBody>
          <a:bodyPr/>
          <a:lstStyle/>
          <a:p>
            <a:r>
              <a:rPr lang="en-US" dirty="0"/>
              <a:t>Pulse </a:t>
            </a:r>
            <a:r>
              <a:rPr lang="en-US" sz="2000" b="0" dirty="0"/>
              <a:t>(1 of 3)</a:t>
            </a:r>
          </a:p>
        </p:txBody>
      </p:sp>
      <p:sp>
        <p:nvSpPr>
          <p:cNvPr id="3" name="Content Placeholder 2">
            <a:extLst>
              <a:ext uri="{FF2B5EF4-FFF2-40B4-BE49-F238E27FC236}">
                <a16:creationId xmlns:a16="http://schemas.microsoft.com/office/drawing/2014/main" id="{D296C781-3377-4D91-93EB-BD1F4BFF2836}"/>
              </a:ext>
            </a:extLst>
          </p:cNvPr>
          <p:cNvSpPr>
            <a:spLocks noGrp="1"/>
          </p:cNvSpPr>
          <p:nvPr>
            <p:ph sz="quarter" idx="13"/>
          </p:nvPr>
        </p:nvSpPr>
        <p:spPr>
          <a:xfrm>
            <a:off x="457199" y="1556326"/>
            <a:ext cx="8376557" cy="4467955"/>
          </a:xfrm>
        </p:spPr>
        <p:txBody>
          <a:bodyPr/>
          <a:lstStyle/>
          <a:p>
            <a:r>
              <a:rPr lang="en-US" dirty="0"/>
              <a:t>Palpable pressure of heart beating, causing blood to move through arteries in waves</a:t>
            </a:r>
          </a:p>
          <a:p>
            <a:r>
              <a:rPr lang="en-US" dirty="0"/>
              <a:t>Can be felt by placing fingertip over artery where it lies close to body’s surface and crosses over bone</a:t>
            </a:r>
          </a:p>
        </p:txBody>
      </p:sp>
    </p:spTree>
    <p:extLst>
      <p:ext uri="{BB962C8B-B14F-4D97-AF65-F5344CB8AC3E}">
        <p14:creationId xmlns:p14="http://schemas.microsoft.com/office/powerpoint/2010/main" val="18160560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CF6D1-336C-46BD-9F05-FAE8F23D6ED4}"/>
              </a:ext>
            </a:extLst>
          </p:cNvPr>
          <p:cNvSpPr>
            <a:spLocks noGrp="1"/>
          </p:cNvSpPr>
          <p:nvPr>
            <p:ph type="title"/>
          </p:nvPr>
        </p:nvSpPr>
        <p:spPr/>
        <p:txBody>
          <a:bodyPr/>
          <a:lstStyle/>
          <a:p>
            <a:r>
              <a:rPr lang="en-US" dirty="0"/>
              <a:t>Pulse </a:t>
            </a:r>
            <a:r>
              <a:rPr lang="en-US" sz="2000" b="0" dirty="0"/>
              <a:t>(2 of 3)</a:t>
            </a:r>
          </a:p>
        </p:txBody>
      </p:sp>
      <p:sp>
        <p:nvSpPr>
          <p:cNvPr id="3" name="Content Placeholder 2">
            <a:extLst>
              <a:ext uri="{FF2B5EF4-FFF2-40B4-BE49-F238E27FC236}">
                <a16:creationId xmlns:a16="http://schemas.microsoft.com/office/drawing/2014/main" id="{D296C781-3377-4D91-93EB-BD1F4BFF2836}"/>
              </a:ext>
            </a:extLst>
          </p:cNvPr>
          <p:cNvSpPr>
            <a:spLocks noGrp="1"/>
          </p:cNvSpPr>
          <p:nvPr>
            <p:ph sz="quarter" idx="13"/>
          </p:nvPr>
        </p:nvSpPr>
        <p:spPr>
          <a:xfrm>
            <a:off x="457199" y="1556326"/>
            <a:ext cx="8229601" cy="4467955"/>
          </a:xfrm>
        </p:spPr>
        <p:txBody>
          <a:bodyPr/>
          <a:lstStyle/>
          <a:p>
            <a:r>
              <a:rPr lang="en-US" dirty="0"/>
              <a:t>Taking a patient’s pulse concerns two factors</a:t>
            </a:r>
          </a:p>
          <a:p>
            <a:pPr lvl="1"/>
            <a:r>
              <a:rPr lang="en-US" dirty="0"/>
              <a:t>Rate</a:t>
            </a:r>
          </a:p>
          <a:p>
            <a:pPr lvl="1"/>
            <a:r>
              <a:rPr lang="en-US" dirty="0"/>
              <a:t>Quality</a:t>
            </a:r>
          </a:p>
        </p:txBody>
      </p:sp>
    </p:spTree>
    <p:extLst>
      <p:ext uri="{BB962C8B-B14F-4D97-AF65-F5344CB8AC3E}">
        <p14:creationId xmlns:p14="http://schemas.microsoft.com/office/powerpoint/2010/main" val="1157715228"/>
      </p:ext>
    </p:extLst>
  </p:cSld>
  <p:clrMapOvr>
    <a:masterClrMapping/>
  </p:clrMapOvr>
  <p:timing>
    <p:tnLst>
      <p:par>
        <p:cTn id="1" dur="indefinite" restart="never" nodeType="tmRoot"/>
      </p:par>
    </p:tnLst>
  </p:timing>
</p:sld>
</file>

<file path=ppt/theme/theme1.xml><?xml version="1.0" encoding="utf-8"?>
<a:theme xmlns:a="http://schemas.openxmlformats.org/drawingml/2006/main" name="508 Lecture">
  <a:themeElements>
    <a:clrScheme name="Custom 40">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33399"/>
      </a:hlink>
      <a:folHlink>
        <a:srgbClr val="7030A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508 Lectur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36791</TotalTime>
  <Words>4523</Words>
  <Application>Microsoft Office PowerPoint</Application>
  <PresentationFormat>On-screen Show (4:3)</PresentationFormat>
  <Paragraphs>566</Paragraphs>
  <Slides>73</Slides>
  <Notes>73</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73</vt:i4>
      </vt:variant>
    </vt:vector>
  </HeadingPairs>
  <TitlesOfParts>
    <vt:vector size="81" baseType="lpstr">
      <vt:lpstr>ＭＳ Ｐゴシック</vt:lpstr>
      <vt:lpstr>Arial</vt:lpstr>
      <vt:lpstr>Lucida Grande</vt:lpstr>
      <vt:lpstr>Noto Sans Symbols</vt:lpstr>
      <vt:lpstr>Times New Roman</vt:lpstr>
      <vt:lpstr>Verdana</vt:lpstr>
      <vt:lpstr>508 Lecture</vt:lpstr>
      <vt:lpstr>2_508 Lecture</vt:lpstr>
      <vt:lpstr>Emergency Care</vt:lpstr>
      <vt:lpstr>Topics</vt:lpstr>
      <vt:lpstr>Gathering the Vital Signs </vt:lpstr>
      <vt:lpstr>Gathering the Vital Signs</vt:lpstr>
      <vt:lpstr>Vital Signs</vt:lpstr>
      <vt:lpstr>What Are Vital Signs? (1 of 2)</vt:lpstr>
      <vt:lpstr>What Are Vital Signs? (2 of 2)</vt:lpstr>
      <vt:lpstr>Pulse (1 of 3)</vt:lpstr>
      <vt:lpstr>Pulse (2 of 3)</vt:lpstr>
      <vt:lpstr>Pulse (3 of 3)</vt:lpstr>
      <vt:lpstr>Pulse Rate (1 of 2)</vt:lpstr>
      <vt:lpstr>Pulse Rate (2 of 2)</vt:lpstr>
      <vt:lpstr>Think About It</vt:lpstr>
      <vt:lpstr>Pulse Quality (1 of 6)</vt:lpstr>
      <vt:lpstr>Pulse Quality (2 of 6)</vt:lpstr>
      <vt:lpstr>Pulse Quality (3 of 6)</vt:lpstr>
      <vt:lpstr>Pulse Quality (4 of 6)</vt:lpstr>
      <vt:lpstr>Brachial Pulse</vt:lpstr>
      <vt:lpstr>Pulse Quality (5 of 6)</vt:lpstr>
      <vt:lpstr>Pulse Quality (6 of 6)</vt:lpstr>
      <vt:lpstr>Respiration</vt:lpstr>
      <vt:lpstr>Radial Pulse</vt:lpstr>
      <vt:lpstr>Respiration Rate</vt:lpstr>
      <vt:lpstr>Respiration Quality</vt:lpstr>
      <vt:lpstr>Respiration Rhythm</vt:lpstr>
      <vt:lpstr>Skin (1 of 4)</vt:lpstr>
      <vt:lpstr>Skin (2 of 4)</vt:lpstr>
      <vt:lpstr>Skin (3 of 4)</vt:lpstr>
      <vt:lpstr>Skin (4 of 4)</vt:lpstr>
      <vt:lpstr>Skin Temperature</vt:lpstr>
      <vt:lpstr>Pediatric Note</vt:lpstr>
      <vt:lpstr>Pupils (1 of 3)</vt:lpstr>
      <vt:lpstr>Pupils (2 of 3)</vt:lpstr>
      <vt:lpstr>Pupils (3 of 3)</vt:lpstr>
      <vt:lpstr>Assessing Pupils (1 of 3)</vt:lpstr>
      <vt:lpstr>Assessing Pupils (2 of 3)</vt:lpstr>
      <vt:lpstr>Assessing Pupils (3 of 3)</vt:lpstr>
      <vt:lpstr>Blood Pressure (1 of 3)</vt:lpstr>
      <vt:lpstr>Blood Pressure (2 of 3)</vt:lpstr>
      <vt:lpstr>Measuring Blood Pressure</vt:lpstr>
      <vt:lpstr>Blood Pressure (3 of 3)</vt:lpstr>
      <vt:lpstr>Determining Blood Pressure by Auscultation (1 of 4)</vt:lpstr>
      <vt:lpstr>Determining Blood Pressure by Auscultation (2 of 4)</vt:lpstr>
      <vt:lpstr>Determining Blood Pressure by Auscultation (3 of 4)</vt:lpstr>
      <vt:lpstr>Determining Blood Pressure by Auscultation (4 of 4)</vt:lpstr>
      <vt:lpstr>Determining Blood Pressure by Palpation</vt:lpstr>
      <vt:lpstr>Pediatric Note 1</vt:lpstr>
      <vt:lpstr>Determining Blood Pressure by Blood Pressure Monitor</vt:lpstr>
      <vt:lpstr>Temperature (1 of 3)</vt:lpstr>
      <vt:lpstr>Temperature (2 of 3)</vt:lpstr>
      <vt:lpstr>Temperature (3 of 3)</vt:lpstr>
      <vt:lpstr>Monitoring Devices</vt:lpstr>
      <vt:lpstr>Oxygen Saturation (1 of 2)</vt:lpstr>
      <vt:lpstr>Oxygen Saturation (2 of 2)</vt:lpstr>
      <vt:lpstr>When to Use a Pulse Oximeter</vt:lpstr>
      <vt:lpstr>Interpreting Pulse Oximeter Readings (1 of 2)</vt:lpstr>
      <vt:lpstr>Interpreting Pulse Oximeter Readings (2 of 2)</vt:lpstr>
      <vt:lpstr>Blood Glucose Meters (1 of 2)</vt:lpstr>
      <vt:lpstr>Blood Glucose Meters (2 of 2)</vt:lpstr>
      <vt:lpstr>Using a Blood Glucose Meter (1 of 3)</vt:lpstr>
      <vt:lpstr>Using a Blood Glucose Meter (2 of 3)</vt:lpstr>
      <vt:lpstr>Using a Blood Glucose Meter (3 of 3)</vt:lpstr>
      <vt:lpstr>Capnography (1 of 2)</vt:lpstr>
      <vt:lpstr>Capnography (2 of 2)</vt:lpstr>
      <vt:lpstr>Chapter Review</vt:lpstr>
      <vt:lpstr>Chapter Review (1 of 2)</vt:lpstr>
      <vt:lpstr>Chapter Review (2 of 2)</vt:lpstr>
      <vt:lpstr>Remember (1 of 2)</vt:lpstr>
      <vt:lpstr>Remember (2 of 2)</vt:lpstr>
      <vt:lpstr>Questions to Consider (1 of 2)</vt:lpstr>
      <vt:lpstr>Questions to Consider (2 of 2)</vt:lpstr>
      <vt:lpstr>Critical Thinking</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Emergency Care, Fourteenth Edition, Chapter 13, Vital Signs and Monitoring Devices</dc:title>
  <dc:subject>Health</dc:subject>
  <dc:creator>Limmer/O'Keefe</dc:creator>
  <cp:keywords>Emergency Care</cp:keywords>
  <dc:description/>
  <cp:lastModifiedBy>Radhakrishnan, Rajendran</cp:lastModifiedBy>
  <cp:revision>1431</cp:revision>
  <dcterms:modified xsi:type="dcterms:W3CDTF">2020-01-14T10:23:57Z</dcterms:modified>
  <cp:category/>
</cp:coreProperties>
</file>