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56"/>
  </p:notesMasterIdLst>
  <p:handoutMasterIdLst>
    <p:handoutMasterId r:id="rId57"/>
  </p:handoutMasterIdLst>
  <p:sldIdLst>
    <p:sldId id="354" r:id="rId3"/>
    <p:sldId id="820" r:id="rId4"/>
    <p:sldId id="356" r:id="rId5"/>
    <p:sldId id="821" r:id="rId6"/>
    <p:sldId id="608" r:id="rId7"/>
    <p:sldId id="822" r:id="rId8"/>
    <p:sldId id="823" r:id="rId9"/>
    <p:sldId id="824" r:id="rId10"/>
    <p:sldId id="825" r:id="rId11"/>
    <p:sldId id="826" r:id="rId12"/>
    <p:sldId id="827" r:id="rId13"/>
    <p:sldId id="828" r:id="rId14"/>
    <p:sldId id="829" r:id="rId15"/>
    <p:sldId id="830" r:id="rId16"/>
    <p:sldId id="831" r:id="rId17"/>
    <p:sldId id="832" r:id="rId18"/>
    <p:sldId id="833" r:id="rId19"/>
    <p:sldId id="834" r:id="rId20"/>
    <p:sldId id="835" r:id="rId21"/>
    <p:sldId id="836" r:id="rId22"/>
    <p:sldId id="837" r:id="rId23"/>
    <p:sldId id="838" r:id="rId24"/>
    <p:sldId id="839" r:id="rId25"/>
    <p:sldId id="840" r:id="rId26"/>
    <p:sldId id="841" r:id="rId27"/>
    <p:sldId id="842" r:id="rId28"/>
    <p:sldId id="843" r:id="rId29"/>
    <p:sldId id="844" r:id="rId30"/>
    <p:sldId id="845" r:id="rId31"/>
    <p:sldId id="846" r:id="rId32"/>
    <p:sldId id="847" r:id="rId33"/>
    <p:sldId id="848" r:id="rId34"/>
    <p:sldId id="849" r:id="rId35"/>
    <p:sldId id="850" r:id="rId36"/>
    <p:sldId id="851" r:id="rId37"/>
    <p:sldId id="852" r:id="rId38"/>
    <p:sldId id="853" r:id="rId39"/>
    <p:sldId id="854" r:id="rId40"/>
    <p:sldId id="855" r:id="rId41"/>
    <p:sldId id="856" r:id="rId42"/>
    <p:sldId id="857" r:id="rId43"/>
    <p:sldId id="858" r:id="rId44"/>
    <p:sldId id="859" r:id="rId45"/>
    <p:sldId id="860" r:id="rId46"/>
    <p:sldId id="861" r:id="rId47"/>
    <p:sldId id="862" r:id="rId48"/>
    <p:sldId id="863" r:id="rId49"/>
    <p:sldId id="864" r:id="rId50"/>
    <p:sldId id="865" r:id="rId51"/>
    <p:sldId id="866" r:id="rId52"/>
    <p:sldId id="867" r:id="rId53"/>
    <p:sldId id="298" r:id="rId54"/>
    <p:sldId id="869" r:id="rId5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93023" autoAdjust="0"/>
  </p:normalViewPr>
  <p:slideViewPr>
    <p:cSldViewPr snapToGrid="0" snapToObjects="1">
      <p:cViewPr varScale="1">
        <p:scale>
          <a:sx n="103" d="100"/>
          <a:sy n="103" d="100"/>
        </p:scale>
        <p:origin x="2262" y="114"/>
      </p:cViewPr>
      <p:guideLst>
        <p:guide orient="horz" pos="777"/>
        <p:guide pos="295"/>
        <p:guide orient="horz"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dk1"/>
                </a:solidFill>
                <a:effectLst/>
                <a:latin typeface="Arial"/>
                <a:ea typeface="Arial"/>
                <a:cs typeface="Arial"/>
                <a:sym typeface="Arial"/>
              </a:rPr>
              <a:t>Invite a hospital pharmacist to discuss these medications. This is a psychomotor lesson. Have appropriate equipment and supervision to review practical skills associated with medication administration. Use standardized skill sheets to assess and demonstrate competency on autoinjector use.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88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EMTs frequently can assist patients with inhaled respiratory medications, sublingual nitroglycerine, and auto-injected epinephrine.</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these medications include albuterol (Ventolin HFA, Proventil, Volmax) and levalbuterol (Xopenex).</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a patient's medication list. Have students use drug resources to discuss why these medications may have been prescribed.</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5739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5540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672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local protocols for medication administration. What are the rules in your area?</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6296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role does documentation play in the administration of medications? Why might it be important to document each administration carefully?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97080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seven medications commonly administered by an EMT. Describe three patient medications with which an EMT may assist. Describe at least two categories of commonly prescribed patient medications.</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1524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After your discussion on drug resources, assign medication research. Have students research and discuss the pathophysiology (mechanism of action) of the commonly administered medications.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8615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9179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6</a:t>
            </a:r>
            <a:r>
              <a:rPr lang="en-US" altLang="en-US" dirty="0">
                <a:latin typeface="Arial" panose="020B0604020202020204" pitchFamily="34" charset="0"/>
                <a:ea typeface="ＭＳ Ｐゴシック" panose="020B0600070205080204" pitchFamily="34" charset="-128"/>
                <a:cs typeface="Arial" panose="020B0604020202020204" pitchFamily="34" charset="0"/>
              </a:rPr>
              <a:t>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dk1"/>
                </a:solidFill>
                <a:effectLst/>
                <a:latin typeface="Arial"/>
                <a:ea typeface="Arial"/>
                <a:cs typeface="Arial"/>
                <a:sym typeface="Arial"/>
              </a:rPr>
              <a:t>Demonstrate medication listings using drug resources. Discuss how an EMT can use these resources. Patient medications are frequently listed by either trade or generic name. Discuss with students how to use resources to identify patient medications. Invite a pharmacist to discuss medication administration. Demand strict adherence to discipline around medication administration. Invite your medical director to class to discuss online medication orders and to reinforce the verbal/radio report lesson. Make the “five rights” an ongoing lesson. Any time a student wishes to administer a medication in practice sessions, make him review these points. Have plenty of medication examples on hand. Demonstrate different forms and administration routes.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255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130 to 140 minutes for this chapter.</a:t>
            </a:r>
          </a:p>
          <a:p>
            <a:pPr>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Medications EMTs</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Can Administer </a:t>
            </a:r>
            <a:r>
              <a:rPr lang="en-US" altLang="en-US" dirty="0">
                <a:latin typeface="Arial" panose="020B0604020202020204" pitchFamily="34" charset="0"/>
                <a:ea typeface="ＭＳ Ｐゴシック" panose="020B0600070205080204" pitchFamily="34" charset="-128"/>
                <a:cs typeface="Arial" panose="020B0604020202020204" pitchFamily="34" charset="0"/>
              </a:rPr>
              <a:t>(15 minutes)</a:t>
            </a:r>
          </a:p>
          <a:p>
            <a:pPr>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EMTs Assisting with Prescribed Medications (15 minutes)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General Information about Medications (65 minutes)</a:t>
            </a:r>
          </a:p>
          <a:p>
            <a:pPr>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Assisting with IV Therapy (20 minutes)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4611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Each drug has at least three names: the chemical name (B-(3, 4 dihydroxyphenyl)-a-methylaminoethanol), the generic name (epinephrine), and one or more trade (brand) names (Epi-Pen</a:t>
            </a:r>
            <a:r>
              <a:rPr lang="en-US" altLang="en-US" baseline="30000"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three names of a medication. What are the origin and significance of each name?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62026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Before administering a medication, an EMT must understand that drug's indications, contraindications, and side effects.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dk1"/>
                </a:solidFill>
                <a:effectLst/>
                <a:latin typeface="Arial"/>
                <a:ea typeface="Arial"/>
                <a:cs typeface="Arial"/>
                <a:sym typeface="Arial"/>
              </a:rPr>
              <a:t>Have students work in small groups. Assign each group a medication. Ask the groups to use a drug resource to research information for their particular medication. Ask them to list the various names, indications, contraindications, and side effects.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Ask each student to research and list the indications, contraindications, and side effects of the six medications that EMTs commonly administer.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844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24680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dk1"/>
                </a:solidFill>
                <a:effectLst/>
                <a:latin typeface="Arial"/>
                <a:ea typeface="Arial"/>
                <a:cs typeface="Arial"/>
                <a:sym typeface="Arial"/>
              </a:rPr>
              <a:t>Describe why it is important to link medication administration to a thorough patient assessment.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32197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dk1"/>
                </a:solidFill>
                <a:effectLst/>
                <a:latin typeface="Arial"/>
                <a:ea typeface="Arial"/>
                <a:cs typeface="Arial"/>
                <a:sym typeface="Arial"/>
              </a:rPr>
              <a:t>Describe the difference between on-line and off-line medical direction.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6245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EMTs must have appropriate authorization to give a drug and always must follow the "five rights" of medication administration.</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dk1"/>
                </a:solidFill>
                <a:effectLst/>
                <a:latin typeface="Arial"/>
                <a:ea typeface="Arial"/>
                <a:cs typeface="Arial"/>
                <a:sym typeface="Arial"/>
              </a:rPr>
              <a:t>Describe a medication administration. Have students list the five rights to determine if the medication administration is feasible.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4969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Checking each of the "five rights" ensures that the correct dosage of the correct medication is given to the correct person at the correct time through the right route. If any of these are not checked, the result could be a worsening of the patient's condition at best, with the possibility of more serious consequences.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2652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Objectives: 18.3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Medications can be found in a variety of forms and can be administered through a variety of routes.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7996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Objectives: 18.3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dk1"/>
                </a:solidFill>
                <a:effectLst/>
                <a:latin typeface="Arial"/>
                <a:ea typeface="Arial"/>
                <a:cs typeface="Arial"/>
                <a:sym typeface="Arial"/>
              </a:rPr>
              <a:t>Describe the common medication administration routes. Consider their advantages and disadvantages.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2602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29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dk1"/>
                </a:solidFill>
                <a:effectLst/>
                <a:latin typeface="Arial"/>
                <a:ea typeface="Arial"/>
                <a:cs typeface="Arial"/>
                <a:sym typeface="Arial"/>
              </a:rPr>
              <a:t>Have examples of medications on hand. Demonstrate common packaging and medication labels. Use medication resources such as drug manuals and online pharmacology sites. Discuss how students might use such resources as well.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Reassessment and documentation are crucial following any medication administration.</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Follow up any medication administration scenarios with a reassessment and documentation project. </a:t>
            </a:r>
            <a:r>
              <a:rPr lang="en-US" sz="1200" b="0" i="0" u="none" strike="noStrike" kern="1200" cap="none" dirty="0">
                <a:solidFill>
                  <a:schemeClr val="dk1"/>
                </a:solidFill>
                <a:effectLst/>
                <a:latin typeface="Arial"/>
                <a:ea typeface="Arial"/>
                <a:cs typeface="Arial"/>
                <a:sym typeface="Arial"/>
              </a:rPr>
              <a:t>(Consider a homework assignment.)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6735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Patient medications can indicate underlying health problems. Use drug resources to identify unknown patient medications.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Explain how knowledge of the patient's medications can help identify underlying health problems. Discuss how you might identify the purpose of a prescribed medication if you did not recognize it immediately.</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at least two categories of commonly prescribed medications. Why might each category be prescribed?</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After your discussion on drug resources, assign medication research. Have students research and discuss the pathophysiology (mechanism of action) of the commonly administered medications.</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Present patient medication lists. Using drug resources, ask students to hypothesize what the patient's medical history might include. Make two lists: common medications and categories of prescribed medications. Ask students to match medications to the appropriate categories.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Could a prescribed medication that your patient is taking affect a medication that you intend to administer? How might you make this determination?</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07658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5859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2</a:t>
            </a:r>
            <a:r>
              <a:rPr lang="en-US" altLang="en-US" dirty="0">
                <a:latin typeface="Arial" panose="020B0604020202020204" pitchFamily="34" charset="0"/>
                <a:ea typeface="ＭＳ Ｐゴシック" panose="020B0600070205080204" pitchFamily="34" charset="-128"/>
                <a:cs typeface="Arial" panose="020B0604020202020204" pitchFamily="34" charset="0"/>
              </a:rPr>
              <a:t>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sz="1200" b="0" i="0" u="none" strike="noStrike" kern="1200" cap="none" dirty="0">
                <a:solidFill>
                  <a:schemeClr val="dk1"/>
                </a:solidFill>
                <a:effectLst/>
                <a:latin typeface="Arial"/>
                <a:ea typeface="Arial"/>
                <a:cs typeface="Arial"/>
                <a:sym typeface="Arial"/>
              </a:rPr>
              <a:t>Have IV administration sets on hand for demonstration. This is a “hands on” lesson. Use a manikin arm or other simulator to demonstrate IV maintenance.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66197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Intravenous access is accomplished to provide a direct route for medication administration into the vein. Heparin/saline locks and constant infusion are two common methods of intravenous access.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7544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18.4</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Intravenous access is accomplished to provide a direct route for medication administration into the vein. Heparin/saline locks and constant infusion are two common methods of intravenous access.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5678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18.4</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An EMT should understand the components and assembly of commonly used intravenous administration sets.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common components of an intravenous administration set. What is the role of each component?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Using a drawing, have students label the common components of an intravenous administration set.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are the local rules and regulations regarding IV management in your area?</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5805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18.4</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4017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18.4</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Provide each group with an IV administration set and ask group members to assemble it.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96481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18.4</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4198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7675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18.4</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041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18.4</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steps involved in assembling an IV administration set.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Distribute providers among groups of students and have them prepare IV administration sets. Allow the providers to share their insights and tips.</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1622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18.4</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IV maintenance may require an EMT to troubleshoot common problems with continuing flow.</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common problems that might cause an IV to stop running. What steps can an EMT take to troubleshoot these problems?</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Present scenarios in which an IV is no longer running. Ask the class to work through troubleshooting practices. Discuss.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42579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2796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EMTs must look to local protocol and examine patient condition before giving any drug. In addition, EMTs must apply the "five rights" of medication administration.</a:t>
            </a: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EMTs should know how to access medication resources to gather additional information regarding an encountered medication.</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EMTs must remember that reassessment and documentation are critical elements that must follow any intervention.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5333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essential point is to follow the "five rights" of administering medications. These will lead you to acting appropriately in each situation.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2686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18.1</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Aspirin is given to suspected cardiac chest pain patients to reduce the blood's ability to clot.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 medication and a drug resource. Have groups research and discuss important pharmacology and administration information.</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095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18.1</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Oral glucose is commonly administered to reverse life-threatening low blood sugar.</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 disease or similar pathology. Ask group members to describe how a medication would help treat the particular disorder.</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6053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18.1</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Supplemental oxygen is valuable in treating hypoxia.</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142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18.1</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2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18.2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282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slide" Target="slide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19.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5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18</a:t>
            </a:r>
          </a:p>
        </p:txBody>
      </p:sp>
      <p:sp>
        <p:nvSpPr>
          <p:cNvPr id="5" name="Text Placeholder 4"/>
          <p:cNvSpPr>
            <a:spLocks noGrp="1"/>
          </p:cNvSpPr>
          <p:nvPr>
            <p:ph type="body" idx="3"/>
          </p:nvPr>
        </p:nvSpPr>
        <p:spPr>
          <a:xfrm>
            <a:off x="5029199" y="3409979"/>
            <a:ext cx="3657601" cy="950360"/>
          </a:xfrm>
        </p:spPr>
        <p:txBody>
          <a:bodyPr/>
          <a:lstStyle/>
          <a:p>
            <a:pPr algn="ctr"/>
            <a:r>
              <a:rPr lang="en-US" altLang="en-US" dirty="0">
                <a:latin typeface="+mn-lt"/>
              </a:rPr>
              <a:t>General Pharmacology</a:t>
            </a:r>
            <a:endParaRPr lang="en-US" dirty="0">
              <a:latin typeface="+mn-lt"/>
            </a:endParaRP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E</a:t>
            </a:r>
            <a:r>
              <a:rPr lang="en-US" altLang="en-US" sz="100" dirty="0">
                <a:solidFill>
                  <a:schemeClr val="bg1"/>
                </a:solidFill>
              </a:rPr>
              <a:t> </a:t>
            </a:r>
            <a:r>
              <a:rPr lang="en-US" altLang="en-US" dirty="0">
                <a:solidFill>
                  <a:schemeClr val="bg1"/>
                </a:solidFill>
              </a:rPr>
              <a:t>M</a:t>
            </a:r>
            <a:r>
              <a:rPr lang="en-US" altLang="en-US" sz="100" dirty="0">
                <a:solidFill>
                  <a:schemeClr val="bg1"/>
                </a:solidFill>
              </a:rPr>
              <a:t> </a:t>
            </a:r>
            <a:r>
              <a:rPr lang="en-US" altLang="en-US" dirty="0">
                <a:solidFill>
                  <a:schemeClr val="bg1"/>
                </a:solidFill>
              </a:rPr>
              <a:t>Ts Assisting with Prescribed Medications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265671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p:txBody>
          <a:bodyPr/>
          <a:lstStyle/>
          <a:p>
            <a:r>
              <a:rPr lang="en-US" altLang="en-US" dirty="0">
                <a:sym typeface="Lucida Grande" pitchFamily="-111" charset="0"/>
              </a:rPr>
              <a:t>Bronchodilator Inhaler</a:t>
            </a:r>
            <a:endParaRPr lang="en-IN" sz="2000" b="0" dirty="0"/>
          </a:p>
        </p:txBody>
      </p:sp>
      <p:pic>
        <p:nvPicPr>
          <p:cNvPr id="4" name="Picture 3" descr="Displays the inhaler.">
            <a:extLst>
              <a:ext uri="{FF2B5EF4-FFF2-40B4-BE49-F238E27FC236}">
                <a16:creationId xmlns:a16="http://schemas.microsoft.com/office/drawing/2014/main" id="{B4220199-B9F9-47E0-8AC9-7BDC00F29451}"/>
              </a:ext>
            </a:extLst>
          </p:cNvPr>
          <p:cNvPicPr>
            <a:picLocks noChangeAspect="1"/>
          </p:cNvPicPr>
          <p:nvPr/>
        </p:nvPicPr>
        <p:blipFill>
          <a:blip r:embed="rId3"/>
          <a:stretch>
            <a:fillRect/>
          </a:stretch>
        </p:blipFill>
        <p:spPr>
          <a:xfrm>
            <a:off x="1358998" y="1582980"/>
            <a:ext cx="6426002" cy="4279067"/>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4"/>
          </p:nvPr>
        </p:nvSpPr>
        <p:spPr>
          <a:xfrm>
            <a:off x="457200" y="6006287"/>
            <a:ext cx="8043333" cy="371020"/>
          </a:xfrm>
        </p:spPr>
        <p:txBody>
          <a:bodyPr/>
          <a:lstStyle/>
          <a:p>
            <a:pPr marL="432" indent="0">
              <a:buNone/>
            </a:pPr>
            <a:r>
              <a:rPr lang="en-US" sz="2000" dirty="0"/>
              <a:t>A prescribed inhaler may help a patient who has respiratory problems.</a:t>
            </a:r>
          </a:p>
        </p:txBody>
      </p:sp>
    </p:spTree>
    <p:extLst>
      <p:ext uri="{BB962C8B-B14F-4D97-AF65-F5344CB8AC3E}">
        <p14:creationId xmlns:p14="http://schemas.microsoft.com/office/powerpoint/2010/main" val="1656591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603-8347-4620-BED5-188DD81FE2F3}"/>
              </a:ext>
            </a:extLst>
          </p:cNvPr>
          <p:cNvSpPr>
            <a:spLocks noGrp="1"/>
          </p:cNvSpPr>
          <p:nvPr>
            <p:ph type="title"/>
          </p:nvPr>
        </p:nvSpPr>
        <p:spPr/>
        <p:txBody>
          <a:bodyPr/>
          <a:lstStyle/>
          <a:p>
            <a:r>
              <a:rPr lang="en-US" dirty="0"/>
              <a:t>Prescribed Medications</a:t>
            </a:r>
          </a:p>
        </p:txBody>
      </p:sp>
      <p:sp>
        <p:nvSpPr>
          <p:cNvPr id="3" name="Content Placeholder 2">
            <a:extLst>
              <a:ext uri="{FF2B5EF4-FFF2-40B4-BE49-F238E27FC236}">
                <a16:creationId xmlns:a16="http://schemas.microsoft.com/office/drawing/2014/main" id="{FB4BA062-3BAD-4D0B-9B48-55F38749DBA6}"/>
              </a:ext>
            </a:extLst>
          </p:cNvPr>
          <p:cNvSpPr>
            <a:spLocks noGrp="1"/>
          </p:cNvSpPr>
          <p:nvPr>
            <p:ph sz="quarter" idx="13"/>
          </p:nvPr>
        </p:nvSpPr>
        <p:spPr/>
        <p:txBody>
          <a:bodyPr/>
          <a:lstStyle/>
          <a:p>
            <a:r>
              <a:rPr lang="en-US" dirty="0"/>
              <a:t>Inhaler</a:t>
            </a:r>
          </a:p>
          <a:p>
            <a:r>
              <a:rPr lang="en-US" dirty="0"/>
              <a:t>Nitroglycerin</a:t>
            </a:r>
          </a:p>
          <a:p>
            <a:r>
              <a:rPr lang="en-US" dirty="0"/>
              <a:t>Epinephrine</a:t>
            </a:r>
          </a:p>
        </p:txBody>
      </p:sp>
    </p:spTree>
    <p:extLst>
      <p:ext uri="{BB962C8B-B14F-4D97-AF65-F5344CB8AC3E}">
        <p14:creationId xmlns:p14="http://schemas.microsoft.com/office/powerpoint/2010/main" val="3716603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3494-992D-4CB5-868B-6F0833429A65}"/>
              </a:ext>
            </a:extLst>
          </p:cNvPr>
          <p:cNvSpPr>
            <a:spLocks noGrp="1"/>
          </p:cNvSpPr>
          <p:nvPr>
            <p:ph type="title"/>
          </p:nvPr>
        </p:nvSpPr>
        <p:spPr/>
        <p:txBody>
          <a:bodyPr/>
          <a:lstStyle/>
          <a:p>
            <a:r>
              <a:rPr lang="en-US" dirty="0"/>
              <a:t>Bronchodilator Inhalers</a:t>
            </a:r>
          </a:p>
        </p:txBody>
      </p:sp>
      <p:sp>
        <p:nvSpPr>
          <p:cNvPr id="3" name="Content Placeholder 2">
            <a:extLst>
              <a:ext uri="{FF2B5EF4-FFF2-40B4-BE49-F238E27FC236}">
                <a16:creationId xmlns:a16="http://schemas.microsoft.com/office/drawing/2014/main" id="{83864750-6F27-4EB1-A285-5535D31A8768}"/>
              </a:ext>
            </a:extLst>
          </p:cNvPr>
          <p:cNvSpPr>
            <a:spLocks noGrp="1"/>
          </p:cNvSpPr>
          <p:nvPr>
            <p:ph sz="quarter" idx="13"/>
          </p:nvPr>
        </p:nvSpPr>
        <p:spPr/>
        <p:txBody>
          <a:bodyPr/>
          <a:lstStyle/>
          <a:p>
            <a:r>
              <a:rPr lang="en-US" dirty="0"/>
              <a:t>Used in patients with asthma, emphysema, and chronic bronchitis</a:t>
            </a:r>
          </a:p>
          <a:p>
            <a:r>
              <a:rPr lang="en-US" dirty="0"/>
              <a:t>Enlarges constricted breathing tubes</a:t>
            </a:r>
          </a:p>
          <a:p>
            <a:r>
              <a:rPr lang="en-US" dirty="0"/>
              <a:t>Side effects</a:t>
            </a:r>
          </a:p>
          <a:p>
            <a:pPr lvl="1"/>
            <a:r>
              <a:rPr lang="en-US" dirty="0"/>
              <a:t>Increased heart rate</a:t>
            </a:r>
          </a:p>
          <a:p>
            <a:pPr lvl="1"/>
            <a:r>
              <a:rPr lang="en-US" dirty="0"/>
              <a:t>Patient jitteriness</a:t>
            </a:r>
          </a:p>
        </p:txBody>
      </p:sp>
    </p:spTree>
    <p:extLst>
      <p:ext uri="{BB962C8B-B14F-4D97-AF65-F5344CB8AC3E}">
        <p14:creationId xmlns:p14="http://schemas.microsoft.com/office/powerpoint/2010/main" val="1579653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altLang="en-US" dirty="0">
                <a:sym typeface="Lucida Grande" pitchFamily="-111" charset="0"/>
              </a:rPr>
              <a:t>Nitroglycerin </a:t>
            </a:r>
            <a:r>
              <a:rPr lang="en-US" altLang="en-US" sz="2000" b="0" dirty="0">
                <a:sym typeface="Lucida Grande" pitchFamily="-111" charset="0"/>
              </a:rPr>
              <a:t>(1 of 2)</a:t>
            </a:r>
            <a:endParaRPr lang="en-IN" sz="2000" b="0" dirty="0"/>
          </a:p>
        </p:txBody>
      </p:sp>
      <p:pic>
        <p:nvPicPr>
          <p:cNvPr id="4" name="Picture 3" descr="A small spray bottle of liquid nitroglycerin.">
            <a:extLst>
              <a:ext uri="{FF2B5EF4-FFF2-40B4-BE49-F238E27FC236}">
                <a16:creationId xmlns:a16="http://schemas.microsoft.com/office/drawing/2014/main" id="{DA74B668-17E1-48BF-8936-E4F71B5CDE32}"/>
              </a:ext>
            </a:extLst>
          </p:cNvPr>
          <p:cNvPicPr>
            <a:picLocks noChangeAspect="1"/>
          </p:cNvPicPr>
          <p:nvPr/>
        </p:nvPicPr>
        <p:blipFill>
          <a:blip r:embed="rId3"/>
          <a:stretch>
            <a:fillRect/>
          </a:stretch>
        </p:blipFill>
        <p:spPr>
          <a:xfrm>
            <a:off x="1632162" y="1600171"/>
            <a:ext cx="5879677" cy="3838281"/>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696951"/>
            <a:ext cx="8507186" cy="703849"/>
          </a:xfrm>
        </p:spPr>
        <p:txBody>
          <a:bodyPr/>
          <a:lstStyle/>
          <a:p>
            <a:pPr marL="432" indent="0">
              <a:buNone/>
            </a:pPr>
            <a:r>
              <a:rPr lang="en-US" dirty="0"/>
              <a:t>Nitroglycerin is often prescribed for chest pain. Forms of nitroglycerin include a spray.</a:t>
            </a:r>
          </a:p>
        </p:txBody>
      </p:sp>
    </p:spTree>
    <p:extLst>
      <p:ext uri="{BB962C8B-B14F-4D97-AF65-F5344CB8AC3E}">
        <p14:creationId xmlns:p14="http://schemas.microsoft.com/office/powerpoint/2010/main" val="3392536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C092-989A-4998-BE8E-5998245F579F}"/>
              </a:ext>
            </a:extLst>
          </p:cNvPr>
          <p:cNvSpPr>
            <a:spLocks noGrp="1"/>
          </p:cNvSpPr>
          <p:nvPr>
            <p:ph type="title"/>
          </p:nvPr>
        </p:nvSpPr>
        <p:spPr/>
        <p:txBody>
          <a:bodyPr/>
          <a:lstStyle/>
          <a:p>
            <a:r>
              <a:rPr lang="en-US" dirty="0"/>
              <a:t>Nitroglycerin </a:t>
            </a:r>
            <a:r>
              <a:rPr lang="en-US" sz="2000" b="0" dirty="0"/>
              <a:t>(2 of 2)</a:t>
            </a:r>
          </a:p>
        </p:txBody>
      </p:sp>
      <p:sp>
        <p:nvSpPr>
          <p:cNvPr id="3" name="Content Placeholder 2">
            <a:extLst>
              <a:ext uri="{FF2B5EF4-FFF2-40B4-BE49-F238E27FC236}">
                <a16:creationId xmlns:a16="http://schemas.microsoft.com/office/drawing/2014/main" id="{EED9203E-D77D-493D-BF02-ED7D64F78D26}"/>
              </a:ext>
            </a:extLst>
          </p:cNvPr>
          <p:cNvSpPr>
            <a:spLocks noGrp="1"/>
          </p:cNvSpPr>
          <p:nvPr>
            <p:ph sz="quarter" idx="13"/>
          </p:nvPr>
        </p:nvSpPr>
        <p:spPr/>
        <p:txBody>
          <a:bodyPr/>
          <a:lstStyle/>
          <a:p>
            <a:r>
              <a:rPr lang="en-US" dirty="0"/>
              <a:t>Taken by patients with history of chest pain of cardiac origin</a:t>
            </a:r>
          </a:p>
          <a:p>
            <a:r>
              <a:rPr lang="en-US" dirty="0"/>
              <a:t>Helps dilate coronary vessels</a:t>
            </a:r>
          </a:p>
          <a:p>
            <a:r>
              <a:rPr lang="en-US" dirty="0"/>
              <a:t>Contraindications</a:t>
            </a:r>
          </a:p>
          <a:p>
            <a:pPr lvl="1"/>
            <a:r>
              <a:rPr lang="en-US" dirty="0"/>
              <a:t>Low blood pressure or taking medications for erectile dysfunction (Viagra, Levitra, Cialis, or similar)</a:t>
            </a:r>
          </a:p>
          <a:p>
            <a:r>
              <a:rPr lang="en-US" dirty="0"/>
              <a:t>Side effect</a:t>
            </a:r>
          </a:p>
          <a:p>
            <a:pPr lvl="1"/>
            <a:r>
              <a:rPr lang="en-US" dirty="0"/>
              <a:t>Dropping blood pressure</a:t>
            </a:r>
          </a:p>
        </p:txBody>
      </p:sp>
    </p:spTree>
    <p:extLst>
      <p:ext uri="{BB962C8B-B14F-4D97-AF65-F5344CB8AC3E}">
        <p14:creationId xmlns:p14="http://schemas.microsoft.com/office/powerpoint/2010/main" val="3524148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p:txBody>
          <a:bodyPr/>
          <a:lstStyle/>
          <a:p>
            <a:r>
              <a:rPr lang="en-US" altLang="en-US" dirty="0">
                <a:sym typeface="Lucida Grande" pitchFamily="-111" charset="0"/>
              </a:rPr>
              <a:t>Epinephrine Auto-Injector</a:t>
            </a:r>
            <a:endParaRPr lang="en-IN" sz="2000" b="0" dirty="0"/>
          </a:p>
        </p:txBody>
      </p:sp>
      <p:pic>
        <p:nvPicPr>
          <p:cNvPr id="6" name="Picture 5" descr="Three images A, B, and C display the types of Epinephrine auto injectors. For long description, see slide 53: Appendix 1">
            <a:extLst>
              <a:ext uri="{FF2B5EF4-FFF2-40B4-BE49-F238E27FC236}">
                <a16:creationId xmlns:a16="http://schemas.microsoft.com/office/drawing/2014/main" id="{8E851F6F-C8FC-4CEA-8119-F0B293A3928F}"/>
              </a:ext>
            </a:extLst>
          </p:cNvPr>
          <p:cNvPicPr>
            <a:picLocks noChangeAspect="1"/>
          </p:cNvPicPr>
          <p:nvPr/>
        </p:nvPicPr>
        <p:blipFill>
          <a:blip r:embed="rId3"/>
          <a:stretch>
            <a:fillRect/>
          </a:stretch>
        </p:blipFill>
        <p:spPr>
          <a:xfrm>
            <a:off x="1854208" y="1580481"/>
            <a:ext cx="5435584" cy="3761946"/>
          </a:xfrm>
          <a:prstGeom prst="rect">
            <a:avLst/>
          </a:prstGeom>
        </p:spPr>
      </p:pic>
      <p:sp>
        <p:nvSpPr>
          <p:cNvPr id="17" name="Text Placeholder 16">
            <a:extLst>
              <a:ext uri="{FF2B5EF4-FFF2-40B4-BE49-F238E27FC236}">
                <a16:creationId xmlns:a16="http://schemas.microsoft.com/office/drawing/2014/main" id="{54774BB4-C8BC-4E08-9180-5420A1F5617D}"/>
              </a:ext>
            </a:extLst>
          </p:cNvPr>
          <p:cNvSpPr>
            <a:spLocks noGrp="1"/>
          </p:cNvSpPr>
          <p:nvPr>
            <p:ph type="body" sz="quarter" idx="27"/>
          </p:nvPr>
        </p:nvSpPr>
        <p:spPr>
          <a:xfrm>
            <a:off x="2455069" y="5501280"/>
            <a:ext cx="4233862" cy="339156"/>
          </a:xfrm>
        </p:spPr>
        <p:txBody>
          <a:bodyPr/>
          <a:lstStyle/>
          <a:p>
            <a:pPr marL="0" indent="0">
              <a:buNone/>
            </a:pPr>
            <a:r>
              <a:rPr lang="en-US" dirty="0">
                <a:latin typeface="+mn-lt"/>
                <a:hlinkClick r:id="rId4" action="ppaction://hlinksldjump"/>
              </a:rPr>
              <a:t>For long description, see slide 53: Appendix 1</a:t>
            </a:r>
            <a:endParaRPr lang="en-US" dirty="0">
              <a:latin typeface="+mn-lt"/>
            </a:endParaRPr>
          </a:p>
        </p:txBody>
      </p:sp>
      <p:sp>
        <p:nvSpPr>
          <p:cNvPr id="3" name="Content Placeholder 2">
            <a:extLst>
              <a:ext uri="{FF2B5EF4-FFF2-40B4-BE49-F238E27FC236}">
                <a16:creationId xmlns:a16="http://schemas.microsoft.com/office/drawing/2014/main" id="{57E09B57-05AF-4A6E-ABF3-F1AE19384425}"/>
              </a:ext>
            </a:extLst>
          </p:cNvPr>
          <p:cNvSpPr>
            <a:spLocks noGrp="1"/>
          </p:cNvSpPr>
          <p:nvPr>
            <p:ph sz="quarter" idx="14"/>
          </p:nvPr>
        </p:nvSpPr>
        <p:spPr>
          <a:xfrm>
            <a:off x="468313" y="5935332"/>
            <a:ext cx="8229600" cy="430913"/>
          </a:xfrm>
        </p:spPr>
        <p:txBody>
          <a:bodyPr/>
          <a:lstStyle/>
          <a:p>
            <a:pPr marL="432" indent="0">
              <a:buNone/>
            </a:pPr>
            <a:r>
              <a:rPr lang="en-US" sz="2000" dirty="0"/>
              <a:t>An epinephrine auto-injector can reverse a severe allergic reaction.</a:t>
            </a:r>
          </a:p>
        </p:txBody>
      </p:sp>
    </p:spTree>
    <p:extLst>
      <p:ext uri="{BB962C8B-B14F-4D97-AF65-F5344CB8AC3E}">
        <p14:creationId xmlns:p14="http://schemas.microsoft.com/office/powerpoint/2010/main" val="3270161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D5A0-A2D5-4830-8742-DE664A111B11}"/>
              </a:ext>
            </a:extLst>
          </p:cNvPr>
          <p:cNvSpPr>
            <a:spLocks noGrp="1"/>
          </p:cNvSpPr>
          <p:nvPr>
            <p:ph type="title"/>
          </p:nvPr>
        </p:nvSpPr>
        <p:spPr/>
        <p:txBody>
          <a:bodyPr/>
          <a:lstStyle/>
          <a:p>
            <a:r>
              <a:rPr lang="en-US" dirty="0"/>
              <a:t>Epinephrine Auto-Injectors</a:t>
            </a:r>
          </a:p>
        </p:txBody>
      </p:sp>
      <p:sp>
        <p:nvSpPr>
          <p:cNvPr id="3" name="Content Placeholder 2">
            <a:extLst>
              <a:ext uri="{FF2B5EF4-FFF2-40B4-BE49-F238E27FC236}">
                <a16:creationId xmlns:a16="http://schemas.microsoft.com/office/drawing/2014/main" id="{80662303-BD1B-4C03-B337-E9BD880A91AD}"/>
              </a:ext>
            </a:extLst>
          </p:cNvPr>
          <p:cNvSpPr>
            <a:spLocks noGrp="1"/>
          </p:cNvSpPr>
          <p:nvPr>
            <p:ph sz="quarter" idx="13"/>
          </p:nvPr>
        </p:nvSpPr>
        <p:spPr/>
        <p:txBody>
          <a:bodyPr/>
          <a:lstStyle/>
          <a:p>
            <a:r>
              <a:rPr lang="en-US" dirty="0"/>
              <a:t>Prescribed and used for patients with severe allergic reactions classified as anaphylaxis</a:t>
            </a:r>
          </a:p>
          <a:p>
            <a:r>
              <a:rPr lang="en-US" dirty="0"/>
              <a:t>Vasoconstrictor</a:t>
            </a:r>
          </a:p>
          <a:p>
            <a:pPr lvl="1"/>
            <a:r>
              <a:rPr lang="en-US" dirty="0"/>
              <a:t>Relaxes smooth muscles and airway passages</a:t>
            </a:r>
          </a:p>
          <a:p>
            <a:r>
              <a:rPr lang="en-US" dirty="0"/>
              <a:t>Side effects</a:t>
            </a:r>
          </a:p>
          <a:p>
            <a:pPr lvl="1"/>
            <a:r>
              <a:rPr lang="en-US" dirty="0"/>
              <a:t>Increased heart rate and blood pressure</a:t>
            </a:r>
          </a:p>
        </p:txBody>
      </p:sp>
    </p:spTree>
    <p:extLst>
      <p:ext uri="{BB962C8B-B14F-4D97-AF65-F5344CB8AC3E}">
        <p14:creationId xmlns:p14="http://schemas.microsoft.com/office/powerpoint/2010/main" val="2370169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10BA-0246-4D0B-9DF1-CB8A3306B68D}"/>
              </a:ext>
            </a:extLst>
          </p:cNvPr>
          <p:cNvSpPr>
            <a:spLocks noGrp="1"/>
          </p:cNvSpPr>
          <p:nvPr>
            <p:ph type="title"/>
          </p:nvPr>
        </p:nvSpPr>
        <p:spPr/>
        <p:txBody>
          <a:bodyPr/>
          <a:lstStyle/>
          <a:p>
            <a:r>
              <a:rPr lang="en-US" dirty="0"/>
              <a:t>Force Protection Medications</a:t>
            </a:r>
          </a:p>
        </p:txBody>
      </p:sp>
      <p:sp>
        <p:nvSpPr>
          <p:cNvPr id="3" name="Content Placeholder 2">
            <a:extLst>
              <a:ext uri="{FF2B5EF4-FFF2-40B4-BE49-F238E27FC236}">
                <a16:creationId xmlns:a16="http://schemas.microsoft.com/office/drawing/2014/main" id="{D3097791-95D0-4ED8-9682-F7889452C64F}"/>
              </a:ext>
            </a:extLst>
          </p:cNvPr>
          <p:cNvSpPr>
            <a:spLocks noGrp="1"/>
          </p:cNvSpPr>
          <p:nvPr>
            <p:ph sz="quarter" idx="13"/>
          </p:nvPr>
        </p:nvSpPr>
        <p:spPr>
          <a:xfrm>
            <a:off x="457200" y="1556326"/>
            <a:ext cx="8066314" cy="4467955"/>
          </a:xfrm>
        </p:spPr>
        <p:txBody>
          <a:bodyPr/>
          <a:lstStyle/>
          <a:p>
            <a:r>
              <a:rPr lang="en-US" dirty="0"/>
              <a:t>Atropine auto-injector to treat responders in the event of an attack</a:t>
            </a:r>
          </a:p>
        </p:txBody>
      </p:sp>
    </p:spTree>
    <p:extLst>
      <p:ext uri="{BB962C8B-B14F-4D97-AF65-F5344CB8AC3E}">
        <p14:creationId xmlns:p14="http://schemas.microsoft.com/office/powerpoint/2010/main" val="2256917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General Information </a:t>
            </a:r>
            <a:r>
              <a:rPr lang="en-US" altLang="en-US" dirty="0" smtClean="0">
                <a:solidFill>
                  <a:schemeClr val="bg1"/>
                </a:solidFill>
              </a:rPr>
              <a:t>About Medications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43243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896E-CA57-42B7-A296-1837975083D3}"/>
              </a:ext>
            </a:extLst>
          </p:cNvPr>
          <p:cNvSpPr>
            <a:spLocks noGrp="1"/>
          </p:cNvSpPr>
          <p:nvPr>
            <p:ph type="title"/>
          </p:nvPr>
        </p:nvSpPr>
        <p:spPr/>
        <p:txBody>
          <a:bodyPr/>
          <a:lstStyle/>
          <a:p>
            <a:r>
              <a:rPr lang="en-US" dirty="0"/>
              <a:t>Topics</a:t>
            </a:r>
          </a:p>
        </p:txBody>
      </p:sp>
      <p:sp>
        <p:nvSpPr>
          <p:cNvPr id="9" name="Text Placeholder 8"/>
          <p:cNvSpPr>
            <a:spLocks noGrp="1"/>
          </p:cNvSpPr>
          <p:nvPr>
            <p:ph type="body" sz="quarter" idx="14"/>
          </p:nvPr>
        </p:nvSpPr>
        <p:spPr/>
        <p:txBody>
          <a:bodyPr/>
          <a:lstStyle/>
          <a:p>
            <a:r>
              <a:rPr lang="en-US" altLang="en-US" dirty="0">
                <a:hlinkClick r:id="rId3" action="ppaction://hlinksldjump"/>
              </a:rPr>
              <a:t>Medications </a:t>
            </a:r>
            <a:r>
              <a:rPr lang="en-US" altLang="en-US" dirty="0" smtClean="0">
                <a:hlinkClick r:id="rId3" action="ppaction://hlinksldjump"/>
              </a:rPr>
              <a:t>E</a:t>
            </a:r>
            <a:r>
              <a:rPr lang="en-US" altLang="en-US" sz="100" dirty="0" smtClean="0">
                <a:hlinkClick r:id="rId3" action="ppaction://hlinksldjump"/>
              </a:rPr>
              <a:t> </a:t>
            </a:r>
            <a:r>
              <a:rPr lang="en-US" altLang="en-US" dirty="0" smtClean="0">
                <a:hlinkClick r:id="rId3" action="ppaction://hlinksldjump"/>
              </a:rPr>
              <a:t>M</a:t>
            </a:r>
            <a:r>
              <a:rPr lang="en-US" altLang="en-US" sz="100" dirty="0" smtClean="0">
                <a:hlinkClick r:id="rId3" action="ppaction://hlinksldjump"/>
              </a:rPr>
              <a:t> </a:t>
            </a:r>
            <a:r>
              <a:rPr lang="en-US" altLang="en-US" dirty="0" smtClean="0">
                <a:hlinkClick r:id="rId3" action="ppaction://hlinksldjump"/>
              </a:rPr>
              <a:t>Ts </a:t>
            </a:r>
            <a:r>
              <a:rPr lang="en-US" altLang="en-US" dirty="0">
                <a:hlinkClick r:id="rId3" action="ppaction://hlinksldjump"/>
              </a:rPr>
              <a:t>Can Administer</a:t>
            </a:r>
            <a:endParaRPr lang="en-US" altLang="en-US" dirty="0"/>
          </a:p>
          <a:p>
            <a:r>
              <a:rPr lang="en-US" dirty="0" smtClean="0">
                <a:hlinkClick r:id="rId4" action="ppaction://hlinksldjump"/>
              </a:rPr>
              <a:t>E</a:t>
            </a:r>
            <a:r>
              <a:rPr lang="en-US" sz="100" dirty="0" smtClean="0">
                <a:hlinkClick r:id="rId4" action="ppaction://hlinksldjump"/>
              </a:rPr>
              <a:t> </a:t>
            </a:r>
            <a:r>
              <a:rPr lang="en-US" dirty="0" smtClean="0">
                <a:hlinkClick r:id="rId4" action="ppaction://hlinksldjump"/>
              </a:rPr>
              <a:t>M</a:t>
            </a:r>
            <a:r>
              <a:rPr lang="en-US" sz="100" dirty="0" smtClean="0">
                <a:hlinkClick r:id="rId4" action="ppaction://hlinksldjump"/>
              </a:rPr>
              <a:t> </a:t>
            </a:r>
            <a:r>
              <a:rPr lang="en-US" dirty="0" smtClean="0">
                <a:hlinkClick r:id="rId4" action="ppaction://hlinksldjump"/>
              </a:rPr>
              <a:t>Ts </a:t>
            </a:r>
            <a:r>
              <a:rPr lang="en-US" dirty="0">
                <a:hlinkClick r:id="rId4" action="ppaction://hlinksldjump"/>
              </a:rPr>
              <a:t>Assisting with Prescribed Medications</a:t>
            </a:r>
            <a:endParaRPr lang="en-US" altLang="en-US" dirty="0"/>
          </a:p>
          <a:p>
            <a:r>
              <a:rPr lang="en-US" altLang="en-US" dirty="0">
                <a:hlinkClick r:id="rId5" action="ppaction://hlinksldjump"/>
              </a:rPr>
              <a:t>General Information about Medications</a:t>
            </a:r>
            <a:endParaRPr lang="en-US" altLang="en-US" dirty="0"/>
          </a:p>
          <a:p>
            <a:r>
              <a:rPr lang="en-US" altLang="en-US" dirty="0">
                <a:hlinkClick r:id="rId6" action="ppaction://hlinksldjump"/>
              </a:rPr>
              <a:t>Assisting with </a:t>
            </a:r>
            <a:r>
              <a:rPr lang="en-US" altLang="en-US" dirty="0" smtClean="0">
                <a:hlinkClick r:id="rId6" action="ppaction://hlinksldjump"/>
              </a:rPr>
              <a:t>I</a:t>
            </a:r>
            <a:r>
              <a:rPr lang="en-US" altLang="en-US" sz="100" dirty="0" smtClean="0">
                <a:hlinkClick r:id="rId6" action="ppaction://hlinksldjump"/>
              </a:rPr>
              <a:t> </a:t>
            </a:r>
            <a:r>
              <a:rPr lang="en-US" altLang="en-US" dirty="0" smtClean="0">
                <a:hlinkClick r:id="rId6" action="ppaction://hlinksldjump"/>
              </a:rPr>
              <a:t>V Therapy</a:t>
            </a:r>
            <a:endParaRPr lang="en-US" altLang="en-US" u="sng" dirty="0"/>
          </a:p>
        </p:txBody>
      </p:sp>
    </p:spTree>
    <p:extLst>
      <p:ext uri="{BB962C8B-B14F-4D97-AF65-F5344CB8AC3E}">
        <p14:creationId xmlns:p14="http://schemas.microsoft.com/office/powerpoint/2010/main" val="2066695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E8F7-3A19-4F39-8D33-805549E85C4B}"/>
              </a:ext>
            </a:extLst>
          </p:cNvPr>
          <p:cNvSpPr>
            <a:spLocks noGrp="1"/>
          </p:cNvSpPr>
          <p:nvPr>
            <p:ph type="title"/>
          </p:nvPr>
        </p:nvSpPr>
        <p:spPr/>
        <p:txBody>
          <a:bodyPr/>
          <a:lstStyle/>
          <a:p>
            <a:r>
              <a:rPr lang="en-US" dirty="0"/>
              <a:t>Drug Names</a:t>
            </a:r>
          </a:p>
        </p:txBody>
      </p:sp>
      <p:sp>
        <p:nvSpPr>
          <p:cNvPr id="3" name="Content Placeholder 2">
            <a:extLst>
              <a:ext uri="{FF2B5EF4-FFF2-40B4-BE49-F238E27FC236}">
                <a16:creationId xmlns:a16="http://schemas.microsoft.com/office/drawing/2014/main" id="{7DAB9DDE-E51A-4859-8B1B-0EA6E7C34737}"/>
              </a:ext>
            </a:extLst>
          </p:cNvPr>
          <p:cNvSpPr>
            <a:spLocks noGrp="1"/>
          </p:cNvSpPr>
          <p:nvPr>
            <p:ph sz="quarter" idx="13"/>
          </p:nvPr>
        </p:nvSpPr>
        <p:spPr/>
        <p:txBody>
          <a:bodyPr/>
          <a:lstStyle/>
          <a:p>
            <a:r>
              <a:rPr lang="en-US" dirty="0"/>
              <a:t>Each drug is listed by its generic name.</a:t>
            </a:r>
          </a:p>
          <a:p>
            <a:r>
              <a:rPr lang="en-US" dirty="0"/>
              <a:t>Each drug has at least three names:</a:t>
            </a:r>
          </a:p>
          <a:p>
            <a:pPr lvl="1"/>
            <a:r>
              <a:rPr lang="en-US" dirty="0"/>
              <a:t>Chemical name</a:t>
            </a:r>
          </a:p>
          <a:p>
            <a:pPr lvl="1"/>
            <a:r>
              <a:rPr lang="en-US" dirty="0"/>
              <a:t>Generic name</a:t>
            </a:r>
          </a:p>
          <a:p>
            <a:pPr lvl="1"/>
            <a:r>
              <a:rPr lang="en-US" dirty="0"/>
              <a:t>Trade (brand) name</a:t>
            </a:r>
          </a:p>
          <a:p>
            <a:pPr lvl="2"/>
            <a:r>
              <a:rPr lang="en-US" dirty="0"/>
              <a:t>One or more trade names given to the drug </a:t>
            </a:r>
            <a:r>
              <a:rPr lang="en-US" dirty="0" smtClean="0"/>
              <a:t>by manufacturers</a:t>
            </a:r>
            <a:endParaRPr lang="en-US" dirty="0"/>
          </a:p>
        </p:txBody>
      </p:sp>
    </p:spTree>
    <p:extLst>
      <p:ext uri="{BB962C8B-B14F-4D97-AF65-F5344CB8AC3E}">
        <p14:creationId xmlns:p14="http://schemas.microsoft.com/office/powerpoint/2010/main" val="607487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650EC-7CB1-46BD-9BF5-365111B13511}"/>
              </a:ext>
            </a:extLst>
          </p:cNvPr>
          <p:cNvSpPr>
            <a:spLocks noGrp="1"/>
          </p:cNvSpPr>
          <p:nvPr>
            <p:ph type="title"/>
          </p:nvPr>
        </p:nvSpPr>
        <p:spPr>
          <a:xfrm>
            <a:off x="457199" y="215371"/>
            <a:ext cx="8360229" cy="1097279"/>
          </a:xfrm>
        </p:spPr>
        <p:txBody>
          <a:bodyPr/>
          <a:lstStyle/>
          <a:p>
            <a:r>
              <a:rPr lang="en-US" sz="3400" dirty="0"/>
              <a:t>What You Need to Know When Giving a </a:t>
            </a:r>
            <a:r>
              <a:rPr lang="en-US" sz="3400" dirty="0" smtClean="0"/>
              <a:t>Medication </a:t>
            </a:r>
            <a:r>
              <a:rPr lang="en-US" sz="2000" b="0" dirty="0" smtClean="0"/>
              <a:t>(1 </a:t>
            </a:r>
            <a:r>
              <a:rPr lang="en-US" sz="2000" b="0" dirty="0"/>
              <a:t>of 2)</a:t>
            </a:r>
          </a:p>
        </p:txBody>
      </p:sp>
      <p:sp>
        <p:nvSpPr>
          <p:cNvPr id="3" name="Content Placeholder 2">
            <a:extLst>
              <a:ext uri="{FF2B5EF4-FFF2-40B4-BE49-F238E27FC236}">
                <a16:creationId xmlns:a16="http://schemas.microsoft.com/office/drawing/2014/main" id="{BD687388-4DB9-4116-BD68-64532BA74976}"/>
              </a:ext>
            </a:extLst>
          </p:cNvPr>
          <p:cNvSpPr>
            <a:spLocks noGrp="1"/>
          </p:cNvSpPr>
          <p:nvPr>
            <p:ph sz="quarter" idx="13"/>
          </p:nvPr>
        </p:nvSpPr>
        <p:spPr/>
        <p:txBody>
          <a:bodyPr/>
          <a:lstStyle/>
          <a:p>
            <a:r>
              <a:rPr lang="en-US" dirty="0"/>
              <a:t>Indications</a:t>
            </a:r>
          </a:p>
          <a:p>
            <a:r>
              <a:rPr lang="en-US" dirty="0"/>
              <a:t>Contraindications</a:t>
            </a:r>
          </a:p>
          <a:p>
            <a:r>
              <a:rPr lang="en-US" dirty="0"/>
              <a:t>Side effects</a:t>
            </a:r>
          </a:p>
          <a:p>
            <a:r>
              <a:rPr lang="en-US" dirty="0"/>
              <a:t>Untoward effects</a:t>
            </a:r>
          </a:p>
        </p:txBody>
      </p:sp>
    </p:spTree>
    <p:extLst>
      <p:ext uri="{BB962C8B-B14F-4D97-AF65-F5344CB8AC3E}">
        <p14:creationId xmlns:p14="http://schemas.microsoft.com/office/powerpoint/2010/main" val="629204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650EC-7CB1-46BD-9BF5-365111B13511}"/>
              </a:ext>
            </a:extLst>
          </p:cNvPr>
          <p:cNvSpPr>
            <a:spLocks noGrp="1"/>
          </p:cNvSpPr>
          <p:nvPr>
            <p:ph type="title"/>
          </p:nvPr>
        </p:nvSpPr>
        <p:spPr>
          <a:xfrm>
            <a:off x="457199" y="215371"/>
            <a:ext cx="8360229" cy="1097279"/>
          </a:xfrm>
        </p:spPr>
        <p:txBody>
          <a:bodyPr/>
          <a:lstStyle/>
          <a:p>
            <a:r>
              <a:rPr lang="en-US" sz="3400" dirty="0"/>
              <a:t>What You Need to Know When Giving a Medication </a:t>
            </a:r>
            <a:r>
              <a:rPr lang="en-US" sz="2000" b="0" dirty="0"/>
              <a:t>(2 of 2)</a:t>
            </a:r>
          </a:p>
        </p:txBody>
      </p:sp>
      <p:sp>
        <p:nvSpPr>
          <p:cNvPr id="3" name="Content Placeholder 2">
            <a:extLst>
              <a:ext uri="{FF2B5EF4-FFF2-40B4-BE49-F238E27FC236}">
                <a16:creationId xmlns:a16="http://schemas.microsoft.com/office/drawing/2014/main" id="{BD687388-4DB9-4116-BD68-64532BA74976}"/>
              </a:ext>
            </a:extLst>
          </p:cNvPr>
          <p:cNvSpPr>
            <a:spLocks noGrp="1"/>
          </p:cNvSpPr>
          <p:nvPr>
            <p:ph sz="quarter" idx="13"/>
          </p:nvPr>
        </p:nvSpPr>
        <p:spPr/>
        <p:txBody>
          <a:bodyPr/>
          <a:lstStyle/>
          <a:p>
            <a:r>
              <a:rPr lang="en-US" dirty="0"/>
              <a:t>Form of the medication</a:t>
            </a:r>
          </a:p>
          <a:p>
            <a:pPr lvl="1"/>
            <a:r>
              <a:rPr lang="en-US" dirty="0"/>
              <a:t>Compressed powders or tablets</a:t>
            </a:r>
          </a:p>
          <a:p>
            <a:pPr lvl="1"/>
            <a:r>
              <a:rPr lang="en-US" dirty="0"/>
              <a:t>Liquids</a:t>
            </a:r>
          </a:p>
          <a:p>
            <a:pPr lvl="1"/>
            <a:r>
              <a:rPr lang="en-US" dirty="0"/>
              <a:t>Gels</a:t>
            </a:r>
          </a:p>
          <a:p>
            <a:pPr lvl="1"/>
            <a:r>
              <a:rPr lang="en-US" dirty="0"/>
              <a:t>Suspensions</a:t>
            </a:r>
          </a:p>
          <a:p>
            <a:pPr lvl="1"/>
            <a:r>
              <a:rPr lang="en-US" dirty="0"/>
              <a:t>Fine powder</a:t>
            </a:r>
          </a:p>
          <a:p>
            <a:pPr lvl="1"/>
            <a:r>
              <a:rPr lang="en-US" dirty="0"/>
              <a:t>Gases</a:t>
            </a:r>
          </a:p>
          <a:p>
            <a:pPr lvl="1"/>
            <a:r>
              <a:rPr lang="en-US" dirty="0"/>
              <a:t>Sublingual sprays</a:t>
            </a:r>
          </a:p>
        </p:txBody>
      </p:sp>
    </p:spTree>
    <p:extLst>
      <p:ext uri="{BB962C8B-B14F-4D97-AF65-F5344CB8AC3E}">
        <p14:creationId xmlns:p14="http://schemas.microsoft.com/office/powerpoint/2010/main" val="2012916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E050-5FD8-4EA1-8E23-9E3638B4BAED}"/>
              </a:ext>
            </a:extLst>
          </p:cNvPr>
          <p:cNvSpPr>
            <a:spLocks noGrp="1"/>
          </p:cNvSpPr>
          <p:nvPr>
            <p:ph type="title"/>
          </p:nvPr>
        </p:nvSpPr>
        <p:spPr/>
        <p:txBody>
          <a:bodyPr/>
          <a:lstStyle/>
          <a:p>
            <a:r>
              <a:rPr lang="en-US" sz="3400" dirty="0"/>
              <a:t>Medication Safety and </a:t>
            </a:r>
            <a:r>
              <a:rPr lang="en-US" sz="3400" dirty="0" smtClean="0"/>
              <a:t>Clinical Judgment</a:t>
            </a:r>
            <a:endParaRPr lang="en-US" sz="3400" dirty="0"/>
          </a:p>
        </p:txBody>
      </p:sp>
      <p:sp>
        <p:nvSpPr>
          <p:cNvPr id="3" name="Content Placeholder 2">
            <a:extLst>
              <a:ext uri="{FF2B5EF4-FFF2-40B4-BE49-F238E27FC236}">
                <a16:creationId xmlns:a16="http://schemas.microsoft.com/office/drawing/2014/main" id="{1086C55D-13B0-441D-BE14-6A6DA772F725}"/>
              </a:ext>
            </a:extLst>
          </p:cNvPr>
          <p:cNvSpPr>
            <a:spLocks noGrp="1"/>
          </p:cNvSpPr>
          <p:nvPr>
            <p:ph sz="quarter" idx="13"/>
          </p:nvPr>
        </p:nvSpPr>
        <p:spPr/>
        <p:txBody>
          <a:bodyPr/>
          <a:lstStyle/>
          <a:p>
            <a:r>
              <a:rPr lang="en-US" dirty="0"/>
              <a:t>Administering or assisting with medications is a serious responsibility.</a:t>
            </a:r>
          </a:p>
          <a:p>
            <a:r>
              <a:rPr lang="en-US" dirty="0"/>
              <a:t>Know the medication.</a:t>
            </a:r>
          </a:p>
          <a:p>
            <a:r>
              <a:rPr lang="en-US" dirty="0"/>
              <a:t>Use good judgment.</a:t>
            </a:r>
          </a:p>
        </p:txBody>
      </p:sp>
    </p:spTree>
    <p:extLst>
      <p:ext uri="{BB962C8B-B14F-4D97-AF65-F5344CB8AC3E}">
        <p14:creationId xmlns:p14="http://schemas.microsoft.com/office/powerpoint/2010/main" val="147236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1C6D-4DCA-4CA5-86F1-41A7F98D590F}"/>
              </a:ext>
            </a:extLst>
          </p:cNvPr>
          <p:cNvSpPr>
            <a:spLocks noGrp="1"/>
          </p:cNvSpPr>
          <p:nvPr>
            <p:ph type="title"/>
          </p:nvPr>
        </p:nvSpPr>
        <p:spPr/>
        <p:txBody>
          <a:bodyPr/>
          <a:lstStyle/>
          <a:p>
            <a:r>
              <a:rPr lang="en-US" dirty="0"/>
              <a:t>Medication Authorization</a:t>
            </a:r>
          </a:p>
        </p:txBody>
      </p:sp>
      <p:sp>
        <p:nvSpPr>
          <p:cNvPr id="3" name="Content Placeholder 2">
            <a:extLst>
              <a:ext uri="{FF2B5EF4-FFF2-40B4-BE49-F238E27FC236}">
                <a16:creationId xmlns:a16="http://schemas.microsoft.com/office/drawing/2014/main" id="{7E39B1D3-8809-456B-BF5D-6BA54E05A051}"/>
              </a:ext>
            </a:extLst>
          </p:cNvPr>
          <p:cNvSpPr>
            <a:spLocks noGrp="1"/>
          </p:cNvSpPr>
          <p:nvPr>
            <p:ph sz="quarter" idx="13"/>
          </p:nvPr>
        </p:nvSpPr>
        <p:spPr/>
        <p:txBody>
          <a:bodyPr/>
          <a:lstStyle/>
          <a:p>
            <a:r>
              <a:rPr lang="en-US" dirty="0"/>
              <a:t>Off-line medical direction</a:t>
            </a:r>
          </a:p>
          <a:p>
            <a:pPr lvl="1"/>
            <a:r>
              <a:rPr lang="en-US" dirty="0"/>
              <a:t>Do not speak to physician.</a:t>
            </a:r>
          </a:p>
          <a:p>
            <a:pPr lvl="1"/>
            <a:r>
              <a:rPr lang="en-US" dirty="0"/>
              <a:t>Use “standing orders.”</a:t>
            </a:r>
          </a:p>
          <a:p>
            <a:r>
              <a:rPr lang="en-US" dirty="0"/>
              <a:t>On-line medical direction</a:t>
            </a:r>
          </a:p>
          <a:p>
            <a:pPr lvl="1"/>
            <a:r>
              <a:rPr lang="en-US" dirty="0"/>
              <a:t>Speak directly to physician.</a:t>
            </a:r>
          </a:p>
          <a:p>
            <a:pPr lvl="1"/>
            <a:r>
              <a:rPr lang="en-US" dirty="0"/>
              <a:t>Listen to order, then repeat order back.</a:t>
            </a:r>
          </a:p>
          <a:p>
            <a:pPr lvl="1"/>
            <a:r>
              <a:rPr lang="en-US" dirty="0"/>
              <a:t>Ask for clarification if necessary.</a:t>
            </a:r>
          </a:p>
        </p:txBody>
      </p:sp>
    </p:spTree>
    <p:extLst>
      <p:ext uri="{BB962C8B-B14F-4D97-AF65-F5344CB8AC3E}">
        <p14:creationId xmlns:p14="http://schemas.microsoft.com/office/powerpoint/2010/main" val="3169752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2A3E-78AC-4F36-A080-7D09549DC490}"/>
              </a:ext>
            </a:extLst>
          </p:cNvPr>
          <p:cNvSpPr>
            <a:spLocks noGrp="1"/>
          </p:cNvSpPr>
          <p:nvPr>
            <p:ph type="title"/>
          </p:nvPr>
        </p:nvSpPr>
        <p:spPr/>
        <p:txBody>
          <a:bodyPr/>
          <a:lstStyle/>
          <a:p>
            <a:r>
              <a:rPr lang="en-US" dirty="0"/>
              <a:t>The Five Rights</a:t>
            </a:r>
          </a:p>
        </p:txBody>
      </p:sp>
      <p:sp>
        <p:nvSpPr>
          <p:cNvPr id="3" name="Content Placeholder 2">
            <a:extLst>
              <a:ext uri="{FF2B5EF4-FFF2-40B4-BE49-F238E27FC236}">
                <a16:creationId xmlns:a16="http://schemas.microsoft.com/office/drawing/2014/main" id="{5231A50F-E09D-476F-82FE-AA1EF8DBBB93}"/>
              </a:ext>
            </a:extLst>
          </p:cNvPr>
          <p:cNvSpPr>
            <a:spLocks noGrp="1"/>
          </p:cNvSpPr>
          <p:nvPr>
            <p:ph sz="quarter" idx="13"/>
          </p:nvPr>
        </p:nvSpPr>
        <p:spPr/>
        <p:txBody>
          <a:bodyPr/>
          <a:lstStyle/>
          <a:p>
            <a:r>
              <a:rPr lang="en-US" dirty="0"/>
              <a:t>Do I have the right patient?</a:t>
            </a:r>
          </a:p>
          <a:p>
            <a:r>
              <a:rPr lang="en-US" dirty="0"/>
              <a:t>Is it the right time to administer this medication?</a:t>
            </a:r>
          </a:p>
          <a:p>
            <a:r>
              <a:rPr lang="en-US" dirty="0"/>
              <a:t>Is this the right medication?</a:t>
            </a:r>
          </a:p>
          <a:p>
            <a:r>
              <a:rPr lang="en-US" dirty="0"/>
              <a:t>Is this the right dose?</a:t>
            </a:r>
          </a:p>
          <a:p>
            <a:r>
              <a:rPr lang="en-US" dirty="0"/>
              <a:t>Am I giving this medication by the right route </a:t>
            </a:r>
            <a:r>
              <a:rPr lang="en-US" dirty="0" smtClean="0"/>
              <a:t>of administration</a:t>
            </a:r>
            <a:r>
              <a:rPr lang="en-US" dirty="0"/>
              <a:t>?</a:t>
            </a:r>
          </a:p>
        </p:txBody>
      </p:sp>
    </p:spTree>
    <p:extLst>
      <p:ext uri="{BB962C8B-B14F-4D97-AF65-F5344CB8AC3E}">
        <p14:creationId xmlns:p14="http://schemas.microsoft.com/office/powerpoint/2010/main" val="1284912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8071-FCD6-452C-ACE9-C3585B951D7C}"/>
              </a:ext>
            </a:extLst>
          </p:cNvPr>
          <p:cNvSpPr>
            <a:spLocks noGrp="1"/>
          </p:cNvSpPr>
          <p:nvPr>
            <p:ph type="title"/>
          </p:nvPr>
        </p:nvSpPr>
        <p:spPr/>
        <p:txBody>
          <a:bodyPr/>
          <a:lstStyle/>
          <a:p>
            <a:r>
              <a:rPr lang="en-US" dirty="0"/>
              <a:t>Think About It</a:t>
            </a:r>
          </a:p>
        </p:txBody>
      </p:sp>
      <p:sp>
        <p:nvSpPr>
          <p:cNvPr id="3" name="Content Placeholder 2">
            <a:extLst>
              <a:ext uri="{FF2B5EF4-FFF2-40B4-BE49-F238E27FC236}">
                <a16:creationId xmlns:a16="http://schemas.microsoft.com/office/drawing/2014/main" id="{CA96C63C-F957-4377-BC11-BFDA6185B1EC}"/>
              </a:ext>
            </a:extLst>
          </p:cNvPr>
          <p:cNvSpPr>
            <a:spLocks noGrp="1"/>
          </p:cNvSpPr>
          <p:nvPr>
            <p:ph sz="quarter" idx="13"/>
          </p:nvPr>
        </p:nvSpPr>
        <p:spPr/>
        <p:txBody>
          <a:bodyPr/>
          <a:lstStyle/>
          <a:p>
            <a:r>
              <a:rPr lang="en-US" dirty="0"/>
              <a:t>What would be the potential risk to the patient if each of the “five rights” were not checked prior to administration?</a:t>
            </a:r>
          </a:p>
        </p:txBody>
      </p:sp>
    </p:spTree>
    <p:extLst>
      <p:ext uri="{BB962C8B-B14F-4D97-AF65-F5344CB8AC3E}">
        <p14:creationId xmlns:p14="http://schemas.microsoft.com/office/powerpoint/2010/main" val="3538049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5D1F-49EA-474F-827E-6D0A2B8AD604}"/>
              </a:ext>
            </a:extLst>
          </p:cNvPr>
          <p:cNvSpPr>
            <a:spLocks noGrp="1"/>
          </p:cNvSpPr>
          <p:nvPr>
            <p:ph type="title"/>
          </p:nvPr>
        </p:nvSpPr>
        <p:spPr/>
        <p:txBody>
          <a:bodyPr/>
          <a:lstStyle/>
          <a:p>
            <a:r>
              <a:rPr lang="en-US" dirty="0"/>
              <a:t>Routes of Administration </a:t>
            </a:r>
            <a:r>
              <a:rPr lang="en-US" sz="2000" b="0" dirty="0"/>
              <a:t>(1 of 2)</a:t>
            </a:r>
          </a:p>
        </p:txBody>
      </p:sp>
      <p:sp>
        <p:nvSpPr>
          <p:cNvPr id="3" name="Content Placeholder 2">
            <a:extLst>
              <a:ext uri="{FF2B5EF4-FFF2-40B4-BE49-F238E27FC236}">
                <a16:creationId xmlns:a16="http://schemas.microsoft.com/office/drawing/2014/main" id="{7D92AA82-7E9E-43D2-B535-377C2D247970}"/>
              </a:ext>
            </a:extLst>
          </p:cNvPr>
          <p:cNvSpPr>
            <a:spLocks noGrp="1"/>
          </p:cNvSpPr>
          <p:nvPr>
            <p:ph sz="quarter" idx="13"/>
          </p:nvPr>
        </p:nvSpPr>
        <p:spPr/>
        <p:txBody>
          <a:bodyPr/>
          <a:lstStyle/>
          <a:p>
            <a:r>
              <a:rPr lang="en-US" dirty="0"/>
              <a:t>Oral, or swallowed</a:t>
            </a:r>
          </a:p>
          <a:p>
            <a:r>
              <a:rPr lang="en-US" dirty="0"/>
              <a:t>Sublingual, or dissolved under the tongue</a:t>
            </a:r>
          </a:p>
          <a:p>
            <a:r>
              <a:rPr lang="en-US" dirty="0"/>
              <a:t>Inhaled, or breathed into lungs, usually as tiny aerosol particles, such as from an inhaler, or as a gas, such as oxygen</a:t>
            </a:r>
          </a:p>
          <a:p>
            <a:r>
              <a:rPr lang="en-US" dirty="0"/>
              <a:t>Intranasal, or sprayed into the nostrils</a:t>
            </a:r>
          </a:p>
          <a:p>
            <a:r>
              <a:rPr lang="en-US" dirty="0"/>
              <a:t>Intravenous, or injected into vein</a:t>
            </a:r>
          </a:p>
        </p:txBody>
      </p:sp>
    </p:spTree>
    <p:extLst>
      <p:ext uri="{BB962C8B-B14F-4D97-AF65-F5344CB8AC3E}">
        <p14:creationId xmlns:p14="http://schemas.microsoft.com/office/powerpoint/2010/main" val="3430210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5D1F-49EA-474F-827E-6D0A2B8AD604}"/>
              </a:ext>
            </a:extLst>
          </p:cNvPr>
          <p:cNvSpPr>
            <a:spLocks noGrp="1"/>
          </p:cNvSpPr>
          <p:nvPr>
            <p:ph type="title"/>
          </p:nvPr>
        </p:nvSpPr>
        <p:spPr/>
        <p:txBody>
          <a:bodyPr/>
          <a:lstStyle/>
          <a:p>
            <a:r>
              <a:rPr lang="en-US" dirty="0"/>
              <a:t>Routes of Administration </a:t>
            </a:r>
            <a:r>
              <a:rPr lang="en-US" sz="2000" b="0" dirty="0"/>
              <a:t>(2 of 2)</a:t>
            </a:r>
          </a:p>
        </p:txBody>
      </p:sp>
      <p:sp>
        <p:nvSpPr>
          <p:cNvPr id="3" name="Content Placeholder 2">
            <a:extLst>
              <a:ext uri="{FF2B5EF4-FFF2-40B4-BE49-F238E27FC236}">
                <a16:creationId xmlns:a16="http://schemas.microsoft.com/office/drawing/2014/main" id="{7D92AA82-7E9E-43D2-B535-377C2D247970}"/>
              </a:ext>
            </a:extLst>
          </p:cNvPr>
          <p:cNvSpPr>
            <a:spLocks noGrp="1"/>
          </p:cNvSpPr>
          <p:nvPr>
            <p:ph sz="quarter" idx="13"/>
          </p:nvPr>
        </p:nvSpPr>
        <p:spPr/>
        <p:txBody>
          <a:bodyPr/>
          <a:lstStyle/>
          <a:p>
            <a:r>
              <a:rPr lang="en-US" dirty="0"/>
              <a:t>Intramuscular, or injected into a muscle</a:t>
            </a:r>
          </a:p>
          <a:p>
            <a:r>
              <a:rPr lang="en-US" dirty="0"/>
              <a:t>Subcutaneous, or injected under the skin</a:t>
            </a:r>
          </a:p>
          <a:p>
            <a:r>
              <a:rPr lang="en-US" dirty="0"/>
              <a:t>Intraosseous, or injected into the bone marrow cavity</a:t>
            </a:r>
          </a:p>
          <a:p>
            <a:r>
              <a:rPr lang="en-US" dirty="0"/>
              <a:t>Endotracheal, or sprayed directly into a tube inserted into the trachea</a:t>
            </a:r>
          </a:p>
        </p:txBody>
      </p:sp>
    </p:spTree>
    <p:extLst>
      <p:ext uri="{BB962C8B-B14F-4D97-AF65-F5344CB8AC3E}">
        <p14:creationId xmlns:p14="http://schemas.microsoft.com/office/powerpoint/2010/main" val="542961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180A-1DC1-4075-95CF-5661B765ED0A}"/>
              </a:ext>
            </a:extLst>
          </p:cNvPr>
          <p:cNvSpPr>
            <a:spLocks noGrp="1"/>
          </p:cNvSpPr>
          <p:nvPr>
            <p:ph type="title"/>
          </p:nvPr>
        </p:nvSpPr>
        <p:spPr/>
        <p:txBody>
          <a:bodyPr/>
          <a:lstStyle/>
          <a:p>
            <a:r>
              <a:rPr lang="en-US" dirty="0"/>
              <a:t>Pharmacodynamic Considerations</a:t>
            </a:r>
          </a:p>
        </p:txBody>
      </p:sp>
      <p:sp>
        <p:nvSpPr>
          <p:cNvPr id="3" name="Content Placeholder 2">
            <a:extLst>
              <a:ext uri="{FF2B5EF4-FFF2-40B4-BE49-F238E27FC236}">
                <a16:creationId xmlns:a16="http://schemas.microsoft.com/office/drawing/2014/main" id="{C75B4A39-8833-4263-A366-1AFEE2518879}"/>
              </a:ext>
            </a:extLst>
          </p:cNvPr>
          <p:cNvSpPr>
            <a:spLocks noGrp="1"/>
          </p:cNvSpPr>
          <p:nvPr>
            <p:ph sz="quarter" idx="13"/>
          </p:nvPr>
        </p:nvSpPr>
        <p:spPr/>
        <p:txBody>
          <a:bodyPr/>
          <a:lstStyle/>
          <a:p>
            <a:r>
              <a:rPr lang="en-US" dirty="0"/>
              <a:t>Pharmacodynamics</a:t>
            </a:r>
          </a:p>
          <a:p>
            <a:pPr lvl="1"/>
            <a:r>
              <a:rPr lang="en-US" dirty="0"/>
              <a:t>Study of effects of medications on body</a:t>
            </a:r>
          </a:p>
          <a:p>
            <a:pPr lvl="1"/>
            <a:r>
              <a:rPr lang="en-US" dirty="0"/>
              <a:t>What effect will medication have?</a:t>
            </a:r>
          </a:p>
          <a:p>
            <a:pPr lvl="1"/>
            <a:r>
              <a:rPr lang="en-US" dirty="0"/>
              <a:t>How will this medication affect my patient specifically?</a:t>
            </a:r>
          </a:p>
          <a:p>
            <a:pPr lvl="1"/>
            <a:r>
              <a:rPr lang="en-US" dirty="0"/>
              <a:t>Patient-specific factors change how medication works.</a:t>
            </a:r>
          </a:p>
        </p:txBody>
      </p:sp>
    </p:spTree>
    <p:extLst>
      <p:ext uri="{BB962C8B-B14F-4D97-AF65-F5344CB8AC3E}">
        <p14:creationId xmlns:p14="http://schemas.microsoft.com/office/powerpoint/2010/main" val="1759420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Medications E</a:t>
            </a:r>
            <a:r>
              <a:rPr lang="en-US" altLang="en-US" sz="100" dirty="0">
                <a:solidFill>
                  <a:schemeClr val="bg1"/>
                </a:solidFill>
              </a:rPr>
              <a:t> </a:t>
            </a:r>
            <a:r>
              <a:rPr lang="en-US" altLang="en-US" dirty="0">
                <a:solidFill>
                  <a:schemeClr val="bg1"/>
                </a:solidFill>
              </a:rPr>
              <a:t>M</a:t>
            </a:r>
            <a:r>
              <a:rPr lang="en-US" altLang="en-US" sz="100" dirty="0">
                <a:solidFill>
                  <a:schemeClr val="bg1"/>
                </a:solidFill>
              </a:rPr>
              <a:t> </a:t>
            </a:r>
            <a:r>
              <a:rPr lang="en-US" altLang="en-US" dirty="0">
                <a:solidFill>
                  <a:schemeClr val="bg1"/>
                </a:solidFill>
              </a:rPr>
              <a:t>Ts Can Administer</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B926-289E-4FC7-908A-B7A41B2750B2}"/>
              </a:ext>
            </a:extLst>
          </p:cNvPr>
          <p:cNvSpPr>
            <a:spLocks noGrp="1"/>
          </p:cNvSpPr>
          <p:nvPr>
            <p:ph type="title"/>
          </p:nvPr>
        </p:nvSpPr>
        <p:spPr/>
        <p:txBody>
          <a:bodyPr/>
          <a:lstStyle/>
          <a:p>
            <a:r>
              <a:rPr lang="en-US" dirty="0"/>
              <a:t>Reassessment and Documentation</a:t>
            </a:r>
          </a:p>
        </p:txBody>
      </p:sp>
      <p:sp>
        <p:nvSpPr>
          <p:cNvPr id="3" name="Content Placeholder 2">
            <a:extLst>
              <a:ext uri="{FF2B5EF4-FFF2-40B4-BE49-F238E27FC236}">
                <a16:creationId xmlns:a16="http://schemas.microsoft.com/office/drawing/2014/main" id="{7B8D3F07-1605-41F9-9E3C-AFE99B160FB3}"/>
              </a:ext>
            </a:extLst>
          </p:cNvPr>
          <p:cNvSpPr>
            <a:spLocks noGrp="1"/>
          </p:cNvSpPr>
          <p:nvPr>
            <p:ph sz="quarter" idx="13"/>
          </p:nvPr>
        </p:nvSpPr>
        <p:spPr/>
        <p:txBody>
          <a:bodyPr/>
          <a:lstStyle/>
          <a:p>
            <a:r>
              <a:rPr lang="en-US" dirty="0"/>
              <a:t>After administering medication, reassess patient.</a:t>
            </a:r>
          </a:p>
          <a:p>
            <a:r>
              <a:rPr lang="en-US" dirty="0"/>
              <a:t>Clearly document medications administered.</a:t>
            </a:r>
          </a:p>
        </p:txBody>
      </p:sp>
    </p:spTree>
    <p:extLst>
      <p:ext uri="{BB962C8B-B14F-4D97-AF65-F5344CB8AC3E}">
        <p14:creationId xmlns:p14="http://schemas.microsoft.com/office/powerpoint/2010/main" val="3742720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altLang="en-US" dirty="0">
                <a:sym typeface="Lucida Grande" pitchFamily="-111" charset="0"/>
              </a:rPr>
              <a:t>Medications Patients Often Take</a:t>
            </a:r>
            <a:endParaRPr lang="en-IN" sz="2000" b="0" dirty="0"/>
          </a:p>
        </p:txBody>
      </p:sp>
      <p:pic>
        <p:nvPicPr>
          <p:cNvPr id="5" name="Picture 4" descr="A disc shaped Advair inhaler.">
            <a:extLst>
              <a:ext uri="{FF2B5EF4-FFF2-40B4-BE49-F238E27FC236}">
                <a16:creationId xmlns:a16="http://schemas.microsoft.com/office/drawing/2014/main" id="{F82498B9-0F65-4125-AF7D-9ED26BE70EDA}"/>
              </a:ext>
            </a:extLst>
          </p:cNvPr>
          <p:cNvPicPr>
            <a:picLocks noChangeAspect="1"/>
          </p:cNvPicPr>
          <p:nvPr/>
        </p:nvPicPr>
        <p:blipFill>
          <a:blip r:embed="rId3"/>
          <a:stretch>
            <a:fillRect/>
          </a:stretch>
        </p:blipFill>
        <p:spPr>
          <a:xfrm>
            <a:off x="2630396" y="1612731"/>
            <a:ext cx="3883208" cy="3627295"/>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365738"/>
            <a:ext cx="8507186" cy="1016402"/>
          </a:xfrm>
        </p:spPr>
        <p:txBody>
          <a:bodyPr/>
          <a:lstStyle/>
          <a:p>
            <a:pPr marL="432" indent="0">
              <a:buNone/>
            </a:pPr>
            <a:r>
              <a:rPr lang="en-US" dirty="0"/>
              <a:t>Advair is a medication that may be prescribed to a patient for daily management of a respiratory disease. It should not be used for emergency treatment of an acute attack or breathing difficulty. © GlaxoSmithKline</a:t>
            </a:r>
          </a:p>
        </p:txBody>
      </p:sp>
    </p:spTree>
    <p:extLst>
      <p:ext uri="{BB962C8B-B14F-4D97-AF65-F5344CB8AC3E}">
        <p14:creationId xmlns:p14="http://schemas.microsoft.com/office/powerpoint/2010/main" val="1889570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6D48-8CB9-4F2E-A84E-5731C57D457B}"/>
              </a:ext>
            </a:extLst>
          </p:cNvPr>
          <p:cNvSpPr>
            <a:spLocks noGrp="1"/>
          </p:cNvSpPr>
          <p:nvPr>
            <p:ph type="title"/>
          </p:nvPr>
        </p:nvSpPr>
        <p:spPr/>
        <p:txBody>
          <a:bodyPr/>
          <a:lstStyle/>
          <a:p>
            <a:r>
              <a:rPr lang="en-US" sz="3400" dirty="0"/>
              <a:t>Table 18-2 Herbal Agents and What They Are Sometimes Used For</a:t>
            </a:r>
          </a:p>
        </p:txBody>
      </p:sp>
      <p:graphicFrame>
        <p:nvGraphicFramePr>
          <p:cNvPr id="5" name="Table 4">
            <a:extLst>
              <a:ext uri="{FF2B5EF4-FFF2-40B4-BE49-F238E27FC236}">
                <a16:creationId xmlns:a16="http://schemas.microsoft.com/office/drawing/2014/main" id="{60AD7101-F21D-4D17-858E-9D0124C46DBB}"/>
              </a:ext>
            </a:extLst>
          </p:cNvPr>
          <p:cNvGraphicFramePr>
            <a:graphicFrameLocks noGrp="1"/>
          </p:cNvGraphicFramePr>
          <p:nvPr>
            <p:extLst>
              <p:ext uri="{D42A27DB-BD31-4B8C-83A1-F6EECF244321}">
                <p14:modId xmlns:p14="http://schemas.microsoft.com/office/powerpoint/2010/main" val="1683374905"/>
              </p:ext>
            </p:extLst>
          </p:nvPr>
        </p:nvGraphicFramePr>
        <p:xfrm>
          <a:off x="598715" y="1586480"/>
          <a:ext cx="7892144" cy="4519390"/>
        </p:xfrm>
        <a:graphic>
          <a:graphicData uri="http://schemas.openxmlformats.org/drawingml/2006/table">
            <a:tbl>
              <a:tblPr firstRow="1">
                <a:tableStyleId>{5940675A-B579-460E-94D1-54222C63F5DA}</a:tableStyleId>
              </a:tblPr>
              <a:tblGrid>
                <a:gridCol w="2694991">
                  <a:extLst>
                    <a:ext uri="{9D8B030D-6E8A-4147-A177-3AD203B41FA5}">
                      <a16:colId xmlns:a16="http://schemas.microsoft.com/office/drawing/2014/main" val="3420262725"/>
                    </a:ext>
                  </a:extLst>
                </a:gridCol>
                <a:gridCol w="5197153">
                  <a:extLst>
                    <a:ext uri="{9D8B030D-6E8A-4147-A177-3AD203B41FA5}">
                      <a16:colId xmlns:a16="http://schemas.microsoft.com/office/drawing/2014/main" val="4095453500"/>
                    </a:ext>
                  </a:extLst>
                </a:gridCol>
              </a:tblGrid>
              <a:tr h="353853">
                <a:tc>
                  <a:txBody>
                    <a:bodyPr/>
                    <a:lstStyle/>
                    <a:p>
                      <a:pPr marL="0" marR="0" lvl="0" indent="0" algn="l" rtl="0">
                        <a:lnSpc>
                          <a:spcPct val="100000"/>
                        </a:lnSpc>
                        <a:spcBef>
                          <a:spcPts val="0"/>
                        </a:spcBef>
                        <a:spcAft>
                          <a:spcPts val="0"/>
                        </a:spcAft>
                        <a:buClr>
                          <a:srgbClr val="3C1581"/>
                        </a:buClr>
                        <a:buSzPct val="25000"/>
                        <a:buFont typeface="Arial"/>
                        <a:buNone/>
                      </a:pPr>
                      <a:r>
                        <a:rPr lang="en-US" sz="1600" b="1" u="none" strike="noStrike" cap="none" dirty="0">
                          <a:solidFill>
                            <a:sysClr val="windowText" lastClr="000000"/>
                          </a:solidFill>
                        </a:rPr>
                        <a:t>Herbal</a:t>
                      </a:r>
                      <a:r>
                        <a:rPr lang="en-US" sz="1600" b="1" u="none" strike="noStrike" cap="none" baseline="0" dirty="0">
                          <a:solidFill>
                            <a:sysClr val="windowText" lastClr="000000"/>
                          </a:solidFill>
                        </a:rPr>
                        <a:t> Agent</a:t>
                      </a:r>
                      <a:endParaRPr lang="en-US" sz="1600" b="1" u="none" strike="noStrike" cap="none" dirty="0">
                        <a:solidFill>
                          <a:sysClr val="windowText" lastClr="000000"/>
                        </a:solidFill>
                      </a:endParaRPr>
                    </a:p>
                  </a:txBody>
                  <a:tcPr marL="91450" marR="91450" marT="45725" marB="45725" anchor="b"/>
                </a:tc>
                <a:tc>
                  <a:txBody>
                    <a:bodyPr/>
                    <a:lstStyle/>
                    <a:p>
                      <a:pPr marL="0" marR="0" lvl="0" indent="0" algn="l" rtl="0">
                        <a:lnSpc>
                          <a:spcPct val="100000"/>
                        </a:lnSpc>
                        <a:spcBef>
                          <a:spcPts val="0"/>
                        </a:spcBef>
                        <a:spcAft>
                          <a:spcPts val="0"/>
                        </a:spcAft>
                        <a:buClr>
                          <a:srgbClr val="3C1581"/>
                        </a:buClr>
                        <a:buSzPct val="25000"/>
                        <a:buFont typeface="Arial"/>
                        <a:buNone/>
                      </a:pPr>
                      <a:r>
                        <a:rPr lang="en-US" sz="1600" b="1" u="none" strike="noStrike" cap="none" dirty="0">
                          <a:solidFill>
                            <a:sysClr val="windowText" lastClr="000000"/>
                          </a:solidFill>
                        </a:rPr>
                        <a:t>Sometimes Used for</a:t>
                      </a:r>
                    </a:p>
                  </a:txBody>
                  <a:tcPr marL="91450" marR="91450" marT="45725" marB="45725" anchor="b"/>
                </a:tc>
                <a:extLst>
                  <a:ext uri="{0D108BD9-81ED-4DB2-BD59-A6C34878D82A}">
                    <a16:rowId xmlns:a16="http://schemas.microsoft.com/office/drawing/2014/main" val="106216507"/>
                  </a:ext>
                </a:extLst>
              </a:tr>
              <a:tr h="619236">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Gingko or gingko biloba</a:t>
                      </a:r>
                      <a:endParaRPr lang="en-US" sz="1600" u="none" strike="noStrike" cap="none" dirty="0">
                        <a:solidFill>
                          <a:schemeClr val="tx1"/>
                        </a:solidFill>
                      </a:endParaRPr>
                    </a:p>
                  </a:txBody>
                  <a:tcPr marL="91450" marR="91450" marT="45725" marB="45725"/>
                </a:tc>
                <a:tc>
                  <a:txBody>
                    <a:bodyPr/>
                    <a:lstStyle/>
                    <a:p>
                      <a:r>
                        <a:rPr lang="en-US" sz="1600" u="none" strike="noStrike" cap="none" dirty="0">
                          <a:effectLst/>
                          <a:sym typeface="Arial"/>
                        </a:rPr>
                        <a:t>Dementia, poor circulation to the legs, ringing in the ears</a:t>
                      </a:r>
                      <a:endParaRPr lang="en-US" sz="1600" b="0" i="0" u="none" strike="noStrike" cap="none" dirty="0">
                        <a:solidFill>
                          <a:schemeClr val="tx1"/>
                        </a:solidFill>
                        <a:effectLst/>
                        <a:latin typeface="Arial"/>
                        <a:ea typeface="Arial"/>
                        <a:cs typeface="Arial"/>
                        <a:sym typeface="Arial"/>
                      </a:endParaRPr>
                    </a:p>
                  </a:txBody>
                  <a:tcPr marL="91450" marR="91450" marT="45725" marB="45725"/>
                </a:tc>
                <a:extLst>
                  <a:ext uri="{0D108BD9-81ED-4DB2-BD59-A6C34878D82A}">
                    <a16:rowId xmlns:a16="http://schemas.microsoft.com/office/drawing/2014/main" val="849203585"/>
                  </a:ext>
                </a:extLst>
              </a:tr>
              <a:tr h="353853">
                <a:tc>
                  <a:txBody>
                    <a:bodyPr/>
                    <a:lstStyle/>
                    <a:p>
                      <a:r>
                        <a:rPr lang="en-US" sz="1600" u="none" strike="noStrike" cap="none" dirty="0">
                          <a:effectLst/>
                          <a:sym typeface="Arial"/>
                        </a:rPr>
                        <a:t>St. John’s wort</a:t>
                      </a:r>
                      <a:endParaRPr lang="en-US" sz="1600" b="0" i="0" u="none" strike="noStrike" cap="none" dirty="0">
                        <a:solidFill>
                          <a:schemeClr val="tx1"/>
                        </a:solidFill>
                        <a:effectLst/>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Depression</a:t>
                      </a:r>
                      <a:endParaRPr lang="en-US" sz="1600" u="none" strike="noStrike" cap="none" dirty="0">
                        <a:solidFill>
                          <a:schemeClr val="tx1"/>
                        </a:solidFill>
                      </a:endParaRPr>
                    </a:p>
                  </a:txBody>
                  <a:tcPr marL="91450" marR="91450" marT="45725" marB="45725"/>
                </a:tc>
                <a:extLst>
                  <a:ext uri="{0D108BD9-81ED-4DB2-BD59-A6C34878D82A}">
                    <a16:rowId xmlns:a16="http://schemas.microsoft.com/office/drawing/2014/main" val="3666239175"/>
                  </a:ext>
                </a:extLst>
              </a:tr>
              <a:tr h="361624">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Echinacea</a:t>
                      </a:r>
                      <a:endParaRPr lang="en-US" sz="1600" u="none" strike="noStrike" cap="none" dirty="0">
                        <a:solidFill>
                          <a:schemeClr val="tx1"/>
                        </a:solidFill>
                      </a:endParaRPr>
                    </a:p>
                  </a:txBody>
                  <a:tcPr marL="91450" marR="91450" marT="45725" marB="45725"/>
                </a:tc>
                <a:tc>
                  <a:txBody>
                    <a:bodyPr/>
                    <a:lstStyle/>
                    <a:p>
                      <a:r>
                        <a:rPr lang="en-US" sz="1600" u="none" strike="noStrike" cap="none" dirty="0">
                          <a:effectLst/>
                          <a:sym typeface="Arial"/>
                        </a:rPr>
                        <a:t>Prevention and treatment of the common cold</a:t>
                      </a:r>
                      <a:endParaRPr lang="en-US" sz="1600" b="0" i="0" u="none" strike="noStrike" cap="none" dirty="0">
                        <a:solidFill>
                          <a:schemeClr val="tx1"/>
                        </a:solidFill>
                        <a:effectLst/>
                        <a:latin typeface="Arial"/>
                        <a:ea typeface="Arial"/>
                        <a:cs typeface="Arial"/>
                        <a:sym typeface="Arial"/>
                      </a:endParaRPr>
                    </a:p>
                  </a:txBody>
                  <a:tcPr marL="91450" marR="91450" marT="45725" marB="45725"/>
                </a:tc>
                <a:extLst>
                  <a:ext uri="{0D108BD9-81ED-4DB2-BD59-A6C34878D82A}">
                    <a16:rowId xmlns:a16="http://schemas.microsoft.com/office/drawing/2014/main" val="1249117788"/>
                  </a:ext>
                </a:extLst>
              </a:tr>
              <a:tr h="353853">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Garlic</a:t>
                      </a:r>
                      <a:endParaRPr lang="en-US" sz="16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High cholesterol</a:t>
                      </a:r>
                      <a:endParaRPr lang="en-US" sz="1600" u="none" strike="noStrike" cap="none" dirty="0">
                        <a:solidFill>
                          <a:schemeClr val="tx1"/>
                        </a:solidFill>
                      </a:endParaRPr>
                    </a:p>
                  </a:txBody>
                  <a:tcPr marL="91450" marR="91450" marT="45725" marB="45725"/>
                </a:tc>
                <a:extLst>
                  <a:ext uri="{0D108BD9-81ED-4DB2-BD59-A6C34878D82A}">
                    <a16:rowId xmlns:a16="http://schemas.microsoft.com/office/drawing/2014/main" val="4271745587"/>
                  </a:ext>
                </a:extLst>
              </a:tr>
              <a:tr h="353853">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Ginger root</a:t>
                      </a:r>
                      <a:endParaRPr lang="en-US" sz="16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Nausea and vomiting</a:t>
                      </a:r>
                      <a:endParaRPr lang="en-US" sz="1600" u="none" strike="noStrike" cap="none" dirty="0">
                        <a:solidFill>
                          <a:schemeClr val="tx1"/>
                        </a:solidFill>
                      </a:endParaRPr>
                    </a:p>
                  </a:txBody>
                  <a:tcPr marL="91450" marR="91450" marT="45725" marB="45725"/>
                </a:tc>
                <a:extLst>
                  <a:ext uri="{0D108BD9-81ED-4DB2-BD59-A6C34878D82A}">
                    <a16:rowId xmlns:a16="http://schemas.microsoft.com/office/drawing/2014/main" val="2771045447"/>
                  </a:ext>
                </a:extLst>
              </a:tr>
              <a:tr h="353853">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Saw palmetto</a:t>
                      </a:r>
                      <a:endParaRPr lang="en-US" sz="16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Swollen prostate</a:t>
                      </a:r>
                      <a:endParaRPr lang="en-US" sz="1600" u="none" strike="noStrike" cap="none" dirty="0">
                        <a:solidFill>
                          <a:schemeClr val="tx1"/>
                        </a:solidFill>
                      </a:endParaRPr>
                    </a:p>
                  </a:txBody>
                  <a:tcPr marL="91450" marR="91450" marT="45725" marB="45725"/>
                </a:tc>
                <a:extLst>
                  <a:ext uri="{0D108BD9-81ED-4DB2-BD59-A6C34878D82A}">
                    <a16:rowId xmlns:a16="http://schemas.microsoft.com/office/drawing/2014/main" val="1591356362"/>
                  </a:ext>
                </a:extLst>
              </a:tr>
              <a:tr h="353853">
                <a:tc>
                  <a:txBody>
                    <a:bodyPr/>
                    <a:lstStyle/>
                    <a:p>
                      <a:r>
                        <a:rPr lang="en-US" sz="1600" u="none" strike="noStrike" cap="none" dirty="0">
                          <a:effectLst/>
                          <a:sym typeface="Arial"/>
                        </a:rPr>
                        <a:t>Hawthorn leaf or flower</a:t>
                      </a:r>
                      <a:endParaRPr lang="en-US" sz="1600" b="0" i="0" u="none" strike="noStrike" cap="none" dirty="0">
                        <a:solidFill>
                          <a:schemeClr val="tx1"/>
                        </a:solidFill>
                        <a:effectLst/>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Heart failure</a:t>
                      </a:r>
                      <a:endParaRPr lang="en-US" sz="1600" u="none" strike="noStrike" cap="none" dirty="0">
                        <a:solidFill>
                          <a:schemeClr val="tx1"/>
                        </a:solidFill>
                      </a:endParaRPr>
                    </a:p>
                  </a:txBody>
                  <a:tcPr marL="91450" marR="91450" marT="45725" marB="45725"/>
                </a:tc>
                <a:extLst>
                  <a:ext uri="{0D108BD9-81ED-4DB2-BD59-A6C34878D82A}">
                    <a16:rowId xmlns:a16="http://schemas.microsoft.com/office/drawing/2014/main" val="2433787082"/>
                  </a:ext>
                </a:extLst>
              </a:tr>
              <a:tr h="353853">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Evening primrose oil</a:t>
                      </a:r>
                      <a:endParaRPr lang="en-US" sz="16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Premenstrual syndrome</a:t>
                      </a:r>
                      <a:endParaRPr lang="en-US" sz="1600" u="none" strike="noStrike" cap="none" dirty="0">
                        <a:solidFill>
                          <a:schemeClr val="tx1"/>
                        </a:solidFill>
                      </a:endParaRPr>
                    </a:p>
                  </a:txBody>
                  <a:tcPr marL="91450" marR="91450" marT="45725" marB="45725"/>
                </a:tc>
                <a:extLst>
                  <a:ext uri="{0D108BD9-81ED-4DB2-BD59-A6C34878D82A}">
                    <a16:rowId xmlns:a16="http://schemas.microsoft.com/office/drawing/2014/main" val="384058380"/>
                  </a:ext>
                </a:extLst>
              </a:tr>
              <a:tr h="353853">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Feverfew leaf</a:t>
                      </a:r>
                      <a:endParaRPr lang="en-US" sz="16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Migraine prevention</a:t>
                      </a:r>
                      <a:endParaRPr lang="en-US" sz="1600" u="none" strike="noStrike" cap="none" dirty="0">
                        <a:solidFill>
                          <a:schemeClr val="tx1"/>
                        </a:solidFill>
                      </a:endParaRPr>
                    </a:p>
                  </a:txBody>
                  <a:tcPr marL="91450" marR="91450" marT="45725" marB="45725"/>
                </a:tc>
                <a:extLst>
                  <a:ext uri="{0D108BD9-81ED-4DB2-BD59-A6C34878D82A}">
                    <a16:rowId xmlns:a16="http://schemas.microsoft.com/office/drawing/2014/main" val="135716196"/>
                  </a:ext>
                </a:extLst>
              </a:tr>
              <a:tr h="353853">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Kava kava</a:t>
                      </a:r>
                      <a:endParaRPr lang="en-US" sz="16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Anxiety</a:t>
                      </a:r>
                      <a:endParaRPr lang="en-US" sz="1600" u="none" strike="noStrike" cap="none" dirty="0">
                        <a:solidFill>
                          <a:schemeClr val="tx1"/>
                        </a:solidFill>
                      </a:endParaRPr>
                    </a:p>
                  </a:txBody>
                  <a:tcPr marL="91450" marR="91450" marT="45725" marB="45725"/>
                </a:tc>
                <a:extLst>
                  <a:ext uri="{0D108BD9-81ED-4DB2-BD59-A6C34878D82A}">
                    <a16:rowId xmlns:a16="http://schemas.microsoft.com/office/drawing/2014/main" val="4039857289"/>
                  </a:ext>
                </a:extLst>
              </a:tr>
              <a:tr h="353853">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Valerian root</a:t>
                      </a:r>
                      <a:endParaRPr lang="en-US" sz="1600" u="none" strike="noStrike" cap="none" dirty="0">
                        <a:solidFill>
                          <a:schemeClr val="tx1"/>
                        </a:solidFill>
                      </a:endParaRPr>
                    </a:p>
                  </a:txBody>
                  <a:tcPr marL="91450" marR="91450" marT="45725" marB="45725"/>
                </a:tc>
                <a:tc>
                  <a:txBody>
                    <a:bodyPr/>
                    <a:lstStyle/>
                    <a:p>
                      <a:pPr marL="0" marR="0" lvl="0" indent="0" algn="l" rtl="0">
                        <a:lnSpc>
                          <a:spcPct val="100000"/>
                        </a:lnSpc>
                        <a:spcBef>
                          <a:spcPts val="0"/>
                        </a:spcBef>
                        <a:spcAft>
                          <a:spcPts val="0"/>
                        </a:spcAft>
                        <a:buClr>
                          <a:srgbClr val="3C1581"/>
                        </a:buClr>
                        <a:buSzPct val="25000"/>
                        <a:buFont typeface="Arial"/>
                        <a:buNone/>
                      </a:pPr>
                      <a:r>
                        <a:rPr lang="en-US" sz="1600" u="none" strike="noStrike" cap="none" dirty="0">
                          <a:effectLst/>
                          <a:sym typeface="Arial"/>
                        </a:rPr>
                        <a:t>Insomnia</a:t>
                      </a:r>
                      <a:endParaRPr lang="en-US" sz="1600" u="none" strike="noStrike" cap="none" dirty="0">
                        <a:solidFill>
                          <a:schemeClr val="tx1"/>
                        </a:solidFill>
                      </a:endParaRPr>
                    </a:p>
                  </a:txBody>
                  <a:tcPr marL="91450" marR="91450" marT="45725" marB="45725"/>
                </a:tc>
                <a:extLst>
                  <a:ext uri="{0D108BD9-81ED-4DB2-BD59-A6C34878D82A}">
                    <a16:rowId xmlns:a16="http://schemas.microsoft.com/office/drawing/2014/main" val="344373038"/>
                  </a:ext>
                </a:extLst>
              </a:tr>
            </a:tbl>
          </a:graphicData>
        </a:graphic>
      </p:graphicFrame>
    </p:spTree>
    <p:extLst>
      <p:ext uri="{BB962C8B-B14F-4D97-AF65-F5344CB8AC3E}">
        <p14:creationId xmlns:p14="http://schemas.microsoft.com/office/powerpoint/2010/main" val="734293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838451"/>
          </a:xfrm>
        </p:spPr>
        <p:txBody>
          <a:bodyPr/>
          <a:lstStyle/>
          <a:p>
            <a:r>
              <a:rPr lang="en-US" altLang="en-US" dirty="0"/>
              <a:t>Assisting with I</a:t>
            </a:r>
            <a:r>
              <a:rPr lang="en-US" altLang="en-US" sz="100" dirty="0"/>
              <a:t> </a:t>
            </a:r>
            <a:r>
              <a:rPr lang="en-US" altLang="en-US" dirty="0"/>
              <a:t>V Therapy</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568916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BF57-4B27-40A0-99C8-A0BBB07CF3D8}"/>
              </a:ext>
            </a:extLst>
          </p:cNvPr>
          <p:cNvSpPr>
            <a:spLocks noGrp="1"/>
          </p:cNvSpPr>
          <p:nvPr>
            <p:ph type="title"/>
          </p:nvPr>
        </p:nvSpPr>
        <p:spPr/>
        <p:txBody>
          <a:bodyPr/>
          <a:lstStyle/>
          <a:p>
            <a:r>
              <a:rPr lang="en-US" sz="3400" dirty="0"/>
              <a:t>Setting Up </a:t>
            </a:r>
            <a:r>
              <a:rPr lang="en-US" sz="3400" dirty="0" smtClean="0"/>
              <a:t>an I</a:t>
            </a:r>
            <a:r>
              <a:rPr lang="en-US" sz="100" dirty="0" smtClean="0"/>
              <a:t> </a:t>
            </a:r>
            <a:r>
              <a:rPr lang="en-US" sz="3400" dirty="0" smtClean="0"/>
              <a:t>V Fluid </a:t>
            </a:r>
            <a:r>
              <a:rPr lang="en-US" sz="3400" dirty="0"/>
              <a:t>Administration Set </a:t>
            </a:r>
            <a:r>
              <a:rPr lang="en-US" sz="2000" b="0" dirty="0"/>
              <a:t>(1 of 8)</a:t>
            </a:r>
          </a:p>
        </p:txBody>
      </p:sp>
      <p:sp>
        <p:nvSpPr>
          <p:cNvPr id="3" name="Content Placeholder 2">
            <a:extLst>
              <a:ext uri="{FF2B5EF4-FFF2-40B4-BE49-F238E27FC236}">
                <a16:creationId xmlns:a16="http://schemas.microsoft.com/office/drawing/2014/main" id="{7E14D242-1155-4ADE-8662-99D80D4ACD7D}"/>
              </a:ext>
            </a:extLst>
          </p:cNvPr>
          <p:cNvSpPr>
            <a:spLocks noGrp="1"/>
          </p:cNvSpPr>
          <p:nvPr>
            <p:ph sz="quarter" idx="13"/>
          </p:nvPr>
        </p:nvSpPr>
        <p:spPr>
          <a:xfrm>
            <a:off x="457199" y="1556326"/>
            <a:ext cx="8314267" cy="4467955"/>
          </a:xfrm>
        </p:spPr>
        <p:txBody>
          <a:bodyPr/>
          <a:lstStyle/>
          <a:p>
            <a:r>
              <a:rPr lang="en-US" dirty="0"/>
              <a:t>Ways fluids and medications may be administered into the vein</a:t>
            </a:r>
          </a:p>
          <a:p>
            <a:pPr lvl="1"/>
            <a:r>
              <a:rPr lang="en-US" dirty="0"/>
              <a:t>Heparin (saline) lock</a:t>
            </a:r>
          </a:p>
          <a:p>
            <a:pPr lvl="2"/>
            <a:r>
              <a:rPr lang="en-US" dirty="0"/>
              <a:t>Catheter placed into vein</a:t>
            </a:r>
          </a:p>
          <a:p>
            <a:pPr lvl="2"/>
            <a:r>
              <a:rPr lang="en-US" dirty="0"/>
              <a:t>Cap (lock) placed over end of catheter</a:t>
            </a:r>
          </a:p>
          <a:p>
            <a:pPr lvl="2"/>
            <a:r>
              <a:rPr lang="en-US" dirty="0"/>
              <a:t>Lock contains port for administering medications.</a:t>
            </a:r>
          </a:p>
        </p:txBody>
      </p:sp>
    </p:spTree>
    <p:extLst>
      <p:ext uri="{BB962C8B-B14F-4D97-AF65-F5344CB8AC3E}">
        <p14:creationId xmlns:p14="http://schemas.microsoft.com/office/powerpoint/2010/main" val="1159404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BF57-4B27-40A0-99C8-A0BBB07CF3D8}"/>
              </a:ext>
            </a:extLst>
          </p:cNvPr>
          <p:cNvSpPr>
            <a:spLocks noGrp="1"/>
          </p:cNvSpPr>
          <p:nvPr>
            <p:ph type="title"/>
          </p:nvPr>
        </p:nvSpPr>
        <p:spPr/>
        <p:txBody>
          <a:bodyPr/>
          <a:lstStyle/>
          <a:p>
            <a:r>
              <a:rPr lang="en-US" sz="3400" dirty="0"/>
              <a:t>Setting Up an </a:t>
            </a:r>
            <a:r>
              <a:rPr lang="en-US" sz="3400" dirty="0" smtClean="0"/>
              <a:t>I</a:t>
            </a:r>
            <a:r>
              <a:rPr lang="en-US" sz="100" dirty="0" smtClean="0"/>
              <a:t> </a:t>
            </a:r>
            <a:r>
              <a:rPr lang="en-US" sz="3400" dirty="0" smtClean="0"/>
              <a:t>V </a:t>
            </a:r>
            <a:r>
              <a:rPr lang="en-US" sz="3400" dirty="0"/>
              <a:t>Fluid Administration Set </a:t>
            </a:r>
            <a:r>
              <a:rPr lang="en-US" sz="2000" b="0" dirty="0" smtClean="0"/>
              <a:t>(2 </a:t>
            </a:r>
            <a:r>
              <a:rPr lang="en-US" sz="2000" b="0" dirty="0"/>
              <a:t>of 8)</a:t>
            </a:r>
          </a:p>
        </p:txBody>
      </p:sp>
      <p:sp>
        <p:nvSpPr>
          <p:cNvPr id="6" name="Content Placeholder 5">
            <a:extLst>
              <a:ext uri="{FF2B5EF4-FFF2-40B4-BE49-F238E27FC236}">
                <a16:creationId xmlns:a16="http://schemas.microsoft.com/office/drawing/2014/main" id="{18A78F9D-A696-42A0-AD87-3CB2B51E3F32}"/>
              </a:ext>
            </a:extLst>
          </p:cNvPr>
          <p:cNvSpPr>
            <a:spLocks noGrp="1"/>
          </p:cNvSpPr>
          <p:nvPr>
            <p:ph sz="quarter" idx="16"/>
          </p:nvPr>
        </p:nvSpPr>
        <p:spPr>
          <a:xfrm>
            <a:off x="457199" y="1555751"/>
            <a:ext cx="8364071" cy="2222874"/>
          </a:xfrm>
        </p:spPr>
        <p:txBody>
          <a:bodyPr/>
          <a:lstStyle/>
          <a:p>
            <a:r>
              <a:rPr lang="en-US" sz="2400" dirty="0"/>
              <a:t>Ways fluids and medications may be administered into the </a:t>
            </a:r>
            <a:r>
              <a:rPr lang="en-US" sz="2400" dirty="0" smtClean="0"/>
              <a:t>vein</a:t>
            </a:r>
          </a:p>
          <a:p>
            <a:pPr lvl="1"/>
            <a:r>
              <a:rPr lang="en-US" sz="2400" dirty="0"/>
              <a:t>Traditional I</a:t>
            </a:r>
            <a:r>
              <a:rPr lang="en-US" sz="100" dirty="0"/>
              <a:t> </a:t>
            </a:r>
            <a:r>
              <a:rPr lang="en-US" sz="2400" dirty="0"/>
              <a:t>V bag</a:t>
            </a:r>
          </a:p>
          <a:p>
            <a:pPr lvl="2"/>
            <a:r>
              <a:rPr lang="en-US" sz="2400" dirty="0"/>
              <a:t>Hangs above patient</a:t>
            </a:r>
          </a:p>
          <a:p>
            <a:pPr lvl="2"/>
            <a:r>
              <a:rPr lang="en-US" sz="2400" dirty="0"/>
              <a:t>Constantly flows fluids and medications into </a:t>
            </a:r>
            <a:r>
              <a:rPr lang="en-US" sz="2400" dirty="0" smtClean="0"/>
              <a:t>patient</a:t>
            </a:r>
            <a:endParaRPr lang="en-US" sz="2400" dirty="0"/>
          </a:p>
        </p:txBody>
      </p:sp>
    </p:spTree>
    <p:extLst>
      <p:ext uri="{BB962C8B-B14F-4D97-AF65-F5344CB8AC3E}">
        <p14:creationId xmlns:p14="http://schemas.microsoft.com/office/powerpoint/2010/main" val="4222967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BF57-4B27-40A0-99C8-A0BBB07CF3D8}"/>
              </a:ext>
            </a:extLst>
          </p:cNvPr>
          <p:cNvSpPr>
            <a:spLocks noGrp="1"/>
          </p:cNvSpPr>
          <p:nvPr>
            <p:ph type="title"/>
          </p:nvPr>
        </p:nvSpPr>
        <p:spPr/>
        <p:txBody>
          <a:bodyPr/>
          <a:lstStyle/>
          <a:p>
            <a:r>
              <a:rPr lang="en-US" sz="3400" dirty="0"/>
              <a:t>Setting Up an </a:t>
            </a:r>
            <a:r>
              <a:rPr lang="en-US" sz="3400" dirty="0" smtClean="0"/>
              <a:t>I</a:t>
            </a:r>
            <a:r>
              <a:rPr lang="en-US" sz="100" dirty="0" smtClean="0"/>
              <a:t> </a:t>
            </a:r>
            <a:r>
              <a:rPr lang="en-US" sz="3400" dirty="0" smtClean="0"/>
              <a:t>V </a:t>
            </a:r>
            <a:r>
              <a:rPr lang="en-US" sz="3400" dirty="0"/>
              <a:t>Fluid Administration Set </a:t>
            </a:r>
            <a:r>
              <a:rPr lang="en-US" sz="2000" b="0" dirty="0" smtClean="0"/>
              <a:t>(3 </a:t>
            </a:r>
            <a:r>
              <a:rPr lang="en-US" sz="2000" b="0" dirty="0"/>
              <a:t>of 8)</a:t>
            </a:r>
          </a:p>
        </p:txBody>
      </p:sp>
      <p:sp>
        <p:nvSpPr>
          <p:cNvPr id="6" name="Content Placeholder 5">
            <a:extLst>
              <a:ext uri="{FF2B5EF4-FFF2-40B4-BE49-F238E27FC236}">
                <a16:creationId xmlns:a16="http://schemas.microsoft.com/office/drawing/2014/main" id="{18A78F9D-A696-42A0-AD87-3CB2B51E3F32}"/>
              </a:ext>
            </a:extLst>
          </p:cNvPr>
          <p:cNvSpPr>
            <a:spLocks noGrp="1"/>
          </p:cNvSpPr>
          <p:nvPr>
            <p:ph sz="quarter" idx="16"/>
          </p:nvPr>
        </p:nvSpPr>
        <p:spPr>
          <a:xfrm>
            <a:off x="457200" y="1555750"/>
            <a:ext cx="8232128" cy="3829050"/>
          </a:xfrm>
        </p:spPr>
        <p:txBody>
          <a:bodyPr/>
          <a:lstStyle/>
          <a:p>
            <a:r>
              <a:rPr lang="en-US" sz="2400" dirty="0"/>
              <a:t>Clear plastic tubing connecting fluid bag to needle or catheter</a:t>
            </a:r>
          </a:p>
          <a:p>
            <a:r>
              <a:rPr lang="en-US" sz="2400" dirty="0"/>
              <a:t>Three important parts</a:t>
            </a:r>
          </a:p>
          <a:p>
            <a:pPr lvl="1"/>
            <a:r>
              <a:rPr lang="en-US" sz="2400" dirty="0"/>
              <a:t>Drip chamber</a:t>
            </a:r>
          </a:p>
          <a:p>
            <a:pPr lvl="1"/>
            <a:r>
              <a:rPr lang="en-US" sz="2400" dirty="0"/>
              <a:t>Flow regulator</a:t>
            </a:r>
          </a:p>
          <a:p>
            <a:pPr lvl="1"/>
            <a:r>
              <a:rPr lang="en-US" sz="2400" dirty="0"/>
              <a:t>Drug or needle port</a:t>
            </a:r>
          </a:p>
          <a:p>
            <a:r>
              <a:rPr lang="en-US" sz="2400" dirty="0"/>
              <a:t>Extension set makes it easier to carry or disrobe patient without pulling out the I</a:t>
            </a:r>
            <a:r>
              <a:rPr lang="en-US" sz="100" dirty="0"/>
              <a:t> </a:t>
            </a:r>
            <a:r>
              <a:rPr lang="en-US" sz="2400" dirty="0"/>
              <a:t>V</a:t>
            </a:r>
            <a:r>
              <a:rPr lang="en-US" sz="2400" dirty="0" smtClean="0"/>
              <a:t>.</a:t>
            </a:r>
            <a:endParaRPr lang="en-US" sz="2400" dirty="0"/>
          </a:p>
        </p:txBody>
      </p:sp>
    </p:spTree>
    <p:extLst>
      <p:ext uri="{BB962C8B-B14F-4D97-AF65-F5344CB8AC3E}">
        <p14:creationId xmlns:p14="http://schemas.microsoft.com/office/powerpoint/2010/main" val="2286409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D19C-AC9D-4E7B-B2D2-597F89666AEE}"/>
              </a:ext>
            </a:extLst>
          </p:cNvPr>
          <p:cNvSpPr>
            <a:spLocks noGrp="1"/>
          </p:cNvSpPr>
          <p:nvPr>
            <p:ph type="title"/>
          </p:nvPr>
        </p:nvSpPr>
        <p:spPr/>
        <p:txBody>
          <a:bodyPr/>
          <a:lstStyle/>
          <a:p>
            <a:r>
              <a:rPr lang="en-US" sz="3400" dirty="0"/>
              <a:t>Setting Up an </a:t>
            </a:r>
            <a:r>
              <a:rPr lang="en-US" sz="3400" dirty="0" smtClean="0"/>
              <a:t>I</a:t>
            </a:r>
            <a:r>
              <a:rPr lang="en-US" sz="100" dirty="0" smtClean="0"/>
              <a:t> </a:t>
            </a:r>
            <a:r>
              <a:rPr lang="en-US" sz="3400" dirty="0" smtClean="0"/>
              <a:t>V </a:t>
            </a:r>
            <a:r>
              <a:rPr lang="en-US" sz="3400" dirty="0"/>
              <a:t>Fluid Administration Set </a:t>
            </a:r>
            <a:r>
              <a:rPr lang="en-US" sz="2000" b="0" dirty="0" smtClean="0"/>
              <a:t>(4 </a:t>
            </a:r>
            <a:r>
              <a:rPr lang="en-US" sz="2000" b="0" dirty="0"/>
              <a:t>of 8)</a:t>
            </a:r>
          </a:p>
        </p:txBody>
      </p:sp>
      <p:pic>
        <p:nvPicPr>
          <p:cNvPr id="8" name="Picture 7" descr="An Emergency Medical Technician holding up an I V bag and reading the information printed on the outside.">
            <a:extLst>
              <a:ext uri="{FF2B5EF4-FFF2-40B4-BE49-F238E27FC236}">
                <a16:creationId xmlns:a16="http://schemas.microsoft.com/office/drawing/2014/main" id="{E2BA4394-F23B-4609-B29C-0ECAD06CB6FF}"/>
              </a:ext>
            </a:extLst>
          </p:cNvPr>
          <p:cNvPicPr>
            <a:picLocks noChangeAspect="1"/>
          </p:cNvPicPr>
          <p:nvPr/>
        </p:nvPicPr>
        <p:blipFill>
          <a:blip r:embed="rId3"/>
          <a:stretch>
            <a:fillRect/>
          </a:stretch>
        </p:blipFill>
        <p:spPr>
          <a:xfrm>
            <a:off x="1643384" y="1553257"/>
            <a:ext cx="5857233" cy="3899046"/>
          </a:xfrm>
          <a:prstGeom prst="rect">
            <a:avLst/>
          </a:prstGeom>
        </p:spPr>
      </p:pic>
      <p:sp>
        <p:nvSpPr>
          <p:cNvPr id="3" name="Content Placeholder 2">
            <a:extLst>
              <a:ext uri="{FF2B5EF4-FFF2-40B4-BE49-F238E27FC236}">
                <a16:creationId xmlns:a16="http://schemas.microsoft.com/office/drawing/2014/main" id="{4723F409-4CB5-47DF-9800-F2814BEB8EB4}"/>
              </a:ext>
            </a:extLst>
          </p:cNvPr>
          <p:cNvSpPr>
            <a:spLocks noGrp="1"/>
          </p:cNvSpPr>
          <p:nvPr>
            <p:ph sz="quarter" idx="16"/>
          </p:nvPr>
        </p:nvSpPr>
        <p:spPr>
          <a:xfrm>
            <a:off x="457200" y="5701199"/>
            <a:ext cx="8229600" cy="654447"/>
          </a:xfrm>
        </p:spPr>
        <p:txBody>
          <a:bodyPr/>
          <a:lstStyle/>
          <a:p>
            <a:pPr marL="432" indent="0">
              <a:buNone/>
            </a:pPr>
            <a:r>
              <a:rPr lang="en-US" altLang="en-US" sz="2000" dirty="0"/>
              <a:t>Inspect the </a:t>
            </a:r>
            <a:r>
              <a:rPr lang="en-US" altLang="en-US" sz="2000" dirty="0" smtClean="0"/>
              <a:t>I</a:t>
            </a:r>
            <a:r>
              <a:rPr lang="en-US" altLang="en-US" sz="100" dirty="0" smtClean="0"/>
              <a:t> </a:t>
            </a:r>
            <a:r>
              <a:rPr lang="en-US" altLang="en-US" sz="2000" dirty="0" smtClean="0"/>
              <a:t>V </a:t>
            </a:r>
            <a:r>
              <a:rPr lang="en-US" altLang="en-US" sz="2000" dirty="0"/>
              <a:t>bag to be sure it contains the solution that was ordered, </a:t>
            </a:r>
            <a:r>
              <a:rPr lang="en-US" altLang="en-US" sz="2000" dirty="0" smtClean="0"/>
              <a:t>it is </a:t>
            </a:r>
            <a:r>
              <a:rPr lang="en-US" altLang="en-US" sz="2000" dirty="0"/>
              <a:t>clear, it does not leak, and it has not expired.</a:t>
            </a:r>
          </a:p>
        </p:txBody>
      </p:sp>
    </p:spTree>
    <p:extLst>
      <p:ext uri="{BB962C8B-B14F-4D97-AF65-F5344CB8AC3E}">
        <p14:creationId xmlns:p14="http://schemas.microsoft.com/office/powerpoint/2010/main" val="1422849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D19C-AC9D-4E7B-B2D2-597F89666AEE}"/>
              </a:ext>
            </a:extLst>
          </p:cNvPr>
          <p:cNvSpPr>
            <a:spLocks noGrp="1"/>
          </p:cNvSpPr>
          <p:nvPr>
            <p:ph type="title"/>
          </p:nvPr>
        </p:nvSpPr>
        <p:spPr/>
        <p:txBody>
          <a:bodyPr/>
          <a:lstStyle/>
          <a:p>
            <a:r>
              <a:rPr lang="en-US" sz="3400" dirty="0"/>
              <a:t>Setting Up an </a:t>
            </a:r>
            <a:r>
              <a:rPr lang="en-US" sz="3400" dirty="0" smtClean="0"/>
              <a:t>I</a:t>
            </a:r>
            <a:r>
              <a:rPr lang="en-US" sz="100" dirty="0" smtClean="0"/>
              <a:t> </a:t>
            </a:r>
            <a:r>
              <a:rPr lang="en-US" sz="3400" dirty="0" smtClean="0"/>
              <a:t>V </a:t>
            </a:r>
            <a:r>
              <a:rPr lang="en-US" sz="3400" dirty="0"/>
              <a:t>Fluid Administration Set </a:t>
            </a:r>
            <a:r>
              <a:rPr lang="en-US" sz="2000" b="0" dirty="0" smtClean="0"/>
              <a:t>(5 </a:t>
            </a:r>
            <a:r>
              <a:rPr lang="en-US" sz="2000" b="0" dirty="0"/>
              <a:t>of 8)</a:t>
            </a:r>
          </a:p>
        </p:txBody>
      </p:sp>
      <p:pic>
        <p:nvPicPr>
          <p:cNvPr id="9" name="Picture 8" descr="Two hands wearing latex gloves removing the cap from the spiked end of an I V tube.">
            <a:extLst>
              <a:ext uri="{FF2B5EF4-FFF2-40B4-BE49-F238E27FC236}">
                <a16:creationId xmlns:a16="http://schemas.microsoft.com/office/drawing/2014/main" id="{6E57D711-A774-415F-A10E-D0407BA1B460}"/>
              </a:ext>
            </a:extLst>
          </p:cNvPr>
          <p:cNvPicPr>
            <a:picLocks noChangeAspect="1"/>
          </p:cNvPicPr>
          <p:nvPr/>
        </p:nvPicPr>
        <p:blipFill>
          <a:blip r:embed="rId3"/>
          <a:stretch>
            <a:fillRect/>
          </a:stretch>
        </p:blipFill>
        <p:spPr>
          <a:xfrm>
            <a:off x="1729514" y="1584184"/>
            <a:ext cx="5684973" cy="3784377"/>
          </a:xfrm>
          <a:prstGeom prst="rect">
            <a:avLst/>
          </a:prstGeom>
        </p:spPr>
      </p:pic>
      <p:sp>
        <p:nvSpPr>
          <p:cNvPr id="6" name="Content Placeholder 5"/>
          <p:cNvSpPr>
            <a:spLocks noGrp="1"/>
          </p:cNvSpPr>
          <p:nvPr>
            <p:ph sz="quarter" idx="15"/>
          </p:nvPr>
        </p:nvSpPr>
        <p:spPr>
          <a:xfrm>
            <a:off x="454672" y="5666252"/>
            <a:ext cx="8232128" cy="666815"/>
          </a:xfrm>
        </p:spPr>
        <p:txBody>
          <a:bodyPr/>
          <a:lstStyle/>
          <a:p>
            <a:pPr marL="432" indent="0">
              <a:buNone/>
            </a:pPr>
            <a:r>
              <a:rPr lang="en-US" altLang="en-US" sz="2000" dirty="0"/>
              <a:t>Setting up the </a:t>
            </a:r>
            <a:r>
              <a:rPr lang="en-US" altLang="en-US" sz="2000" dirty="0" smtClean="0"/>
              <a:t>I</a:t>
            </a:r>
            <a:r>
              <a:rPr lang="en-US" altLang="en-US" sz="100" dirty="0" smtClean="0"/>
              <a:t> </a:t>
            </a:r>
            <a:r>
              <a:rPr lang="en-US" altLang="en-US" sz="2000" dirty="0" smtClean="0"/>
              <a:t>V </a:t>
            </a:r>
            <a:r>
              <a:rPr lang="en-US" altLang="en-US" sz="2000" dirty="0"/>
              <a:t>administration set includes removing the </a:t>
            </a:r>
            <a:r>
              <a:rPr lang="en-US" altLang="en-US" sz="2000" dirty="0" smtClean="0"/>
              <a:t>protective coverings </a:t>
            </a:r>
            <a:r>
              <a:rPr lang="en-US" altLang="en-US" sz="2000" dirty="0"/>
              <a:t>from the port of the fluid bag and the spiked end of the tubing</a:t>
            </a:r>
            <a:r>
              <a:rPr lang="en-US" altLang="en-US" sz="2000" dirty="0" smtClean="0"/>
              <a:t>.</a:t>
            </a:r>
            <a:endParaRPr lang="en-US" altLang="en-US" sz="2000" dirty="0"/>
          </a:p>
        </p:txBody>
      </p:sp>
    </p:spTree>
    <p:extLst>
      <p:ext uri="{BB962C8B-B14F-4D97-AF65-F5344CB8AC3E}">
        <p14:creationId xmlns:p14="http://schemas.microsoft.com/office/powerpoint/2010/main" val="1368182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sz="3400" dirty="0"/>
              <a:t>Setting Up an </a:t>
            </a:r>
            <a:r>
              <a:rPr lang="en-US" sz="3400" dirty="0" smtClean="0"/>
              <a:t>I</a:t>
            </a:r>
            <a:r>
              <a:rPr lang="en-US" sz="100" dirty="0" smtClean="0"/>
              <a:t> </a:t>
            </a:r>
            <a:r>
              <a:rPr lang="en-US" sz="3400" dirty="0" smtClean="0"/>
              <a:t>V </a:t>
            </a:r>
            <a:r>
              <a:rPr lang="en-US" sz="3400" dirty="0"/>
              <a:t>Fluid Administration Set </a:t>
            </a:r>
            <a:r>
              <a:rPr lang="en-US" sz="2000" b="0" dirty="0" smtClean="0"/>
              <a:t>(6 </a:t>
            </a:r>
            <a:r>
              <a:rPr lang="en-US" sz="2000" b="0" dirty="0"/>
              <a:t>of 8)</a:t>
            </a:r>
            <a:endParaRPr lang="en-IN" sz="2000" b="0" dirty="0"/>
          </a:p>
        </p:txBody>
      </p:sp>
      <p:pic>
        <p:nvPicPr>
          <p:cNvPr id="4" name="Picture 3" descr="Two hands wearing latex gloves inserting the spiked end of an I V tube into an I V fluid bag.">
            <a:extLst>
              <a:ext uri="{FF2B5EF4-FFF2-40B4-BE49-F238E27FC236}">
                <a16:creationId xmlns:a16="http://schemas.microsoft.com/office/drawing/2014/main" id="{98E4C888-486B-470F-B01F-22F1979CF1C8}"/>
              </a:ext>
            </a:extLst>
          </p:cNvPr>
          <p:cNvPicPr>
            <a:picLocks noChangeAspect="1"/>
          </p:cNvPicPr>
          <p:nvPr/>
        </p:nvPicPr>
        <p:blipFill>
          <a:blip r:embed="rId3"/>
          <a:stretch>
            <a:fillRect/>
          </a:stretch>
        </p:blipFill>
        <p:spPr>
          <a:xfrm>
            <a:off x="2904015" y="1640420"/>
            <a:ext cx="2813456" cy="4023479"/>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935547"/>
            <a:ext cx="8507186" cy="391880"/>
          </a:xfrm>
        </p:spPr>
        <p:txBody>
          <a:bodyPr/>
          <a:lstStyle/>
          <a:p>
            <a:pPr marL="432" indent="0">
              <a:buNone/>
            </a:pPr>
            <a:r>
              <a:rPr lang="en-US" dirty="0"/>
              <a:t>Insert the spiked end of the tubing into the fluid bag.</a:t>
            </a:r>
          </a:p>
        </p:txBody>
      </p:sp>
    </p:spTree>
    <p:extLst>
      <p:ext uri="{BB962C8B-B14F-4D97-AF65-F5344CB8AC3E}">
        <p14:creationId xmlns:p14="http://schemas.microsoft.com/office/powerpoint/2010/main" val="2284008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9264-FD9F-4488-993D-EE6860EF84A7}"/>
              </a:ext>
            </a:extLst>
          </p:cNvPr>
          <p:cNvSpPr>
            <a:spLocks noGrp="1"/>
          </p:cNvSpPr>
          <p:nvPr>
            <p:ph type="title"/>
          </p:nvPr>
        </p:nvSpPr>
        <p:spPr/>
        <p:txBody>
          <a:bodyPr/>
          <a:lstStyle/>
          <a:p>
            <a:r>
              <a:rPr lang="en-US" dirty="0"/>
              <a:t>Medications on the Ambulance</a:t>
            </a:r>
          </a:p>
        </p:txBody>
      </p:sp>
      <p:sp>
        <p:nvSpPr>
          <p:cNvPr id="3" name="Content Placeholder 2">
            <a:extLst>
              <a:ext uri="{FF2B5EF4-FFF2-40B4-BE49-F238E27FC236}">
                <a16:creationId xmlns:a16="http://schemas.microsoft.com/office/drawing/2014/main" id="{90D39375-B25A-4C32-B7B8-4E6D602F6AB7}"/>
              </a:ext>
            </a:extLst>
          </p:cNvPr>
          <p:cNvSpPr>
            <a:spLocks noGrp="1"/>
          </p:cNvSpPr>
          <p:nvPr>
            <p:ph sz="quarter" idx="13"/>
          </p:nvPr>
        </p:nvSpPr>
        <p:spPr/>
        <p:txBody>
          <a:bodyPr/>
          <a:lstStyle/>
          <a:p>
            <a:r>
              <a:rPr lang="en-US" dirty="0"/>
              <a:t>Aspirin</a:t>
            </a:r>
          </a:p>
          <a:p>
            <a:r>
              <a:rPr lang="en-US" dirty="0"/>
              <a:t>Oral Glucose</a:t>
            </a:r>
          </a:p>
          <a:p>
            <a:r>
              <a:rPr lang="en-US" dirty="0"/>
              <a:t>Oxygen</a:t>
            </a:r>
          </a:p>
          <a:p>
            <a:r>
              <a:rPr lang="en-US" dirty="0"/>
              <a:t>Activated Charcoal</a:t>
            </a:r>
          </a:p>
          <a:p>
            <a:r>
              <a:rPr lang="en-US" dirty="0"/>
              <a:t>Naloxone</a:t>
            </a:r>
          </a:p>
        </p:txBody>
      </p:sp>
    </p:spTree>
    <p:extLst>
      <p:ext uri="{BB962C8B-B14F-4D97-AF65-F5344CB8AC3E}">
        <p14:creationId xmlns:p14="http://schemas.microsoft.com/office/powerpoint/2010/main" val="117361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sz="3400" dirty="0"/>
              <a:t>Setting Up an </a:t>
            </a:r>
            <a:r>
              <a:rPr lang="en-US" sz="3400" dirty="0" smtClean="0"/>
              <a:t>I</a:t>
            </a:r>
            <a:r>
              <a:rPr lang="en-US" sz="100" dirty="0" smtClean="0"/>
              <a:t> </a:t>
            </a:r>
            <a:r>
              <a:rPr lang="en-US" sz="3400" dirty="0" smtClean="0"/>
              <a:t>V </a:t>
            </a:r>
            <a:r>
              <a:rPr lang="en-US" sz="3400" dirty="0"/>
              <a:t>Fluid Administration Set </a:t>
            </a:r>
            <a:r>
              <a:rPr lang="en-US" sz="2000" b="0" dirty="0" smtClean="0"/>
              <a:t>(7 </a:t>
            </a:r>
            <a:r>
              <a:rPr lang="en-US" sz="2000" b="0" dirty="0"/>
              <a:t>of 8)</a:t>
            </a:r>
            <a:endParaRPr lang="en-IN" sz="2000" b="0" dirty="0"/>
          </a:p>
        </p:txBody>
      </p:sp>
      <p:pic>
        <p:nvPicPr>
          <p:cNvPr id="5" name="Picture 4" descr="Two hands wearing latex gloves opening the flow regulator of an I V. One hand holds the I V tube below the drip chamber while the other holds the flow regulator at the end of the tubing.">
            <a:extLst>
              <a:ext uri="{FF2B5EF4-FFF2-40B4-BE49-F238E27FC236}">
                <a16:creationId xmlns:a16="http://schemas.microsoft.com/office/drawing/2014/main" id="{2353E8C3-7E4D-4FB3-A0C2-540706F1AF4B}"/>
              </a:ext>
            </a:extLst>
          </p:cNvPr>
          <p:cNvPicPr>
            <a:picLocks noChangeAspect="1"/>
          </p:cNvPicPr>
          <p:nvPr/>
        </p:nvPicPr>
        <p:blipFill>
          <a:blip r:embed="rId3"/>
          <a:stretch>
            <a:fillRect/>
          </a:stretch>
        </p:blipFill>
        <p:spPr>
          <a:xfrm>
            <a:off x="3110441" y="1549510"/>
            <a:ext cx="2923116" cy="4180305"/>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953285"/>
            <a:ext cx="8507186" cy="408213"/>
          </a:xfrm>
        </p:spPr>
        <p:txBody>
          <a:bodyPr/>
          <a:lstStyle/>
          <a:p>
            <a:pPr marL="432" indent="0">
              <a:buNone/>
            </a:pPr>
            <a:r>
              <a:rPr lang="en-US" dirty="0"/>
              <a:t>Open the flow regulator.</a:t>
            </a:r>
          </a:p>
        </p:txBody>
      </p:sp>
    </p:spTree>
    <p:extLst>
      <p:ext uri="{BB962C8B-B14F-4D97-AF65-F5344CB8AC3E}">
        <p14:creationId xmlns:p14="http://schemas.microsoft.com/office/powerpoint/2010/main" val="3239263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sz="3400" dirty="0"/>
              <a:t>Setting Up an </a:t>
            </a:r>
            <a:r>
              <a:rPr lang="en-US" sz="3400" dirty="0" smtClean="0"/>
              <a:t>I</a:t>
            </a:r>
            <a:r>
              <a:rPr lang="en-US" sz="100" dirty="0" smtClean="0"/>
              <a:t> </a:t>
            </a:r>
            <a:r>
              <a:rPr lang="en-US" sz="3400" dirty="0" smtClean="0"/>
              <a:t>V </a:t>
            </a:r>
            <a:r>
              <a:rPr lang="en-US" sz="3400" dirty="0"/>
              <a:t>Fluid Administration Set </a:t>
            </a:r>
            <a:r>
              <a:rPr lang="en-US" sz="2000" b="0" dirty="0" smtClean="0"/>
              <a:t>(8 </a:t>
            </a:r>
            <a:r>
              <a:rPr lang="en-US" sz="2000" b="0" dirty="0"/>
              <a:t>of 8)</a:t>
            </a:r>
            <a:endParaRPr lang="en-IN" sz="2000" b="0" dirty="0"/>
          </a:p>
        </p:txBody>
      </p:sp>
      <p:pic>
        <p:nvPicPr>
          <p:cNvPr id="4" name="Picture 3" descr="A hand wearing a latex glove turning off the flow regulator of an I V tube.">
            <a:extLst>
              <a:ext uri="{FF2B5EF4-FFF2-40B4-BE49-F238E27FC236}">
                <a16:creationId xmlns:a16="http://schemas.microsoft.com/office/drawing/2014/main" id="{64EC6C19-7F3E-4D5B-B7A3-C20EAD9FFCF8}"/>
              </a:ext>
            </a:extLst>
          </p:cNvPr>
          <p:cNvPicPr>
            <a:picLocks noChangeAspect="1"/>
          </p:cNvPicPr>
          <p:nvPr/>
        </p:nvPicPr>
        <p:blipFill>
          <a:blip r:embed="rId3"/>
          <a:stretch>
            <a:fillRect/>
          </a:stretch>
        </p:blipFill>
        <p:spPr>
          <a:xfrm>
            <a:off x="3110441" y="1553338"/>
            <a:ext cx="2923116" cy="4180305"/>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976057"/>
            <a:ext cx="8507186" cy="413672"/>
          </a:xfrm>
        </p:spPr>
        <p:txBody>
          <a:bodyPr/>
          <a:lstStyle/>
          <a:p>
            <a:pPr marL="432" indent="0">
              <a:buNone/>
            </a:pPr>
            <a:r>
              <a:rPr lang="en-US" dirty="0"/>
              <a:t>Turn off the flow.</a:t>
            </a:r>
          </a:p>
        </p:txBody>
      </p:sp>
    </p:spTree>
    <p:extLst>
      <p:ext uri="{BB962C8B-B14F-4D97-AF65-F5344CB8AC3E}">
        <p14:creationId xmlns:p14="http://schemas.microsoft.com/office/powerpoint/2010/main" val="3539246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6D4D-B0DB-47C7-86C6-D928104D2C28}"/>
              </a:ext>
            </a:extLst>
          </p:cNvPr>
          <p:cNvSpPr>
            <a:spLocks noGrp="1"/>
          </p:cNvSpPr>
          <p:nvPr>
            <p:ph type="title"/>
          </p:nvPr>
        </p:nvSpPr>
        <p:spPr>
          <a:xfrm>
            <a:off x="457200" y="215371"/>
            <a:ext cx="8232128" cy="1097279"/>
          </a:xfrm>
        </p:spPr>
        <p:txBody>
          <a:bodyPr/>
          <a:lstStyle/>
          <a:p>
            <a:r>
              <a:rPr lang="en-US" dirty="0"/>
              <a:t>Maintaining </a:t>
            </a:r>
            <a:r>
              <a:rPr lang="en-US" dirty="0" smtClean="0"/>
              <a:t>an I</a:t>
            </a:r>
            <a:r>
              <a:rPr lang="en-US" sz="100" dirty="0" smtClean="0"/>
              <a:t> </a:t>
            </a:r>
            <a:r>
              <a:rPr lang="en-US" dirty="0" smtClean="0"/>
              <a:t>V</a:t>
            </a:r>
            <a:endParaRPr lang="en-US" dirty="0"/>
          </a:p>
        </p:txBody>
      </p:sp>
      <p:sp>
        <p:nvSpPr>
          <p:cNvPr id="5" name="Content Placeholder 4">
            <a:extLst>
              <a:ext uri="{FF2B5EF4-FFF2-40B4-BE49-F238E27FC236}">
                <a16:creationId xmlns:a16="http://schemas.microsoft.com/office/drawing/2014/main" id="{4A28ED26-4BF5-4011-8AD4-A7C7A3E0A376}"/>
              </a:ext>
            </a:extLst>
          </p:cNvPr>
          <p:cNvSpPr>
            <a:spLocks noGrp="1"/>
          </p:cNvSpPr>
          <p:nvPr>
            <p:ph sz="quarter" idx="16"/>
          </p:nvPr>
        </p:nvSpPr>
        <p:spPr>
          <a:xfrm>
            <a:off x="457200" y="1555749"/>
            <a:ext cx="8232128" cy="4393495"/>
          </a:xfrm>
        </p:spPr>
        <p:txBody>
          <a:bodyPr/>
          <a:lstStyle/>
          <a:p>
            <a:r>
              <a:rPr lang="en-US" sz="2400" dirty="0"/>
              <a:t>Troubleshoot flow problems.</a:t>
            </a:r>
          </a:p>
          <a:p>
            <a:r>
              <a:rPr lang="en-US" sz="2400" dirty="0"/>
              <a:t>Constricting bands left in place by mistake</a:t>
            </a:r>
          </a:p>
          <a:p>
            <a:pPr lvl="1"/>
            <a:r>
              <a:rPr lang="en-US" sz="2400" dirty="0"/>
              <a:t>Flow regulator left closed</a:t>
            </a:r>
          </a:p>
          <a:p>
            <a:pPr lvl="1"/>
            <a:r>
              <a:rPr lang="en-US" sz="2400" dirty="0"/>
              <a:t>Clamp closed on tubing</a:t>
            </a:r>
          </a:p>
          <a:p>
            <a:pPr lvl="1"/>
            <a:r>
              <a:rPr lang="en-US" sz="2400" dirty="0"/>
              <a:t>Tubing kinked</a:t>
            </a:r>
          </a:p>
          <a:p>
            <a:pPr lvl="1"/>
            <a:r>
              <a:rPr lang="en-US" sz="2400" dirty="0"/>
              <a:t>Tubing caught under patient or equipment</a:t>
            </a:r>
          </a:p>
          <a:p>
            <a:r>
              <a:rPr lang="en-US" sz="2400" dirty="0"/>
              <a:t>Adjust flow rate properly</a:t>
            </a:r>
            <a:r>
              <a:rPr lang="en-US" sz="2400" dirty="0" smtClean="0"/>
              <a:t>.</a:t>
            </a:r>
          </a:p>
          <a:p>
            <a:r>
              <a:rPr lang="en-US" altLang="en-US" sz="2400" dirty="0"/>
              <a:t>Monitor </a:t>
            </a:r>
            <a:r>
              <a:rPr lang="en-US" altLang="en-US" sz="2400" dirty="0" smtClean="0"/>
              <a:t>I</a:t>
            </a:r>
            <a:r>
              <a:rPr lang="en-US" altLang="en-US" sz="100" dirty="0" smtClean="0"/>
              <a:t> </a:t>
            </a:r>
            <a:r>
              <a:rPr lang="en-US" altLang="en-US" sz="2400" dirty="0" smtClean="0"/>
              <a:t>V </a:t>
            </a:r>
            <a:r>
              <a:rPr lang="en-US" altLang="en-US" sz="2400" dirty="0"/>
              <a:t>sites for infiltration</a:t>
            </a:r>
            <a:r>
              <a:rPr lang="en-US" altLang="en-US" sz="2400" dirty="0" smtClean="0"/>
              <a:t>.</a:t>
            </a:r>
            <a:endParaRPr lang="en-US" altLang="en-US" sz="2400" dirty="0"/>
          </a:p>
        </p:txBody>
      </p:sp>
    </p:spTree>
    <p:extLst>
      <p:ext uri="{BB962C8B-B14F-4D97-AF65-F5344CB8AC3E}">
        <p14:creationId xmlns:p14="http://schemas.microsoft.com/office/powerpoint/2010/main" val="4160624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Chapter Review</a:t>
            </a:r>
            <a:endParaRPr lang="en-IN" dirty="0"/>
          </a:p>
        </p:txBody>
      </p:sp>
    </p:spTree>
    <p:extLst>
      <p:ext uri="{BB962C8B-B14F-4D97-AF65-F5344CB8AC3E}">
        <p14:creationId xmlns:p14="http://schemas.microsoft.com/office/powerpoint/2010/main" val="4044338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50F3-D918-4731-BD39-EAF7AA2FA6A7}"/>
              </a:ext>
            </a:extLst>
          </p:cNvPr>
          <p:cNvSpPr>
            <a:spLocks noGrp="1"/>
          </p:cNvSpPr>
          <p:nvPr>
            <p:ph type="title"/>
          </p:nvPr>
        </p:nvSpPr>
        <p:spPr/>
        <p:txBody>
          <a:bodyPr/>
          <a:lstStyle/>
          <a:p>
            <a:r>
              <a:rPr lang="en-US" dirty="0"/>
              <a:t>Chapter Review </a:t>
            </a:r>
            <a:r>
              <a:rPr lang="en-US" sz="2000" b="0" dirty="0"/>
              <a:t>(1 of 4)</a:t>
            </a:r>
          </a:p>
        </p:txBody>
      </p:sp>
      <p:sp>
        <p:nvSpPr>
          <p:cNvPr id="3" name="Content Placeholder 2">
            <a:extLst>
              <a:ext uri="{FF2B5EF4-FFF2-40B4-BE49-F238E27FC236}">
                <a16:creationId xmlns:a16="http://schemas.microsoft.com/office/drawing/2014/main" id="{7CE3639E-FFF8-467B-BB4B-E7DDD09F85C8}"/>
              </a:ext>
            </a:extLst>
          </p:cNvPr>
          <p:cNvSpPr>
            <a:spLocks noGrp="1"/>
          </p:cNvSpPr>
          <p:nvPr>
            <p:ph sz="quarter" idx="13"/>
          </p:nvPr>
        </p:nvSpPr>
        <p:spPr>
          <a:xfrm>
            <a:off x="457199" y="1556326"/>
            <a:ext cx="8376557" cy="4467955"/>
          </a:xfrm>
        </p:spPr>
        <p:txBody>
          <a:bodyPr/>
          <a:lstStyle/>
          <a:p>
            <a:r>
              <a:rPr lang="en-US" dirty="0"/>
              <a:t>Aspirin, oral glucose, and oxygen are medications that the E</a:t>
            </a:r>
            <a:r>
              <a:rPr lang="en-US" sz="100" dirty="0"/>
              <a:t> </a:t>
            </a:r>
            <a:r>
              <a:rPr lang="en-US" dirty="0"/>
              <a:t>M</a:t>
            </a:r>
            <a:r>
              <a:rPr lang="en-US" sz="100" dirty="0"/>
              <a:t> </a:t>
            </a:r>
            <a:r>
              <a:rPr lang="en-US" dirty="0"/>
              <a:t>T may administer to a patient under specific conditions that are carried on the ambulance.</a:t>
            </a:r>
          </a:p>
          <a:p>
            <a:r>
              <a:rPr lang="en-US" dirty="0"/>
              <a:t>The E</a:t>
            </a:r>
            <a:r>
              <a:rPr lang="en-US" sz="100" dirty="0"/>
              <a:t> </a:t>
            </a:r>
            <a:r>
              <a:rPr lang="en-US" dirty="0"/>
              <a:t>M</a:t>
            </a:r>
            <a:r>
              <a:rPr lang="en-US" sz="100" dirty="0"/>
              <a:t> </a:t>
            </a:r>
            <a:r>
              <a:rPr lang="en-US" dirty="0"/>
              <a:t>T may assist the patient in taking prescribed inhalers, nitroglycerin, and epinephrine in auto-injectors.</a:t>
            </a:r>
          </a:p>
          <a:p>
            <a:r>
              <a:rPr lang="en-US" dirty="0"/>
              <a:t>You may be able to administer intranasal naloxone, or may encounter patients who have received it from a layperson.</a:t>
            </a:r>
          </a:p>
        </p:txBody>
      </p:sp>
    </p:spTree>
    <p:extLst>
      <p:ext uri="{BB962C8B-B14F-4D97-AF65-F5344CB8AC3E}">
        <p14:creationId xmlns:p14="http://schemas.microsoft.com/office/powerpoint/2010/main" val="1638534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50F3-D918-4731-BD39-EAF7AA2FA6A7}"/>
              </a:ext>
            </a:extLst>
          </p:cNvPr>
          <p:cNvSpPr>
            <a:spLocks noGrp="1"/>
          </p:cNvSpPr>
          <p:nvPr>
            <p:ph type="title"/>
          </p:nvPr>
        </p:nvSpPr>
        <p:spPr/>
        <p:txBody>
          <a:bodyPr/>
          <a:lstStyle/>
          <a:p>
            <a:r>
              <a:rPr lang="en-US" dirty="0"/>
              <a:t>Chapter Review </a:t>
            </a:r>
            <a:r>
              <a:rPr lang="en-US" sz="2000" b="0" dirty="0"/>
              <a:t>(2 of 4)</a:t>
            </a:r>
          </a:p>
        </p:txBody>
      </p:sp>
      <p:sp>
        <p:nvSpPr>
          <p:cNvPr id="3" name="Content Placeholder 2">
            <a:extLst>
              <a:ext uri="{FF2B5EF4-FFF2-40B4-BE49-F238E27FC236}">
                <a16:creationId xmlns:a16="http://schemas.microsoft.com/office/drawing/2014/main" id="{7CE3639E-FFF8-467B-BB4B-E7DDD09F85C8}"/>
              </a:ext>
            </a:extLst>
          </p:cNvPr>
          <p:cNvSpPr>
            <a:spLocks noGrp="1"/>
          </p:cNvSpPr>
          <p:nvPr>
            <p:ph sz="quarter" idx="13"/>
          </p:nvPr>
        </p:nvSpPr>
        <p:spPr>
          <a:xfrm>
            <a:off x="457200" y="1556326"/>
            <a:ext cx="8082644" cy="4467955"/>
          </a:xfrm>
        </p:spPr>
        <p:txBody>
          <a:bodyPr/>
          <a:lstStyle/>
          <a:p>
            <a:r>
              <a:rPr lang="en-US" dirty="0"/>
              <a:t>You may need to have permission from medical direction to administer or assist the patient with a medication. Follow local protocols.</a:t>
            </a:r>
          </a:p>
        </p:txBody>
      </p:sp>
    </p:spTree>
    <p:extLst>
      <p:ext uri="{BB962C8B-B14F-4D97-AF65-F5344CB8AC3E}">
        <p14:creationId xmlns:p14="http://schemas.microsoft.com/office/powerpoint/2010/main" val="3035533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50F3-D918-4731-BD39-EAF7AA2FA6A7}"/>
              </a:ext>
            </a:extLst>
          </p:cNvPr>
          <p:cNvSpPr>
            <a:spLocks noGrp="1"/>
          </p:cNvSpPr>
          <p:nvPr>
            <p:ph type="title"/>
          </p:nvPr>
        </p:nvSpPr>
        <p:spPr/>
        <p:txBody>
          <a:bodyPr/>
          <a:lstStyle/>
          <a:p>
            <a:r>
              <a:rPr lang="en-US" dirty="0"/>
              <a:t>Chapter Review </a:t>
            </a:r>
            <a:r>
              <a:rPr lang="en-US" sz="2000" b="0" dirty="0"/>
              <a:t>(3 of 4)</a:t>
            </a:r>
          </a:p>
        </p:txBody>
      </p:sp>
      <p:sp>
        <p:nvSpPr>
          <p:cNvPr id="3" name="Content Placeholder 2">
            <a:extLst>
              <a:ext uri="{FF2B5EF4-FFF2-40B4-BE49-F238E27FC236}">
                <a16:creationId xmlns:a16="http://schemas.microsoft.com/office/drawing/2014/main" id="{7CE3639E-FFF8-467B-BB4B-E7DDD09F85C8}"/>
              </a:ext>
            </a:extLst>
          </p:cNvPr>
          <p:cNvSpPr>
            <a:spLocks noGrp="1"/>
          </p:cNvSpPr>
          <p:nvPr>
            <p:ph sz="quarter" idx="13"/>
          </p:nvPr>
        </p:nvSpPr>
        <p:spPr>
          <a:xfrm>
            <a:off x="457199" y="1556326"/>
            <a:ext cx="8126963" cy="4467955"/>
          </a:xfrm>
        </p:spPr>
        <p:txBody>
          <a:bodyPr/>
          <a:lstStyle/>
          <a:p>
            <a:r>
              <a:rPr lang="en-US" dirty="0"/>
              <a:t>There is a wide variety of medications that a patient may be taking. You will try to find out what medications a patient is taking when you take the SAMPLE history (signs and symptoms, allergies, medications, pertinent past history, last oral intake, and events leading to the injury or illness). These drugs may be identified by a variety of generic and trade names. Your main purpose in finding out what medications the patient is taking is to report this information to your medical director or hospital personnel.</a:t>
            </a:r>
          </a:p>
        </p:txBody>
      </p:sp>
    </p:spTree>
    <p:extLst>
      <p:ext uri="{BB962C8B-B14F-4D97-AF65-F5344CB8AC3E}">
        <p14:creationId xmlns:p14="http://schemas.microsoft.com/office/powerpoint/2010/main" val="1475853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50F3-D918-4731-BD39-EAF7AA2FA6A7}"/>
              </a:ext>
            </a:extLst>
          </p:cNvPr>
          <p:cNvSpPr>
            <a:spLocks noGrp="1"/>
          </p:cNvSpPr>
          <p:nvPr>
            <p:ph type="title"/>
          </p:nvPr>
        </p:nvSpPr>
        <p:spPr/>
        <p:txBody>
          <a:bodyPr/>
          <a:lstStyle/>
          <a:p>
            <a:r>
              <a:rPr lang="en-US" dirty="0"/>
              <a:t>Chapter Review </a:t>
            </a:r>
            <a:r>
              <a:rPr lang="en-US" sz="2000" b="0" dirty="0"/>
              <a:t>(4 of 4)</a:t>
            </a:r>
          </a:p>
        </p:txBody>
      </p:sp>
      <p:sp>
        <p:nvSpPr>
          <p:cNvPr id="3" name="Content Placeholder 2">
            <a:extLst>
              <a:ext uri="{FF2B5EF4-FFF2-40B4-BE49-F238E27FC236}">
                <a16:creationId xmlns:a16="http://schemas.microsoft.com/office/drawing/2014/main" id="{7CE3639E-FFF8-467B-BB4B-E7DDD09F85C8}"/>
              </a:ext>
            </a:extLst>
          </p:cNvPr>
          <p:cNvSpPr>
            <a:spLocks noGrp="1"/>
          </p:cNvSpPr>
          <p:nvPr>
            <p:ph sz="quarter" idx="13"/>
          </p:nvPr>
        </p:nvSpPr>
        <p:spPr>
          <a:xfrm>
            <a:off x="457200" y="1556326"/>
            <a:ext cx="8082644" cy="4467955"/>
          </a:xfrm>
        </p:spPr>
        <p:txBody>
          <a:bodyPr/>
          <a:lstStyle/>
          <a:p>
            <a:r>
              <a:rPr lang="en-US" dirty="0"/>
              <a:t>When administering a medication, first check the expiration date. Keep the five rights in mind: right patient, right medication, right dose, right route, and right time. Fully document all medication administration as soon as possible.</a:t>
            </a:r>
          </a:p>
        </p:txBody>
      </p:sp>
    </p:spTree>
    <p:extLst>
      <p:ext uri="{BB962C8B-B14F-4D97-AF65-F5344CB8AC3E}">
        <p14:creationId xmlns:p14="http://schemas.microsoft.com/office/powerpoint/2010/main" val="1737408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843B-CC75-463F-A0AA-3F097A65C0EC}"/>
              </a:ext>
            </a:extLst>
          </p:cNvPr>
          <p:cNvSpPr>
            <a:spLocks noGrp="1"/>
          </p:cNvSpPr>
          <p:nvPr>
            <p:ph type="title"/>
          </p:nvPr>
        </p:nvSpPr>
        <p:spPr/>
        <p:txBody>
          <a:bodyPr/>
          <a:lstStyle/>
          <a:p>
            <a:r>
              <a:rPr lang="en-US" dirty="0"/>
              <a:t>Remember </a:t>
            </a:r>
            <a:r>
              <a:rPr lang="en-US" sz="2000" b="0" dirty="0"/>
              <a:t>(1 of 2)</a:t>
            </a:r>
          </a:p>
        </p:txBody>
      </p:sp>
      <p:sp>
        <p:nvSpPr>
          <p:cNvPr id="3" name="Content Placeholder 2">
            <a:extLst>
              <a:ext uri="{FF2B5EF4-FFF2-40B4-BE49-F238E27FC236}">
                <a16:creationId xmlns:a16="http://schemas.microsoft.com/office/drawing/2014/main" id="{3DA3EC3A-A0C7-4597-AE40-34A8FAEF736C}"/>
              </a:ext>
            </a:extLst>
          </p:cNvPr>
          <p:cNvSpPr>
            <a:spLocks noGrp="1"/>
          </p:cNvSpPr>
          <p:nvPr>
            <p:ph sz="quarter" idx="13"/>
          </p:nvPr>
        </p:nvSpPr>
        <p:spPr>
          <a:xfrm>
            <a:off x="457200" y="1556326"/>
            <a:ext cx="8394700" cy="4467955"/>
          </a:xfrm>
        </p:spPr>
        <p:txBody>
          <a:bodyPr/>
          <a:lstStyle/>
          <a:p>
            <a:r>
              <a:rPr lang="en-US" dirty="0"/>
              <a:t>E</a:t>
            </a:r>
            <a:r>
              <a:rPr lang="en-US" sz="100" dirty="0"/>
              <a:t> </a:t>
            </a:r>
            <a:r>
              <a:rPr lang="en-US" dirty="0"/>
              <a:t>M</a:t>
            </a:r>
            <a:r>
              <a:rPr lang="en-US" sz="100" dirty="0"/>
              <a:t> </a:t>
            </a:r>
            <a:r>
              <a:rPr lang="en-US" dirty="0"/>
              <a:t>Ts administer aspirin, oral glucose, and oxygen as part of patient care.</a:t>
            </a:r>
          </a:p>
          <a:p>
            <a:r>
              <a:rPr lang="en-US" dirty="0"/>
              <a:t>E</a:t>
            </a:r>
            <a:r>
              <a:rPr lang="en-US" sz="100" dirty="0"/>
              <a:t> </a:t>
            </a:r>
            <a:r>
              <a:rPr lang="en-US" dirty="0"/>
              <a:t>M</a:t>
            </a:r>
            <a:r>
              <a:rPr lang="en-US" sz="100" dirty="0"/>
              <a:t> </a:t>
            </a:r>
            <a:r>
              <a:rPr lang="en-US" dirty="0"/>
              <a:t>Ts may assist with prescribed inhalers, nitroglycerine, and epinephrine auto-injectors.</a:t>
            </a:r>
          </a:p>
          <a:p>
            <a:r>
              <a:rPr lang="en-US" dirty="0"/>
              <a:t>E</a:t>
            </a:r>
            <a:r>
              <a:rPr lang="en-US" sz="100" dirty="0"/>
              <a:t> </a:t>
            </a:r>
            <a:r>
              <a:rPr lang="en-US" dirty="0"/>
              <a:t>M</a:t>
            </a:r>
            <a:r>
              <a:rPr lang="en-US" sz="100" dirty="0"/>
              <a:t> </a:t>
            </a:r>
            <a:r>
              <a:rPr lang="en-US" dirty="0"/>
              <a:t>Ts should understand the names, indications, contraindications, and side effects of medications that they intend to administer.</a:t>
            </a:r>
          </a:p>
        </p:txBody>
      </p:sp>
    </p:spTree>
    <p:extLst>
      <p:ext uri="{BB962C8B-B14F-4D97-AF65-F5344CB8AC3E}">
        <p14:creationId xmlns:p14="http://schemas.microsoft.com/office/powerpoint/2010/main" val="3928164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843B-CC75-463F-A0AA-3F097A65C0EC}"/>
              </a:ext>
            </a:extLst>
          </p:cNvPr>
          <p:cNvSpPr>
            <a:spLocks noGrp="1"/>
          </p:cNvSpPr>
          <p:nvPr>
            <p:ph type="title"/>
          </p:nvPr>
        </p:nvSpPr>
        <p:spPr/>
        <p:txBody>
          <a:bodyPr/>
          <a:lstStyle/>
          <a:p>
            <a:r>
              <a:rPr lang="en-US" dirty="0"/>
              <a:t>Remember </a:t>
            </a:r>
            <a:r>
              <a:rPr lang="en-US" sz="2000" b="0" dirty="0"/>
              <a:t>(2 of 2)</a:t>
            </a:r>
          </a:p>
        </p:txBody>
      </p:sp>
      <p:sp>
        <p:nvSpPr>
          <p:cNvPr id="3" name="Content Placeholder 2">
            <a:extLst>
              <a:ext uri="{FF2B5EF4-FFF2-40B4-BE49-F238E27FC236}">
                <a16:creationId xmlns:a16="http://schemas.microsoft.com/office/drawing/2014/main" id="{3DA3EC3A-A0C7-4597-AE40-34A8FAEF736C}"/>
              </a:ext>
            </a:extLst>
          </p:cNvPr>
          <p:cNvSpPr>
            <a:spLocks noGrp="1"/>
          </p:cNvSpPr>
          <p:nvPr>
            <p:ph sz="quarter" idx="13"/>
          </p:nvPr>
        </p:nvSpPr>
        <p:spPr>
          <a:xfrm>
            <a:off x="457200" y="1556326"/>
            <a:ext cx="8392886" cy="4467955"/>
          </a:xfrm>
        </p:spPr>
        <p:txBody>
          <a:bodyPr/>
          <a:lstStyle/>
          <a:p>
            <a:r>
              <a:rPr lang="en-US" dirty="0"/>
              <a:t>E</a:t>
            </a:r>
            <a:r>
              <a:rPr lang="en-US" sz="100" dirty="0"/>
              <a:t> </a:t>
            </a:r>
            <a:r>
              <a:rPr lang="en-US" dirty="0"/>
              <a:t>M</a:t>
            </a:r>
            <a:r>
              <a:rPr lang="en-US" sz="100" dirty="0"/>
              <a:t> </a:t>
            </a:r>
            <a:r>
              <a:rPr lang="en-US" dirty="0"/>
              <a:t>Ts must have appropriate authorization to give a drug and always must follow the “five rights” of medication administration.</a:t>
            </a:r>
          </a:p>
          <a:p>
            <a:r>
              <a:rPr lang="en-US" dirty="0"/>
              <a:t>Reassessment and documentation are important elements of medication administration.</a:t>
            </a:r>
          </a:p>
        </p:txBody>
      </p:sp>
    </p:spTree>
    <p:extLst>
      <p:ext uri="{BB962C8B-B14F-4D97-AF65-F5344CB8AC3E}">
        <p14:creationId xmlns:p14="http://schemas.microsoft.com/office/powerpoint/2010/main" val="1472727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altLang="en-US" dirty="0">
                <a:sym typeface="Lucida Grande" pitchFamily="-111" charset="0"/>
              </a:rPr>
              <a:t>Aspirin</a:t>
            </a:r>
            <a:endParaRPr lang="en-IN" sz="2000" b="0" dirty="0"/>
          </a:p>
        </p:txBody>
      </p:sp>
      <p:pic>
        <p:nvPicPr>
          <p:cNvPr id="5" name="Picture 4" descr="A bottle of children's chewable aspirin.">
            <a:extLst>
              <a:ext uri="{FF2B5EF4-FFF2-40B4-BE49-F238E27FC236}">
                <a16:creationId xmlns:a16="http://schemas.microsoft.com/office/drawing/2014/main" id="{95FD8628-9F91-423E-94EA-359C39F72D89}"/>
              </a:ext>
            </a:extLst>
          </p:cNvPr>
          <p:cNvPicPr>
            <a:picLocks noChangeAspect="1"/>
          </p:cNvPicPr>
          <p:nvPr/>
        </p:nvPicPr>
        <p:blipFill>
          <a:blip r:embed="rId3"/>
          <a:stretch>
            <a:fillRect/>
          </a:stretch>
        </p:blipFill>
        <p:spPr>
          <a:xfrm>
            <a:off x="1909725" y="1589090"/>
            <a:ext cx="5324551" cy="3860442"/>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678204"/>
            <a:ext cx="8507186" cy="655873"/>
          </a:xfrm>
        </p:spPr>
        <p:txBody>
          <a:bodyPr/>
          <a:lstStyle/>
          <a:p>
            <a:pPr marL="432" indent="0">
              <a:buNone/>
            </a:pPr>
            <a:r>
              <a:rPr lang="en-US" dirty="0"/>
              <a:t>Aspirin is administered to patients with chest pain of a suspected cardiac origin.</a:t>
            </a:r>
          </a:p>
        </p:txBody>
      </p:sp>
    </p:spTree>
    <p:extLst>
      <p:ext uri="{BB962C8B-B14F-4D97-AF65-F5344CB8AC3E}">
        <p14:creationId xmlns:p14="http://schemas.microsoft.com/office/powerpoint/2010/main" val="23701567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7679-E650-47FC-94D0-D891BAF09D14}"/>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EC456C9D-220F-4BEC-8BF8-B0BABBF1D704}"/>
              </a:ext>
            </a:extLst>
          </p:cNvPr>
          <p:cNvSpPr>
            <a:spLocks noGrp="1"/>
          </p:cNvSpPr>
          <p:nvPr>
            <p:ph sz="quarter" idx="13"/>
          </p:nvPr>
        </p:nvSpPr>
        <p:spPr/>
        <p:txBody>
          <a:bodyPr/>
          <a:lstStyle/>
          <a:p>
            <a:r>
              <a:rPr lang="en-US" dirty="0"/>
              <a:t>Should I administer a medication?</a:t>
            </a:r>
          </a:p>
          <a:p>
            <a:r>
              <a:rPr lang="en-US" dirty="0"/>
              <a:t>How can I get more information about a drug?</a:t>
            </a:r>
          </a:p>
          <a:p>
            <a:r>
              <a:rPr lang="en-US" dirty="0"/>
              <a:t>What are the necessary steps that must occur after medication administration?</a:t>
            </a:r>
          </a:p>
        </p:txBody>
      </p:sp>
    </p:spTree>
    <p:extLst>
      <p:ext uri="{BB962C8B-B14F-4D97-AF65-F5344CB8AC3E}">
        <p14:creationId xmlns:p14="http://schemas.microsoft.com/office/powerpoint/2010/main" val="7625234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F7F9-1BFA-4B8D-A473-860EDC1D0132}"/>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2AB27EAD-7E82-41B6-9087-9ED2B81AED9A}"/>
              </a:ext>
            </a:extLst>
          </p:cNvPr>
          <p:cNvSpPr>
            <a:spLocks noGrp="1"/>
          </p:cNvSpPr>
          <p:nvPr>
            <p:ph sz="quarter" idx="13"/>
          </p:nvPr>
        </p:nvSpPr>
        <p:spPr>
          <a:xfrm>
            <a:off x="457200" y="1556326"/>
            <a:ext cx="8082643" cy="4467955"/>
          </a:xfrm>
        </p:spPr>
        <p:txBody>
          <a:bodyPr/>
          <a:lstStyle/>
          <a:p>
            <a:r>
              <a:rPr lang="en-US" dirty="0"/>
              <a:t>A patient is complaining of </a:t>
            </a:r>
            <a:r>
              <a:rPr lang="en-US" dirty="0" smtClean="0"/>
              <a:t>chest </a:t>
            </a:r>
            <a:r>
              <a:rPr lang="en-US" dirty="0"/>
              <a:t>pain. Here’s some nitroglycerin,” says a family member. “Give him that.” What do you do?</a:t>
            </a:r>
          </a:p>
        </p:txBody>
      </p:sp>
    </p:spTree>
    <p:extLst>
      <p:ext uri="{BB962C8B-B14F-4D97-AF65-F5344CB8AC3E}">
        <p14:creationId xmlns:p14="http://schemas.microsoft.com/office/powerpoint/2010/main" val="2794876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613A-00AD-4650-9125-C8646D0F4BCD}"/>
              </a:ext>
            </a:extLst>
          </p:cNvPr>
          <p:cNvSpPr>
            <a:spLocks noGrp="1"/>
          </p:cNvSpPr>
          <p:nvPr>
            <p:ph type="title"/>
          </p:nvPr>
        </p:nvSpPr>
        <p:spPr/>
        <p:txBody>
          <a:bodyPr/>
          <a:lstStyle/>
          <a:p>
            <a:r>
              <a:rPr lang="en-IN" dirty="0"/>
              <a:t>Appendix 1</a:t>
            </a:r>
            <a:endParaRPr lang="en-US" dirty="0"/>
          </a:p>
        </p:txBody>
      </p:sp>
      <p:sp>
        <p:nvSpPr>
          <p:cNvPr id="3" name="Content Placeholder 2">
            <a:extLst>
              <a:ext uri="{FF2B5EF4-FFF2-40B4-BE49-F238E27FC236}">
                <a16:creationId xmlns:a16="http://schemas.microsoft.com/office/drawing/2014/main" id="{1572A801-7DE9-49A5-97E4-C5D2394C1634}"/>
              </a:ext>
            </a:extLst>
          </p:cNvPr>
          <p:cNvSpPr>
            <a:spLocks noGrp="1"/>
          </p:cNvSpPr>
          <p:nvPr>
            <p:ph sz="quarter" idx="16"/>
          </p:nvPr>
        </p:nvSpPr>
        <p:spPr>
          <a:xfrm>
            <a:off x="457200" y="1555749"/>
            <a:ext cx="8343900" cy="3995965"/>
          </a:xfrm>
        </p:spPr>
        <p:txBody>
          <a:bodyPr/>
          <a:lstStyle/>
          <a:p>
            <a:pPr marL="432" indent="0">
              <a:buNone/>
            </a:pPr>
            <a:r>
              <a:rPr lang="en-US" sz="2000" dirty="0"/>
              <a:t>The images are as follows.</a:t>
            </a:r>
          </a:p>
          <a:p>
            <a:r>
              <a:rPr lang="en-US" sz="2000" dirty="0"/>
              <a:t>Image A, displays 2 Epipen epinephrine auto injectors.</a:t>
            </a:r>
          </a:p>
          <a:p>
            <a:r>
              <a:rPr lang="en-US" sz="2000" dirty="0"/>
              <a:t>Image B, displays auto injector is inside its case.</a:t>
            </a:r>
          </a:p>
          <a:p>
            <a:r>
              <a:rPr lang="en-US" sz="2000" dirty="0"/>
              <a:t>Image C, displays 2 Auvi-Q epinephrine auto-injectors. The injector on the left is the actual injector while the injector on the right is a trainer that does not contain any active drugs or needle.</a:t>
            </a:r>
          </a:p>
        </p:txBody>
      </p:sp>
      <p:sp>
        <p:nvSpPr>
          <p:cNvPr id="14" name="Text Placeholder 13">
            <a:extLst>
              <a:ext uri="{FF2B5EF4-FFF2-40B4-BE49-F238E27FC236}">
                <a16:creationId xmlns:a16="http://schemas.microsoft.com/office/drawing/2014/main" id="{75D39D5E-F773-45BA-9C6D-08F4773C5141}"/>
              </a:ext>
            </a:extLst>
          </p:cNvPr>
          <p:cNvSpPr>
            <a:spLocks noGrp="1"/>
          </p:cNvSpPr>
          <p:nvPr>
            <p:ph type="body" sz="quarter" idx="27"/>
          </p:nvPr>
        </p:nvSpPr>
        <p:spPr>
          <a:xfrm>
            <a:off x="457200" y="5990756"/>
            <a:ext cx="8439150" cy="328401"/>
          </a:xfrm>
        </p:spPr>
        <p:txBody>
          <a:bodyPr/>
          <a:lstStyle/>
          <a:p>
            <a:pPr marL="0" indent="0">
              <a:buNone/>
            </a:pPr>
            <a:r>
              <a:rPr lang="en-US" dirty="0">
                <a:latin typeface="+mn-lt"/>
                <a:hlinkClick r:id="rId2" action="ppaction://hlinksldjump"/>
              </a:rPr>
              <a:t>Return to presentation</a:t>
            </a:r>
            <a:endParaRPr lang="en-US" dirty="0">
              <a:latin typeface="+mn-lt"/>
            </a:endParaRPr>
          </a:p>
        </p:txBody>
      </p:sp>
    </p:spTree>
    <p:extLst>
      <p:ext uri="{BB962C8B-B14F-4D97-AF65-F5344CB8AC3E}">
        <p14:creationId xmlns:p14="http://schemas.microsoft.com/office/powerpoint/2010/main" val="1919542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altLang="en-US" dirty="0">
                <a:sym typeface="Lucida Grande" pitchFamily="-111" charset="0"/>
              </a:rPr>
              <a:t>Oral Glucose</a:t>
            </a:r>
            <a:endParaRPr lang="en-IN" sz="2000" b="0" dirty="0"/>
          </a:p>
        </p:txBody>
      </p:sp>
      <p:pic>
        <p:nvPicPr>
          <p:cNvPr id="11" name="Picture 10" descr="Two tubes of oral glucose gels.">
            <a:extLst>
              <a:ext uri="{FF2B5EF4-FFF2-40B4-BE49-F238E27FC236}">
                <a16:creationId xmlns:a16="http://schemas.microsoft.com/office/drawing/2014/main" id="{4324BFE2-CE8F-4683-B28D-73A71EAE7463}"/>
              </a:ext>
            </a:extLst>
          </p:cNvPr>
          <p:cNvPicPr>
            <a:picLocks noChangeAspect="1"/>
          </p:cNvPicPr>
          <p:nvPr/>
        </p:nvPicPr>
        <p:blipFill>
          <a:blip r:embed="rId3"/>
          <a:stretch>
            <a:fillRect/>
          </a:stretch>
        </p:blipFill>
        <p:spPr>
          <a:xfrm>
            <a:off x="575295" y="2220242"/>
            <a:ext cx="7993410" cy="2126017"/>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911441"/>
            <a:ext cx="8507186" cy="378287"/>
          </a:xfrm>
        </p:spPr>
        <p:txBody>
          <a:bodyPr/>
          <a:lstStyle/>
          <a:p>
            <a:pPr marL="432" indent="0">
              <a:buNone/>
            </a:pPr>
            <a:r>
              <a:rPr lang="en-US" dirty="0"/>
              <a:t>Oral glucose may help a patient with diabetes.</a:t>
            </a:r>
          </a:p>
        </p:txBody>
      </p:sp>
    </p:spTree>
    <p:extLst>
      <p:ext uri="{BB962C8B-B14F-4D97-AF65-F5344CB8AC3E}">
        <p14:creationId xmlns:p14="http://schemas.microsoft.com/office/powerpoint/2010/main" val="349081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altLang="en-US" dirty="0">
                <a:sym typeface="Lucida Grande" pitchFamily="-111" charset="0"/>
              </a:rPr>
              <a:t>Oxygen</a:t>
            </a:r>
            <a:endParaRPr lang="en-IN" sz="2000" b="0" dirty="0"/>
          </a:p>
        </p:txBody>
      </p:sp>
      <p:pic>
        <p:nvPicPr>
          <p:cNvPr id="4" name="Picture 3" descr="An oxygen tube being inserted into the nostrils of an elderly patient.">
            <a:extLst>
              <a:ext uri="{FF2B5EF4-FFF2-40B4-BE49-F238E27FC236}">
                <a16:creationId xmlns:a16="http://schemas.microsoft.com/office/drawing/2014/main" id="{CCD7ED50-E424-438F-9D92-F84FF70BED1B}"/>
              </a:ext>
            </a:extLst>
          </p:cNvPr>
          <p:cNvPicPr>
            <a:picLocks noChangeAspect="1"/>
          </p:cNvPicPr>
          <p:nvPr/>
        </p:nvPicPr>
        <p:blipFill>
          <a:blip r:embed="rId3"/>
          <a:stretch>
            <a:fillRect/>
          </a:stretch>
        </p:blipFill>
        <p:spPr>
          <a:xfrm>
            <a:off x="1516216" y="1668577"/>
            <a:ext cx="6111568" cy="4078043"/>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975749"/>
            <a:ext cx="8507186" cy="378287"/>
          </a:xfrm>
        </p:spPr>
        <p:txBody>
          <a:bodyPr/>
          <a:lstStyle/>
          <a:p>
            <a:pPr marL="432" indent="0">
              <a:buNone/>
            </a:pPr>
            <a:r>
              <a:rPr lang="en-US" dirty="0"/>
              <a:t>Oxygen is a commonly used, but powerful, medication.</a:t>
            </a:r>
          </a:p>
        </p:txBody>
      </p:sp>
    </p:spTree>
    <p:extLst>
      <p:ext uri="{BB962C8B-B14F-4D97-AF65-F5344CB8AC3E}">
        <p14:creationId xmlns:p14="http://schemas.microsoft.com/office/powerpoint/2010/main" val="401747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altLang="en-US" dirty="0">
                <a:sym typeface="Lucida Grande" pitchFamily="-111" charset="0"/>
              </a:rPr>
              <a:t>Activated Charcoal</a:t>
            </a:r>
            <a:endParaRPr lang="en-IN" sz="2000" b="0" dirty="0"/>
          </a:p>
        </p:txBody>
      </p:sp>
      <p:pic>
        <p:nvPicPr>
          <p:cNvPr id="6" name="Picture 5" descr="An activated charcoal tube.">
            <a:extLst>
              <a:ext uri="{FF2B5EF4-FFF2-40B4-BE49-F238E27FC236}">
                <a16:creationId xmlns:a16="http://schemas.microsoft.com/office/drawing/2014/main" id="{C7BAF57A-6FCA-45A1-84B2-2DA41744C89C}"/>
              </a:ext>
            </a:extLst>
          </p:cNvPr>
          <p:cNvPicPr>
            <a:picLocks noChangeAspect="1"/>
          </p:cNvPicPr>
          <p:nvPr/>
        </p:nvPicPr>
        <p:blipFill>
          <a:blip r:embed="rId3"/>
          <a:stretch>
            <a:fillRect/>
          </a:stretch>
        </p:blipFill>
        <p:spPr>
          <a:xfrm>
            <a:off x="883089" y="1852183"/>
            <a:ext cx="7377823" cy="3595522"/>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941884"/>
            <a:ext cx="8507186" cy="378287"/>
          </a:xfrm>
        </p:spPr>
        <p:txBody>
          <a:bodyPr/>
          <a:lstStyle/>
          <a:p>
            <a:pPr marL="432" indent="0">
              <a:buNone/>
            </a:pPr>
            <a:r>
              <a:rPr lang="en-US" dirty="0"/>
              <a:t>Activated charcoal is only occasionally used in poisoning cases.</a:t>
            </a:r>
          </a:p>
        </p:txBody>
      </p:sp>
    </p:spTree>
    <p:extLst>
      <p:ext uri="{BB962C8B-B14F-4D97-AF65-F5344CB8AC3E}">
        <p14:creationId xmlns:p14="http://schemas.microsoft.com/office/powerpoint/2010/main" val="716951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783F-2D86-444F-BF73-AE23D4A4547E}"/>
              </a:ext>
            </a:extLst>
          </p:cNvPr>
          <p:cNvSpPr>
            <a:spLocks noGrp="1"/>
          </p:cNvSpPr>
          <p:nvPr>
            <p:ph type="title"/>
          </p:nvPr>
        </p:nvSpPr>
        <p:spPr/>
        <p:txBody>
          <a:bodyPr/>
          <a:lstStyle/>
          <a:p>
            <a:r>
              <a:rPr lang="en-US" dirty="0"/>
              <a:t>Naloxone</a:t>
            </a:r>
          </a:p>
        </p:txBody>
      </p:sp>
      <p:sp>
        <p:nvSpPr>
          <p:cNvPr id="3" name="Content Placeholder 2">
            <a:extLst>
              <a:ext uri="{FF2B5EF4-FFF2-40B4-BE49-F238E27FC236}">
                <a16:creationId xmlns:a16="http://schemas.microsoft.com/office/drawing/2014/main" id="{A010970F-D0CA-4909-9079-F54C5AF174EC}"/>
              </a:ext>
            </a:extLst>
          </p:cNvPr>
          <p:cNvSpPr>
            <a:spLocks noGrp="1"/>
          </p:cNvSpPr>
          <p:nvPr>
            <p:ph sz="quarter" idx="13"/>
          </p:nvPr>
        </p:nvSpPr>
        <p:spPr/>
        <p:txBody>
          <a:bodyPr/>
          <a:lstStyle/>
          <a:p>
            <a:r>
              <a:rPr lang="en-US" dirty="0"/>
              <a:t>Naloxone</a:t>
            </a:r>
          </a:p>
          <a:p>
            <a:pPr lvl="1"/>
            <a:r>
              <a:rPr lang="en-US" dirty="0"/>
              <a:t>Antidote for a patient who is unconscious and in respiratory failure after taking a narcotic</a:t>
            </a:r>
          </a:p>
          <a:p>
            <a:pPr lvl="1"/>
            <a:r>
              <a:rPr lang="en-US" dirty="0"/>
              <a:t>Does not work if patient has not had a narcotic</a:t>
            </a:r>
          </a:p>
        </p:txBody>
      </p:sp>
    </p:spTree>
    <p:extLst>
      <p:ext uri="{BB962C8B-B14F-4D97-AF65-F5344CB8AC3E}">
        <p14:creationId xmlns:p14="http://schemas.microsoft.com/office/powerpoint/2010/main" val="176838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37124</TotalTime>
  <Words>3523</Words>
  <Application>Microsoft Office PowerPoint</Application>
  <PresentationFormat>On-screen Show (4:3)</PresentationFormat>
  <Paragraphs>422</Paragraphs>
  <Slides>53</Slides>
  <Notes>46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ＭＳ Ｐゴシック</vt:lpstr>
      <vt:lpstr>Arial</vt:lpstr>
      <vt:lpstr>Lucida Grande</vt:lpstr>
      <vt:lpstr>Noto Sans Symbols</vt:lpstr>
      <vt:lpstr>Times New Roman</vt:lpstr>
      <vt:lpstr>Verdana</vt:lpstr>
      <vt:lpstr>508 Lecture</vt:lpstr>
      <vt:lpstr>2_508 Lecture</vt:lpstr>
      <vt:lpstr>Emergency Care</vt:lpstr>
      <vt:lpstr>Topics</vt:lpstr>
      <vt:lpstr>Medications E M Ts Can Administer</vt:lpstr>
      <vt:lpstr>Medications on the Ambulance</vt:lpstr>
      <vt:lpstr>Aspirin</vt:lpstr>
      <vt:lpstr>Oral Glucose</vt:lpstr>
      <vt:lpstr>Oxygen</vt:lpstr>
      <vt:lpstr>Activated Charcoal</vt:lpstr>
      <vt:lpstr>Naloxone</vt:lpstr>
      <vt:lpstr>E M Ts Assisting with Prescribed Medications</vt:lpstr>
      <vt:lpstr>Bronchodilator Inhaler</vt:lpstr>
      <vt:lpstr>Prescribed Medications</vt:lpstr>
      <vt:lpstr>Bronchodilator Inhalers</vt:lpstr>
      <vt:lpstr>Nitroglycerin (1 of 2)</vt:lpstr>
      <vt:lpstr>Nitroglycerin (2 of 2)</vt:lpstr>
      <vt:lpstr>Epinephrine Auto-Injector</vt:lpstr>
      <vt:lpstr>Epinephrine Auto-Injectors</vt:lpstr>
      <vt:lpstr>Force Protection Medications</vt:lpstr>
      <vt:lpstr>General Information About Medications</vt:lpstr>
      <vt:lpstr>Drug Names</vt:lpstr>
      <vt:lpstr>What You Need to Know When Giving a Medication (1 of 2)</vt:lpstr>
      <vt:lpstr>What You Need to Know When Giving a Medication (2 of 2)</vt:lpstr>
      <vt:lpstr>Medication Safety and Clinical Judgment</vt:lpstr>
      <vt:lpstr>Medication Authorization</vt:lpstr>
      <vt:lpstr>The Five Rights</vt:lpstr>
      <vt:lpstr>Think About It</vt:lpstr>
      <vt:lpstr>Routes of Administration (1 of 2)</vt:lpstr>
      <vt:lpstr>Routes of Administration (2 of 2)</vt:lpstr>
      <vt:lpstr>Pharmacodynamic Considerations</vt:lpstr>
      <vt:lpstr>Reassessment and Documentation</vt:lpstr>
      <vt:lpstr>Medications Patients Often Take</vt:lpstr>
      <vt:lpstr>Table 18-2 Herbal Agents and What They Are Sometimes Used For</vt:lpstr>
      <vt:lpstr>Assisting with I V Therapy</vt:lpstr>
      <vt:lpstr>Setting Up an I V Fluid Administration Set (1 of 8)</vt:lpstr>
      <vt:lpstr>Setting Up an I V Fluid Administration Set (2 of 8)</vt:lpstr>
      <vt:lpstr>Setting Up an I V Fluid Administration Set (3 of 8)</vt:lpstr>
      <vt:lpstr>Setting Up an I V Fluid Administration Set (4 of 8)</vt:lpstr>
      <vt:lpstr>Setting Up an I V Fluid Administration Set (5 of 8)</vt:lpstr>
      <vt:lpstr>Setting Up an I V Fluid Administration Set (6 of 8)</vt:lpstr>
      <vt:lpstr>Setting Up an I V Fluid Administration Set (7 of 8)</vt:lpstr>
      <vt:lpstr>Setting Up an I V Fluid Administration Set (8 of 8)</vt:lpstr>
      <vt:lpstr>Maintaining an I V</vt:lpstr>
      <vt:lpstr>Chapter Review</vt:lpstr>
      <vt:lpstr>Chapter Review (1 of 4)</vt:lpstr>
      <vt:lpstr>Chapter Review (2 of 4)</vt:lpstr>
      <vt:lpstr>Chapter Review (3 of 4)</vt:lpstr>
      <vt:lpstr>Chapter Review (4 of 4)</vt:lpstr>
      <vt:lpstr>Remember (1 of 2)</vt:lpstr>
      <vt:lpstr>Remember (2 of 2)</vt:lpstr>
      <vt:lpstr>Questions to Consider</vt:lpstr>
      <vt:lpstr>Critical Thinking</vt:lpstr>
      <vt:lpstr>Copyright</vt:lpstr>
      <vt:lpstr>Appendix 1</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18, General Pharmacology</dc:title>
  <dc:subject>Health</dc:subject>
  <dc:creator>Limmer/O'Keefe</dc:creator>
  <cp:keywords>Emergency Care</cp:keywords>
  <dc:description/>
  <cp:lastModifiedBy>Radhakrishnan, Rajendran</cp:lastModifiedBy>
  <cp:revision>1730</cp:revision>
  <dcterms:modified xsi:type="dcterms:W3CDTF">2020-01-13T11:49:31Z</dcterms:modified>
  <cp:category/>
</cp:coreProperties>
</file>