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68"/>
  </p:notesMasterIdLst>
  <p:handoutMasterIdLst>
    <p:handoutMasterId r:id="rId69"/>
  </p:handoutMasterIdLst>
  <p:sldIdLst>
    <p:sldId id="354" r:id="rId3"/>
    <p:sldId id="355" r:id="rId4"/>
    <p:sldId id="356" r:id="rId5"/>
    <p:sldId id="591" r:id="rId6"/>
    <p:sldId id="592" r:id="rId7"/>
    <p:sldId id="593" r:id="rId8"/>
    <p:sldId id="594" r:id="rId9"/>
    <p:sldId id="595" r:id="rId10"/>
    <p:sldId id="596" r:id="rId11"/>
    <p:sldId id="597" r:id="rId12"/>
    <p:sldId id="598" r:id="rId13"/>
    <p:sldId id="599" r:id="rId14"/>
    <p:sldId id="600" r:id="rId15"/>
    <p:sldId id="590" r:id="rId16"/>
    <p:sldId id="602" r:id="rId17"/>
    <p:sldId id="603" r:id="rId18"/>
    <p:sldId id="604" r:id="rId19"/>
    <p:sldId id="605" r:id="rId20"/>
    <p:sldId id="601" r:id="rId21"/>
    <p:sldId id="607" r:id="rId22"/>
    <p:sldId id="608" r:id="rId23"/>
    <p:sldId id="609" r:id="rId24"/>
    <p:sldId id="610" r:id="rId25"/>
    <p:sldId id="611" r:id="rId26"/>
    <p:sldId id="612" r:id="rId27"/>
    <p:sldId id="613" r:id="rId28"/>
    <p:sldId id="614" r:id="rId29"/>
    <p:sldId id="615" r:id="rId30"/>
    <p:sldId id="616" r:id="rId31"/>
    <p:sldId id="617" r:id="rId32"/>
    <p:sldId id="618" r:id="rId33"/>
    <p:sldId id="619" r:id="rId34"/>
    <p:sldId id="606" r:id="rId35"/>
    <p:sldId id="621" r:id="rId36"/>
    <p:sldId id="622" r:id="rId37"/>
    <p:sldId id="623" r:id="rId38"/>
    <p:sldId id="624" r:id="rId39"/>
    <p:sldId id="625" r:id="rId40"/>
    <p:sldId id="626" r:id="rId41"/>
    <p:sldId id="627" r:id="rId42"/>
    <p:sldId id="628" r:id="rId43"/>
    <p:sldId id="629" r:id="rId44"/>
    <p:sldId id="630" r:id="rId45"/>
    <p:sldId id="631" r:id="rId46"/>
    <p:sldId id="632" r:id="rId47"/>
    <p:sldId id="633" r:id="rId48"/>
    <p:sldId id="634" r:id="rId49"/>
    <p:sldId id="635" r:id="rId50"/>
    <p:sldId id="636" r:id="rId51"/>
    <p:sldId id="620" r:id="rId52"/>
    <p:sldId id="638" r:id="rId53"/>
    <p:sldId id="639" r:id="rId54"/>
    <p:sldId id="640" r:id="rId55"/>
    <p:sldId id="641" r:id="rId56"/>
    <p:sldId id="642" r:id="rId57"/>
    <p:sldId id="643" r:id="rId58"/>
    <p:sldId id="644" r:id="rId59"/>
    <p:sldId id="645" r:id="rId60"/>
    <p:sldId id="646" r:id="rId61"/>
    <p:sldId id="647" r:id="rId62"/>
    <p:sldId id="648" r:id="rId63"/>
    <p:sldId id="649" r:id="rId64"/>
    <p:sldId id="650" r:id="rId65"/>
    <p:sldId id="298" r:id="rId66"/>
    <p:sldId id="576" r:id="rId6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62" autoAdjust="0"/>
    <p:restoredTop sz="56047" autoAdjust="0"/>
  </p:normalViewPr>
  <p:slideViewPr>
    <p:cSldViewPr snapToGrid="0" snapToObjects="1">
      <p:cViewPr varScale="1">
        <p:scale>
          <a:sx n="111" d="100"/>
          <a:sy n="111" d="100"/>
        </p:scale>
        <p:origin x="1782" y="114"/>
      </p:cViewPr>
      <p:guideLst>
        <p:guide orient="horz" pos="777"/>
        <p:guide pos="295"/>
        <p:guide orient="horz" pos="981"/>
      </p:guideLst>
    </p:cSldViewPr>
  </p:slideViewPr>
  <p:outlineViewPr>
    <p:cViewPr>
      <p:scale>
        <a:sx n="33" d="100"/>
        <a:sy n="33" d="100"/>
      </p:scale>
      <p:origin x="0" y="-594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Lst>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26" Type="http://schemas.openxmlformats.org/officeDocument/2006/relationships/slide" Target="slides/slide26.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55" Type="http://schemas.openxmlformats.org/officeDocument/2006/relationships/slide" Target="slides/slide55.xml"/><Relationship Id="rId63" Type="http://schemas.openxmlformats.org/officeDocument/2006/relationships/slide" Target="slides/slide63.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8" Type="http://schemas.openxmlformats.org/officeDocument/2006/relationships/slide" Target="slides/slide58.xml"/><Relationship Id="rId5" Type="http://schemas.openxmlformats.org/officeDocument/2006/relationships/slide" Target="slides/slide5.xml"/><Relationship Id="rId61" Type="http://schemas.openxmlformats.org/officeDocument/2006/relationships/slide" Target="slides/slide61.xml"/><Relationship Id="rId19" Type="http://schemas.openxmlformats.org/officeDocument/2006/relationships/slide" Target="slides/slide1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56" Type="http://schemas.openxmlformats.org/officeDocument/2006/relationships/slide" Target="slides/slide56.xml"/><Relationship Id="rId64" Type="http://schemas.openxmlformats.org/officeDocument/2006/relationships/slide" Target="slides/slide64.xml"/><Relationship Id="rId8" Type="http://schemas.openxmlformats.org/officeDocument/2006/relationships/slide" Target="slides/slide8.xml"/><Relationship Id="rId51" Type="http://schemas.openxmlformats.org/officeDocument/2006/relationships/slide" Target="slides/slide51.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59" Type="http://schemas.openxmlformats.org/officeDocument/2006/relationships/slide" Target="slides/slide59.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62" Type="http://schemas.openxmlformats.org/officeDocument/2006/relationships/slide" Target="slides/slide62.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 Id="rId10" Type="http://schemas.openxmlformats.org/officeDocument/2006/relationships/slide" Target="slides/slide10.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60" Type="http://schemas.openxmlformats.org/officeDocument/2006/relationships/slide" Target="slides/slide60.xml"/><Relationship Id="rId65" Type="http://schemas.openxmlformats.org/officeDocument/2006/relationships/slide" Target="slides/slide65.xml"/><Relationship Id="rId4" Type="http://schemas.openxmlformats.org/officeDocument/2006/relationships/slide" Target="slides/slide4.xml"/><Relationship Id="rId9" Type="http://schemas.openxmlformats.org/officeDocument/2006/relationships/slide" Target="slides/slide9.xml"/><Relationship Id="rId13" Type="http://schemas.openxmlformats.org/officeDocument/2006/relationships/slide" Target="slides/slide13.xml"/><Relationship Id="rId18" Type="http://schemas.openxmlformats.org/officeDocument/2006/relationships/slide" Target="slides/slide18.xml"/><Relationship Id="rId39"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26.1</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Most organs are contained within the peritoneum, but some are located in the retroperitoneal space. Reproductive organs contained within the abdomen are different in women from what they are in men.</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b="1" dirty="0">
              <a:latin typeface="Arial" panose="020B0604020202020204" pitchFamily="34" charset="0"/>
              <a:ea typeface="ＭＳ Ｐゴシック" panose="020B0600070205080204" pitchFamily="34" charset="-128"/>
            </a:endParaRPr>
          </a:p>
          <a:p>
            <a:pPr eaLnBrk="1" hangingPunct="1"/>
            <a:r>
              <a:rPr lang="en-US" altLang="en-US" b="1" dirty="0">
                <a:latin typeface="Arial" panose="020B0604020202020204" pitchFamily="34" charset="0"/>
                <a:ea typeface="ＭＳ Ｐゴシック" panose="020B0600070205080204" pitchFamily="34" charset="-128"/>
              </a:rPr>
              <a:t>Discussion Topic:</a:t>
            </a:r>
            <a:r>
              <a:rPr lang="en-US" altLang="en-US" dirty="0">
                <a:latin typeface="Arial" panose="020B0604020202020204" pitchFamily="34" charset="0"/>
                <a:ea typeface="ＭＳ Ｐゴシック" panose="020B0600070205080204" pitchFamily="34" charset="-128"/>
              </a:rPr>
              <a:t> Explain what is meant by the term </a:t>
            </a:r>
            <a:r>
              <a:rPr lang="en-US" altLang="en-US" i="1" dirty="0">
                <a:latin typeface="Arial" panose="020B0604020202020204" pitchFamily="34" charset="0"/>
                <a:ea typeface="ＭＳ Ｐゴシック" panose="020B0600070205080204" pitchFamily="34" charset="-128"/>
              </a:rPr>
              <a:t>retroperitoneal</a:t>
            </a:r>
            <a:r>
              <a:rPr lang="en-US" altLang="en-US" dirty="0">
                <a:latin typeface="Arial" panose="020B0604020202020204" pitchFamily="34" charset="0"/>
                <a:ea typeface="ＭＳ Ｐゴシック" panose="020B0600070205080204" pitchFamily="34" charset="-128"/>
              </a:rPr>
              <a:t>. Discuss examples of retroperitoneal organs.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Assign each group a specific abdominal organ. Have each group research and present the organ's location within the abdomen and its major function. </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Consider penetrating trauma. How might knowledge of abdominal anatomy assist your assessment of mechanism of injury?</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00494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26.1</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5484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26.1</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0197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Using a manikin or programmed patient, use external landmarks to determine the location of abdominal organs. Point out where organs would be with regard to visible landmarks.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28909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etiology when describing the different classifications of abdominal pain. Give</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specific examples of organs that cause the particular type of pain</a:t>
            </a:r>
            <a:r>
              <a:rPr lang="en-US" altLang="en-US" dirty="0">
                <a:latin typeface="Arial" panose="020B0604020202020204" pitchFamily="34" charset="0"/>
                <a:ea typeface="ＭＳ Ｐゴシック" panose="020B0600070205080204" pitchFamily="34" charset="-128"/>
              </a:rPr>
              <a:t>. Use first-person testimony to describe the various types of pain. Students in class often have experienced the different pain classifications.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01529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Both peritoneal and retroperitoneal organs can cause pain in the abdomen. Visceral pain originates in the organs within the abdomen and is often described as dull, achy, or intermittent.</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Assign each group an abdominal dysfunction. Ask the group to research and present on the type of pain that is likely to be associated with its particular dysfunction.</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2280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Parietal pain arises from the parietal peritoneum and often is described as sharp, constant, and localized to a particular area.</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Discussion Topic:</a:t>
            </a:r>
            <a:r>
              <a:rPr lang="en-US" altLang="en-US" dirty="0">
                <a:latin typeface="Arial" panose="020B0604020202020204" pitchFamily="34" charset="0"/>
                <a:ea typeface="ＭＳ Ｐゴシック" panose="020B0600070205080204" pitchFamily="34" charset="-128"/>
              </a:rPr>
              <a:t> Compare and contrast visceral pain with parietal pain. How are they different?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Using programmed patients, practice assessing abdominal pain. Practice using the mnemonic OPQRST to aid evaluation of pain.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30117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Tearing pain typically refers to a dissection of the abdominal aorta.</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dirty="0">
                <a:latin typeface="Arial" panose="020B0604020202020204" pitchFamily="34" charset="0"/>
                <a:ea typeface="ＭＳ Ｐゴシック" panose="020B0600070205080204" pitchFamily="34" charset="-128"/>
                <a:cs typeface="Arial" panose="020B0604020202020204" pitchFamily="34" charset="0"/>
              </a:rPr>
              <a:t> Describe the etiology of tearing pain. Discuss the most likely cause.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Activities:</a:t>
            </a:r>
            <a:r>
              <a:rPr lang="en-US" altLang="en-US" dirty="0">
                <a:latin typeface="Arial" panose="020B0604020202020204" pitchFamily="34" charset="0"/>
                <a:ea typeface="ＭＳ Ｐゴシック" panose="020B0600070205080204" pitchFamily="34" charset="-128"/>
                <a:cs typeface="Arial" panose="020B0604020202020204" pitchFamily="34" charset="0"/>
              </a:rPr>
              <a:t> List a classification of pain on a whiteboard. Have students come up and write an adjective that might describe that type of pain. Repeat until the pain is best defined. Assign a research project. Give students (or groups of students) a classification of pain. Ask them to research and present different types of abdominal problems that might be associated with their classification.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52705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Referred pain is felt in a place other than the place where the pain originates.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dirty="0">
                <a:latin typeface="Arial" panose="020B0604020202020204" pitchFamily="34" charset="0"/>
                <a:ea typeface="ＭＳ Ｐゴシック" panose="020B0600070205080204" pitchFamily="34" charset="-128"/>
                <a:cs typeface="Arial" panose="020B0604020202020204" pitchFamily="34" charset="0"/>
              </a:rPr>
              <a:t> Give an example of an organ system that is likely to cause referred pain.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Are there non-abdominal organs that can cause abdominal pain? List and describe them.</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7715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50</a:t>
            </a:r>
            <a:r>
              <a:rPr lang="en-US" altLang="en-US" dirty="0">
                <a:latin typeface="Arial" panose="020B0604020202020204" pitchFamily="34" charset="0"/>
                <a:ea typeface="ＭＳ Ｐゴシック" panose="020B0600070205080204" pitchFamily="34" charset="-128"/>
                <a:cs typeface="Arial" panose="020B0604020202020204" pitchFamily="34" charset="0"/>
              </a:rPr>
              <a:t>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a:latin typeface="Arial" panose="020B0604020202020204" pitchFamily="34" charset="0"/>
                <a:ea typeface="ＭＳ Ｐゴシック" panose="020B0600070205080204" pitchFamily="34" charset="-128"/>
                <a:cs typeface="Arial" panose="020B0604020202020204" pitchFamily="34" charset="0"/>
              </a:rPr>
              <a:t>Emphasize the need to recognize life-threatening emergencies</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first and diagnose specific disorders second. Link assessment findings and the characteristics of pain to specific disorders. Tie this lesson to the previous discussion of pain classifications.</a:t>
            </a:r>
          </a:p>
          <a:p>
            <a:endParaRPr lang="en-US" altLang="en-US" b="1" baseline="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Have students work in small groups. Assign each group an abdominal dysfunction. Ask the group to research and present on the type of pain that is likely to be associated with the particular dysfunction. Using programmed patients, practice assessing abdominal pain. Practice using the mnemonic OPQRST to aid evaluation of pain. Describe an abdominal pain. Have students classify the pain, based on your description, and then discuss the possible origin.</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3449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 115 minutes for this chapter.</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Abdominal Anatomy and Physiology (10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Abdominal Pain or Discomfort (10 minutes)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Abdominal Conditions (50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Assessment and Care of Abdominal Pain or Discomfort (45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Note: The total teaching time recommended is only a guideline.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Core Concepts:</a:t>
            </a:r>
          </a:p>
          <a:p>
            <a:pPr>
              <a:buFontTx/>
              <a:buChar char="•"/>
            </a:pPr>
            <a:r>
              <a:rPr lang="en-GB" altLang="en-US" dirty="0">
                <a:ea typeface="ＭＳ Ｐゴシック" panose="020B0600070205080204" pitchFamily="34" charset="-128"/>
              </a:rPr>
              <a:t> Understanding the nature of abdominal pain or discomfort</a:t>
            </a:r>
            <a:endParaRPr lang="en-US" altLang="en-US" dirty="0">
              <a:ea typeface="ＭＳ Ｐゴシック" panose="020B0600070205080204" pitchFamily="34" charset="-128"/>
            </a:endParaRPr>
          </a:p>
          <a:p>
            <a:pPr>
              <a:buFontTx/>
              <a:buChar char="•"/>
            </a:pPr>
            <a:r>
              <a:rPr lang="en-GB" altLang="en-US" dirty="0">
                <a:ea typeface="ＭＳ Ｐゴシック" panose="020B0600070205080204" pitchFamily="34" charset="-128"/>
              </a:rPr>
              <a:t> Becoming familiar with abdominal conditions that may cause pain or discomfort</a:t>
            </a:r>
            <a:endParaRPr lang="en-US" altLang="en-US" dirty="0">
              <a:ea typeface="ＭＳ Ｐゴシック" panose="020B0600070205080204" pitchFamily="34" charset="-128"/>
            </a:endParaRPr>
          </a:p>
          <a:p>
            <a:pPr>
              <a:buFontTx/>
              <a:buChar char="•"/>
            </a:pPr>
            <a:r>
              <a:rPr lang="en-GB" altLang="en-US" dirty="0">
                <a:ea typeface="ＭＳ Ｐゴシック" panose="020B0600070205080204" pitchFamily="34" charset="-128"/>
              </a:rPr>
              <a:t> How to assess and care for patients with abdominal pain or discomfort</a:t>
            </a:r>
            <a:endParaRPr lang="en-US" altLang="en-US" dirty="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Assessment and management always will take a higher priority than determining the exact cause of abdominal pain. Specific assessment findings can point to particular types of abdominal problems. EMTs should use a thorough secondary assessment to work through a differential diagnosis.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Topic: </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Describe the common assessment findings (cardinal presentation) of appendicitis.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23578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common assessment findings (cardinal presentation) of peritonitis.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How might peritonitis be linked with a recent history of trauma?</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52512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common assessment findings (cardinal presentation) of cholecystitis.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How might the diagnosis of cholecystitis be related to the SAMPLE element of “last meal”?</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4621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common assessment findings (cardinal presentation) of pancreatitis.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74133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Bleeding can occur anywhere within the GI system, from the esophagus to the rectum. GI bleeding may be gradual or sudden, and it can be a life-threatening cause of shock.</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common assessment findings (cardinal presentation) of GI bleeding.</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71347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You recognize GI bleeding. What findings might you associate with a life-threatening GI bleed?</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92287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Retroperitoneal, tearing pain should be assumed to be caused by an abdominal aortic aneurism. This type of abdominal pain can point to an immediately life-threatening problem.</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common assessment findings (cardinal presentation) of abdominal aortic aneurysm.</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Inside/Outside: Aortic Damage: </a:t>
            </a:r>
            <a:r>
              <a:rPr lang="en-US" altLang="en-US" dirty="0">
                <a:latin typeface="Arial" panose="020B0604020202020204" pitchFamily="34" charset="0"/>
                <a:ea typeface="ＭＳ Ｐゴシック" panose="020B0600070205080204" pitchFamily="34" charset="-128"/>
                <a:cs typeface="Arial" panose="020B0604020202020204" pitchFamily="34" charset="0"/>
              </a:rPr>
              <a:t>Draw a relationship between what patients exhibit and what is occurring</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inside the body during an abdominal aortic aneurysm.</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3919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Emphasize the link here to bleeding and shock.</a:t>
            </a:r>
          </a:p>
          <a:p>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Assign a student an abdominal dysfunction and have the student act out the symptoms in front of the class. Ask the class to diagnose the student’s disorder.</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0908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common assessment findings (cardinal presentation) of a hernia.</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08440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b="0" dirty="0">
                <a:latin typeface="Arial" panose="020B0604020202020204" pitchFamily="34" charset="0"/>
                <a:ea typeface="ＭＳ Ｐゴシック" panose="020B0600070205080204" pitchFamily="34" charset="-128"/>
                <a:cs typeface="Arial" panose="020B0604020202020204" pitchFamily="34" charset="0"/>
              </a:rPr>
              <a:t>Consider the common locations of hernias. How might their presentation mimic other life threatening conditions such as acute myocardial infarction?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7051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a:latin typeface="Arial" panose="020B0604020202020204" pitchFamily="34" charset="0"/>
                <a:ea typeface="ＭＳ Ｐゴシック" panose="020B0600070205080204" pitchFamily="34" charset="-128"/>
                <a:cs typeface="Arial" panose="020B0604020202020204" pitchFamily="34" charset="0"/>
              </a:rPr>
              <a:t>Relate the four quadrants of the abdomen to external landmarks. Demonstrate positioning on an actual abdomen.</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common assessment findings (cardinal presentation) of renal colic.</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92596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Myocardial infarction sometimes can present as abdominal discomfort and should be considered in the assessment and treatment of a patient with abdominal pain.</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how cardiac issues can present as abdominal findings. Describe the abdominal findings that could indicate acute myocardial infarction.</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00952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Topic: </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Describe the abdominal findings that could indicate ectopic pregnancy.</a:t>
            </a:r>
          </a:p>
          <a:p>
            <a:pPr eaLnBrk="1" hangingPunct="1">
              <a:spcBef>
                <a:spcPct val="0"/>
              </a:spcBef>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the moral and ethical issues that some individuals might have related to terminating an ectopic pregnancy. How might</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an EMT provide emotional support for a woman with an ectopic pregnancy?</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88386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45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programmed patients to add a level of realism to practice. Always focus on life threats. Be sure to include critical patients in any practice session. Relate this lesson to patient assessment. Bring OPQRST to realistic use now.</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18920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focus of the assessment of a patient with abdominal pain should be to perform an accurate history and physical examination and to identify potentially serious conditions.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26281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b="0" dirty="0">
                <a:latin typeface="Arial" panose="020B0604020202020204" pitchFamily="34" charset="0"/>
                <a:ea typeface="ＭＳ Ｐゴシック" panose="020B0600070205080204" pitchFamily="34" charset="-128"/>
                <a:cs typeface="Arial" panose="020B0604020202020204" pitchFamily="34" charset="0"/>
              </a:rPr>
              <a:t>Describe the personal protective equipment that might be necessary when approaching a patient with an abdominal complaint. Describe how the scene survey</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might indicate a specific abdominal complaint. </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7555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Primary assessment findings will rapidly identify signs of a critical patient. After treating immediate life threats, conduct a secondary assessment to help differentiate abdominal disorders.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Discussion Topic:</a:t>
            </a:r>
            <a:r>
              <a:rPr lang="en-US" altLang="en-US" dirty="0">
                <a:latin typeface="Arial" panose="020B0604020202020204" pitchFamily="34" charset="0"/>
                <a:ea typeface="ＭＳ Ｐゴシック" panose="020B0600070205080204" pitchFamily="34" charset="-128"/>
              </a:rPr>
              <a:t> Describe findings in the primary assessment of a patient with abdominal pain that might indicate immediate life threats. How would you recognize</a:t>
            </a:r>
            <a:r>
              <a:rPr lang="en-US" altLang="en-US" baseline="0" dirty="0">
                <a:latin typeface="Arial" panose="020B0604020202020204" pitchFamily="34" charset="0"/>
                <a:ea typeface="ＭＳ Ｐゴシック" panose="020B0600070205080204" pitchFamily="34" charset="-128"/>
              </a:rPr>
              <a:t> shock in the primary assessment?</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95175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Discussion Topic:</a:t>
            </a:r>
            <a:r>
              <a:rPr lang="en-US" altLang="en-US" dirty="0">
                <a:latin typeface="Arial" panose="020B0604020202020204" pitchFamily="34" charset="0"/>
                <a:ea typeface="ＭＳ Ｐゴシック" panose="020B0600070205080204" pitchFamily="34" charset="-128"/>
              </a:rPr>
              <a:t> Discuss how the history of the present illness can help in making a differential diagnosis of a patient with abdominal pain.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74802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Knowledge Application:</a:t>
            </a:r>
            <a:r>
              <a:rPr lang="en-US" altLang="en-US" dirty="0">
                <a:latin typeface="Arial" panose="020B0604020202020204" pitchFamily="34" charset="0"/>
                <a:ea typeface="ＭＳ Ｐゴシック" panose="020B0600070205080204" pitchFamily="34" charset="-128"/>
              </a:rPr>
              <a:t> Have students work in small groups. Using a programmed patient, practice assessing and treating patients with abdominal pain.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42178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Discussion Topic:</a:t>
            </a:r>
            <a:r>
              <a:rPr lang="en-US" altLang="en-US" dirty="0">
                <a:latin typeface="Arial" panose="020B0604020202020204" pitchFamily="34" charset="0"/>
                <a:ea typeface="ＭＳ Ｐゴシック" panose="020B0600070205080204" pitchFamily="34" charset="-128"/>
              </a:rPr>
              <a:t> Describe specific questions that you might ask a female patient who complains of abdominal pain. </a:t>
            </a:r>
          </a:p>
          <a:p>
            <a:endParaRPr lang="en-US" altLang="en-US" dirty="0">
              <a:ea typeface="ＭＳ Ｐゴシック" panose="020B0600070205080204" pitchFamily="34" charset="-128"/>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0841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26.1</a:t>
            </a:r>
          </a:p>
          <a:p>
            <a:pPr eaLnBrk="1" hangingPunct="1">
              <a:spcBef>
                <a:spcPct val="0"/>
              </a:spcBef>
            </a:pPr>
            <a:endParaRPr lang="en-US" altLang="en-US" dirty="0">
              <a:ea typeface="ＭＳ Ｐゴシック" panose="020B0600070205080204" pitchFamily="34" charset="-128"/>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2387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033229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b="0" dirty="0">
                <a:latin typeface="Arial" panose="020B0604020202020204" pitchFamily="34" charset="0"/>
                <a:ea typeface="ＭＳ Ｐゴシック" panose="020B0600070205080204" pitchFamily="34" charset="-128"/>
                <a:cs typeface="Arial" panose="020B0604020202020204" pitchFamily="34" charset="0"/>
              </a:rPr>
              <a:t>Using</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programmed patients, set up mock calls. Include scene clues and bystander information. Ask students to identify critical patients and to make differential diagnoses of abdominal pain.</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72370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8404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a:t>
            </a:r>
            <a:r>
              <a:rPr lang="en-US" altLang="en-US" dirty="0">
                <a:latin typeface="Arial" panose="020B0604020202020204" pitchFamily="34" charset="0"/>
                <a:ea typeface="ＭＳ Ｐゴシック" panose="020B0600070205080204" pitchFamily="34" charset="-128"/>
                <a:cs typeface="Arial" panose="020B0604020202020204" pitchFamily="34" charset="0"/>
              </a:rPr>
              <a:t> Using programmed patients,</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set up mock calls. Include scene clues and bystander information. Ask students to identify critical patients and to make differential diagnoses of abdominal pain.</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93783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dirty="0">
                <a:latin typeface="Arial" panose="020B0604020202020204" pitchFamily="34" charset="0"/>
                <a:ea typeface="ＭＳ Ｐゴシック" panose="020B0600070205080204" pitchFamily="34" charset="-128"/>
                <a:cs typeface="Arial" panose="020B0604020202020204" pitchFamily="34" charset="0"/>
              </a:rPr>
              <a:t> Describe the technique for palpating the abdomen. What findings might be important?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a:t>
            </a:r>
            <a:r>
              <a:rPr lang="en-US" altLang="en-US" dirty="0">
                <a:latin typeface="Arial" panose="020B0604020202020204" pitchFamily="34" charset="0"/>
                <a:ea typeface="ＭＳ Ｐゴシック" panose="020B0600070205080204" pitchFamily="34" charset="-128"/>
                <a:cs typeface="Arial" panose="020B0604020202020204" pitchFamily="34" charset="0"/>
              </a:rPr>
              <a:t> Have students practice palpating the abdomen of the student sitting next to them.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a:t>
            </a:r>
            <a:r>
              <a:rPr lang="en-US" altLang="en-US" dirty="0">
                <a:latin typeface="Arial" panose="020B0604020202020204" pitchFamily="34" charset="0"/>
                <a:ea typeface="ＭＳ Ｐゴシック" panose="020B0600070205080204" pitchFamily="34" charset="-128"/>
                <a:cs typeface="Arial" panose="020B0604020202020204" pitchFamily="34" charset="0"/>
              </a:rPr>
              <a:t>: Always palpate the area that has pain or discomfort last.</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545299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r>
              <a:rPr lang="en-US" altLang="en-US" b="1" dirty="0">
                <a:latin typeface="Arial" panose="020B0604020202020204" pitchFamily="34" charset="0"/>
                <a:ea typeface="ＭＳ Ｐゴシック" panose="020B0600070205080204" pitchFamily="34" charset="-128"/>
              </a:rPr>
              <a:t>Discussion Topic:</a:t>
            </a:r>
            <a:r>
              <a:rPr lang="en-US" altLang="en-US" dirty="0">
                <a:latin typeface="Arial" panose="020B0604020202020204" pitchFamily="34" charset="0"/>
                <a:ea typeface="ＭＳ Ｐゴシック" panose="020B0600070205080204" pitchFamily="34" charset="-128"/>
              </a:rPr>
              <a:t> Describe the process of obtaining vital signs in a patient with an abdominal</a:t>
            </a:r>
            <a:r>
              <a:rPr lang="en-US" altLang="en-US" baseline="0" dirty="0">
                <a:latin typeface="Arial" panose="020B0604020202020204" pitchFamily="34" charset="0"/>
                <a:ea typeface="ＭＳ Ｐゴシック" panose="020B0600070205080204" pitchFamily="34" charset="-128"/>
              </a:rPr>
              <a:t> complaint</a:t>
            </a:r>
            <a:r>
              <a:rPr lang="en-US" altLang="en-US" dirty="0">
                <a:latin typeface="Arial" panose="020B0604020202020204" pitchFamily="34" charset="0"/>
                <a:ea typeface="ＭＳ Ｐゴシック" panose="020B0600070205080204" pitchFamily="34" charset="-128"/>
              </a:rPr>
              <a:t>. Describe the vital sign trends that would indicate shock in a patient with an abdominal complaint.</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What role might advanced life support play when dealing with a patient with abdominal pain?</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68034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endParaRPr lang="en-US" dirty="0"/>
          </a:p>
          <a:p>
            <a:r>
              <a:rPr lang="en-US" b="1" dirty="0"/>
              <a:t>Class Activity: </a:t>
            </a:r>
            <a:r>
              <a:rPr lang="en-US" dirty="0"/>
              <a:t>Write out</a:t>
            </a:r>
            <a:r>
              <a:rPr lang="en-US" baseline="0" dirty="0"/>
              <a:t> the details of an assessment of a patient with abdominal pain. Provide a set of complaints; then ask students to list the steps that they would take to assess this patient further.</a:t>
            </a:r>
            <a:endParaRPr lang="en-US"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570065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Care for the patient with abdominal pain is often similar, regardless of the origin. Treat immediate life threats, administer oxygen, place the patient in a position of comfort, and initiate appropriate transport.</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b="1" dirty="0">
              <a:latin typeface="Arial" panose="020B0604020202020204" pitchFamily="34" charset="0"/>
              <a:ea typeface="ＭＳ Ｐゴシック" panose="020B0600070205080204" pitchFamily="34" charset="-128"/>
            </a:endParaRPr>
          </a:p>
          <a:p>
            <a:pPr eaLnBrk="1" hangingPunct="1"/>
            <a:r>
              <a:rPr lang="en-US" altLang="en-US" b="1" dirty="0">
                <a:latin typeface="Arial" panose="020B0604020202020204" pitchFamily="34" charset="0"/>
                <a:ea typeface="ＭＳ Ｐゴシック" panose="020B0600070205080204" pitchFamily="34" charset="-128"/>
              </a:rPr>
              <a:t>Discussion Topic:</a:t>
            </a:r>
            <a:r>
              <a:rPr lang="en-US" altLang="en-US" dirty="0">
                <a:latin typeface="Arial" panose="020B0604020202020204" pitchFamily="34" charset="0"/>
                <a:ea typeface="ＭＳ Ｐゴシック" panose="020B0600070205080204" pitchFamily="34" charset="-128"/>
              </a:rPr>
              <a:t> Describe the general treatment steps for a patient who is experiencing abdominal pain. </a:t>
            </a:r>
          </a:p>
          <a:p>
            <a:pPr eaLnBrk="1" hangingPunct="1"/>
            <a:endParaRPr lang="en-US" altLang="en-US" dirty="0">
              <a:latin typeface="Arial" panose="020B0604020202020204" pitchFamily="34" charset="0"/>
              <a:ea typeface="ＭＳ Ｐゴシック" panose="020B0600070205080204" pitchFamily="34" charset="-128"/>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042999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082083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rPr>
              <a:t>Talking Points: </a:t>
            </a:r>
            <a:r>
              <a:rPr lang="en-US" altLang="en-US" dirty="0">
                <a:latin typeface="Arial" panose="020B0604020202020204" pitchFamily="34" charset="0"/>
                <a:ea typeface="ＭＳ Ｐゴシック" panose="020B0600070205080204" pitchFamily="34" charset="-128"/>
              </a:rPr>
              <a:t>Could this be life-threatening? If it is cardiac, yes, and this patient is at high risk. While focusing on cardiac, your detailed assessment (with vitals, glucose level, and abdominal exam) should reveal the true cause. Treatment would include initial assessment, history, vitals, detailed physical exam, oxygen, position, call ALS, transport to appropriate facility.</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4598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26.1</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abdomen contains a variety of organs that accomplish a range of functions for the body. Digestion, secretion of insulin, filtration of blood, and the removal of toxins from the body are functions performed by abdominal organs.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17685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23107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Signs and symptoms of abdominal distress include nausea, vomiting, diarrhea, pain, and distention.</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Visceral pain arises from organs in the visceral peritoneum and is general and nonspecific; the patient will not be able to localize it or point to a specific area. Parietal pain arises from organs in the parietal peritoneum and often is described as sharp, constant, and localized to a particular area.</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897284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Emergency care for a patient with abdominal distress involves monitoring for airway problems if the patient is vomiting, placing the responsive patient in a position of comfort, placing the unresponsive patient or the patient who is having difficulty maintaining an airway in a left lateral recumbent position for drainage from the mouth.</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The four abdominal quadrants are LUQ, RUQ, LLQ, and RLQ. These are determined by a midline on the umbilicus.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10452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Questions should focus on where the pain is, where it starts from, and so on. Questions asked will be determined by the history of the present illness and other steps in the assessment. Best position is likely to be the one where least pressure is put on the painful area.</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627690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Discussion Topics:</a:t>
            </a:r>
            <a:r>
              <a:rPr lang="en-US" altLang="en-US" dirty="0">
                <a:latin typeface="Arial" panose="020B0604020202020204" pitchFamily="34" charset="0"/>
                <a:ea typeface="ＭＳ Ｐゴシック" panose="020B0600070205080204" pitchFamily="34" charset="-128"/>
              </a:rPr>
              <a:t> How are the abdominal organs of a man different from the abdominal organs of a woman? Describe these differences.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Class Activity:</a:t>
            </a:r>
            <a:r>
              <a:rPr lang="en-US" altLang="en-US" dirty="0">
                <a:latin typeface="Arial" panose="020B0604020202020204" pitchFamily="34" charset="0"/>
                <a:ea typeface="ＭＳ Ｐゴシック" panose="020B0600070205080204" pitchFamily="34" charset="-128"/>
              </a:rPr>
              <a:t> Have students, using a blank anatomy diagram of the abdomen, correctly label and position the major organ systems.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9320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26.1</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Anatomically, the abdomen is divided into four quadrants, using the midline and umbilicus as dividing points.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0439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26.1</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Anatomically, the abdomen is divided into four quadrants, using the midline and umbilicus as dividing points.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65827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26.1</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9282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9"/>
            <a:ext cx="4443412" cy="297374"/>
          </a:xfrm>
        </p:spPr>
        <p:txBody>
          <a:bodyPr/>
          <a:lstStyle>
            <a:lvl1pPr marL="0" indent="0">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Text Placeholder 22"/>
          <p:cNvSpPr>
            <a:spLocks noGrp="1"/>
          </p:cNvSpPr>
          <p:nvPr>
            <p:ph type="body" sz="quarter" idx="28"/>
          </p:nvPr>
        </p:nvSpPr>
        <p:spPr>
          <a:xfrm>
            <a:off x="457200" y="5784850"/>
            <a:ext cx="3730625" cy="82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slide" Target="slide19.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slide" Target="slide6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6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26</a:t>
            </a:r>
          </a:p>
        </p:txBody>
      </p:sp>
      <p:sp>
        <p:nvSpPr>
          <p:cNvPr id="5" name="Text Placeholder 4"/>
          <p:cNvSpPr>
            <a:spLocks noGrp="1"/>
          </p:cNvSpPr>
          <p:nvPr>
            <p:ph type="body" idx="3"/>
          </p:nvPr>
        </p:nvSpPr>
        <p:spPr>
          <a:xfrm>
            <a:off x="5029200" y="3409979"/>
            <a:ext cx="3656708" cy="950360"/>
          </a:xfrm>
        </p:spPr>
        <p:txBody>
          <a:bodyPr/>
          <a:lstStyle/>
          <a:p>
            <a:pPr algn="ctr"/>
            <a:r>
              <a:rPr lang="en-US" dirty="0">
                <a:latin typeface="+mn-lt"/>
              </a:rPr>
              <a:t>Abdominal Emergencies</a:t>
            </a: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593067"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A88C-D889-4CC7-998A-0311F419E036}"/>
              </a:ext>
            </a:extLst>
          </p:cNvPr>
          <p:cNvSpPr>
            <a:spLocks noGrp="1"/>
          </p:cNvSpPr>
          <p:nvPr>
            <p:ph type="title"/>
          </p:nvPr>
        </p:nvSpPr>
        <p:spPr>
          <a:xfrm>
            <a:off x="457199" y="215371"/>
            <a:ext cx="8518849" cy="1097279"/>
          </a:xfrm>
        </p:spPr>
        <p:txBody>
          <a:bodyPr/>
          <a:lstStyle/>
          <a:p>
            <a:r>
              <a:rPr lang="en-US" sz="3400" dirty="0"/>
              <a:t>Abdominal Anatomy and Physiology </a:t>
            </a:r>
            <a:r>
              <a:rPr lang="en-US" sz="2000" b="0" dirty="0"/>
              <a:t>(5 of 7)</a:t>
            </a:r>
            <a:endParaRPr lang="en-IN" sz="2000" b="0" dirty="0"/>
          </a:p>
        </p:txBody>
      </p:sp>
      <p:sp>
        <p:nvSpPr>
          <p:cNvPr id="3" name="Content Placeholder 2">
            <a:extLst>
              <a:ext uri="{FF2B5EF4-FFF2-40B4-BE49-F238E27FC236}">
                <a16:creationId xmlns:a16="http://schemas.microsoft.com/office/drawing/2014/main" id="{4302CF91-696F-4F74-8582-E01C3DEB355B}"/>
              </a:ext>
            </a:extLst>
          </p:cNvPr>
          <p:cNvSpPr>
            <a:spLocks noGrp="1"/>
          </p:cNvSpPr>
          <p:nvPr>
            <p:ph sz="quarter" idx="13"/>
          </p:nvPr>
        </p:nvSpPr>
        <p:spPr>
          <a:xfrm>
            <a:off x="457200" y="1556326"/>
            <a:ext cx="8416212" cy="4467955"/>
          </a:xfrm>
        </p:spPr>
        <p:txBody>
          <a:bodyPr/>
          <a:lstStyle/>
          <a:p>
            <a:r>
              <a:rPr lang="en-US" altLang="en-US" dirty="0"/>
              <a:t>Organs of the abdomen</a:t>
            </a:r>
          </a:p>
          <a:p>
            <a:pPr lvl="1"/>
            <a:r>
              <a:rPr lang="en-US" altLang="en-US" dirty="0"/>
              <a:t>Most enclosed within parietal peritoneum</a:t>
            </a:r>
          </a:p>
          <a:p>
            <a:pPr lvl="1"/>
            <a:r>
              <a:rPr lang="en-US" altLang="en-US" dirty="0"/>
              <a:t>A few lie in extraperitoneal space (outside the peritoneum).</a:t>
            </a:r>
          </a:p>
          <a:p>
            <a:pPr lvl="2"/>
            <a:r>
              <a:rPr lang="en-US" altLang="en-US" dirty="0"/>
              <a:t>Kidneys, pancreas, part of aorta lie in retroperitoneal space, behind peritoneum.</a:t>
            </a:r>
          </a:p>
          <a:p>
            <a:pPr lvl="2"/>
            <a:r>
              <a:rPr lang="en-US" altLang="en-US" dirty="0"/>
              <a:t>Bladder and part of rectum lie inferior to peritoneum.</a:t>
            </a:r>
          </a:p>
        </p:txBody>
      </p:sp>
    </p:spTree>
    <p:extLst>
      <p:ext uri="{BB962C8B-B14F-4D97-AF65-F5344CB8AC3E}">
        <p14:creationId xmlns:p14="http://schemas.microsoft.com/office/powerpoint/2010/main" val="1449132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A88C-D889-4CC7-998A-0311F419E036}"/>
              </a:ext>
            </a:extLst>
          </p:cNvPr>
          <p:cNvSpPr>
            <a:spLocks noGrp="1"/>
          </p:cNvSpPr>
          <p:nvPr>
            <p:ph type="title"/>
          </p:nvPr>
        </p:nvSpPr>
        <p:spPr>
          <a:xfrm>
            <a:off x="457199" y="215371"/>
            <a:ext cx="8518849" cy="1097279"/>
          </a:xfrm>
        </p:spPr>
        <p:txBody>
          <a:bodyPr/>
          <a:lstStyle/>
          <a:p>
            <a:r>
              <a:rPr lang="en-US" sz="3400" dirty="0"/>
              <a:t>Abdominal Anatomy and Physiology </a:t>
            </a:r>
            <a:r>
              <a:rPr lang="en-US" sz="2000" b="0" dirty="0"/>
              <a:t>(6 of 7)</a:t>
            </a:r>
            <a:endParaRPr lang="en-IN" sz="2000" b="0" dirty="0"/>
          </a:p>
        </p:txBody>
      </p:sp>
      <p:sp>
        <p:nvSpPr>
          <p:cNvPr id="3" name="Content Placeholder 2">
            <a:extLst>
              <a:ext uri="{FF2B5EF4-FFF2-40B4-BE49-F238E27FC236}">
                <a16:creationId xmlns:a16="http://schemas.microsoft.com/office/drawing/2014/main" id="{4302CF91-696F-4F74-8582-E01C3DEB355B}"/>
              </a:ext>
            </a:extLst>
          </p:cNvPr>
          <p:cNvSpPr>
            <a:spLocks noGrp="1"/>
          </p:cNvSpPr>
          <p:nvPr>
            <p:ph sz="quarter" idx="13"/>
          </p:nvPr>
        </p:nvSpPr>
        <p:spPr>
          <a:xfrm>
            <a:off x="457200" y="1556326"/>
            <a:ext cx="8416212" cy="4467955"/>
          </a:xfrm>
        </p:spPr>
        <p:txBody>
          <a:bodyPr/>
          <a:lstStyle/>
          <a:p>
            <a:r>
              <a:rPr lang="en-US" altLang="en-US" dirty="0"/>
              <a:t>Organs of the abdomen</a:t>
            </a:r>
          </a:p>
          <a:p>
            <a:pPr lvl="1"/>
            <a:r>
              <a:rPr lang="en-US" altLang="en-US" dirty="0"/>
              <a:t>Female reproductive organs and structures lie within abdomen and pelvis</a:t>
            </a:r>
          </a:p>
          <a:p>
            <a:pPr lvl="2"/>
            <a:r>
              <a:rPr lang="en-US" altLang="en-US" dirty="0"/>
              <a:t>Ovaries</a:t>
            </a:r>
          </a:p>
          <a:p>
            <a:pPr lvl="2"/>
            <a:r>
              <a:rPr lang="en-US" altLang="en-US" dirty="0"/>
              <a:t>Fallopian tubes</a:t>
            </a:r>
          </a:p>
          <a:p>
            <a:pPr lvl="2"/>
            <a:r>
              <a:rPr lang="en-US" altLang="en-US" dirty="0"/>
              <a:t>Uterus</a:t>
            </a:r>
          </a:p>
        </p:txBody>
      </p:sp>
    </p:spTree>
    <p:extLst>
      <p:ext uri="{BB962C8B-B14F-4D97-AF65-F5344CB8AC3E}">
        <p14:creationId xmlns:p14="http://schemas.microsoft.com/office/powerpoint/2010/main" val="2988315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A88C-D889-4CC7-998A-0311F419E036}"/>
              </a:ext>
            </a:extLst>
          </p:cNvPr>
          <p:cNvSpPr>
            <a:spLocks noGrp="1"/>
          </p:cNvSpPr>
          <p:nvPr>
            <p:ph type="title"/>
          </p:nvPr>
        </p:nvSpPr>
        <p:spPr>
          <a:xfrm>
            <a:off x="457199" y="215371"/>
            <a:ext cx="8518849" cy="1097279"/>
          </a:xfrm>
        </p:spPr>
        <p:txBody>
          <a:bodyPr/>
          <a:lstStyle/>
          <a:p>
            <a:r>
              <a:rPr lang="en-US" sz="3400" dirty="0"/>
              <a:t>Abdominal Anatomy and Physiology </a:t>
            </a:r>
            <a:r>
              <a:rPr lang="en-US" sz="2000" b="0" dirty="0"/>
              <a:t>(7 of 7)</a:t>
            </a:r>
            <a:endParaRPr lang="en-IN" sz="2000" b="0" dirty="0"/>
          </a:p>
        </p:txBody>
      </p:sp>
      <p:sp>
        <p:nvSpPr>
          <p:cNvPr id="3" name="Content Placeholder 2">
            <a:extLst>
              <a:ext uri="{FF2B5EF4-FFF2-40B4-BE49-F238E27FC236}">
                <a16:creationId xmlns:a16="http://schemas.microsoft.com/office/drawing/2014/main" id="{4302CF91-696F-4F74-8582-E01C3DEB355B}"/>
              </a:ext>
            </a:extLst>
          </p:cNvPr>
          <p:cNvSpPr>
            <a:spLocks noGrp="1"/>
          </p:cNvSpPr>
          <p:nvPr>
            <p:ph sz="quarter" idx="13"/>
          </p:nvPr>
        </p:nvSpPr>
        <p:spPr>
          <a:xfrm>
            <a:off x="457200" y="1556326"/>
            <a:ext cx="8416212" cy="4467955"/>
          </a:xfrm>
        </p:spPr>
        <p:txBody>
          <a:bodyPr/>
          <a:lstStyle/>
          <a:p>
            <a:r>
              <a:rPr lang="en-US" altLang="en-US" dirty="0"/>
              <a:t>Organs of the abdomen</a:t>
            </a:r>
          </a:p>
          <a:p>
            <a:pPr lvl="1"/>
            <a:r>
              <a:rPr lang="en-US" altLang="en-US" dirty="0"/>
              <a:t>Largest blood vessels</a:t>
            </a:r>
          </a:p>
          <a:p>
            <a:pPr lvl="2"/>
            <a:r>
              <a:rPr lang="en-US" altLang="en-US" dirty="0"/>
              <a:t>Aorta</a:t>
            </a:r>
          </a:p>
          <a:p>
            <a:pPr lvl="2"/>
            <a:r>
              <a:rPr lang="en-US" altLang="en-US" dirty="0"/>
              <a:t>Inferior vena cava</a:t>
            </a:r>
          </a:p>
          <a:p>
            <a:pPr lvl="2"/>
            <a:r>
              <a:rPr lang="en-US" altLang="en-US" dirty="0"/>
              <a:t>Hepatic artery</a:t>
            </a:r>
          </a:p>
          <a:p>
            <a:pPr lvl="2"/>
            <a:r>
              <a:rPr lang="en-US" altLang="en-US" dirty="0"/>
              <a:t>Splenic artery</a:t>
            </a:r>
          </a:p>
          <a:p>
            <a:pPr lvl="2"/>
            <a:r>
              <a:rPr lang="en-US" altLang="en-US" dirty="0"/>
              <a:t>Iliac artery and vein</a:t>
            </a:r>
          </a:p>
        </p:txBody>
      </p:sp>
    </p:spTree>
    <p:extLst>
      <p:ext uri="{BB962C8B-B14F-4D97-AF65-F5344CB8AC3E}">
        <p14:creationId xmlns:p14="http://schemas.microsoft.com/office/powerpoint/2010/main" val="3552521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93D6-6594-4FD9-B62F-4D75953E7AD2}"/>
              </a:ext>
            </a:extLst>
          </p:cNvPr>
          <p:cNvSpPr>
            <a:spLocks noGrp="1"/>
          </p:cNvSpPr>
          <p:nvPr>
            <p:ph type="title"/>
          </p:nvPr>
        </p:nvSpPr>
        <p:spPr>
          <a:xfrm>
            <a:off x="457199" y="215371"/>
            <a:ext cx="8376249" cy="1097279"/>
          </a:xfrm>
        </p:spPr>
        <p:txBody>
          <a:bodyPr/>
          <a:lstStyle/>
          <a:p>
            <a:r>
              <a:rPr lang="en-IN" dirty="0"/>
              <a:t>Peritoneal and Extraperitoneal Space</a:t>
            </a:r>
          </a:p>
        </p:txBody>
      </p:sp>
      <p:pic>
        <p:nvPicPr>
          <p:cNvPr id="4" name="Picture 3" descr="Illustration depicts, the cross section of a human torso viewed from the right. On the left side, the organs within the retroperitoneal cavity are depicted. On the right side, the organs within the peritoneal cavity are depicted.">
            <a:extLst>
              <a:ext uri="{FF2B5EF4-FFF2-40B4-BE49-F238E27FC236}">
                <a16:creationId xmlns:a16="http://schemas.microsoft.com/office/drawing/2014/main" id="{F0A0CB9A-BCD9-4611-986B-F132010C482B}"/>
              </a:ext>
            </a:extLst>
          </p:cNvPr>
          <p:cNvPicPr>
            <a:picLocks noChangeAspect="1"/>
          </p:cNvPicPr>
          <p:nvPr/>
        </p:nvPicPr>
        <p:blipFill>
          <a:blip r:embed="rId3"/>
          <a:stretch>
            <a:fillRect/>
          </a:stretch>
        </p:blipFill>
        <p:spPr>
          <a:xfrm>
            <a:off x="1826215" y="1579991"/>
            <a:ext cx="5491569" cy="4300243"/>
          </a:xfrm>
          <a:prstGeom prst="rect">
            <a:avLst/>
          </a:prstGeom>
        </p:spPr>
      </p:pic>
      <p:sp>
        <p:nvSpPr>
          <p:cNvPr id="3" name="Content Placeholder 2">
            <a:extLst>
              <a:ext uri="{FF2B5EF4-FFF2-40B4-BE49-F238E27FC236}">
                <a16:creationId xmlns:a16="http://schemas.microsoft.com/office/drawing/2014/main" id="{B8C0CED9-A943-4916-A1AE-B0BCB96EA6C9}"/>
              </a:ext>
            </a:extLst>
          </p:cNvPr>
          <p:cNvSpPr>
            <a:spLocks noGrp="1"/>
          </p:cNvSpPr>
          <p:nvPr>
            <p:ph sz="quarter" idx="14"/>
          </p:nvPr>
        </p:nvSpPr>
        <p:spPr>
          <a:xfrm>
            <a:off x="457200" y="6004262"/>
            <a:ext cx="8439150" cy="363033"/>
          </a:xfrm>
        </p:spPr>
        <p:txBody>
          <a:bodyPr/>
          <a:lstStyle/>
          <a:p>
            <a:pPr marL="432" indent="0">
              <a:buNone/>
            </a:pPr>
            <a:r>
              <a:rPr lang="en-US" sz="2000" dirty="0"/>
              <a:t>The peritoneum and extraperitoneal (including retroperitoneal) space.</a:t>
            </a:r>
          </a:p>
        </p:txBody>
      </p:sp>
    </p:spTree>
    <p:extLst>
      <p:ext uri="{BB962C8B-B14F-4D97-AF65-F5344CB8AC3E}">
        <p14:creationId xmlns:p14="http://schemas.microsoft.com/office/powerpoint/2010/main" val="1199052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Abdominal Pain or Discomfort</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178803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13B7-D378-4CD2-9DCB-C6517D02F1AE}"/>
              </a:ext>
            </a:extLst>
          </p:cNvPr>
          <p:cNvSpPr>
            <a:spLocks noGrp="1"/>
          </p:cNvSpPr>
          <p:nvPr>
            <p:ph type="title"/>
          </p:nvPr>
        </p:nvSpPr>
        <p:spPr/>
        <p:txBody>
          <a:bodyPr/>
          <a:lstStyle/>
          <a:p>
            <a:r>
              <a:rPr lang="en-US" dirty="0"/>
              <a:t>Abdominal Pain or Discomfort </a:t>
            </a:r>
            <a:r>
              <a:rPr lang="en-US" sz="2000" b="0" dirty="0"/>
              <a:t>(1 of 4)</a:t>
            </a:r>
            <a:endParaRPr lang="en-IN" sz="2000" b="0" dirty="0"/>
          </a:p>
        </p:txBody>
      </p:sp>
      <p:sp>
        <p:nvSpPr>
          <p:cNvPr id="3" name="Content Placeholder 2">
            <a:extLst>
              <a:ext uri="{FF2B5EF4-FFF2-40B4-BE49-F238E27FC236}">
                <a16:creationId xmlns:a16="http://schemas.microsoft.com/office/drawing/2014/main" id="{1FD82BE9-8FCB-4439-B352-3D3C51B19A98}"/>
              </a:ext>
            </a:extLst>
          </p:cNvPr>
          <p:cNvSpPr>
            <a:spLocks noGrp="1"/>
          </p:cNvSpPr>
          <p:nvPr>
            <p:ph sz="quarter" idx="13"/>
          </p:nvPr>
        </p:nvSpPr>
        <p:spPr/>
        <p:txBody>
          <a:bodyPr/>
          <a:lstStyle/>
          <a:p>
            <a:r>
              <a:rPr lang="en-US" altLang="en-US" dirty="0"/>
              <a:t>Visceral pain</a:t>
            </a:r>
          </a:p>
          <a:p>
            <a:pPr lvl="1"/>
            <a:r>
              <a:rPr lang="en-US" altLang="en-US" dirty="0"/>
              <a:t>Originates from the organs within the abdomen</a:t>
            </a:r>
          </a:p>
          <a:p>
            <a:pPr lvl="1"/>
            <a:r>
              <a:rPr lang="en-US" altLang="en-US" dirty="0"/>
              <a:t>Fewer nerve endings allow for only diffuse sensations of pain.</a:t>
            </a:r>
          </a:p>
          <a:p>
            <a:pPr lvl="1"/>
            <a:r>
              <a:rPr lang="en-US" altLang="en-US" dirty="0"/>
              <a:t>Frequently described as “dull” or “achy”</a:t>
            </a:r>
          </a:p>
          <a:p>
            <a:pPr lvl="1"/>
            <a:r>
              <a:rPr lang="en-US" altLang="en-US" dirty="0"/>
              <a:t>Intermittent, crampy, or colicky pain may result from hollow organs.</a:t>
            </a:r>
          </a:p>
          <a:p>
            <a:pPr lvl="1"/>
            <a:r>
              <a:rPr lang="en-US" altLang="en-US" dirty="0"/>
              <a:t>Persistent or constant pain often originates from solid organs.</a:t>
            </a:r>
          </a:p>
        </p:txBody>
      </p:sp>
    </p:spTree>
    <p:extLst>
      <p:ext uri="{BB962C8B-B14F-4D97-AF65-F5344CB8AC3E}">
        <p14:creationId xmlns:p14="http://schemas.microsoft.com/office/powerpoint/2010/main" val="1164963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13B7-D378-4CD2-9DCB-C6517D02F1AE}"/>
              </a:ext>
            </a:extLst>
          </p:cNvPr>
          <p:cNvSpPr>
            <a:spLocks noGrp="1"/>
          </p:cNvSpPr>
          <p:nvPr>
            <p:ph type="title"/>
          </p:nvPr>
        </p:nvSpPr>
        <p:spPr/>
        <p:txBody>
          <a:bodyPr/>
          <a:lstStyle/>
          <a:p>
            <a:r>
              <a:rPr lang="en-US" dirty="0"/>
              <a:t>Abdominal Pain or Discomfort </a:t>
            </a:r>
            <a:r>
              <a:rPr lang="en-US" sz="2000" b="0" dirty="0"/>
              <a:t>(2 of 4)</a:t>
            </a:r>
            <a:endParaRPr lang="en-IN" sz="2000" b="0" dirty="0"/>
          </a:p>
        </p:txBody>
      </p:sp>
      <p:sp>
        <p:nvSpPr>
          <p:cNvPr id="3" name="Content Placeholder 2">
            <a:extLst>
              <a:ext uri="{FF2B5EF4-FFF2-40B4-BE49-F238E27FC236}">
                <a16:creationId xmlns:a16="http://schemas.microsoft.com/office/drawing/2014/main" id="{1FD82BE9-8FCB-4439-B352-3D3C51B19A98}"/>
              </a:ext>
            </a:extLst>
          </p:cNvPr>
          <p:cNvSpPr>
            <a:spLocks noGrp="1"/>
          </p:cNvSpPr>
          <p:nvPr>
            <p:ph sz="quarter" idx="13"/>
          </p:nvPr>
        </p:nvSpPr>
        <p:spPr/>
        <p:txBody>
          <a:bodyPr/>
          <a:lstStyle/>
          <a:p>
            <a:r>
              <a:rPr lang="en-US" altLang="en-US" dirty="0"/>
              <a:t>Parietal pain</a:t>
            </a:r>
          </a:p>
          <a:p>
            <a:pPr lvl="1"/>
            <a:r>
              <a:rPr lang="en-US" altLang="en-US" dirty="0"/>
              <a:t>Originates from the parietal peritoneum</a:t>
            </a:r>
          </a:p>
          <a:p>
            <a:pPr lvl="1"/>
            <a:r>
              <a:rPr lang="en-US" altLang="en-US" dirty="0"/>
              <a:t>Many nerve endings allow for pain that is easier to locate and describe</a:t>
            </a:r>
          </a:p>
          <a:p>
            <a:pPr lvl="1"/>
            <a:r>
              <a:rPr lang="en-US" altLang="en-US" dirty="0"/>
              <a:t>Frequently described as “sharp”</a:t>
            </a:r>
          </a:p>
          <a:p>
            <a:pPr lvl="1"/>
            <a:r>
              <a:rPr lang="en-US" altLang="en-US" dirty="0"/>
              <a:t>Pain is often constant and localized to a specific area</a:t>
            </a:r>
          </a:p>
        </p:txBody>
      </p:sp>
    </p:spTree>
    <p:extLst>
      <p:ext uri="{BB962C8B-B14F-4D97-AF65-F5344CB8AC3E}">
        <p14:creationId xmlns:p14="http://schemas.microsoft.com/office/powerpoint/2010/main" val="1177237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13B7-D378-4CD2-9DCB-C6517D02F1AE}"/>
              </a:ext>
            </a:extLst>
          </p:cNvPr>
          <p:cNvSpPr>
            <a:spLocks noGrp="1"/>
          </p:cNvSpPr>
          <p:nvPr>
            <p:ph type="title"/>
          </p:nvPr>
        </p:nvSpPr>
        <p:spPr/>
        <p:txBody>
          <a:bodyPr/>
          <a:lstStyle/>
          <a:p>
            <a:r>
              <a:rPr lang="en-US" dirty="0"/>
              <a:t>Abdominal Pain or Discomfort </a:t>
            </a:r>
            <a:r>
              <a:rPr lang="en-US" sz="2000" b="0" dirty="0"/>
              <a:t>(3 of 4)</a:t>
            </a:r>
            <a:endParaRPr lang="en-IN" sz="2000" b="0" dirty="0"/>
          </a:p>
        </p:txBody>
      </p:sp>
      <p:sp>
        <p:nvSpPr>
          <p:cNvPr id="3" name="Content Placeholder 2">
            <a:extLst>
              <a:ext uri="{FF2B5EF4-FFF2-40B4-BE49-F238E27FC236}">
                <a16:creationId xmlns:a16="http://schemas.microsoft.com/office/drawing/2014/main" id="{1FD82BE9-8FCB-4439-B352-3D3C51B19A98}"/>
              </a:ext>
            </a:extLst>
          </p:cNvPr>
          <p:cNvSpPr>
            <a:spLocks noGrp="1"/>
          </p:cNvSpPr>
          <p:nvPr>
            <p:ph sz="quarter" idx="13"/>
          </p:nvPr>
        </p:nvSpPr>
        <p:spPr/>
        <p:txBody>
          <a:bodyPr/>
          <a:lstStyle/>
          <a:p>
            <a:r>
              <a:rPr lang="en-US" altLang="en-US" dirty="0"/>
              <a:t>Tearing pain</a:t>
            </a:r>
          </a:p>
          <a:p>
            <a:pPr lvl="1"/>
            <a:r>
              <a:rPr lang="en-US" altLang="en-US" dirty="0"/>
              <a:t>Not the most common type of abdominal pain</a:t>
            </a:r>
          </a:p>
          <a:p>
            <a:pPr lvl="1"/>
            <a:r>
              <a:rPr lang="en-US" altLang="en-US" dirty="0"/>
              <a:t>Originates in the aorta or stomach</a:t>
            </a:r>
          </a:p>
          <a:p>
            <a:pPr lvl="1"/>
            <a:r>
              <a:rPr lang="en-US" altLang="en-US" dirty="0"/>
              <a:t>Separation of layers of aorta caused by aneurysm</a:t>
            </a:r>
          </a:p>
          <a:p>
            <a:pPr lvl="1"/>
            <a:r>
              <a:rPr lang="en-US" altLang="en-US" dirty="0"/>
              <a:t>Retroperitoneal location of aorta causes pain to be referred to back</a:t>
            </a:r>
          </a:p>
          <a:p>
            <a:pPr lvl="1"/>
            <a:r>
              <a:rPr lang="en-US" altLang="en-US" dirty="0"/>
              <a:t>Ulcers in stomach can also cause tearing pain</a:t>
            </a:r>
          </a:p>
        </p:txBody>
      </p:sp>
    </p:spTree>
    <p:extLst>
      <p:ext uri="{BB962C8B-B14F-4D97-AF65-F5344CB8AC3E}">
        <p14:creationId xmlns:p14="http://schemas.microsoft.com/office/powerpoint/2010/main" val="3926398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13B7-D378-4CD2-9DCB-C6517D02F1AE}"/>
              </a:ext>
            </a:extLst>
          </p:cNvPr>
          <p:cNvSpPr>
            <a:spLocks noGrp="1"/>
          </p:cNvSpPr>
          <p:nvPr>
            <p:ph type="title"/>
          </p:nvPr>
        </p:nvSpPr>
        <p:spPr/>
        <p:txBody>
          <a:bodyPr/>
          <a:lstStyle/>
          <a:p>
            <a:r>
              <a:rPr lang="en-US" dirty="0"/>
              <a:t>Abdominal Pain or Discomfort </a:t>
            </a:r>
            <a:r>
              <a:rPr lang="en-US" sz="2000" b="0" dirty="0"/>
              <a:t>(4 of 4)</a:t>
            </a:r>
            <a:endParaRPr lang="en-IN" sz="2000" b="0" dirty="0"/>
          </a:p>
        </p:txBody>
      </p:sp>
      <p:sp>
        <p:nvSpPr>
          <p:cNvPr id="3" name="Content Placeholder 2">
            <a:extLst>
              <a:ext uri="{FF2B5EF4-FFF2-40B4-BE49-F238E27FC236}">
                <a16:creationId xmlns:a16="http://schemas.microsoft.com/office/drawing/2014/main" id="{1FD82BE9-8FCB-4439-B352-3D3C51B19A98}"/>
              </a:ext>
            </a:extLst>
          </p:cNvPr>
          <p:cNvSpPr>
            <a:spLocks noGrp="1"/>
          </p:cNvSpPr>
          <p:nvPr>
            <p:ph sz="quarter" idx="13"/>
          </p:nvPr>
        </p:nvSpPr>
        <p:spPr/>
        <p:txBody>
          <a:bodyPr/>
          <a:lstStyle/>
          <a:p>
            <a:r>
              <a:rPr lang="en-US" altLang="en-US" dirty="0"/>
              <a:t>Referred pain</a:t>
            </a:r>
          </a:p>
          <a:p>
            <a:pPr lvl="1"/>
            <a:r>
              <a:rPr lang="en-US" altLang="en-US" dirty="0"/>
              <a:t>Perception of pain in skin or muscles at distant locations</a:t>
            </a:r>
          </a:p>
          <a:p>
            <a:pPr lvl="2"/>
            <a:r>
              <a:rPr lang="en-US" altLang="en-US" dirty="0"/>
              <a:t>Abdomen has many nerves from different parts of the nervous system.</a:t>
            </a:r>
          </a:p>
          <a:p>
            <a:pPr lvl="2"/>
            <a:r>
              <a:rPr lang="en-US" altLang="en-US" dirty="0"/>
              <a:t>Nerve pathways overlap as they return to the spinal cord.</a:t>
            </a:r>
          </a:p>
          <a:p>
            <a:pPr lvl="2"/>
            <a:r>
              <a:rPr lang="en-US" altLang="en-US" dirty="0"/>
              <a:t>Pain sensation is transmitted from one system to another.</a:t>
            </a:r>
          </a:p>
        </p:txBody>
      </p:sp>
    </p:spTree>
    <p:extLst>
      <p:ext uri="{BB962C8B-B14F-4D97-AF65-F5344CB8AC3E}">
        <p14:creationId xmlns:p14="http://schemas.microsoft.com/office/powerpoint/2010/main" val="4038328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Abdominal Conditions </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1620643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a:t>
            </a:r>
            <a:endParaRPr lang="en-IN" dirty="0"/>
          </a:p>
        </p:txBody>
      </p:sp>
      <p:sp>
        <p:nvSpPr>
          <p:cNvPr id="4" name="Text Placeholder 3"/>
          <p:cNvSpPr>
            <a:spLocks noGrp="1"/>
          </p:cNvSpPr>
          <p:nvPr>
            <p:ph type="body" sz="quarter" idx="14"/>
          </p:nvPr>
        </p:nvSpPr>
        <p:spPr/>
        <p:txBody>
          <a:bodyPr/>
          <a:lstStyle/>
          <a:p>
            <a:r>
              <a:rPr lang="en-US" altLang="en-US" dirty="0">
                <a:hlinkClick r:id="rId3" action="ppaction://hlinksldjump"/>
              </a:rPr>
              <a:t>Abdominal Anatomy and Physiology</a:t>
            </a:r>
            <a:endParaRPr lang="en-US" altLang="en-US" dirty="0"/>
          </a:p>
          <a:p>
            <a:r>
              <a:rPr lang="en-US" altLang="en-US" dirty="0">
                <a:hlinkClick r:id="rId4" action="ppaction://hlinksldjump"/>
              </a:rPr>
              <a:t>Abdominal Pain or Discomfort</a:t>
            </a:r>
            <a:endParaRPr lang="en-US" altLang="en-US" dirty="0"/>
          </a:p>
          <a:p>
            <a:r>
              <a:rPr lang="en-US" altLang="en-US" dirty="0">
                <a:hlinkClick r:id="rId5" action="ppaction://hlinksldjump"/>
              </a:rPr>
              <a:t>Abdominal Conditions</a:t>
            </a:r>
            <a:endParaRPr lang="en-US" altLang="en-US" dirty="0"/>
          </a:p>
          <a:p>
            <a:r>
              <a:rPr lang="en-US" altLang="en-US" dirty="0">
                <a:hlinkClick r:id="rId6" action="ppaction://hlinksldjump"/>
              </a:rPr>
              <a:t>Assessment and Care of Abdominal Pain or Discomfort</a:t>
            </a:r>
            <a:endParaRPr lang="en-US" altLang="en-US" dirty="0"/>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732E-B81F-4C22-AFF2-F022838D0E53}"/>
              </a:ext>
            </a:extLst>
          </p:cNvPr>
          <p:cNvSpPr>
            <a:spLocks noGrp="1"/>
          </p:cNvSpPr>
          <p:nvPr>
            <p:ph type="title"/>
          </p:nvPr>
        </p:nvSpPr>
        <p:spPr/>
        <p:txBody>
          <a:bodyPr/>
          <a:lstStyle/>
          <a:p>
            <a:r>
              <a:rPr lang="en-IN" dirty="0"/>
              <a:t>Appendicitis</a:t>
            </a:r>
          </a:p>
        </p:txBody>
      </p:sp>
      <p:sp>
        <p:nvSpPr>
          <p:cNvPr id="3" name="Content Placeholder 2">
            <a:extLst>
              <a:ext uri="{FF2B5EF4-FFF2-40B4-BE49-F238E27FC236}">
                <a16:creationId xmlns:a16="http://schemas.microsoft.com/office/drawing/2014/main" id="{DC750E18-7D31-47B3-9A63-640FF097E25C}"/>
              </a:ext>
            </a:extLst>
          </p:cNvPr>
          <p:cNvSpPr>
            <a:spLocks noGrp="1"/>
          </p:cNvSpPr>
          <p:nvPr>
            <p:ph sz="quarter" idx="13"/>
          </p:nvPr>
        </p:nvSpPr>
        <p:spPr/>
        <p:txBody>
          <a:bodyPr/>
          <a:lstStyle/>
          <a:p>
            <a:r>
              <a:rPr lang="en-US" altLang="en-US" dirty="0"/>
              <a:t>Infection of appendix</a:t>
            </a:r>
          </a:p>
          <a:p>
            <a:r>
              <a:rPr lang="en-US" altLang="en-US" dirty="0"/>
              <a:t>Signs and symptoms</a:t>
            </a:r>
          </a:p>
          <a:p>
            <a:pPr lvl="1"/>
            <a:r>
              <a:rPr lang="en-US" altLang="en-US" dirty="0"/>
              <a:t>Nausea and sometimes vomiting</a:t>
            </a:r>
          </a:p>
          <a:p>
            <a:pPr lvl="1"/>
            <a:r>
              <a:rPr lang="en-US" altLang="en-US" dirty="0"/>
              <a:t>Pain often initially referred to umbilical region, followed by persistent R</a:t>
            </a:r>
            <a:r>
              <a:rPr lang="en-US" altLang="en-US" sz="100" dirty="0"/>
              <a:t> </a:t>
            </a:r>
            <a:r>
              <a:rPr lang="en-US" altLang="en-US" dirty="0"/>
              <a:t>L</a:t>
            </a:r>
            <a:r>
              <a:rPr lang="en-US" altLang="en-US" sz="100" dirty="0"/>
              <a:t> </a:t>
            </a:r>
            <a:r>
              <a:rPr lang="en-US" altLang="en-US" dirty="0"/>
              <a:t>Q pain</a:t>
            </a:r>
          </a:p>
          <a:p>
            <a:pPr lvl="1"/>
            <a:r>
              <a:rPr lang="en-US" altLang="en-US" dirty="0"/>
              <a:t>Rupture of appendix</a:t>
            </a:r>
          </a:p>
          <a:p>
            <a:pPr lvl="2"/>
            <a:r>
              <a:rPr lang="en-US" altLang="en-US" dirty="0"/>
              <a:t>Sudden, severe increase in pain</a:t>
            </a:r>
          </a:p>
          <a:p>
            <a:pPr lvl="2"/>
            <a:r>
              <a:rPr lang="en-US" altLang="en-US" dirty="0"/>
              <a:t>Contents releasing into abdomen causes severe peritonitis.</a:t>
            </a:r>
          </a:p>
        </p:txBody>
      </p:sp>
    </p:spTree>
    <p:extLst>
      <p:ext uri="{BB962C8B-B14F-4D97-AF65-F5344CB8AC3E}">
        <p14:creationId xmlns:p14="http://schemas.microsoft.com/office/powerpoint/2010/main" val="1582861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04CDD-AB25-4F04-8C99-8D7437A4CA76}"/>
              </a:ext>
            </a:extLst>
          </p:cNvPr>
          <p:cNvSpPr>
            <a:spLocks noGrp="1"/>
          </p:cNvSpPr>
          <p:nvPr>
            <p:ph type="title"/>
          </p:nvPr>
        </p:nvSpPr>
        <p:spPr/>
        <p:txBody>
          <a:bodyPr/>
          <a:lstStyle/>
          <a:p>
            <a:r>
              <a:rPr lang="en-IN" dirty="0"/>
              <a:t>Peritonitis</a:t>
            </a:r>
          </a:p>
        </p:txBody>
      </p:sp>
      <p:sp>
        <p:nvSpPr>
          <p:cNvPr id="3" name="Content Placeholder 2">
            <a:extLst>
              <a:ext uri="{FF2B5EF4-FFF2-40B4-BE49-F238E27FC236}">
                <a16:creationId xmlns:a16="http://schemas.microsoft.com/office/drawing/2014/main" id="{60A27C4A-14C2-49C2-A855-F442C55BD91C}"/>
              </a:ext>
            </a:extLst>
          </p:cNvPr>
          <p:cNvSpPr>
            <a:spLocks noGrp="1"/>
          </p:cNvSpPr>
          <p:nvPr>
            <p:ph sz="quarter" idx="13"/>
          </p:nvPr>
        </p:nvSpPr>
        <p:spPr/>
        <p:txBody>
          <a:bodyPr/>
          <a:lstStyle/>
          <a:p>
            <a:r>
              <a:rPr lang="en-US" altLang="en-US" dirty="0"/>
              <a:t>Irritation of peritoneum, usually caused by foreign material in peritoneal space</a:t>
            </a:r>
          </a:p>
          <a:p>
            <a:r>
              <a:rPr lang="en-US" altLang="en-US" dirty="0"/>
              <a:t>Parietal peritoneum is sensitive, especially to acidic substances.</a:t>
            </a:r>
          </a:p>
          <a:p>
            <a:r>
              <a:rPr lang="en-US" altLang="en-US" dirty="0"/>
              <a:t>Irritation causes involuntary contraction of abdominal muscles.</a:t>
            </a:r>
          </a:p>
          <a:p>
            <a:r>
              <a:rPr lang="en-US" altLang="en-US" dirty="0"/>
              <a:t>Signs and symptoms</a:t>
            </a:r>
          </a:p>
          <a:p>
            <a:pPr lvl="1"/>
            <a:r>
              <a:rPr lang="en-US" altLang="en-US" dirty="0"/>
              <a:t>Abdominal pain and rigidity</a:t>
            </a:r>
          </a:p>
        </p:txBody>
      </p:sp>
    </p:spTree>
    <p:extLst>
      <p:ext uri="{BB962C8B-B14F-4D97-AF65-F5344CB8AC3E}">
        <p14:creationId xmlns:p14="http://schemas.microsoft.com/office/powerpoint/2010/main" val="3769068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FCBE-A96D-40DE-922D-01C8A51826AB}"/>
              </a:ext>
            </a:extLst>
          </p:cNvPr>
          <p:cNvSpPr>
            <a:spLocks noGrp="1"/>
          </p:cNvSpPr>
          <p:nvPr>
            <p:ph type="title"/>
          </p:nvPr>
        </p:nvSpPr>
        <p:spPr/>
        <p:txBody>
          <a:bodyPr/>
          <a:lstStyle/>
          <a:p>
            <a:r>
              <a:rPr lang="en-IN" dirty="0"/>
              <a:t>Cholecystitis/Gallstones</a:t>
            </a:r>
          </a:p>
        </p:txBody>
      </p:sp>
      <p:sp>
        <p:nvSpPr>
          <p:cNvPr id="3" name="Content Placeholder 2">
            <a:extLst>
              <a:ext uri="{FF2B5EF4-FFF2-40B4-BE49-F238E27FC236}">
                <a16:creationId xmlns:a16="http://schemas.microsoft.com/office/drawing/2014/main" id="{19E76BEB-6BFD-4CBB-A33E-89D31CE05FA6}"/>
              </a:ext>
            </a:extLst>
          </p:cNvPr>
          <p:cNvSpPr>
            <a:spLocks noGrp="1"/>
          </p:cNvSpPr>
          <p:nvPr>
            <p:ph sz="quarter" idx="13"/>
          </p:nvPr>
        </p:nvSpPr>
        <p:spPr/>
        <p:txBody>
          <a:bodyPr/>
          <a:lstStyle/>
          <a:p>
            <a:r>
              <a:rPr lang="en-US" altLang="en-US" dirty="0"/>
              <a:t>Inflammation of the gallbladder</a:t>
            </a:r>
          </a:p>
          <a:p>
            <a:r>
              <a:rPr lang="en-US" altLang="en-US" dirty="0"/>
              <a:t>Often caused by blockage of bile flow by gallstones</a:t>
            </a:r>
          </a:p>
          <a:p>
            <a:r>
              <a:rPr lang="en-US" altLang="en-US" dirty="0"/>
              <a:t>Symptoms often worsened by ingestion of fatty foods</a:t>
            </a:r>
          </a:p>
          <a:p>
            <a:r>
              <a:rPr lang="en-US" altLang="en-US" dirty="0"/>
              <a:t>Signs and symptoms</a:t>
            </a:r>
          </a:p>
          <a:p>
            <a:pPr lvl="1"/>
            <a:r>
              <a:rPr lang="en-US" altLang="en-US" dirty="0"/>
              <a:t>Severe R</a:t>
            </a:r>
            <a:r>
              <a:rPr lang="en-US" altLang="en-US" sz="100" dirty="0"/>
              <a:t> </a:t>
            </a:r>
            <a:r>
              <a:rPr lang="en-US" altLang="en-US" dirty="0"/>
              <a:t>U</a:t>
            </a:r>
            <a:r>
              <a:rPr lang="en-US" altLang="en-US" sz="100" dirty="0"/>
              <a:t> </a:t>
            </a:r>
            <a:r>
              <a:rPr lang="en-US" altLang="en-US" dirty="0"/>
              <a:t>Q or epigastric pain</a:t>
            </a:r>
          </a:p>
          <a:p>
            <a:pPr lvl="1"/>
            <a:r>
              <a:rPr lang="en-US" altLang="en-US" dirty="0"/>
              <a:t>Pain often referred to shoulder</a:t>
            </a:r>
          </a:p>
        </p:txBody>
      </p:sp>
    </p:spTree>
    <p:extLst>
      <p:ext uri="{BB962C8B-B14F-4D97-AF65-F5344CB8AC3E}">
        <p14:creationId xmlns:p14="http://schemas.microsoft.com/office/powerpoint/2010/main" val="3170831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F938-A62F-44E7-9F31-2A40D85F1490}"/>
              </a:ext>
            </a:extLst>
          </p:cNvPr>
          <p:cNvSpPr>
            <a:spLocks noGrp="1"/>
          </p:cNvSpPr>
          <p:nvPr>
            <p:ph type="title"/>
          </p:nvPr>
        </p:nvSpPr>
        <p:spPr/>
        <p:txBody>
          <a:bodyPr/>
          <a:lstStyle/>
          <a:p>
            <a:r>
              <a:rPr lang="en-IN" dirty="0"/>
              <a:t>Pancreatitis</a:t>
            </a:r>
          </a:p>
        </p:txBody>
      </p:sp>
      <p:sp>
        <p:nvSpPr>
          <p:cNvPr id="3" name="Content Placeholder 2">
            <a:extLst>
              <a:ext uri="{FF2B5EF4-FFF2-40B4-BE49-F238E27FC236}">
                <a16:creationId xmlns:a16="http://schemas.microsoft.com/office/drawing/2014/main" id="{4FBF7163-D46F-424E-89F9-EC82782DD646}"/>
              </a:ext>
            </a:extLst>
          </p:cNvPr>
          <p:cNvSpPr>
            <a:spLocks noGrp="1"/>
          </p:cNvSpPr>
          <p:nvPr>
            <p:ph sz="quarter" idx="13"/>
          </p:nvPr>
        </p:nvSpPr>
        <p:spPr/>
        <p:txBody>
          <a:bodyPr/>
          <a:lstStyle/>
          <a:p>
            <a:r>
              <a:rPr lang="en-US" altLang="en-US" dirty="0"/>
              <a:t>Inflammation of the pancreas</a:t>
            </a:r>
          </a:p>
          <a:p>
            <a:r>
              <a:rPr lang="en-US" altLang="en-US" dirty="0"/>
              <a:t>Common in patients with chronic alcohol abuse</a:t>
            </a:r>
          </a:p>
          <a:p>
            <a:r>
              <a:rPr lang="en-US" altLang="en-US" dirty="0"/>
              <a:t>Signs and symptoms</a:t>
            </a:r>
          </a:p>
          <a:p>
            <a:pPr lvl="1"/>
            <a:r>
              <a:rPr lang="en-US" altLang="en-US" dirty="0"/>
              <a:t>Epigastric pain</a:t>
            </a:r>
          </a:p>
          <a:p>
            <a:pPr lvl="1"/>
            <a:r>
              <a:rPr lang="en-US" altLang="en-US" dirty="0"/>
              <a:t>Often referred to back and/or shoulder</a:t>
            </a:r>
          </a:p>
        </p:txBody>
      </p:sp>
    </p:spTree>
    <p:extLst>
      <p:ext uri="{BB962C8B-B14F-4D97-AF65-F5344CB8AC3E}">
        <p14:creationId xmlns:p14="http://schemas.microsoft.com/office/powerpoint/2010/main" val="1606096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0851-9169-4B4A-AFD0-06EF5F745351}"/>
              </a:ext>
            </a:extLst>
          </p:cNvPr>
          <p:cNvSpPr>
            <a:spLocks noGrp="1"/>
          </p:cNvSpPr>
          <p:nvPr>
            <p:ph type="title"/>
          </p:nvPr>
        </p:nvSpPr>
        <p:spPr/>
        <p:txBody>
          <a:bodyPr/>
          <a:lstStyle/>
          <a:p>
            <a:r>
              <a:rPr lang="en-US" dirty="0"/>
              <a:t>Gastrointestinal (G</a:t>
            </a:r>
            <a:r>
              <a:rPr lang="en-US" sz="100" dirty="0"/>
              <a:t> </a:t>
            </a:r>
            <a:r>
              <a:rPr lang="en-US" dirty="0"/>
              <a:t>I) Bleeding </a:t>
            </a:r>
            <a:r>
              <a:rPr lang="en-US" sz="2000" b="0" dirty="0"/>
              <a:t>(1 of 2)</a:t>
            </a:r>
            <a:endParaRPr lang="en-IN" sz="2000" b="0" dirty="0"/>
          </a:p>
        </p:txBody>
      </p:sp>
      <p:sp>
        <p:nvSpPr>
          <p:cNvPr id="3" name="Content Placeholder 2">
            <a:extLst>
              <a:ext uri="{FF2B5EF4-FFF2-40B4-BE49-F238E27FC236}">
                <a16:creationId xmlns:a16="http://schemas.microsoft.com/office/drawing/2014/main" id="{B971E21E-43ED-4E40-A9EF-F9E8510CD380}"/>
              </a:ext>
            </a:extLst>
          </p:cNvPr>
          <p:cNvSpPr>
            <a:spLocks noGrp="1"/>
          </p:cNvSpPr>
          <p:nvPr>
            <p:ph sz="quarter" idx="13"/>
          </p:nvPr>
        </p:nvSpPr>
        <p:spPr/>
        <p:txBody>
          <a:bodyPr/>
          <a:lstStyle/>
          <a:p>
            <a:r>
              <a:rPr lang="en-US" altLang="en-US" dirty="0"/>
              <a:t>Bleeding within the G</a:t>
            </a:r>
            <a:r>
              <a:rPr lang="en-US" altLang="en-US" sz="100" dirty="0"/>
              <a:t> </a:t>
            </a:r>
            <a:r>
              <a:rPr lang="en-US" altLang="en-US" dirty="0"/>
              <a:t>I tract, from esophagus to rectum</a:t>
            </a:r>
          </a:p>
          <a:p>
            <a:r>
              <a:rPr lang="en-US" altLang="en-US" dirty="0"/>
              <a:t>May be minor to severe</a:t>
            </a:r>
          </a:p>
          <a:p>
            <a:r>
              <a:rPr lang="en-US" altLang="en-US" dirty="0"/>
              <a:t>Blood eventually exits (mouth or rectum)</a:t>
            </a:r>
          </a:p>
          <a:p>
            <a:r>
              <a:rPr lang="en-US" altLang="en-US" dirty="0"/>
              <a:t>Often painless</a:t>
            </a:r>
          </a:p>
          <a:p>
            <a:r>
              <a:rPr lang="en-US" altLang="en-US" dirty="0"/>
              <a:t>Gastric ulcers (holes in G</a:t>
            </a:r>
            <a:r>
              <a:rPr lang="en-US" altLang="en-US" sz="100" dirty="0"/>
              <a:t> </a:t>
            </a:r>
            <a:r>
              <a:rPr lang="en-US" altLang="en-US" dirty="0"/>
              <a:t>I system from highly </a:t>
            </a:r>
            <a:r>
              <a:rPr lang="en-US" altLang="en-US" dirty="0" smtClean="0"/>
              <a:t>acidic gastric </a:t>
            </a:r>
            <a:r>
              <a:rPr lang="en-US" altLang="en-US" dirty="0"/>
              <a:t>juices) can cause severe pain and peritonitis.</a:t>
            </a:r>
          </a:p>
        </p:txBody>
      </p:sp>
    </p:spTree>
    <p:extLst>
      <p:ext uri="{BB962C8B-B14F-4D97-AF65-F5344CB8AC3E}">
        <p14:creationId xmlns:p14="http://schemas.microsoft.com/office/powerpoint/2010/main" val="2522951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0851-9169-4B4A-AFD0-06EF5F745351}"/>
              </a:ext>
            </a:extLst>
          </p:cNvPr>
          <p:cNvSpPr>
            <a:spLocks noGrp="1"/>
          </p:cNvSpPr>
          <p:nvPr>
            <p:ph type="title"/>
          </p:nvPr>
        </p:nvSpPr>
        <p:spPr/>
        <p:txBody>
          <a:bodyPr/>
          <a:lstStyle/>
          <a:p>
            <a:r>
              <a:rPr lang="en-US" dirty="0"/>
              <a:t>Gastrointestinal (G</a:t>
            </a:r>
            <a:r>
              <a:rPr lang="en-US" sz="100" dirty="0"/>
              <a:t> </a:t>
            </a:r>
            <a:r>
              <a:rPr lang="en-US" dirty="0"/>
              <a:t>I) Bleeding </a:t>
            </a:r>
            <a:r>
              <a:rPr lang="en-US" sz="2000" b="0" dirty="0"/>
              <a:t>(2 of 2)</a:t>
            </a:r>
            <a:endParaRPr lang="en-IN" sz="2000" b="0" dirty="0"/>
          </a:p>
        </p:txBody>
      </p:sp>
      <p:sp>
        <p:nvSpPr>
          <p:cNvPr id="3" name="Content Placeholder 2">
            <a:extLst>
              <a:ext uri="{FF2B5EF4-FFF2-40B4-BE49-F238E27FC236}">
                <a16:creationId xmlns:a16="http://schemas.microsoft.com/office/drawing/2014/main" id="{B971E21E-43ED-4E40-A9EF-F9E8510CD380}"/>
              </a:ext>
            </a:extLst>
          </p:cNvPr>
          <p:cNvSpPr>
            <a:spLocks noGrp="1"/>
          </p:cNvSpPr>
          <p:nvPr>
            <p:ph sz="quarter" idx="13"/>
          </p:nvPr>
        </p:nvSpPr>
        <p:spPr/>
        <p:txBody>
          <a:bodyPr/>
          <a:lstStyle/>
          <a:p>
            <a:r>
              <a:rPr lang="en-US" altLang="en-US" dirty="0"/>
              <a:t>Signs and symptoms</a:t>
            </a:r>
          </a:p>
          <a:p>
            <a:pPr lvl="1"/>
            <a:r>
              <a:rPr lang="en-US" altLang="en-US" dirty="0"/>
              <a:t>Dark-colored stool (maroon to black), often “tarry”</a:t>
            </a:r>
          </a:p>
          <a:p>
            <a:pPr lvl="1"/>
            <a:r>
              <a:rPr lang="en-US" altLang="en-US" dirty="0"/>
              <a:t>Frank blood from rectum</a:t>
            </a:r>
          </a:p>
          <a:p>
            <a:pPr lvl="1"/>
            <a:r>
              <a:rPr lang="en-US" altLang="en-US" dirty="0"/>
              <a:t>Vomiting “coffee-ground” appearing blood</a:t>
            </a:r>
          </a:p>
          <a:p>
            <a:pPr lvl="1"/>
            <a:r>
              <a:rPr lang="en-US" altLang="en-US" dirty="0"/>
              <a:t>Vomiting of frank blood</a:t>
            </a:r>
          </a:p>
          <a:p>
            <a:pPr lvl="1"/>
            <a:r>
              <a:rPr lang="en-US" altLang="en-US" dirty="0"/>
              <a:t>Pain can be absent to severe.</a:t>
            </a:r>
          </a:p>
        </p:txBody>
      </p:sp>
    </p:spTree>
    <p:extLst>
      <p:ext uri="{BB962C8B-B14F-4D97-AF65-F5344CB8AC3E}">
        <p14:creationId xmlns:p14="http://schemas.microsoft.com/office/powerpoint/2010/main" val="1962622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492B-570A-4C37-9692-33F6AF16BBD3}"/>
              </a:ext>
            </a:extLst>
          </p:cNvPr>
          <p:cNvSpPr>
            <a:spLocks noGrp="1"/>
          </p:cNvSpPr>
          <p:nvPr>
            <p:ph type="title"/>
          </p:nvPr>
        </p:nvSpPr>
        <p:spPr/>
        <p:txBody>
          <a:bodyPr/>
          <a:lstStyle/>
          <a:p>
            <a:r>
              <a:rPr lang="en-US" dirty="0"/>
              <a:t>Abdominal Aortic Aneurysm </a:t>
            </a:r>
            <a:r>
              <a:rPr lang="en-US" sz="2000" b="0" dirty="0"/>
              <a:t>(1 of 2)</a:t>
            </a:r>
            <a:endParaRPr lang="en-IN" sz="2000" b="0" dirty="0"/>
          </a:p>
        </p:txBody>
      </p:sp>
      <p:sp>
        <p:nvSpPr>
          <p:cNvPr id="3" name="Content Placeholder 2">
            <a:extLst>
              <a:ext uri="{FF2B5EF4-FFF2-40B4-BE49-F238E27FC236}">
                <a16:creationId xmlns:a16="http://schemas.microsoft.com/office/drawing/2014/main" id="{C5182DDF-7F76-48EE-A5CB-6839EFDC6356}"/>
              </a:ext>
            </a:extLst>
          </p:cNvPr>
          <p:cNvSpPr>
            <a:spLocks noGrp="1"/>
          </p:cNvSpPr>
          <p:nvPr>
            <p:ph sz="quarter" idx="13"/>
          </p:nvPr>
        </p:nvSpPr>
        <p:spPr/>
        <p:txBody>
          <a:bodyPr/>
          <a:lstStyle/>
          <a:p>
            <a:r>
              <a:rPr lang="en-US" dirty="0"/>
              <a:t>Ballooning or weakening of inner wall of the aorta</a:t>
            </a:r>
          </a:p>
          <a:p>
            <a:r>
              <a:rPr lang="en-US" dirty="0"/>
              <a:t>Tears and separates from outer layers (dissection)</a:t>
            </a:r>
          </a:p>
          <a:p>
            <a:r>
              <a:rPr lang="en-US" dirty="0"/>
              <a:t>Weakened vessel bulges, may continue to grow</a:t>
            </a:r>
          </a:p>
          <a:p>
            <a:r>
              <a:rPr lang="en-US" dirty="0"/>
              <a:t>May eventually rupture</a:t>
            </a:r>
          </a:p>
        </p:txBody>
      </p:sp>
    </p:spTree>
    <p:extLst>
      <p:ext uri="{BB962C8B-B14F-4D97-AF65-F5344CB8AC3E}">
        <p14:creationId xmlns:p14="http://schemas.microsoft.com/office/powerpoint/2010/main" val="2767228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492B-570A-4C37-9692-33F6AF16BBD3}"/>
              </a:ext>
            </a:extLst>
          </p:cNvPr>
          <p:cNvSpPr>
            <a:spLocks noGrp="1"/>
          </p:cNvSpPr>
          <p:nvPr>
            <p:ph type="title"/>
          </p:nvPr>
        </p:nvSpPr>
        <p:spPr/>
        <p:txBody>
          <a:bodyPr/>
          <a:lstStyle/>
          <a:p>
            <a:r>
              <a:rPr lang="en-US" dirty="0"/>
              <a:t>Abdominal Aortic Aneurysm </a:t>
            </a:r>
            <a:r>
              <a:rPr lang="en-US" sz="2000" b="0" dirty="0"/>
              <a:t>(2 of 2)</a:t>
            </a:r>
            <a:endParaRPr lang="en-IN" sz="2000" b="0" dirty="0"/>
          </a:p>
        </p:txBody>
      </p:sp>
      <p:sp>
        <p:nvSpPr>
          <p:cNvPr id="3" name="Content Placeholder 2">
            <a:extLst>
              <a:ext uri="{FF2B5EF4-FFF2-40B4-BE49-F238E27FC236}">
                <a16:creationId xmlns:a16="http://schemas.microsoft.com/office/drawing/2014/main" id="{C5182DDF-7F76-48EE-A5CB-6839EFDC6356}"/>
              </a:ext>
            </a:extLst>
          </p:cNvPr>
          <p:cNvSpPr>
            <a:spLocks noGrp="1"/>
          </p:cNvSpPr>
          <p:nvPr>
            <p:ph sz="quarter" idx="13"/>
          </p:nvPr>
        </p:nvSpPr>
        <p:spPr/>
        <p:txBody>
          <a:bodyPr/>
          <a:lstStyle/>
          <a:p>
            <a:r>
              <a:rPr lang="en-US" altLang="en-US" dirty="0"/>
              <a:t>Signs and symptoms</a:t>
            </a:r>
          </a:p>
          <a:p>
            <a:pPr lvl="1"/>
            <a:r>
              <a:rPr lang="en-US" altLang="en-US" dirty="0"/>
              <a:t>Progressive (often sharp or tearing) abdominal pain</a:t>
            </a:r>
          </a:p>
          <a:p>
            <a:pPr lvl="1"/>
            <a:r>
              <a:rPr lang="en-US" altLang="en-US" dirty="0"/>
              <a:t>Frequently radiates to back</a:t>
            </a:r>
          </a:p>
          <a:p>
            <a:pPr lvl="1"/>
            <a:r>
              <a:rPr lang="en-US" altLang="en-US" dirty="0"/>
              <a:t>Rupture causes rapid onset of excruciating abdominal and back pain</a:t>
            </a:r>
          </a:p>
          <a:p>
            <a:pPr lvl="1"/>
            <a:r>
              <a:rPr lang="en-US" altLang="en-US" dirty="0"/>
              <a:t>Signs of shock usually present</a:t>
            </a:r>
          </a:p>
          <a:p>
            <a:pPr lvl="1"/>
            <a:r>
              <a:rPr lang="en-US" altLang="en-US" dirty="0"/>
              <a:t>Possible inequality in pedal pulses</a:t>
            </a:r>
          </a:p>
        </p:txBody>
      </p:sp>
    </p:spTree>
    <p:extLst>
      <p:ext uri="{BB962C8B-B14F-4D97-AF65-F5344CB8AC3E}">
        <p14:creationId xmlns:p14="http://schemas.microsoft.com/office/powerpoint/2010/main" val="232221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3362-E161-417D-91F4-A5493E06D097}"/>
              </a:ext>
            </a:extLst>
          </p:cNvPr>
          <p:cNvSpPr>
            <a:spLocks noGrp="1"/>
          </p:cNvSpPr>
          <p:nvPr>
            <p:ph type="title"/>
          </p:nvPr>
        </p:nvSpPr>
        <p:spPr/>
        <p:txBody>
          <a:bodyPr/>
          <a:lstStyle/>
          <a:p>
            <a:r>
              <a:rPr lang="en-IN" dirty="0"/>
              <a:t>Hernia </a:t>
            </a:r>
            <a:r>
              <a:rPr lang="en-IN" sz="2000" b="0" dirty="0"/>
              <a:t>(1 of 2)</a:t>
            </a:r>
          </a:p>
        </p:txBody>
      </p:sp>
      <p:sp>
        <p:nvSpPr>
          <p:cNvPr id="3" name="Content Placeholder 2">
            <a:extLst>
              <a:ext uri="{FF2B5EF4-FFF2-40B4-BE49-F238E27FC236}">
                <a16:creationId xmlns:a16="http://schemas.microsoft.com/office/drawing/2014/main" id="{9846E4C4-D942-4299-8B0D-87AF5A675233}"/>
              </a:ext>
            </a:extLst>
          </p:cNvPr>
          <p:cNvSpPr>
            <a:spLocks noGrp="1"/>
          </p:cNvSpPr>
          <p:nvPr>
            <p:ph sz="quarter" idx="13"/>
          </p:nvPr>
        </p:nvSpPr>
        <p:spPr/>
        <p:txBody>
          <a:bodyPr/>
          <a:lstStyle/>
          <a:p>
            <a:r>
              <a:rPr lang="en-US" altLang="en-US" dirty="0"/>
              <a:t>Hole in the muscle layer of abdominal wall, allowing tissue or parts of organs (commonly intestines) to protrude up against skin</a:t>
            </a:r>
          </a:p>
          <a:p>
            <a:r>
              <a:rPr lang="en-US" altLang="en-US" dirty="0"/>
              <a:t>May be precipitated by heavy lifting</a:t>
            </a:r>
          </a:p>
          <a:p>
            <a:r>
              <a:rPr lang="en-US" altLang="en-US" dirty="0"/>
              <a:t>May cause strangulation of tissue or bowel obstruction</a:t>
            </a:r>
          </a:p>
          <a:p>
            <a:r>
              <a:rPr lang="en-US" altLang="en-US" dirty="0"/>
              <a:t>Require transport to hospital for evaluation</a:t>
            </a:r>
          </a:p>
        </p:txBody>
      </p:sp>
    </p:spTree>
    <p:extLst>
      <p:ext uri="{BB962C8B-B14F-4D97-AF65-F5344CB8AC3E}">
        <p14:creationId xmlns:p14="http://schemas.microsoft.com/office/powerpoint/2010/main" val="128435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3362-E161-417D-91F4-A5493E06D097}"/>
              </a:ext>
            </a:extLst>
          </p:cNvPr>
          <p:cNvSpPr>
            <a:spLocks noGrp="1"/>
          </p:cNvSpPr>
          <p:nvPr>
            <p:ph type="title"/>
          </p:nvPr>
        </p:nvSpPr>
        <p:spPr/>
        <p:txBody>
          <a:bodyPr/>
          <a:lstStyle/>
          <a:p>
            <a:r>
              <a:rPr lang="en-IN" dirty="0"/>
              <a:t>Hernia </a:t>
            </a:r>
            <a:r>
              <a:rPr lang="en-IN" sz="2000" b="0" dirty="0"/>
              <a:t>(2 of 2)</a:t>
            </a:r>
          </a:p>
        </p:txBody>
      </p:sp>
      <p:sp>
        <p:nvSpPr>
          <p:cNvPr id="3" name="Content Placeholder 2">
            <a:extLst>
              <a:ext uri="{FF2B5EF4-FFF2-40B4-BE49-F238E27FC236}">
                <a16:creationId xmlns:a16="http://schemas.microsoft.com/office/drawing/2014/main" id="{9846E4C4-D942-4299-8B0D-87AF5A675233}"/>
              </a:ext>
            </a:extLst>
          </p:cNvPr>
          <p:cNvSpPr>
            <a:spLocks noGrp="1"/>
          </p:cNvSpPr>
          <p:nvPr>
            <p:ph sz="quarter" idx="13"/>
          </p:nvPr>
        </p:nvSpPr>
        <p:spPr/>
        <p:txBody>
          <a:bodyPr/>
          <a:lstStyle/>
          <a:p>
            <a:r>
              <a:rPr lang="en-US" altLang="en-US" dirty="0"/>
              <a:t>Signs and symptoms</a:t>
            </a:r>
          </a:p>
          <a:p>
            <a:pPr lvl="1"/>
            <a:r>
              <a:rPr lang="en-US" altLang="en-US" dirty="0"/>
              <a:t>Sudden onset of abdominal pain, often following lifting</a:t>
            </a:r>
          </a:p>
          <a:p>
            <a:pPr lvl="1"/>
            <a:r>
              <a:rPr lang="en-US" altLang="en-US" dirty="0"/>
              <a:t>Palpable mass or lump on abdominal wall or crease of groin</a:t>
            </a:r>
          </a:p>
        </p:txBody>
      </p:sp>
    </p:spTree>
    <p:extLst>
      <p:ext uri="{BB962C8B-B14F-4D97-AF65-F5344CB8AC3E}">
        <p14:creationId xmlns:p14="http://schemas.microsoft.com/office/powerpoint/2010/main" val="3871986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Abdominal Anatomy </a:t>
            </a:r>
            <a:r>
              <a:rPr lang="en-US" altLang="en-US" dirty="0" smtClean="0"/>
              <a:t>and Physiology</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FDDB-0BA5-41B3-AF7B-DB673F698C87}"/>
              </a:ext>
            </a:extLst>
          </p:cNvPr>
          <p:cNvSpPr>
            <a:spLocks noGrp="1"/>
          </p:cNvSpPr>
          <p:nvPr>
            <p:ph type="title"/>
          </p:nvPr>
        </p:nvSpPr>
        <p:spPr/>
        <p:txBody>
          <a:bodyPr/>
          <a:lstStyle/>
          <a:p>
            <a:r>
              <a:rPr lang="en-IN" dirty="0"/>
              <a:t>Renal Colic</a:t>
            </a:r>
          </a:p>
        </p:txBody>
      </p:sp>
      <p:sp>
        <p:nvSpPr>
          <p:cNvPr id="3" name="Content Placeholder 2">
            <a:extLst>
              <a:ext uri="{FF2B5EF4-FFF2-40B4-BE49-F238E27FC236}">
                <a16:creationId xmlns:a16="http://schemas.microsoft.com/office/drawing/2014/main" id="{3ADF70CF-ED4B-48EE-9AEB-384CA5ADF31B}"/>
              </a:ext>
            </a:extLst>
          </p:cNvPr>
          <p:cNvSpPr>
            <a:spLocks noGrp="1"/>
          </p:cNvSpPr>
          <p:nvPr>
            <p:ph sz="quarter" idx="13"/>
          </p:nvPr>
        </p:nvSpPr>
        <p:spPr/>
        <p:txBody>
          <a:bodyPr/>
          <a:lstStyle/>
          <a:p>
            <a:r>
              <a:rPr lang="en-US" altLang="en-US" dirty="0"/>
              <a:t>Severe flank pain caused by kidney stones traveling down the ureter</a:t>
            </a:r>
          </a:p>
          <a:p>
            <a:r>
              <a:rPr lang="en-US" altLang="en-US" dirty="0"/>
              <a:t>Signs and symptoms</a:t>
            </a:r>
          </a:p>
          <a:p>
            <a:pPr lvl="1"/>
            <a:r>
              <a:rPr lang="en-US" altLang="en-US" dirty="0"/>
              <a:t>Severe pain in flank or back</a:t>
            </a:r>
          </a:p>
          <a:p>
            <a:pPr lvl="1"/>
            <a:r>
              <a:rPr lang="en-US" altLang="en-US" dirty="0"/>
              <a:t>Frequently radiates to groin</a:t>
            </a:r>
          </a:p>
          <a:p>
            <a:pPr lvl="1"/>
            <a:r>
              <a:rPr lang="en-US" altLang="en-US" dirty="0"/>
              <a:t>Nausea, vomiting</a:t>
            </a:r>
          </a:p>
        </p:txBody>
      </p:sp>
    </p:spTree>
    <p:extLst>
      <p:ext uri="{BB962C8B-B14F-4D97-AF65-F5344CB8AC3E}">
        <p14:creationId xmlns:p14="http://schemas.microsoft.com/office/powerpoint/2010/main" val="2598859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52EE-1653-462D-ABF6-2A08DEE7C2DB}"/>
              </a:ext>
            </a:extLst>
          </p:cNvPr>
          <p:cNvSpPr>
            <a:spLocks noGrp="1"/>
          </p:cNvSpPr>
          <p:nvPr>
            <p:ph type="title"/>
          </p:nvPr>
        </p:nvSpPr>
        <p:spPr/>
        <p:txBody>
          <a:bodyPr/>
          <a:lstStyle/>
          <a:p>
            <a:r>
              <a:rPr lang="en-IN" dirty="0"/>
              <a:t>Cardiac Involvement</a:t>
            </a:r>
          </a:p>
        </p:txBody>
      </p:sp>
      <p:sp>
        <p:nvSpPr>
          <p:cNvPr id="3" name="Content Placeholder 2">
            <a:extLst>
              <a:ext uri="{FF2B5EF4-FFF2-40B4-BE49-F238E27FC236}">
                <a16:creationId xmlns:a16="http://schemas.microsoft.com/office/drawing/2014/main" id="{F1B0839E-AB67-4F70-9D0D-CFE8D77D9839}"/>
              </a:ext>
            </a:extLst>
          </p:cNvPr>
          <p:cNvSpPr>
            <a:spLocks noGrp="1"/>
          </p:cNvSpPr>
          <p:nvPr>
            <p:ph sz="quarter" idx="13"/>
          </p:nvPr>
        </p:nvSpPr>
        <p:spPr/>
        <p:txBody>
          <a:bodyPr/>
          <a:lstStyle/>
          <a:p>
            <a:r>
              <a:rPr lang="en-US" altLang="en-US" dirty="0"/>
              <a:t>Pain from myocardial infarction may be felt as abdominal discomfort.</a:t>
            </a:r>
          </a:p>
          <a:p>
            <a:pPr lvl="1"/>
            <a:r>
              <a:rPr lang="en-US" altLang="en-US" dirty="0"/>
              <a:t>Epigastric pain</a:t>
            </a:r>
          </a:p>
          <a:p>
            <a:pPr lvl="1"/>
            <a:r>
              <a:rPr lang="en-US" altLang="en-US" dirty="0"/>
              <a:t>Indigestion or digestive discomfort</a:t>
            </a:r>
          </a:p>
          <a:p>
            <a:r>
              <a:rPr lang="en-US" altLang="en-US" dirty="0"/>
              <a:t>Always consider the possibility of a cardiac emergency as a cause of abdominal symptoms.</a:t>
            </a:r>
          </a:p>
        </p:txBody>
      </p:sp>
    </p:spTree>
    <p:extLst>
      <p:ext uri="{BB962C8B-B14F-4D97-AF65-F5344CB8AC3E}">
        <p14:creationId xmlns:p14="http://schemas.microsoft.com/office/powerpoint/2010/main" val="336254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562B-2401-4050-B7EE-6BB4525EE26A}"/>
              </a:ext>
            </a:extLst>
          </p:cNvPr>
          <p:cNvSpPr>
            <a:spLocks noGrp="1"/>
          </p:cNvSpPr>
          <p:nvPr>
            <p:ph type="title"/>
          </p:nvPr>
        </p:nvSpPr>
        <p:spPr/>
        <p:txBody>
          <a:bodyPr/>
          <a:lstStyle/>
          <a:p>
            <a:r>
              <a:rPr lang="en-US" sz="3400" dirty="0"/>
              <a:t>Abdominal Pain Associated with </a:t>
            </a:r>
            <a:r>
              <a:rPr lang="en-US" sz="3400" dirty="0" smtClean="0"/>
              <a:t>the Female </a:t>
            </a:r>
            <a:r>
              <a:rPr lang="en-US" sz="3400" dirty="0"/>
              <a:t>Reproductive System</a:t>
            </a:r>
            <a:endParaRPr lang="en-IN" sz="3400" dirty="0"/>
          </a:p>
        </p:txBody>
      </p:sp>
      <p:sp>
        <p:nvSpPr>
          <p:cNvPr id="3" name="Content Placeholder 2">
            <a:extLst>
              <a:ext uri="{FF2B5EF4-FFF2-40B4-BE49-F238E27FC236}">
                <a16:creationId xmlns:a16="http://schemas.microsoft.com/office/drawing/2014/main" id="{885B8E79-7AF4-47E0-B845-77CAC18BC213}"/>
              </a:ext>
            </a:extLst>
          </p:cNvPr>
          <p:cNvSpPr>
            <a:spLocks noGrp="1"/>
          </p:cNvSpPr>
          <p:nvPr>
            <p:ph sz="quarter" idx="13"/>
          </p:nvPr>
        </p:nvSpPr>
        <p:spPr/>
        <p:txBody>
          <a:bodyPr/>
          <a:lstStyle/>
          <a:p>
            <a:r>
              <a:rPr lang="en-US" altLang="en-US" dirty="0"/>
              <a:t>Most serious cause is ectopic pregnancy.</a:t>
            </a:r>
          </a:p>
          <a:p>
            <a:pPr lvl="1"/>
            <a:r>
              <a:rPr lang="en-US" altLang="en-US" dirty="0"/>
              <a:t>Occurs when fertilized embryo implants outside the uterus.</a:t>
            </a:r>
          </a:p>
          <a:p>
            <a:pPr lvl="1"/>
            <a:r>
              <a:rPr lang="en-US" altLang="en-US" dirty="0"/>
              <a:t>Rupture can cause life-threatening internal bleeding.</a:t>
            </a:r>
          </a:p>
        </p:txBody>
      </p:sp>
    </p:spTree>
    <p:extLst>
      <p:ext uri="{BB962C8B-B14F-4D97-AF65-F5344CB8AC3E}">
        <p14:creationId xmlns:p14="http://schemas.microsoft.com/office/powerpoint/2010/main" val="3483405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Assessment and Care </a:t>
            </a:r>
            <a:r>
              <a:rPr lang="en-US" altLang="en-US" dirty="0" smtClean="0"/>
              <a:t>of Abdominal </a:t>
            </a:r>
            <a:r>
              <a:rPr lang="en-US" altLang="en-US" dirty="0"/>
              <a:t>Pain or </a:t>
            </a:r>
            <a:r>
              <a:rPr lang="en-US" altLang="en-US" dirty="0" smtClean="0"/>
              <a:t>Discomfort </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661811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021DD-38DC-40F0-B3F6-876E4A9D1BCF}"/>
              </a:ext>
            </a:extLst>
          </p:cNvPr>
          <p:cNvSpPr>
            <a:spLocks noGrp="1"/>
          </p:cNvSpPr>
          <p:nvPr>
            <p:ph type="title"/>
          </p:nvPr>
        </p:nvSpPr>
        <p:spPr/>
        <p:txBody>
          <a:bodyPr/>
          <a:lstStyle/>
          <a:p>
            <a:r>
              <a:rPr lang="en-US" sz="3400" dirty="0"/>
              <a:t>Assessment and Care of Abdominal Pain or Discomfort</a:t>
            </a:r>
            <a:endParaRPr lang="en-IN" sz="3400" dirty="0"/>
          </a:p>
        </p:txBody>
      </p:sp>
      <p:sp>
        <p:nvSpPr>
          <p:cNvPr id="3" name="Content Placeholder 2">
            <a:extLst>
              <a:ext uri="{FF2B5EF4-FFF2-40B4-BE49-F238E27FC236}">
                <a16:creationId xmlns:a16="http://schemas.microsoft.com/office/drawing/2014/main" id="{577B4599-71AD-4791-9074-B49F465B6293}"/>
              </a:ext>
            </a:extLst>
          </p:cNvPr>
          <p:cNvSpPr>
            <a:spLocks noGrp="1"/>
          </p:cNvSpPr>
          <p:nvPr>
            <p:ph sz="quarter" idx="13"/>
          </p:nvPr>
        </p:nvSpPr>
        <p:spPr/>
        <p:txBody>
          <a:bodyPr/>
          <a:lstStyle/>
          <a:p>
            <a:r>
              <a:rPr lang="en-US" altLang="en-US" dirty="0"/>
              <a:t>Many potential causes of abdominal pain</a:t>
            </a:r>
          </a:p>
          <a:p>
            <a:r>
              <a:rPr lang="en-US" altLang="en-US" dirty="0"/>
              <a:t>Role of E</a:t>
            </a:r>
            <a:r>
              <a:rPr lang="en-US" altLang="en-US" sz="100" dirty="0"/>
              <a:t> </a:t>
            </a:r>
            <a:r>
              <a:rPr lang="en-US" altLang="en-US" dirty="0"/>
              <a:t>M</a:t>
            </a:r>
            <a:r>
              <a:rPr lang="en-US" altLang="en-US" sz="100" dirty="0"/>
              <a:t> </a:t>
            </a:r>
            <a:r>
              <a:rPr lang="en-US" altLang="en-US" dirty="0"/>
              <a:t>T is not to diagnose.</a:t>
            </a:r>
          </a:p>
          <a:p>
            <a:r>
              <a:rPr lang="en-US" altLang="en-US" dirty="0"/>
              <a:t>Focus efforts</a:t>
            </a:r>
          </a:p>
          <a:p>
            <a:pPr lvl="1"/>
            <a:r>
              <a:rPr lang="en-US" altLang="en-US" dirty="0"/>
              <a:t>Perform thorough secondary assessment.</a:t>
            </a:r>
          </a:p>
          <a:p>
            <a:pPr lvl="1"/>
            <a:r>
              <a:rPr lang="en-US" altLang="en-US" dirty="0"/>
              <a:t>Identify serious or life-threatening conditions.</a:t>
            </a:r>
          </a:p>
        </p:txBody>
      </p:sp>
    </p:spTree>
    <p:extLst>
      <p:ext uri="{BB962C8B-B14F-4D97-AF65-F5344CB8AC3E}">
        <p14:creationId xmlns:p14="http://schemas.microsoft.com/office/powerpoint/2010/main" val="4245074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017-8735-498B-841A-E889333D28B8}"/>
              </a:ext>
            </a:extLst>
          </p:cNvPr>
          <p:cNvSpPr>
            <a:spLocks noGrp="1"/>
          </p:cNvSpPr>
          <p:nvPr>
            <p:ph type="title"/>
          </p:nvPr>
        </p:nvSpPr>
        <p:spPr/>
        <p:txBody>
          <a:bodyPr/>
          <a:lstStyle/>
          <a:p>
            <a:r>
              <a:rPr lang="en-IN" dirty="0"/>
              <a:t>Scene Size-Up</a:t>
            </a:r>
          </a:p>
        </p:txBody>
      </p:sp>
      <p:sp>
        <p:nvSpPr>
          <p:cNvPr id="3" name="Content Placeholder 2">
            <a:extLst>
              <a:ext uri="{FF2B5EF4-FFF2-40B4-BE49-F238E27FC236}">
                <a16:creationId xmlns:a16="http://schemas.microsoft.com/office/drawing/2014/main" id="{D23AD977-4E5B-4EE5-B37E-B06AA83470E3}"/>
              </a:ext>
            </a:extLst>
          </p:cNvPr>
          <p:cNvSpPr>
            <a:spLocks noGrp="1"/>
          </p:cNvSpPr>
          <p:nvPr>
            <p:ph sz="quarter" idx="13"/>
          </p:nvPr>
        </p:nvSpPr>
        <p:spPr>
          <a:xfrm>
            <a:off x="457200" y="1556326"/>
            <a:ext cx="8406882" cy="4467955"/>
          </a:xfrm>
        </p:spPr>
        <p:txBody>
          <a:bodyPr/>
          <a:lstStyle/>
          <a:p>
            <a:r>
              <a:rPr lang="en-US" altLang="en-US" dirty="0"/>
              <a:t>Protect yourself from vomiting.</a:t>
            </a:r>
          </a:p>
          <a:p>
            <a:r>
              <a:rPr lang="en-US" altLang="en-US" dirty="0"/>
              <a:t>Be aware of odors.</a:t>
            </a:r>
          </a:p>
          <a:p>
            <a:r>
              <a:rPr lang="en-US" altLang="en-US" dirty="0"/>
              <a:t>Determine if patient’s condition is medical, trauma, or both.</a:t>
            </a:r>
          </a:p>
        </p:txBody>
      </p:sp>
    </p:spTree>
    <p:extLst>
      <p:ext uri="{BB962C8B-B14F-4D97-AF65-F5344CB8AC3E}">
        <p14:creationId xmlns:p14="http://schemas.microsoft.com/office/powerpoint/2010/main" val="2804930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7504-5961-453D-A16E-E4C2661BC81E}"/>
              </a:ext>
            </a:extLst>
          </p:cNvPr>
          <p:cNvSpPr>
            <a:spLocks noGrp="1"/>
          </p:cNvSpPr>
          <p:nvPr>
            <p:ph type="title"/>
          </p:nvPr>
        </p:nvSpPr>
        <p:spPr/>
        <p:txBody>
          <a:bodyPr/>
          <a:lstStyle/>
          <a:p>
            <a:r>
              <a:rPr lang="en-IN" dirty="0"/>
              <a:t>Primary Assessment</a:t>
            </a:r>
          </a:p>
        </p:txBody>
      </p:sp>
      <p:sp>
        <p:nvSpPr>
          <p:cNvPr id="3" name="Content Placeholder 2">
            <a:extLst>
              <a:ext uri="{FF2B5EF4-FFF2-40B4-BE49-F238E27FC236}">
                <a16:creationId xmlns:a16="http://schemas.microsoft.com/office/drawing/2014/main" id="{E2289547-A5DA-4D79-BE6C-E6CAC385050F}"/>
              </a:ext>
            </a:extLst>
          </p:cNvPr>
          <p:cNvSpPr>
            <a:spLocks noGrp="1"/>
          </p:cNvSpPr>
          <p:nvPr>
            <p:ph sz="quarter" idx="13"/>
          </p:nvPr>
        </p:nvSpPr>
        <p:spPr/>
        <p:txBody>
          <a:bodyPr/>
          <a:lstStyle/>
          <a:p>
            <a:r>
              <a:rPr lang="en-US" altLang="en-US" dirty="0"/>
              <a:t>General impression</a:t>
            </a:r>
          </a:p>
          <a:p>
            <a:r>
              <a:rPr lang="en-US" altLang="en-US" dirty="0"/>
              <a:t>Level of consciousness and airway care</a:t>
            </a:r>
          </a:p>
          <a:p>
            <a:r>
              <a:rPr lang="en-US" altLang="en-US" dirty="0"/>
              <a:t>Early signs of shock</a:t>
            </a:r>
          </a:p>
          <a:p>
            <a:r>
              <a:rPr lang="en-US" altLang="en-US" dirty="0"/>
              <a:t>Position of patient</a:t>
            </a:r>
          </a:p>
          <a:p>
            <a:r>
              <a:rPr lang="en-US" altLang="en-US" dirty="0"/>
              <a:t>Consider application of supplemental oxygen to any hypoxic abdominal pain patient or in any situation where an oxygen saturation is deemed to be inaccurate</a:t>
            </a:r>
          </a:p>
        </p:txBody>
      </p:sp>
    </p:spTree>
    <p:extLst>
      <p:ext uri="{BB962C8B-B14F-4D97-AF65-F5344CB8AC3E}">
        <p14:creationId xmlns:p14="http://schemas.microsoft.com/office/powerpoint/2010/main" val="1778207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378A-A14E-495C-9439-883EB4A64C2D}"/>
              </a:ext>
            </a:extLst>
          </p:cNvPr>
          <p:cNvSpPr>
            <a:spLocks noGrp="1"/>
          </p:cNvSpPr>
          <p:nvPr>
            <p:ph type="title"/>
          </p:nvPr>
        </p:nvSpPr>
        <p:spPr/>
        <p:txBody>
          <a:bodyPr/>
          <a:lstStyle/>
          <a:p>
            <a:r>
              <a:rPr lang="en-US" dirty="0"/>
              <a:t>History of the Present Illness </a:t>
            </a:r>
            <a:r>
              <a:rPr lang="en-US" sz="2000" b="0" dirty="0"/>
              <a:t>(1 of 2)</a:t>
            </a:r>
            <a:endParaRPr lang="en-IN" sz="2000" b="0" dirty="0"/>
          </a:p>
        </p:txBody>
      </p:sp>
      <p:sp>
        <p:nvSpPr>
          <p:cNvPr id="3" name="Content Placeholder 2">
            <a:extLst>
              <a:ext uri="{FF2B5EF4-FFF2-40B4-BE49-F238E27FC236}">
                <a16:creationId xmlns:a16="http://schemas.microsoft.com/office/drawing/2014/main" id="{0ED84255-B4A3-4476-AB0D-E342422BAAF0}"/>
              </a:ext>
            </a:extLst>
          </p:cNvPr>
          <p:cNvSpPr>
            <a:spLocks noGrp="1"/>
          </p:cNvSpPr>
          <p:nvPr>
            <p:ph sz="quarter" idx="13"/>
          </p:nvPr>
        </p:nvSpPr>
        <p:spPr>
          <a:xfrm>
            <a:off x="457200" y="1556326"/>
            <a:ext cx="8369166" cy="4467955"/>
          </a:xfrm>
        </p:spPr>
        <p:txBody>
          <a:bodyPr/>
          <a:lstStyle/>
          <a:p>
            <a:r>
              <a:rPr lang="en-US" altLang="en-US" dirty="0"/>
              <a:t>Onset</a:t>
            </a:r>
          </a:p>
          <a:p>
            <a:pPr lvl="1"/>
            <a:r>
              <a:rPr lang="en-US" altLang="en-US" dirty="0"/>
              <a:t>“When did it begin? What were you doing?”</a:t>
            </a:r>
          </a:p>
          <a:p>
            <a:r>
              <a:rPr lang="en-US" altLang="en-US" dirty="0"/>
              <a:t>Provocation/palliation</a:t>
            </a:r>
          </a:p>
          <a:p>
            <a:pPr lvl="1"/>
            <a:r>
              <a:rPr lang="en-US" altLang="en-US" dirty="0"/>
              <a:t>“What makes it better or worse? Movement? Position?”</a:t>
            </a:r>
          </a:p>
          <a:p>
            <a:r>
              <a:rPr lang="en-US" altLang="en-US" dirty="0"/>
              <a:t>Quality</a:t>
            </a:r>
          </a:p>
          <a:p>
            <a:pPr lvl="1"/>
            <a:r>
              <a:rPr lang="en-US" altLang="en-US" dirty="0"/>
              <a:t>“Describe the sensation in your abdomen.”</a:t>
            </a:r>
          </a:p>
        </p:txBody>
      </p:sp>
    </p:spTree>
    <p:extLst>
      <p:ext uri="{BB962C8B-B14F-4D97-AF65-F5344CB8AC3E}">
        <p14:creationId xmlns:p14="http://schemas.microsoft.com/office/powerpoint/2010/main" val="2986749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378A-A14E-495C-9439-883EB4A64C2D}"/>
              </a:ext>
            </a:extLst>
          </p:cNvPr>
          <p:cNvSpPr>
            <a:spLocks noGrp="1"/>
          </p:cNvSpPr>
          <p:nvPr>
            <p:ph type="title"/>
          </p:nvPr>
        </p:nvSpPr>
        <p:spPr/>
        <p:txBody>
          <a:bodyPr/>
          <a:lstStyle/>
          <a:p>
            <a:r>
              <a:rPr lang="en-US" dirty="0"/>
              <a:t>History of the Present Illness </a:t>
            </a:r>
            <a:r>
              <a:rPr lang="en-US" sz="2000" b="0" dirty="0"/>
              <a:t>(2 of 2)</a:t>
            </a:r>
            <a:endParaRPr lang="en-IN" sz="2000" b="0" dirty="0"/>
          </a:p>
        </p:txBody>
      </p:sp>
      <p:sp>
        <p:nvSpPr>
          <p:cNvPr id="3" name="Content Placeholder 2">
            <a:extLst>
              <a:ext uri="{FF2B5EF4-FFF2-40B4-BE49-F238E27FC236}">
                <a16:creationId xmlns:a16="http://schemas.microsoft.com/office/drawing/2014/main" id="{0ED84255-B4A3-4476-AB0D-E342422BAAF0}"/>
              </a:ext>
            </a:extLst>
          </p:cNvPr>
          <p:cNvSpPr>
            <a:spLocks noGrp="1"/>
          </p:cNvSpPr>
          <p:nvPr>
            <p:ph sz="quarter" idx="13"/>
          </p:nvPr>
        </p:nvSpPr>
        <p:spPr/>
        <p:txBody>
          <a:bodyPr/>
          <a:lstStyle/>
          <a:p>
            <a:r>
              <a:rPr lang="en-US" altLang="en-US" dirty="0"/>
              <a:t>Region/Radiation</a:t>
            </a:r>
          </a:p>
          <a:p>
            <a:pPr lvl="1"/>
            <a:r>
              <a:rPr lang="en-US" altLang="en-US" dirty="0"/>
              <a:t>“Point to its location. Does it radiate or move?”</a:t>
            </a:r>
          </a:p>
          <a:p>
            <a:r>
              <a:rPr lang="en-US" altLang="en-US" dirty="0"/>
              <a:t>Severity</a:t>
            </a:r>
          </a:p>
          <a:p>
            <a:pPr lvl="1"/>
            <a:r>
              <a:rPr lang="en-US" altLang="en-US" dirty="0"/>
              <a:t>“How bad is the pain on a scale of 0–10?”</a:t>
            </a:r>
          </a:p>
          <a:p>
            <a:r>
              <a:rPr lang="en-US" altLang="en-US" dirty="0"/>
              <a:t>Time</a:t>
            </a:r>
          </a:p>
          <a:p>
            <a:pPr lvl="1"/>
            <a:r>
              <a:rPr lang="en-US" altLang="en-US" dirty="0"/>
              <a:t>“How long have you had pain or discomfort? Has it changed?”</a:t>
            </a:r>
          </a:p>
        </p:txBody>
      </p:sp>
    </p:spTree>
    <p:extLst>
      <p:ext uri="{BB962C8B-B14F-4D97-AF65-F5344CB8AC3E}">
        <p14:creationId xmlns:p14="http://schemas.microsoft.com/office/powerpoint/2010/main" val="419987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48BC-F975-4630-8BF0-955ED5BDD5F8}"/>
              </a:ext>
            </a:extLst>
          </p:cNvPr>
          <p:cNvSpPr>
            <a:spLocks noGrp="1"/>
          </p:cNvSpPr>
          <p:nvPr>
            <p:ph type="title"/>
          </p:nvPr>
        </p:nvSpPr>
        <p:spPr>
          <a:xfrm>
            <a:off x="457200" y="215371"/>
            <a:ext cx="8229600" cy="1097279"/>
          </a:xfrm>
        </p:spPr>
        <p:txBody>
          <a:bodyPr/>
          <a:lstStyle/>
          <a:p>
            <a:r>
              <a:rPr lang="en-US" sz="3400" dirty="0"/>
              <a:t>History Specific to Female Patients </a:t>
            </a:r>
            <a:r>
              <a:rPr lang="en-US" sz="2000" b="0" dirty="0"/>
              <a:t>(1 of 2)</a:t>
            </a:r>
            <a:endParaRPr lang="en-IN" sz="2000" b="0" dirty="0"/>
          </a:p>
        </p:txBody>
      </p:sp>
      <p:sp>
        <p:nvSpPr>
          <p:cNvPr id="3" name="Content Placeholder 2">
            <a:extLst>
              <a:ext uri="{FF2B5EF4-FFF2-40B4-BE49-F238E27FC236}">
                <a16:creationId xmlns:a16="http://schemas.microsoft.com/office/drawing/2014/main" id="{EFB52FEF-0F7F-46F9-8BFD-CE690968454C}"/>
              </a:ext>
            </a:extLst>
          </p:cNvPr>
          <p:cNvSpPr>
            <a:spLocks noGrp="1"/>
          </p:cNvSpPr>
          <p:nvPr>
            <p:ph sz="quarter" idx="13"/>
          </p:nvPr>
        </p:nvSpPr>
        <p:spPr/>
        <p:txBody>
          <a:bodyPr/>
          <a:lstStyle/>
          <a:p>
            <a:r>
              <a:rPr lang="en-US" altLang="en-US" dirty="0"/>
              <a:t>“Where are you in your menstrual cycle?”</a:t>
            </a:r>
          </a:p>
          <a:p>
            <a:r>
              <a:rPr lang="en-US" altLang="en-US" dirty="0"/>
              <a:t>“Is your period late?”</a:t>
            </a:r>
          </a:p>
          <a:p>
            <a:r>
              <a:rPr lang="en-US" altLang="en-US" dirty="0"/>
              <a:t>“Do you have bleeding from the vagina that is not menstrual bleeding?”</a:t>
            </a:r>
          </a:p>
          <a:p>
            <a:r>
              <a:rPr lang="en-US" altLang="en-US" dirty="0"/>
              <a:t>“If you are menstruating, is your flow normal?”</a:t>
            </a:r>
          </a:p>
        </p:txBody>
      </p:sp>
    </p:spTree>
    <p:extLst>
      <p:ext uri="{BB962C8B-B14F-4D97-AF65-F5344CB8AC3E}">
        <p14:creationId xmlns:p14="http://schemas.microsoft.com/office/powerpoint/2010/main" val="962520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251B-CA3D-4476-A474-D111E6EDAE62}"/>
              </a:ext>
            </a:extLst>
          </p:cNvPr>
          <p:cNvSpPr>
            <a:spLocks noGrp="1"/>
          </p:cNvSpPr>
          <p:nvPr>
            <p:ph type="title"/>
          </p:nvPr>
        </p:nvSpPr>
        <p:spPr>
          <a:xfrm>
            <a:off x="457200" y="215371"/>
            <a:ext cx="8593494" cy="1097279"/>
          </a:xfrm>
        </p:spPr>
        <p:txBody>
          <a:bodyPr/>
          <a:lstStyle/>
          <a:p>
            <a:r>
              <a:rPr lang="en-US" sz="3400" dirty="0"/>
              <a:t>Abdominal Anatomy and Physiology </a:t>
            </a:r>
            <a:r>
              <a:rPr lang="en-US" sz="2000" b="0" dirty="0"/>
              <a:t>(1 of 7)</a:t>
            </a:r>
            <a:endParaRPr lang="en-IN" sz="2000" b="0" dirty="0"/>
          </a:p>
        </p:txBody>
      </p:sp>
      <p:sp>
        <p:nvSpPr>
          <p:cNvPr id="3" name="Content Placeholder 2">
            <a:extLst>
              <a:ext uri="{FF2B5EF4-FFF2-40B4-BE49-F238E27FC236}">
                <a16:creationId xmlns:a16="http://schemas.microsoft.com/office/drawing/2014/main" id="{8AD91C4C-A4D4-43DE-8F16-0546B4801C42}"/>
              </a:ext>
            </a:extLst>
          </p:cNvPr>
          <p:cNvSpPr>
            <a:spLocks noGrp="1"/>
          </p:cNvSpPr>
          <p:nvPr>
            <p:ph sz="quarter" idx="13"/>
          </p:nvPr>
        </p:nvSpPr>
        <p:spPr/>
        <p:txBody>
          <a:bodyPr/>
          <a:lstStyle/>
          <a:p>
            <a:r>
              <a:rPr lang="en-US" altLang="en-US" dirty="0"/>
              <a:t>Abdomen contains many organs from several different body systems.</a:t>
            </a:r>
          </a:p>
          <a:p>
            <a:r>
              <a:rPr lang="en-US" altLang="en-US" dirty="0"/>
              <a:t>Can cause confusion when determining the cause of abdominal emergencies</a:t>
            </a:r>
          </a:p>
          <a:p>
            <a:r>
              <a:rPr lang="en-US" altLang="en-US" dirty="0"/>
              <a:t>Thorough patient assessment key.</a:t>
            </a:r>
          </a:p>
          <a:p>
            <a:r>
              <a:rPr lang="en-US" altLang="en-US" dirty="0"/>
              <a:t>Specific diagnosis may not be necessary; treatment is the same for most conditions.</a:t>
            </a:r>
          </a:p>
        </p:txBody>
      </p:sp>
    </p:spTree>
    <p:extLst>
      <p:ext uri="{BB962C8B-B14F-4D97-AF65-F5344CB8AC3E}">
        <p14:creationId xmlns:p14="http://schemas.microsoft.com/office/powerpoint/2010/main" val="2014330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48BC-F975-4630-8BF0-955ED5BDD5F8}"/>
              </a:ext>
            </a:extLst>
          </p:cNvPr>
          <p:cNvSpPr>
            <a:spLocks noGrp="1"/>
          </p:cNvSpPr>
          <p:nvPr>
            <p:ph type="title"/>
          </p:nvPr>
        </p:nvSpPr>
        <p:spPr>
          <a:xfrm>
            <a:off x="457200" y="215371"/>
            <a:ext cx="8229600" cy="1097279"/>
          </a:xfrm>
        </p:spPr>
        <p:txBody>
          <a:bodyPr/>
          <a:lstStyle/>
          <a:p>
            <a:r>
              <a:rPr lang="en-US" sz="3400" dirty="0"/>
              <a:t>History Specific to Female Patients </a:t>
            </a:r>
            <a:r>
              <a:rPr lang="en-US" sz="2000" b="0" dirty="0"/>
              <a:t>(2 of 2)</a:t>
            </a:r>
            <a:endParaRPr lang="en-IN" sz="2000" b="0" dirty="0"/>
          </a:p>
        </p:txBody>
      </p:sp>
      <p:sp>
        <p:nvSpPr>
          <p:cNvPr id="3" name="Content Placeholder 2">
            <a:extLst>
              <a:ext uri="{FF2B5EF4-FFF2-40B4-BE49-F238E27FC236}">
                <a16:creationId xmlns:a16="http://schemas.microsoft.com/office/drawing/2014/main" id="{EFB52FEF-0F7F-46F9-8BFD-CE690968454C}"/>
              </a:ext>
            </a:extLst>
          </p:cNvPr>
          <p:cNvSpPr>
            <a:spLocks noGrp="1"/>
          </p:cNvSpPr>
          <p:nvPr>
            <p:ph sz="quarter" idx="13"/>
          </p:nvPr>
        </p:nvSpPr>
        <p:spPr/>
        <p:txBody>
          <a:bodyPr/>
          <a:lstStyle/>
          <a:p>
            <a:r>
              <a:rPr lang="en-US" altLang="en-US" dirty="0"/>
              <a:t>“Have you had this pain before?”</a:t>
            </a:r>
          </a:p>
          <a:p>
            <a:r>
              <a:rPr lang="en-US" altLang="en-US" dirty="0"/>
              <a:t>“If so, when did it happen and what was it like?”</a:t>
            </a:r>
          </a:p>
          <a:p>
            <a:r>
              <a:rPr lang="en-US" altLang="en-US" dirty="0"/>
              <a:t>“Is it possible you are pregnant?”</a:t>
            </a:r>
          </a:p>
          <a:p>
            <a:r>
              <a:rPr lang="en-US" altLang="en-US" dirty="0"/>
              <a:t>“Are you using birth control?”</a:t>
            </a:r>
          </a:p>
        </p:txBody>
      </p:sp>
    </p:spTree>
    <p:extLst>
      <p:ext uri="{BB962C8B-B14F-4D97-AF65-F5344CB8AC3E}">
        <p14:creationId xmlns:p14="http://schemas.microsoft.com/office/powerpoint/2010/main" val="786593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1929-3856-402F-8179-8EF875FD3D50}"/>
              </a:ext>
            </a:extLst>
          </p:cNvPr>
          <p:cNvSpPr>
            <a:spLocks noGrp="1"/>
          </p:cNvSpPr>
          <p:nvPr>
            <p:ph type="title"/>
          </p:nvPr>
        </p:nvSpPr>
        <p:spPr/>
        <p:txBody>
          <a:bodyPr/>
          <a:lstStyle/>
          <a:p>
            <a:r>
              <a:rPr lang="en-IN" dirty="0"/>
              <a:t>Past Medical History</a:t>
            </a:r>
          </a:p>
        </p:txBody>
      </p:sp>
      <p:sp>
        <p:nvSpPr>
          <p:cNvPr id="3" name="Content Placeholder 2">
            <a:extLst>
              <a:ext uri="{FF2B5EF4-FFF2-40B4-BE49-F238E27FC236}">
                <a16:creationId xmlns:a16="http://schemas.microsoft.com/office/drawing/2014/main" id="{55402813-0E10-4808-AC25-C29FDCD3B94C}"/>
              </a:ext>
            </a:extLst>
          </p:cNvPr>
          <p:cNvSpPr>
            <a:spLocks noGrp="1"/>
          </p:cNvSpPr>
          <p:nvPr>
            <p:ph sz="quarter" idx="13"/>
          </p:nvPr>
        </p:nvSpPr>
        <p:spPr/>
        <p:txBody>
          <a:bodyPr/>
          <a:lstStyle/>
          <a:p>
            <a:r>
              <a:rPr lang="en-US" dirty="0"/>
              <a:t>A: Allergies</a:t>
            </a:r>
          </a:p>
          <a:p>
            <a:r>
              <a:rPr lang="en-US" dirty="0"/>
              <a:t>M: Medications</a:t>
            </a:r>
          </a:p>
          <a:p>
            <a:r>
              <a:rPr lang="en-US" dirty="0"/>
              <a:t>P: Pertinent past history</a:t>
            </a:r>
          </a:p>
          <a:p>
            <a:r>
              <a:rPr lang="en-US" dirty="0"/>
              <a:t>L: Last oral intake</a:t>
            </a:r>
          </a:p>
          <a:p>
            <a:r>
              <a:rPr lang="en-US" dirty="0"/>
              <a:t>E: Events leading to emergency</a:t>
            </a:r>
          </a:p>
        </p:txBody>
      </p:sp>
    </p:spTree>
    <p:extLst>
      <p:ext uri="{BB962C8B-B14F-4D97-AF65-F5344CB8AC3E}">
        <p14:creationId xmlns:p14="http://schemas.microsoft.com/office/powerpoint/2010/main" val="13003926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9300-E29D-4564-AE7A-D44D4B7E4EFA}"/>
              </a:ext>
            </a:extLst>
          </p:cNvPr>
          <p:cNvSpPr>
            <a:spLocks noGrp="1"/>
          </p:cNvSpPr>
          <p:nvPr>
            <p:ph type="title"/>
          </p:nvPr>
        </p:nvSpPr>
        <p:spPr/>
        <p:txBody>
          <a:bodyPr/>
          <a:lstStyle/>
          <a:p>
            <a:r>
              <a:rPr lang="en-IN" dirty="0"/>
              <a:t>Geriatric Note</a:t>
            </a:r>
          </a:p>
        </p:txBody>
      </p:sp>
      <p:sp>
        <p:nvSpPr>
          <p:cNvPr id="3" name="Content Placeholder 2">
            <a:extLst>
              <a:ext uri="{FF2B5EF4-FFF2-40B4-BE49-F238E27FC236}">
                <a16:creationId xmlns:a16="http://schemas.microsoft.com/office/drawing/2014/main" id="{8835B3B4-4F47-4CE2-88EB-7B58B39E88C3}"/>
              </a:ext>
            </a:extLst>
          </p:cNvPr>
          <p:cNvSpPr>
            <a:spLocks noGrp="1"/>
          </p:cNvSpPr>
          <p:nvPr>
            <p:ph sz="quarter" idx="13"/>
          </p:nvPr>
        </p:nvSpPr>
        <p:spPr/>
        <p:txBody>
          <a:bodyPr/>
          <a:lstStyle/>
          <a:p>
            <a:r>
              <a:rPr lang="en-US" dirty="0"/>
              <a:t>Decreased ability to perceive pain</a:t>
            </a:r>
          </a:p>
          <a:p>
            <a:r>
              <a:rPr lang="en-US" dirty="0"/>
              <a:t>More serious causes of abdominal pain</a:t>
            </a:r>
          </a:p>
          <a:p>
            <a:r>
              <a:rPr lang="en-US" dirty="0"/>
              <a:t>More likely to be life-threatening</a:t>
            </a:r>
          </a:p>
          <a:p>
            <a:r>
              <a:rPr lang="en-US" dirty="0"/>
              <a:t>May be complicated by medications</a:t>
            </a:r>
          </a:p>
        </p:txBody>
      </p:sp>
    </p:spTree>
    <p:extLst>
      <p:ext uri="{BB962C8B-B14F-4D97-AF65-F5344CB8AC3E}">
        <p14:creationId xmlns:p14="http://schemas.microsoft.com/office/powerpoint/2010/main" val="9247007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A94DA-0573-49B4-915C-72E7ED1BF625}"/>
              </a:ext>
            </a:extLst>
          </p:cNvPr>
          <p:cNvSpPr>
            <a:spLocks noGrp="1"/>
          </p:cNvSpPr>
          <p:nvPr>
            <p:ph type="title"/>
          </p:nvPr>
        </p:nvSpPr>
        <p:spPr>
          <a:xfrm>
            <a:off x="457200" y="215371"/>
            <a:ext cx="7595118" cy="1097279"/>
          </a:xfrm>
        </p:spPr>
        <p:txBody>
          <a:bodyPr/>
          <a:lstStyle/>
          <a:p>
            <a:r>
              <a:rPr lang="en-US" sz="3400" dirty="0"/>
              <a:t>Physical Examination of </a:t>
            </a:r>
            <a:r>
              <a:rPr lang="en-US" sz="3400" dirty="0" smtClean="0"/>
              <a:t>the Abdomen </a:t>
            </a:r>
            <a:r>
              <a:rPr lang="en-US" sz="2000" b="0" dirty="0"/>
              <a:t>(1 of 2)</a:t>
            </a:r>
            <a:endParaRPr lang="en-IN" sz="2000" b="0" dirty="0"/>
          </a:p>
        </p:txBody>
      </p:sp>
      <p:sp>
        <p:nvSpPr>
          <p:cNvPr id="3" name="Content Placeholder 2">
            <a:extLst>
              <a:ext uri="{FF2B5EF4-FFF2-40B4-BE49-F238E27FC236}">
                <a16:creationId xmlns:a16="http://schemas.microsoft.com/office/drawing/2014/main" id="{D7625F6E-1527-4323-B2FF-67AA67BFCE62}"/>
              </a:ext>
            </a:extLst>
          </p:cNvPr>
          <p:cNvSpPr>
            <a:spLocks noGrp="1"/>
          </p:cNvSpPr>
          <p:nvPr>
            <p:ph sz="quarter" idx="13"/>
          </p:nvPr>
        </p:nvSpPr>
        <p:spPr/>
        <p:txBody>
          <a:bodyPr/>
          <a:lstStyle/>
          <a:p>
            <a:r>
              <a:rPr lang="en-US" altLang="en-US" dirty="0"/>
              <a:t>Inspection</a:t>
            </a:r>
          </a:p>
          <a:p>
            <a:pPr lvl="1"/>
            <a:r>
              <a:rPr lang="en-US" altLang="en-US" dirty="0"/>
              <a:t>Distention</a:t>
            </a:r>
          </a:p>
          <a:p>
            <a:pPr lvl="1"/>
            <a:r>
              <a:rPr lang="en-US" altLang="en-US" dirty="0"/>
              <a:t>Discoloration</a:t>
            </a:r>
          </a:p>
          <a:p>
            <a:pPr lvl="1"/>
            <a:r>
              <a:rPr lang="en-US" altLang="en-US" dirty="0"/>
              <a:t>Protrusions</a:t>
            </a:r>
          </a:p>
        </p:txBody>
      </p:sp>
    </p:spTree>
    <p:extLst>
      <p:ext uri="{BB962C8B-B14F-4D97-AF65-F5344CB8AC3E}">
        <p14:creationId xmlns:p14="http://schemas.microsoft.com/office/powerpoint/2010/main" val="42893963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A94DA-0573-49B4-915C-72E7ED1BF625}"/>
              </a:ext>
            </a:extLst>
          </p:cNvPr>
          <p:cNvSpPr>
            <a:spLocks noGrp="1"/>
          </p:cNvSpPr>
          <p:nvPr>
            <p:ph type="title"/>
          </p:nvPr>
        </p:nvSpPr>
        <p:spPr>
          <a:xfrm>
            <a:off x="457200" y="215371"/>
            <a:ext cx="7595118" cy="1097279"/>
          </a:xfrm>
        </p:spPr>
        <p:txBody>
          <a:bodyPr/>
          <a:lstStyle/>
          <a:p>
            <a:r>
              <a:rPr lang="en-US" sz="3400" dirty="0"/>
              <a:t>Physical Examination of </a:t>
            </a:r>
            <a:r>
              <a:rPr lang="en-US" sz="3400" dirty="0" smtClean="0"/>
              <a:t>the Abdomen </a:t>
            </a:r>
            <a:r>
              <a:rPr lang="en-US" sz="2000" b="0" dirty="0"/>
              <a:t>(2 of 2)</a:t>
            </a:r>
            <a:endParaRPr lang="en-IN" sz="2000" b="0" dirty="0"/>
          </a:p>
        </p:txBody>
      </p:sp>
      <p:sp>
        <p:nvSpPr>
          <p:cNvPr id="3" name="Content Placeholder 2">
            <a:extLst>
              <a:ext uri="{FF2B5EF4-FFF2-40B4-BE49-F238E27FC236}">
                <a16:creationId xmlns:a16="http://schemas.microsoft.com/office/drawing/2014/main" id="{D7625F6E-1527-4323-B2FF-67AA67BFCE62}"/>
              </a:ext>
            </a:extLst>
          </p:cNvPr>
          <p:cNvSpPr>
            <a:spLocks noGrp="1"/>
          </p:cNvSpPr>
          <p:nvPr>
            <p:ph sz="quarter" idx="13"/>
          </p:nvPr>
        </p:nvSpPr>
        <p:spPr/>
        <p:txBody>
          <a:bodyPr/>
          <a:lstStyle/>
          <a:p>
            <a:r>
              <a:rPr lang="en-US" altLang="en-US" dirty="0"/>
              <a:t>Palpation</a:t>
            </a:r>
          </a:p>
          <a:p>
            <a:pPr lvl="1"/>
            <a:r>
              <a:rPr lang="en-US" altLang="en-US" dirty="0"/>
              <a:t>Use fingertips.</a:t>
            </a:r>
          </a:p>
          <a:p>
            <a:pPr lvl="1"/>
            <a:r>
              <a:rPr lang="en-US" altLang="en-US" dirty="0"/>
              <a:t>Painful area last</a:t>
            </a:r>
          </a:p>
          <a:p>
            <a:pPr lvl="1"/>
            <a:r>
              <a:rPr lang="en-US" altLang="en-US" dirty="0"/>
              <a:t>Rigidity</a:t>
            </a:r>
          </a:p>
          <a:p>
            <a:pPr lvl="1"/>
            <a:r>
              <a:rPr lang="en-US" altLang="en-US" dirty="0"/>
              <a:t>Pain</a:t>
            </a:r>
          </a:p>
          <a:p>
            <a:pPr lvl="1"/>
            <a:r>
              <a:rPr lang="en-US" altLang="en-US" dirty="0"/>
              <a:t>Guarding</a:t>
            </a:r>
          </a:p>
        </p:txBody>
      </p:sp>
    </p:spTree>
    <p:extLst>
      <p:ext uri="{BB962C8B-B14F-4D97-AF65-F5344CB8AC3E}">
        <p14:creationId xmlns:p14="http://schemas.microsoft.com/office/powerpoint/2010/main" val="577480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85C2-5EF8-4E17-A83B-5D45350857B6}"/>
              </a:ext>
            </a:extLst>
          </p:cNvPr>
          <p:cNvSpPr>
            <a:spLocks noGrp="1"/>
          </p:cNvSpPr>
          <p:nvPr>
            <p:ph type="title"/>
          </p:nvPr>
        </p:nvSpPr>
        <p:spPr/>
        <p:txBody>
          <a:bodyPr/>
          <a:lstStyle/>
          <a:p>
            <a:r>
              <a:rPr lang="en-IN" dirty="0"/>
              <a:t>Vital Signs</a:t>
            </a:r>
          </a:p>
        </p:txBody>
      </p:sp>
      <p:sp>
        <p:nvSpPr>
          <p:cNvPr id="3" name="Content Placeholder 2">
            <a:extLst>
              <a:ext uri="{FF2B5EF4-FFF2-40B4-BE49-F238E27FC236}">
                <a16:creationId xmlns:a16="http://schemas.microsoft.com/office/drawing/2014/main" id="{4CB1AB40-8098-4EE4-B3B8-87D3197D67E1}"/>
              </a:ext>
            </a:extLst>
          </p:cNvPr>
          <p:cNvSpPr>
            <a:spLocks noGrp="1"/>
          </p:cNvSpPr>
          <p:nvPr>
            <p:ph sz="quarter" idx="13"/>
          </p:nvPr>
        </p:nvSpPr>
        <p:spPr/>
        <p:txBody>
          <a:bodyPr/>
          <a:lstStyle/>
          <a:p>
            <a:r>
              <a:rPr lang="en-US" altLang="en-US" dirty="0"/>
              <a:t>Baseline, then every 5 minutes</a:t>
            </a:r>
          </a:p>
          <a:p>
            <a:pPr lvl="1"/>
            <a:r>
              <a:rPr lang="en-US" altLang="en-US" dirty="0"/>
              <a:t>Pulse</a:t>
            </a:r>
          </a:p>
          <a:p>
            <a:pPr lvl="1"/>
            <a:r>
              <a:rPr lang="en-US" altLang="en-US" dirty="0"/>
              <a:t>Respirations</a:t>
            </a:r>
          </a:p>
          <a:p>
            <a:pPr lvl="1"/>
            <a:r>
              <a:rPr lang="en-US" altLang="en-US" dirty="0"/>
              <a:t>Blood pressure</a:t>
            </a:r>
          </a:p>
          <a:p>
            <a:pPr lvl="1"/>
            <a:r>
              <a:rPr lang="en-US" altLang="en-US" dirty="0"/>
              <a:t>Skin color, temperature, and condition</a:t>
            </a:r>
          </a:p>
          <a:p>
            <a:pPr lvl="1"/>
            <a:r>
              <a:rPr lang="en-US" altLang="en-US" dirty="0"/>
              <a:t>Pulse oximetry</a:t>
            </a:r>
          </a:p>
          <a:p>
            <a:pPr lvl="1"/>
            <a:r>
              <a:rPr lang="en-US" altLang="en-US" dirty="0"/>
              <a:t>Mental status</a:t>
            </a:r>
          </a:p>
        </p:txBody>
      </p:sp>
    </p:spTree>
    <p:extLst>
      <p:ext uri="{BB962C8B-B14F-4D97-AF65-F5344CB8AC3E}">
        <p14:creationId xmlns:p14="http://schemas.microsoft.com/office/powerpoint/2010/main" val="21814617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BDB7-13FC-4A6C-B40A-6A47CF654EFD}"/>
              </a:ext>
            </a:extLst>
          </p:cNvPr>
          <p:cNvSpPr>
            <a:spLocks noGrp="1"/>
          </p:cNvSpPr>
          <p:nvPr>
            <p:ph type="title"/>
          </p:nvPr>
        </p:nvSpPr>
        <p:spPr/>
        <p:txBody>
          <a:bodyPr/>
          <a:lstStyle/>
          <a:p>
            <a:r>
              <a:rPr lang="en-IN" dirty="0"/>
              <a:t>General Abdominal Distress</a:t>
            </a:r>
          </a:p>
        </p:txBody>
      </p:sp>
      <p:sp>
        <p:nvSpPr>
          <p:cNvPr id="3" name="Content Placeholder 2">
            <a:extLst>
              <a:ext uri="{FF2B5EF4-FFF2-40B4-BE49-F238E27FC236}">
                <a16:creationId xmlns:a16="http://schemas.microsoft.com/office/drawing/2014/main" id="{B1AC729E-F00E-425F-9AAA-93BE64693385}"/>
              </a:ext>
            </a:extLst>
          </p:cNvPr>
          <p:cNvSpPr>
            <a:spLocks noGrp="1"/>
          </p:cNvSpPr>
          <p:nvPr>
            <p:ph sz="quarter" idx="13"/>
          </p:nvPr>
        </p:nvSpPr>
        <p:spPr/>
        <p:txBody>
          <a:bodyPr/>
          <a:lstStyle/>
          <a:p>
            <a:r>
              <a:rPr lang="en-US" altLang="en-US" dirty="0"/>
              <a:t>Some will result from digestive system disorders; others could be cardiac or diabetic issues, food poisoning, or flu.</a:t>
            </a:r>
          </a:p>
          <a:p>
            <a:r>
              <a:rPr lang="en-US" altLang="en-US" dirty="0"/>
              <a:t>Assess and care for these patients with appropriate attention to airway.</a:t>
            </a:r>
          </a:p>
          <a:p>
            <a:pPr lvl="1"/>
            <a:r>
              <a:rPr lang="en-US" altLang="en-US" dirty="0"/>
              <a:t>Particularly if patient vomiting</a:t>
            </a:r>
          </a:p>
          <a:p>
            <a:r>
              <a:rPr lang="en-US" altLang="en-US" dirty="0"/>
              <a:t>Always work to calm the patient to reduce anxiety.</a:t>
            </a:r>
          </a:p>
          <a:p>
            <a:r>
              <a:rPr lang="en-US" altLang="en-US" dirty="0"/>
              <a:t>Never give patient anything by mouth.</a:t>
            </a:r>
          </a:p>
        </p:txBody>
      </p:sp>
    </p:spTree>
    <p:extLst>
      <p:ext uri="{BB962C8B-B14F-4D97-AF65-F5344CB8AC3E}">
        <p14:creationId xmlns:p14="http://schemas.microsoft.com/office/powerpoint/2010/main" val="35302768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738D2-EFBF-43C5-87DB-E2622E5ED8D9}"/>
              </a:ext>
            </a:extLst>
          </p:cNvPr>
          <p:cNvSpPr>
            <a:spLocks noGrp="1"/>
          </p:cNvSpPr>
          <p:nvPr>
            <p:ph type="title"/>
          </p:nvPr>
        </p:nvSpPr>
        <p:spPr/>
        <p:txBody>
          <a:bodyPr/>
          <a:lstStyle/>
          <a:p>
            <a:r>
              <a:rPr lang="en-IN" dirty="0"/>
              <a:t>Patient Care</a:t>
            </a:r>
          </a:p>
        </p:txBody>
      </p:sp>
      <p:sp>
        <p:nvSpPr>
          <p:cNvPr id="3" name="Content Placeholder 2">
            <a:extLst>
              <a:ext uri="{FF2B5EF4-FFF2-40B4-BE49-F238E27FC236}">
                <a16:creationId xmlns:a16="http://schemas.microsoft.com/office/drawing/2014/main" id="{7B681F02-66D0-4442-B8D1-699B480878AC}"/>
              </a:ext>
            </a:extLst>
          </p:cNvPr>
          <p:cNvSpPr>
            <a:spLocks noGrp="1"/>
          </p:cNvSpPr>
          <p:nvPr>
            <p:ph sz="quarter" idx="13"/>
          </p:nvPr>
        </p:nvSpPr>
        <p:spPr/>
        <p:txBody>
          <a:bodyPr/>
          <a:lstStyle/>
          <a:p>
            <a:r>
              <a:rPr lang="en-US" altLang="en-US" dirty="0"/>
              <a:t>Maintain airway.</a:t>
            </a:r>
          </a:p>
          <a:p>
            <a:pPr lvl="1"/>
            <a:r>
              <a:rPr lang="en-US" altLang="en-US" dirty="0"/>
              <a:t>Be prepared to suction.</a:t>
            </a:r>
          </a:p>
          <a:p>
            <a:r>
              <a:rPr lang="en-US" altLang="en-US" dirty="0"/>
              <a:t>Administer oxygen to hypoxic patient.</a:t>
            </a:r>
          </a:p>
          <a:p>
            <a:pPr lvl="1"/>
            <a:r>
              <a:rPr lang="en-US" altLang="en-US" dirty="0"/>
              <a:t>Maintain oxygen saturations of 94 percent.</a:t>
            </a:r>
          </a:p>
          <a:p>
            <a:r>
              <a:rPr lang="en-US" altLang="en-US" dirty="0"/>
              <a:t>Place in position of comfort.</a:t>
            </a:r>
          </a:p>
          <a:p>
            <a:pPr lvl="1"/>
            <a:r>
              <a:rPr lang="en-US" altLang="en-US" dirty="0"/>
              <a:t>L</a:t>
            </a:r>
            <a:r>
              <a:rPr lang="en-US" altLang="en-US" sz="100" dirty="0"/>
              <a:t> </a:t>
            </a:r>
            <a:r>
              <a:rPr lang="en-US" altLang="en-US" dirty="0"/>
              <a:t>L</a:t>
            </a:r>
            <a:r>
              <a:rPr lang="en-US" altLang="en-US" sz="100" dirty="0"/>
              <a:t> </a:t>
            </a:r>
            <a:r>
              <a:rPr lang="en-US" altLang="en-US" dirty="0"/>
              <a:t>R for airway protection</a:t>
            </a:r>
          </a:p>
          <a:p>
            <a:r>
              <a:rPr lang="en-US" altLang="en-US" dirty="0"/>
              <a:t>Transport to appropriate facility.</a:t>
            </a:r>
          </a:p>
        </p:txBody>
      </p:sp>
    </p:spTree>
    <p:extLst>
      <p:ext uri="{BB962C8B-B14F-4D97-AF65-F5344CB8AC3E}">
        <p14:creationId xmlns:p14="http://schemas.microsoft.com/office/powerpoint/2010/main" val="34005258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79A3-79CF-44C1-86B9-17352595277B}"/>
              </a:ext>
            </a:extLst>
          </p:cNvPr>
          <p:cNvSpPr>
            <a:spLocks noGrp="1"/>
          </p:cNvSpPr>
          <p:nvPr>
            <p:ph type="title"/>
          </p:nvPr>
        </p:nvSpPr>
        <p:spPr/>
        <p:txBody>
          <a:bodyPr/>
          <a:lstStyle/>
          <a:p>
            <a:r>
              <a:rPr lang="en-US" dirty="0"/>
              <a:t>Think About It </a:t>
            </a:r>
            <a:r>
              <a:rPr lang="en-US" sz="2000" b="0" dirty="0"/>
              <a:t>(1 of 2)</a:t>
            </a:r>
            <a:endParaRPr lang="en-IN" sz="2000" b="0" dirty="0"/>
          </a:p>
        </p:txBody>
      </p:sp>
      <p:sp>
        <p:nvSpPr>
          <p:cNvPr id="3" name="Content Placeholder 2">
            <a:extLst>
              <a:ext uri="{FF2B5EF4-FFF2-40B4-BE49-F238E27FC236}">
                <a16:creationId xmlns:a16="http://schemas.microsoft.com/office/drawing/2014/main" id="{3B56C832-967B-438A-A380-174BA344F791}"/>
              </a:ext>
            </a:extLst>
          </p:cNvPr>
          <p:cNvSpPr>
            <a:spLocks noGrp="1"/>
          </p:cNvSpPr>
          <p:nvPr>
            <p:ph sz="quarter" idx="13"/>
          </p:nvPr>
        </p:nvSpPr>
        <p:spPr>
          <a:xfrm>
            <a:off x="457200" y="1556326"/>
            <a:ext cx="8147538" cy="4467955"/>
          </a:xfrm>
        </p:spPr>
        <p:txBody>
          <a:bodyPr/>
          <a:lstStyle/>
          <a:p>
            <a:r>
              <a:rPr lang="en-US" altLang="en-US" dirty="0"/>
              <a:t>An 89-year-old female with a history of diabetes, hypertension, and gallstones is complaining of nausea and dizziness about 20 minutes after eating.</a:t>
            </a:r>
          </a:p>
        </p:txBody>
      </p:sp>
    </p:spTree>
    <p:extLst>
      <p:ext uri="{BB962C8B-B14F-4D97-AF65-F5344CB8AC3E}">
        <p14:creationId xmlns:p14="http://schemas.microsoft.com/office/powerpoint/2010/main" val="20424627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79A3-79CF-44C1-86B9-17352595277B}"/>
              </a:ext>
            </a:extLst>
          </p:cNvPr>
          <p:cNvSpPr>
            <a:spLocks noGrp="1"/>
          </p:cNvSpPr>
          <p:nvPr>
            <p:ph type="title"/>
          </p:nvPr>
        </p:nvSpPr>
        <p:spPr/>
        <p:txBody>
          <a:bodyPr/>
          <a:lstStyle/>
          <a:p>
            <a:r>
              <a:rPr lang="en-US" dirty="0"/>
              <a:t>Think About It </a:t>
            </a:r>
            <a:r>
              <a:rPr lang="en-US" sz="2000" b="0" dirty="0"/>
              <a:t>(2 of 2)</a:t>
            </a:r>
            <a:endParaRPr lang="en-IN" sz="2000" b="0" dirty="0"/>
          </a:p>
        </p:txBody>
      </p:sp>
      <p:sp>
        <p:nvSpPr>
          <p:cNvPr id="3" name="Content Placeholder 2">
            <a:extLst>
              <a:ext uri="{FF2B5EF4-FFF2-40B4-BE49-F238E27FC236}">
                <a16:creationId xmlns:a16="http://schemas.microsoft.com/office/drawing/2014/main" id="{3B56C832-967B-438A-A380-174BA344F791}"/>
              </a:ext>
            </a:extLst>
          </p:cNvPr>
          <p:cNvSpPr>
            <a:spLocks noGrp="1"/>
          </p:cNvSpPr>
          <p:nvPr>
            <p:ph sz="quarter" idx="13"/>
          </p:nvPr>
        </p:nvSpPr>
        <p:spPr>
          <a:xfrm>
            <a:off x="457200" y="1556326"/>
            <a:ext cx="8022566" cy="4467955"/>
          </a:xfrm>
        </p:spPr>
        <p:txBody>
          <a:bodyPr/>
          <a:lstStyle/>
          <a:p>
            <a:r>
              <a:rPr lang="en-US" altLang="en-US" dirty="0"/>
              <a:t>What are the concerns with this patient?</a:t>
            </a:r>
          </a:p>
          <a:p>
            <a:r>
              <a:rPr lang="en-US" altLang="en-US" dirty="0"/>
              <a:t>Is this an abdominal emergency, a diabetic emergency, or a cardiac emergency?</a:t>
            </a:r>
          </a:p>
          <a:p>
            <a:r>
              <a:rPr lang="en-US" altLang="en-US" dirty="0"/>
              <a:t>How will you know?</a:t>
            </a:r>
          </a:p>
          <a:p>
            <a:r>
              <a:rPr lang="en-US" altLang="en-US" dirty="0"/>
              <a:t>What will your treatment be?</a:t>
            </a:r>
          </a:p>
        </p:txBody>
      </p:sp>
    </p:spTree>
    <p:extLst>
      <p:ext uri="{BB962C8B-B14F-4D97-AF65-F5344CB8AC3E}">
        <p14:creationId xmlns:p14="http://schemas.microsoft.com/office/powerpoint/2010/main" val="3847994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251B-CA3D-4476-A474-D111E6EDAE62}"/>
              </a:ext>
            </a:extLst>
          </p:cNvPr>
          <p:cNvSpPr>
            <a:spLocks noGrp="1"/>
          </p:cNvSpPr>
          <p:nvPr>
            <p:ph type="title"/>
          </p:nvPr>
        </p:nvSpPr>
        <p:spPr>
          <a:xfrm>
            <a:off x="457200" y="215371"/>
            <a:ext cx="8593494" cy="1097279"/>
          </a:xfrm>
        </p:spPr>
        <p:txBody>
          <a:bodyPr/>
          <a:lstStyle/>
          <a:p>
            <a:r>
              <a:rPr lang="en-US" sz="3400" dirty="0"/>
              <a:t>Abdominal Anatomy and Physiology </a:t>
            </a:r>
            <a:r>
              <a:rPr lang="en-US" sz="2000" b="0" dirty="0"/>
              <a:t>(2 of 7)</a:t>
            </a:r>
            <a:endParaRPr lang="en-IN" sz="2000" b="0" dirty="0"/>
          </a:p>
        </p:txBody>
      </p:sp>
      <p:sp>
        <p:nvSpPr>
          <p:cNvPr id="3" name="Content Placeholder 2">
            <a:extLst>
              <a:ext uri="{FF2B5EF4-FFF2-40B4-BE49-F238E27FC236}">
                <a16:creationId xmlns:a16="http://schemas.microsoft.com/office/drawing/2014/main" id="{8AD91C4C-A4D4-43DE-8F16-0546B4801C42}"/>
              </a:ext>
            </a:extLst>
          </p:cNvPr>
          <p:cNvSpPr>
            <a:spLocks noGrp="1"/>
          </p:cNvSpPr>
          <p:nvPr>
            <p:ph sz="quarter" idx="13"/>
          </p:nvPr>
        </p:nvSpPr>
        <p:spPr/>
        <p:txBody>
          <a:bodyPr/>
          <a:lstStyle/>
          <a:p>
            <a:r>
              <a:rPr lang="en-US" altLang="en-US" dirty="0"/>
              <a:t>Abdomen</a:t>
            </a:r>
          </a:p>
          <a:p>
            <a:pPr lvl="1"/>
            <a:r>
              <a:rPr lang="en-US" altLang="en-US" dirty="0"/>
              <a:t>Region between diaphragm and pelvis</a:t>
            </a:r>
          </a:p>
          <a:p>
            <a:pPr lvl="1"/>
            <a:r>
              <a:rPr lang="en-US" altLang="en-US" dirty="0"/>
              <a:t>Contains many organs that provide the following functions:</a:t>
            </a:r>
          </a:p>
          <a:p>
            <a:pPr lvl="2"/>
            <a:r>
              <a:rPr lang="en-US" altLang="en-US" dirty="0"/>
              <a:t>Digestive</a:t>
            </a:r>
          </a:p>
          <a:p>
            <a:pPr lvl="2"/>
            <a:r>
              <a:rPr lang="en-US" altLang="en-US" dirty="0"/>
              <a:t>Reproductive</a:t>
            </a:r>
          </a:p>
          <a:p>
            <a:pPr lvl="2"/>
            <a:r>
              <a:rPr lang="en-US" altLang="en-US" dirty="0"/>
              <a:t>Endocrine</a:t>
            </a:r>
          </a:p>
          <a:p>
            <a:pPr lvl="2"/>
            <a:r>
              <a:rPr lang="en-US" altLang="en-US" dirty="0"/>
              <a:t>Regulatory</a:t>
            </a:r>
          </a:p>
        </p:txBody>
      </p:sp>
    </p:spTree>
    <p:extLst>
      <p:ext uri="{BB962C8B-B14F-4D97-AF65-F5344CB8AC3E}">
        <p14:creationId xmlns:p14="http://schemas.microsoft.com/office/powerpoint/2010/main" val="31740342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Chapter Review</a:t>
            </a:r>
            <a:endParaRPr lang="en-IN" dirty="0"/>
          </a:p>
        </p:txBody>
      </p:sp>
    </p:spTree>
    <p:extLst>
      <p:ext uri="{BB962C8B-B14F-4D97-AF65-F5344CB8AC3E}">
        <p14:creationId xmlns:p14="http://schemas.microsoft.com/office/powerpoint/2010/main" val="41315116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B017-6E40-467A-9ACA-A8BD0D9A23E9}"/>
              </a:ext>
            </a:extLst>
          </p:cNvPr>
          <p:cNvSpPr>
            <a:spLocks noGrp="1"/>
          </p:cNvSpPr>
          <p:nvPr>
            <p:ph type="title"/>
          </p:nvPr>
        </p:nvSpPr>
        <p:spPr/>
        <p:txBody>
          <a:bodyPr/>
          <a:lstStyle/>
          <a:p>
            <a:r>
              <a:rPr lang="en-US" dirty="0"/>
              <a:t>Chapter Review </a:t>
            </a:r>
            <a:r>
              <a:rPr lang="en-US" sz="2000" b="0" dirty="0"/>
              <a:t>(1 of 6)</a:t>
            </a:r>
            <a:endParaRPr lang="en-IN" sz="2000" b="0" dirty="0"/>
          </a:p>
        </p:txBody>
      </p:sp>
      <p:sp>
        <p:nvSpPr>
          <p:cNvPr id="3" name="Content Placeholder 2">
            <a:extLst>
              <a:ext uri="{FF2B5EF4-FFF2-40B4-BE49-F238E27FC236}">
                <a16:creationId xmlns:a16="http://schemas.microsoft.com/office/drawing/2014/main" id="{F0C5E85E-4632-497A-A9D0-5ECB7057E55F}"/>
              </a:ext>
            </a:extLst>
          </p:cNvPr>
          <p:cNvSpPr>
            <a:spLocks noGrp="1"/>
          </p:cNvSpPr>
          <p:nvPr>
            <p:ph sz="quarter" idx="13"/>
          </p:nvPr>
        </p:nvSpPr>
        <p:spPr/>
        <p:txBody>
          <a:bodyPr/>
          <a:lstStyle/>
          <a:p>
            <a:r>
              <a:rPr lang="en-US" dirty="0"/>
              <a:t>All patients with complaints of abdominal pain or distress should be transported to the hospital. These cases are difficult to diagnose without the testing resources that are available at the hospital.</a:t>
            </a:r>
          </a:p>
        </p:txBody>
      </p:sp>
    </p:spTree>
    <p:extLst>
      <p:ext uri="{BB962C8B-B14F-4D97-AF65-F5344CB8AC3E}">
        <p14:creationId xmlns:p14="http://schemas.microsoft.com/office/powerpoint/2010/main" val="1118809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B017-6E40-467A-9ACA-A8BD0D9A23E9}"/>
              </a:ext>
            </a:extLst>
          </p:cNvPr>
          <p:cNvSpPr>
            <a:spLocks noGrp="1"/>
          </p:cNvSpPr>
          <p:nvPr>
            <p:ph type="title"/>
          </p:nvPr>
        </p:nvSpPr>
        <p:spPr/>
        <p:txBody>
          <a:bodyPr/>
          <a:lstStyle/>
          <a:p>
            <a:r>
              <a:rPr lang="en-US" dirty="0"/>
              <a:t>Chapter Review </a:t>
            </a:r>
            <a:r>
              <a:rPr lang="en-US" sz="2000" b="0" dirty="0"/>
              <a:t>(2 of 6)</a:t>
            </a:r>
            <a:endParaRPr lang="en-IN" sz="2000" b="0" dirty="0"/>
          </a:p>
        </p:txBody>
      </p:sp>
      <p:sp>
        <p:nvSpPr>
          <p:cNvPr id="3" name="Content Placeholder 2">
            <a:extLst>
              <a:ext uri="{FF2B5EF4-FFF2-40B4-BE49-F238E27FC236}">
                <a16:creationId xmlns:a16="http://schemas.microsoft.com/office/drawing/2014/main" id="{F0C5E85E-4632-497A-A9D0-5ECB7057E55F}"/>
              </a:ext>
            </a:extLst>
          </p:cNvPr>
          <p:cNvSpPr>
            <a:spLocks noGrp="1"/>
          </p:cNvSpPr>
          <p:nvPr>
            <p:ph sz="quarter" idx="13"/>
          </p:nvPr>
        </p:nvSpPr>
        <p:spPr/>
        <p:txBody>
          <a:bodyPr/>
          <a:lstStyle/>
          <a:p>
            <a:r>
              <a:rPr lang="en-US" altLang="en-US" dirty="0"/>
              <a:t>As an E</a:t>
            </a:r>
            <a:r>
              <a:rPr lang="en-US" altLang="en-US" sz="100" dirty="0"/>
              <a:t> </a:t>
            </a:r>
            <a:r>
              <a:rPr lang="en-US" altLang="en-US" dirty="0"/>
              <a:t>M</a:t>
            </a:r>
            <a:r>
              <a:rPr lang="en-US" altLang="en-US" sz="100" dirty="0"/>
              <a:t> </a:t>
            </a:r>
            <a:r>
              <a:rPr lang="en-US" altLang="en-US" dirty="0"/>
              <a:t>T, your responsibility is primarily to assess the patient and report your findings. Diagnosing the cause of an abdominal complaint in the field is often more difficult and time-consuming than diagnosing in the emergency department, where there are many more resources.</a:t>
            </a:r>
          </a:p>
        </p:txBody>
      </p:sp>
    </p:spTree>
    <p:extLst>
      <p:ext uri="{BB962C8B-B14F-4D97-AF65-F5344CB8AC3E}">
        <p14:creationId xmlns:p14="http://schemas.microsoft.com/office/powerpoint/2010/main" val="35201744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B017-6E40-467A-9ACA-A8BD0D9A23E9}"/>
              </a:ext>
            </a:extLst>
          </p:cNvPr>
          <p:cNvSpPr>
            <a:spLocks noGrp="1"/>
          </p:cNvSpPr>
          <p:nvPr>
            <p:ph type="title"/>
          </p:nvPr>
        </p:nvSpPr>
        <p:spPr/>
        <p:txBody>
          <a:bodyPr/>
          <a:lstStyle/>
          <a:p>
            <a:r>
              <a:rPr lang="en-US" dirty="0"/>
              <a:t>Chapter Review </a:t>
            </a:r>
            <a:r>
              <a:rPr lang="en-US" sz="2000" b="0" dirty="0"/>
              <a:t>(3 of 6)</a:t>
            </a:r>
            <a:endParaRPr lang="en-IN" sz="2000" b="0" dirty="0"/>
          </a:p>
        </p:txBody>
      </p:sp>
      <p:sp>
        <p:nvSpPr>
          <p:cNvPr id="3" name="Content Placeholder 2">
            <a:extLst>
              <a:ext uri="{FF2B5EF4-FFF2-40B4-BE49-F238E27FC236}">
                <a16:creationId xmlns:a16="http://schemas.microsoft.com/office/drawing/2014/main" id="{F0C5E85E-4632-497A-A9D0-5ECB7057E55F}"/>
              </a:ext>
            </a:extLst>
          </p:cNvPr>
          <p:cNvSpPr>
            <a:spLocks noGrp="1"/>
          </p:cNvSpPr>
          <p:nvPr>
            <p:ph sz="quarter" idx="13"/>
          </p:nvPr>
        </p:nvSpPr>
        <p:spPr/>
        <p:txBody>
          <a:bodyPr/>
          <a:lstStyle/>
          <a:p>
            <a:r>
              <a:rPr lang="en-US" altLang="en-US" dirty="0"/>
              <a:t>Your assessment should include thorough patient history, physical exam, and vital signs.</a:t>
            </a:r>
          </a:p>
        </p:txBody>
      </p:sp>
    </p:spTree>
    <p:extLst>
      <p:ext uri="{BB962C8B-B14F-4D97-AF65-F5344CB8AC3E}">
        <p14:creationId xmlns:p14="http://schemas.microsoft.com/office/powerpoint/2010/main" val="9145439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B017-6E40-467A-9ACA-A8BD0D9A23E9}"/>
              </a:ext>
            </a:extLst>
          </p:cNvPr>
          <p:cNvSpPr>
            <a:spLocks noGrp="1"/>
          </p:cNvSpPr>
          <p:nvPr>
            <p:ph type="title"/>
          </p:nvPr>
        </p:nvSpPr>
        <p:spPr/>
        <p:txBody>
          <a:bodyPr/>
          <a:lstStyle/>
          <a:p>
            <a:r>
              <a:rPr lang="en-US" dirty="0"/>
              <a:t>Chapter Review </a:t>
            </a:r>
            <a:r>
              <a:rPr lang="en-US" sz="2000" b="0" dirty="0"/>
              <a:t>(4 of 6)</a:t>
            </a:r>
            <a:endParaRPr lang="en-IN" sz="2000" b="0" dirty="0"/>
          </a:p>
        </p:txBody>
      </p:sp>
      <p:sp>
        <p:nvSpPr>
          <p:cNvPr id="3" name="Content Placeholder 2">
            <a:extLst>
              <a:ext uri="{FF2B5EF4-FFF2-40B4-BE49-F238E27FC236}">
                <a16:creationId xmlns:a16="http://schemas.microsoft.com/office/drawing/2014/main" id="{F0C5E85E-4632-497A-A9D0-5ECB7057E55F}"/>
              </a:ext>
            </a:extLst>
          </p:cNvPr>
          <p:cNvSpPr>
            <a:spLocks noGrp="1"/>
          </p:cNvSpPr>
          <p:nvPr>
            <p:ph sz="quarter" idx="13"/>
          </p:nvPr>
        </p:nvSpPr>
        <p:spPr>
          <a:xfrm>
            <a:off x="457200" y="1556326"/>
            <a:ext cx="8322906" cy="4467955"/>
          </a:xfrm>
        </p:spPr>
        <p:txBody>
          <a:bodyPr/>
          <a:lstStyle/>
          <a:p>
            <a:r>
              <a:rPr lang="en-US" altLang="en-US" dirty="0"/>
              <a:t>Look for signs and symptoms that can signal serious trouble. These include the sudden onset of tearing pain radiating to the back; vomiting blood or coffee grounds-like material; the presence of black, tarry stools; and signs and symptoms of shock.</a:t>
            </a:r>
          </a:p>
        </p:txBody>
      </p:sp>
    </p:spTree>
    <p:extLst>
      <p:ext uri="{BB962C8B-B14F-4D97-AF65-F5344CB8AC3E}">
        <p14:creationId xmlns:p14="http://schemas.microsoft.com/office/powerpoint/2010/main" val="21989417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B017-6E40-467A-9ACA-A8BD0D9A23E9}"/>
              </a:ext>
            </a:extLst>
          </p:cNvPr>
          <p:cNvSpPr>
            <a:spLocks noGrp="1"/>
          </p:cNvSpPr>
          <p:nvPr>
            <p:ph type="title"/>
          </p:nvPr>
        </p:nvSpPr>
        <p:spPr/>
        <p:txBody>
          <a:bodyPr/>
          <a:lstStyle/>
          <a:p>
            <a:r>
              <a:rPr lang="en-US" dirty="0"/>
              <a:t>Chapter Review </a:t>
            </a:r>
            <a:r>
              <a:rPr lang="en-US" sz="2000" b="0" dirty="0"/>
              <a:t>(5 of 6)</a:t>
            </a:r>
            <a:endParaRPr lang="en-IN" sz="2000" b="0" dirty="0"/>
          </a:p>
        </p:txBody>
      </p:sp>
      <p:sp>
        <p:nvSpPr>
          <p:cNvPr id="3" name="Content Placeholder 2">
            <a:extLst>
              <a:ext uri="{FF2B5EF4-FFF2-40B4-BE49-F238E27FC236}">
                <a16:creationId xmlns:a16="http://schemas.microsoft.com/office/drawing/2014/main" id="{F0C5E85E-4632-497A-A9D0-5ECB7057E55F}"/>
              </a:ext>
            </a:extLst>
          </p:cNvPr>
          <p:cNvSpPr>
            <a:spLocks noGrp="1"/>
          </p:cNvSpPr>
          <p:nvPr>
            <p:ph sz="quarter" idx="13"/>
          </p:nvPr>
        </p:nvSpPr>
        <p:spPr>
          <a:xfrm>
            <a:off x="457200" y="1556326"/>
            <a:ext cx="8147538" cy="4467955"/>
          </a:xfrm>
        </p:spPr>
        <p:txBody>
          <a:bodyPr/>
          <a:lstStyle/>
          <a:p>
            <a:r>
              <a:rPr lang="en-US" altLang="en-US" dirty="0"/>
              <a:t>Emergency care will consist of protecting the patient’s airway; oxygen as needed; placing the responsive patient in a position of comfort, or placing the unresponsive patient or patient with difficulty maintaining an airway in the left lateral recumbent position; and transporting the patient to the hospital.</a:t>
            </a:r>
          </a:p>
        </p:txBody>
      </p:sp>
    </p:spTree>
    <p:extLst>
      <p:ext uri="{BB962C8B-B14F-4D97-AF65-F5344CB8AC3E}">
        <p14:creationId xmlns:p14="http://schemas.microsoft.com/office/powerpoint/2010/main" val="3024563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B017-6E40-467A-9ACA-A8BD0D9A23E9}"/>
              </a:ext>
            </a:extLst>
          </p:cNvPr>
          <p:cNvSpPr>
            <a:spLocks noGrp="1"/>
          </p:cNvSpPr>
          <p:nvPr>
            <p:ph type="title"/>
          </p:nvPr>
        </p:nvSpPr>
        <p:spPr/>
        <p:txBody>
          <a:bodyPr/>
          <a:lstStyle/>
          <a:p>
            <a:r>
              <a:rPr lang="en-US" dirty="0"/>
              <a:t>Chapter Review </a:t>
            </a:r>
            <a:r>
              <a:rPr lang="en-US" sz="2000" b="0" dirty="0"/>
              <a:t>(6 of 6)</a:t>
            </a:r>
            <a:endParaRPr lang="en-IN" sz="2000" b="0" dirty="0"/>
          </a:p>
        </p:txBody>
      </p:sp>
      <p:sp>
        <p:nvSpPr>
          <p:cNvPr id="3" name="Content Placeholder 2">
            <a:extLst>
              <a:ext uri="{FF2B5EF4-FFF2-40B4-BE49-F238E27FC236}">
                <a16:creationId xmlns:a16="http://schemas.microsoft.com/office/drawing/2014/main" id="{F0C5E85E-4632-497A-A9D0-5ECB7057E55F}"/>
              </a:ext>
            </a:extLst>
          </p:cNvPr>
          <p:cNvSpPr>
            <a:spLocks noGrp="1"/>
          </p:cNvSpPr>
          <p:nvPr>
            <p:ph sz="quarter" idx="13"/>
          </p:nvPr>
        </p:nvSpPr>
        <p:spPr>
          <a:xfrm>
            <a:off x="457200" y="1556326"/>
            <a:ext cx="8322906" cy="4467955"/>
          </a:xfrm>
        </p:spPr>
        <p:txBody>
          <a:bodyPr/>
          <a:lstStyle/>
          <a:p>
            <a:r>
              <a:rPr lang="en-US" altLang="en-US" dirty="0"/>
              <a:t>Take all appropriate Standard Precautions and carefully clean and disinfect equipment and the ambulance, especially if the patient has vomited or had diarrhea.</a:t>
            </a:r>
          </a:p>
        </p:txBody>
      </p:sp>
    </p:spTree>
    <p:extLst>
      <p:ext uri="{BB962C8B-B14F-4D97-AF65-F5344CB8AC3E}">
        <p14:creationId xmlns:p14="http://schemas.microsoft.com/office/powerpoint/2010/main" val="29686679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D7D70-F699-4260-B19C-5830E260258D}"/>
              </a:ext>
            </a:extLst>
          </p:cNvPr>
          <p:cNvSpPr>
            <a:spLocks noGrp="1"/>
          </p:cNvSpPr>
          <p:nvPr>
            <p:ph type="title"/>
          </p:nvPr>
        </p:nvSpPr>
        <p:spPr/>
        <p:txBody>
          <a:bodyPr/>
          <a:lstStyle/>
          <a:p>
            <a:r>
              <a:rPr lang="en-IN" dirty="0"/>
              <a:t>Remember </a:t>
            </a:r>
            <a:r>
              <a:rPr lang="en-IN" sz="2000" b="0" dirty="0"/>
              <a:t>(1 of 3)</a:t>
            </a:r>
          </a:p>
        </p:txBody>
      </p:sp>
      <p:sp>
        <p:nvSpPr>
          <p:cNvPr id="3" name="Content Placeholder 2">
            <a:extLst>
              <a:ext uri="{FF2B5EF4-FFF2-40B4-BE49-F238E27FC236}">
                <a16:creationId xmlns:a16="http://schemas.microsoft.com/office/drawing/2014/main" id="{BBAEC037-49D1-4303-B52E-69DE4C86A754}"/>
              </a:ext>
            </a:extLst>
          </p:cNvPr>
          <p:cNvSpPr>
            <a:spLocks noGrp="1"/>
          </p:cNvSpPr>
          <p:nvPr>
            <p:ph sz="quarter" idx="13"/>
          </p:nvPr>
        </p:nvSpPr>
        <p:spPr/>
        <p:txBody>
          <a:bodyPr/>
          <a:lstStyle/>
          <a:p>
            <a:r>
              <a:rPr lang="en-US" dirty="0"/>
              <a:t>Abdominal organs provide a variety of important functions to the body.</a:t>
            </a:r>
          </a:p>
          <a:p>
            <a:r>
              <a:rPr lang="en-US" dirty="0"/>
              <a:t>The abdomen can be divided into four quadrants, with reference to the midline and umbilicus.</a:t>
            </a:r>
          </a:p>
          <a:p>
            <a:r>
              <a:rPr lang="en-US" dirty="0"/>
              <a:t>Classifications of pain can help identify specific abdominal dysfunctions.</a:t>
            </a:r>
          </a:p>
        </p:txBody>
      </p:sp>
    </p:spTree>
    <p:extLst>
      <p:ext uri="{BB962C8B-B14F-4D97-AF65-F5344CB8AC3E}">
        <p14:creationId xmlns:p14="http://schemas.microsoft.com/office/powerpoint/2010/main" val="1731659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D7D70-F699-4260-B19C-5830E260258D}"/>
              </a:ext>
            </a:extLst>
          </p:cNvPr>
          <p:cNvSpPr>
            <a:spLocks noGrp="1"/>
          </p:cNvSpPr>
          <p:nvPr>
            <p:ph type="title"/>
          </p:nvPr>
        </p:nvSpPr>
        <p:spPr/>
        <p:txBody>
          <a:bodyPr/>
          <a:lstStyle/>
          <a:p>
            <a:r>
              <a:rPr lang="en-IN" dirty="0"/>
              <a:t>Remember </a:t>
            </a:r>
            <a:r>
              <a:rPr lang="en-IN" sz="2000" b="0" dirty="0"/>
              <a:t>(2 of 3)</a:t>
            </a:r>
          </a:p>
        </p:txBody>
      </p:sp>
      <p:sp>
        <p:nvSpPr>
          <p:cNvPr id="3" name="Content Placeholder 2">
            <a:extLst>
              <a:ext uri="{FF2B5EF4-FFF2-40B4-BE49-F238E27FC236}">
                <a16:creationId xmlns:a16="http://schemas.microsoft.com/office/drawing/2014/main" id="{BBAEC037-49D1-4303-B52E-69DE4C86A754}"/>
              </a:ext>
            </a:extLst>
          </p:cNvPr>
          <p:cNvSpPr>
            <a:spLocks noGrp="1"/>
          </p:cNvSpPr>
          <p:nvPr>
            <p:ph sz="quarter" idx="13"/>
          </p:nvPr>
        </p:nvSpPr>
        <p:spPr/>
        <p:txBody>
          <a:bodyPr/>
          <a:lstStyle/>
          <a:p>
            <a:r>
              <a:rPr lang="en-US" dirty="0"/>
              <a:t>Assessment and management always take a higher priority than determining the exact cause of abdominal pain.</a:t>
            </a:r>
          </a:p>
          <a:p>
            <a:r>
              <a:rPr lang="en-US" dirty="0"/>
              <a:t>Knowledge of the characteristics of specific abdominal disorders can aid differential diagnosis when assessing a patient with abdominal pain.</a:t>
            </a:r>
          </a:p>
        </p:txBody>
      </p:sp>
    </p:spTree>
    <p:extLst>
      <p:ext uri="{BB962C8B-B14F-4D97-AF65-F5344CB8AC3E}">
        <p14:creationId xmlns:p14="http://schemas.microsoft.com/office/powerpoint/2010/main" val="26003573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D7D70-F699-4260-B19C-5830E260258D}"/>
              </a:ext>
            </a:extLst>
          </p:cNvPr>
          <p:cNvSpPr>
            <a:spLocks noGrp="1"/>
          </p:cNvSpPr>
          <p:nvPr>
            <p:ph type="title"/>
          </p:nvPr>
        </p:nvSpPr>
        <p:spPr/>
        <p:txBody>
          <a:bodyPr/>
          <a:lstStyle/>
          <a:p>
            <a:r>
              <a:rPr lang="en-IN" dirty="0"/>
              <a:t>Remember </a:t>
            </a:r>
            <a:r>
              <a:rPr lang="en-IN" sz="2000" b="0" dirty="0"/>
              <a:t>(3 of 3)</a:t>
            </a:r>
          </a:p>
        </p:txBody>
      </p:sp>
      <p:sp>
        <p:nvSpPr>
          <p:cNvPr id="3" name="Content Placeholder 2">
            <a:extLst>
              <a:ext uri="{FF2B5EF4-FFF2-40B4-BE49-F238E27FC236}">
                <a16:creationId xmlns:a16="http://schemas.microsoft.com/office/drawing/2014/main" id="{BBAEC037-49D1-4303-B52E-69DE4C86A754}"/>
              </a:ext>
            </a:extLst>
          </p:cNvPr>
          <p:cNvSpPr>
            <a:spLocks noGrp="1"/>
          </p:cNvSpPr>
          <p:nvPr>
            <p:ph sz="quarter" idx="13"/>
          </p:nvPr>
        </p:nvSpPr>
        <p:spPr/>
        <p:txBody>
          <a:bodyPr/>
          <a:lstStyle/>
          <a:p>
            <a:r>
              <a:rPr lang="en-US" dirty="0"/>
              <a:t>Care for a patient with abdominal pain should include treatment of immediate life threats, administration of oxygen, placing patient in a position of comfort, and appropriate transport.</a:t>
            </a:r>
          </a:p>
        </p:txBody>
      </p:sp>
    </p:spTree>
    <p:extLst>
      <p:ext uri="{BB962C8B-B14F-4D97-AF65-F5344CB8AC3E}">
        <p14:creationId xmlns:p14="http://schemas.microsoft.com/office/powerpoint/2010/main" val="472844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CFF0-94C7-4CCA-8A9F-FF07F8626465}"/>
              </a:ext>
            </a:extLst>
          </p:cNvPr>
          <p:cNvSpPr>
            <a:spLocks noGrp="1"/>
          </p:cNvSpPr>
          <p:nvPr>
            <p:ph type="title"/>
          </p:nvPr>
        </p:nvSpPr>
        <p:spPr/>
        <p:txBody>
          <a:bodyPr/>
          <a:lstStyle/>
          <a:p>
            <a:r>
              <a:rPr lang="en-US" dirty="0"/>
              <a:t>Organs of the Abdomen</a:t>
            </a:r>
            <a:endParaRPr lang="en-IN" b="0" dirty="0"/>
          </a:p>
        </p:txBody>
      </p:sp>
      <p:pic>
        <p:nvPicPr>
          <p:cNvPr id="5" name="Picture 4" descr="Two charts depict the structures and organs of the abdomen. For long description, see slide 65: Appendix 1">
            <a:extLst>
              <a:ext uri="{FF2B5EF4-FFF2-40B4-BE49-F238E27FC236}">
                <a16:creationId xmlns:a16="http://schemas.microsoft.com/office/drawing/2014/main" id="{C6E70B3F-C2B0-4720-8612-14B82EC2E4AA}"/>
              </a:ext>
            </a:extLst>
          </p:cNvPr>
          <p:cNvPicPr>
            <a:picLocks noChangeAspect="1"/>
          </p:cNvPicPr>
          <p:nvPr/>
        </p:nvPicPr>
        <p:blipFill>
          <a:blip r:embed="rId3"/>
          <a:stretch>
            <a:fillRect/>
          </a:stretch>
        </p:blipFill>
        <p:spPr>
          <a:xfrm>
            <a:off x="841080" y="1610259"/>
            <a:ext cx="7461840" cy="3542993"/>
          </a:xfrm>
          <a:prstGeom prst="rect">
            <a:avLst/>
          </a:prstGeom>
        </p:spPr>
      </p:pic>
      <p:sp>
        <p:nvSpPr>
          <p:cNvPr id="15" name="Text Placeholder 14">
            <a:extLst>
              <a:ext uri="{FF2B5EF4-FFF2-40B4-BE49-F238E27FC236}">
                <a16:creationId xmlns:a16="http://schemas.microsoft.com/office/drawing/2014/main" id="{F7B17271-C5DC-4CD0-88DF-C2808C2EF611}"/>
              </a:ext>
            </a:extLst>
          </p:cNvPr>
          <p:cNvSpPr>
            <a:spLocks noGrp="1"/>
          </p:cNvSpPr>
          <p:nvPr>
            <p:ph type="body" sz="quarter" idx="27"/>
          </p:nvPr>
        </p:nvSpPr>
        <p:spPr>
          <a:xfrm>
            <a:off x="2350294" y="5518826"/>
            <a:ext cx="4443412" cy="297374"/>
          </a:xfrm>
        </p:spPr>
        <p:txBody>
          <a:bodyPr/>
          <a:lstStyle/>
          <a:p>
            <a:pPr>
              <a:buNone/>
            </a:pPr>
            <a:r>
              <a:rPr lang="en-US" dirty="0">
                <a:hlinkClick r:id="rId4" action="ppaction://hlinksldjump"/>
              </a:rPr>
              <a:t>For long description, see slide 65: Appendix 1</a:t>
            </a:r>
            <a:endParaRPr lang="en-US" dirty="0"/>
          </a:p>
        </p:txBody>
      </p:sp>
      <p:sp>
        <p:nvSpPr>
          <p:cNvPr id="3" name="Content Placeholder 2">
            <a:extLst>
              <a:ext uri="{FF2B5EF4-FFF2-40B4-BE49-F238E27FC236}">
                <a16:creationId xmlns:a16="http://schemas.microsoft.com/office/drawing/2014/main" id="{F7CF31EC-1E3D-49BE-B504-431B1D190D55}"/>
              </a:ext>
            </a:extLst>
          </p:cNvPr>
          <p:cNvSpPr>
            <a:spLocks noGrp="1"/>
          </p:cNvSpPr>
          <p:nvPr>
            <p:ph sz="quarter" idx="14"/>
          </p:nvPr>
        </p:nvSpPr>
        <p:spPr>
          <a:xfrm>
            <a:off x="491715" y="5989170"/>
            <a:ext cx="4525108" cy="336021"/>
          </a:xfrm>
        </p:spPr>
        <p:txBody>
          <a:bodyPr/>
          <a:lstStyle/>
          <a:p>
            <a:pPr marL="432" indent="0">
              <a:buNone/>
            </a:pPr>
            <a:r>
              <a:rPr lang="en-US" sz="1800" dirty="0"/>
              <a:t>The structures and organs </a:t>
            </a:r>
            <a:r>
              <a:rPr lang="en-US" sz="1800" dirty="0" smtClean="0"/>
              <a:t>of </a:t>
            </a:r>
            <a:r>
              <a:rPr lang="en-US" sz="1800" dirty="0"/>
              <a:t>the abdomen.</a:t>
            </a:r>
          </a:p>
        </p:txBody>
      </p:sp>
    </p:spTree>
    <p:extLst>
      <p:ext uri="{BB962C8B-B14F-4D97-AF65-F5344CB8AC3E}">
        <p14:creationId xmlns:p14="http://schemas.microsoft.com/office/powerpoint/2010/main" val="2162964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964A-7FC1-4590-B369-67E475BAEBCE}"/>
              </a:ext>
            </a:extLst>
          </p:cNvPr>
          <p:cNvSpPr>
            <a:spLocks noGrp="1"/>
          </p:cNvSpPr>
          <p:nvPr>
            <p:ph type="title"/>
          </p:nvPr>
        </p:nvSpPr>
        <p:spPr/>
        <p:txBody>
          <a:bodyPr/>
          <a:lstStyle/>
          <a:p>
            <a:r>
              <a:rPr lang="en-US" dirty="0"/>
              <a:t>Questions to Consider </a:t>
            </a:r>
            <a:r>
              <a:rPr lang="en-US" sz="2000" b="0" dirty="0"/>
              <a:t>(1 of 2)</a:t>
            </a:r>
            <a:endParaRPr lang="en-IN" sz="2000" b="0" dirty="0"/>
          </a:p>
        </p:txBody>
      </p:sp>
      <p:sp>
        <p:nvSpPr>
          <p:cNvPr id="3" name="Content Placeholder 2">
            <a:extLst>
              <a:ext uri="{FF2B5EF4-FFF2-40B4-BE49-F238E27FC236}">
                <a16:creationId xmlns:a16="http://schemas.microsoft.com/office/drawing/2014/main" id="{B900BD73-11FE-4B8E-945E-F1D3D64B772D}"/>
              </a:ext>
            </a:extLst>
          </p:cNvPr>
          <p:cNvSpPr>
            <a:spLocks noGrp="1"/>
          </p:cNvSpPr>
          <p:nvPr>
            <p:ph sz="quarter" idx="13"/>
          </p:nvPr>
        </p:nvSpPr>
        <p:spPr>
          <a:xfrm>
            <a:off x="457200" y="1556326"/>
            <a:ext cx="8322906" cy="4467955"/>
          </a:xfrm>
        </p:spPr>
        <p:txBody>
          <a:bodyPr/>
          <a:lstStyle/>
          <a:p>
            <a:r>
              <a:rPr lang="en-US" dirty="0"/>
              <a:t>What are five signs and symptoms of abdominal distress?</a:t>
            </a:r>
          </a:p>
          <a:p>
            <a:r>
              <a:rPr lang="en-US" dirty="0"/>
              <a:t>Describe the difference between visceral and parietal pain. Describe a condition that may be responsible for each.</a:t>
            </a:r>
          </a:p>
        </p:txBody>
      </p:sp>
    </p:spTree>
    <p:extLst>
      <p:ext uri="{BB962C8B-B14F-4D97-AF65-F5344CB8AC3E}">
        <p14:creationId xmlns:p14="http://schemas.microsoft.com/office/powerpoint/2010/main" val="25900289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964A-7FC1-4590-B369-67E475BAEBCE}"/>
              </a:ext>
            </a:extLst>
          </p:cNvPr>
          <p:cNvSpPr>
            <a:spLocks noGrp="1"/>
          </p:cNvSpPr>
          <p:nvPr>
            <p:ph type="title"/>
          </p:nvPr>
        </p:nvSpPr>
        <p:spPr/>
        <p:txBody>
          <a:bodyPr/>
          <a:lstStyle/>
          <a:p>
            <a:r>
              <a:rPr lang="en-US" dirty="0"/>
              <a:t>Questions to Consider </a:t>
            </a:r>
            <a:r>
              <a:rPr lang="en-US" sz="2000" b="0" dirty="0"/>
              <a:t>(2 of 2)</a:t>
            </a:r>
            <a:endParaRPr lang="en-IN" sz="2000" b="0" dirty="0"/>
          </a:p>
        </p:txBody>
      </p:sp>
      <p:sp>
        <p:nvSpPr>
          <p:cNvPr id="3" name="Content Placeholder 2">
            <a:extLst>
              <a:ext uri="{FF2B5EF4-FFF2-40B4-BE49-F238E27FC236}">
                <a16:creationId xmlns:a16="http://schemas.microsoft.com/office/drawing/2014/main" id="{B900BD73-11FE-4B8E-945E-F1D3D64B772D}"/>
              </a:ext>
            </a:extLst>
          </p:cNvPr>
          <p:cNvSpPr>
            <a:spLocks noGrp="1"/>
          </p:cNvSpPr>
          <p:nvPr>
            <p:ph sz="quarter" idx="13"/>
          </p:nvPr>
        </p:nvSpPr>
        <p:spPr>
          <a:xfrm>
            <a:off x="457200" y="1556326"/>
            <a:ext cx="8322906" cy="4467955"/>
          </a:xfrm>
        </p:spPr>
        <p:txBody>
          <a:bodyPr/>
          <a:lstStyle/>
          <a:p>
            <a:r>
              <a:rPr lang="en-US" dirty="0"/>
              <a:t>What is the emergency care for a patient experiencing abdominal pain or distress?</a:t>
            </a:r>
          </a:p>
          <a:p>
            <a:r>
              <a:rPr lang="en-US" dirty="0"/>
              <a:t>Name the four abdominal quadrants. How are the quadrants determined?</a:t>
            </a:r>
          </a:p>
        </p:txBody>
      </p:sp>
    </p:spTree>
    <p:extLst>
      <p:ext uri="{BB962C8B-B14F-4D97-AF65-F5344CB8AC3E}">
        <p14:creationId xmlns:p14="http://schemas.microsoft.com/office/powerpoint/2010/main" val="8925478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901A-0D00-4B53-A5A1-2CF0EA2B58CE}"/>
              </a:ext>
            </a:extLst>
          </p:cNvPr>
          <p:cNvSpPr>
            <a:spLocks noGrp="1"/>
          </p:cNvSpPr>
          <p:nvPr>
            <p:ph type="title"/>
          </p:nvPr>
        </p:nvSpPr>
        <p:spPr/>
        <p:txBody>
          <a:bodyPr/>
          <a:lstStyle/>
          <a:p>
            <a:r>
              <a:rPr lang="en-US" dirty="0"/>
              <a:t>Critical Thinking </a:t>
            </a:r>
            <a:r>
              <a:rPr lang="en-US" sz="2000" b="0" dirty="0"/>
              <a:t>(1 of 2)</a:t>
            </a:r>
            <a:endParaRPr lang="en-IN" sz="2000" b="0" dirty="0"/>
          </a:p>
        </p:txBody>
      </p:sp>
      <p:sp>
        <p:nvSpPr>
          <p:cNvPr id="3" name="Content Placeholder 2">
            <a:extLst>
              <a:ext uri="{FF2B5EF4-FFF2-40B4-BE49-F238E27FC236}">
                <a16:creationId xmlns:a16="http://schemas.microsoft.com/office/drawing/2014/main" id="{0F7BD32D-84D5-4042-ACCF-3ABB54CBD170}"/>
              </a:ext>
            </a:extLst>
          </p:cNvPr>
          <p:cNvSpPr>
            <a:spLocks noGrp="1"/>
          </p:cNvSpPr>
          <p:nvPr>
            <p:ph sz="quarter" idx="13"/>
          </p:nvPr>
        </p:nvSpPr>
        <p:spPr>
          <a:xfrm>
            <a:off x="457199" y="1556326"/>
            <a:ext cx="8360229" cy="4467955"/>
          </a:xfrm>
        </p:spPr>
        <p:txBody>
          <a:bodyPr/>
          <a:lstStyle/>
          <a:p>
            <a:r>
              <a:rPr lang="en-US" dirty="0"/>
              <a:t>You are called to a patient with abdominal pain. He describes the pain as severe and says it has been “on and off” over the past several days, becoming severe within the last hour.</a:t>
            </a:r>
          </a:p>
        </p:txBody>
      </p:sp>
    </p:spTree>
    <p:extLst>
      <p:ext uri="{BB962C8B-B14F-4D97-AF65-F5344CB8AC3E}">
        <p14:creationId xmlns:p14="http://schemas.microsoft.com/office/powerpoint/2010/main" val="41723674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901A-0D00-4B53-A5A1-2CF0EA2B58CE}"/>
              </a:ext>
            </a:extLst>
          </p:cNvPr>
          <p:cNvSpPr>
            <a:spLocks noGrp="1"/>
          </p:cNvSpPr>
          <p:nvPr>
            <p:ph type="title"/>
          </p:nvPr>
        </p:nvSpPr>
        <p:spPr/>
        <p:txBody>
          <a:bodyPr/>
          <a:lstStyle/>
          <a:p>
            <a:r>
              <a:rPr lang="en-US" dirty="0"/>
              <a:t>Critical Thinking </a:t>
            </a:r>
            <a:r>
              <a:rPr lang="en-US" sz="2000" b="0" dirty="0"/>
              <a:t>(2 of 2)</a:t>
            </a:r>
            <a:endParaRPr lang="en-IN" sz="2000" b="0" dirty="0"/>
          </a:p>
        </p:txBody>
      </p:sp>
      <p:sp>
        <p:nvSpPr>
          <p:cNvPr id="3" name="Content Placeholder 2">
            <a:extLst>
              <a:ext uri="{FF2B5EF4-FFF2-40B4-BE49-F238E27FC236}">
                <a16:creationId xmlns:a16="http://schemas.microsoft.com/office/drawing/2014/main" id="{0F7BD32D-84D5-4042-ACCF-3ABB54CBD170}"/>
              </a:ext>
            </a:extLst>
          </p:cNvPr>
          <p:cNvSpPr>
            <a:spLocks noGrp="1"/>
          </p:cNvSpPr>
          <p:nvPr>
            <p:ph sz="quarter" idx="13"/>
          </p:nvPr>
        </p:nvSpPr>
        <p:spPr>
          <a:xfrm>
            <a:off x="457199" y="1556326"/>
            <a:ext cx="8360229" cy="4467955"/>
          </a:xfrm>
        </p:spPr>
        <p:txBody>
          <a:bodyPr/>
          <a:lstStyle/>
          <a:p>
            <a:r>
              <a:rPr lang="en-US" dirty="0"/>
              <a:t>What additional questions would you ask the patient?</a:t>
            </a:r>
          </a:p>
          <a:p>
            <a:r>
              <a:rPr lang="en-US" dirty="0"/>
              <a:t>In what position would he likely be most comfortable?</a:t>
            </a:r>
          </a:p>
        </p:txBody>
      </p:sp>
    </p:spTree>
    <p:extLst>
      <p:ext uri="{BB962C8B-B14F-4D97-AF65-F5344CB8AC3E}">
        <p14:creationId xmlns:p14="http://schemas.microsoft.com/office/powerpoint/2010/main" val="33168809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096C-76EF-4295-8742-E34364EAF6ED}"/>
              </a:ext>
            </a:extLst>
          </p:cNvPr>
          <p:cNvSpPr>
            <a:spLocks noGrp="1"/>
          </p:cNvSpPr>
          <p:nvPr>
            <p:ph type="title"/>
          </p:nvPr>
        </p:nvSpPr>
        <p:spPr/>
        <p:txBody>
          <a:bodyPr/>
          <a:lstStyle/>
          <a:p>
            <a:r>
              <a:rPr lang="en-IN" dirty="0"/>
              <a:t>Appendix 1</a:t>
            </a:r>
          </a:p>
        </p:txBody>
      </p:sp>
      <p:sp>
        <p:nvSpPr>
          <p:cNvPr id="3" name="Content Placeholder 2">
            <a:extLst>
              <a:ext uri="{FF2B5EF4-FFF2-40B4-BE49-F238E27FC236}">
                <a16:creationId xmlns:a16="http://schemas.microsoft.com/office/drawing/2014/main" id="{B9AF58C7-FC97-43F7-BCA3-89325328A661}"/>
              </a:ext>
            </a:extLst>
          </p:cNvPr>
          <p:cNvSpPr>
            <a:spLocks noGrp="1"/>
          </p:cNvSpPr>
          <p:nvPr>
            <p:ph sz="quarter" idx="16"/>
          </p:nvPr>
        </p:nvSpPr>
        <p:spPr>
          <a:xfrm>
            <a:off x="457200" y="1555749"/>
            <a:ext cx="8229600" cy="2198104"/>
          </a:xfrm>
        </p:spPr>
        <p:txBody>
          <a:bodyPr/>
          <a:lstStyle/>
          <a:p>
            <a:pPr marL="432" indent="0">
              <a:buNone/>
            </a:pPr>
            <a:r>
              <a:rPr lang="en-US" sz="2400" dirty="0"/>
              <a:t>First chart depicts the placement of the solid organs in the human body including the spleen, liver, pancreas, and kidneys. Second chart depicts the hollow organs in the human body including the stomach, gallbladder, duodenum, large and small intestines, and bladder.</a:t>
            </a:r>
            <a:endParaRPr lang="en-IN" sz="2400" dirty="0"/>
          </a:p>
        </p:txBody>
      </p:sp>
      <p:sp>
        <p:nvSpPr>
          <p:cNvPr id="14" name="Text Placeholder 13">
            <a:extLst>
              <a:ext uri="{FF2B5EF4-FFF2-40B4-BE49-F238E27FC236}">
                <a16:creationId xmlns:a16="http://schemas.microsoft.com/office/drawing/2014/main" id="{D1F50F4E-2F24-45B2-BBE0-2CFBF862286F}"/>
              </a:ext>
            </a:extLst>
          </p:cNvPr>
          <p:cNvSpPr>
            <a:spLocks noGrp="1"/>
          </p:cNvSpPr>
          <p:nvPr>
            <p:ph type="body" sz="quarter" idx="27"/>
          </p:nvPr>
        </p:nvSpPr>
        <p:spPr>
          <a:xfrm>
            <a:off x="457200" y="6058533"/>
            <a:ext cx="8439150" cy="297374"/>
          </a:xfrm>
        </p:spPr>
        <p:txBody>
          <a:bodyPr/>
          <a:lstStyle/>
          <a:p>
            <a:pPr>
              <a:buNone/>
            </a:pPr>
            <a:r>
              <a:rPr lang="en-IN" dirty="0">
                <a:hlinkClick r:id="rId2" action="ppaction://hlinksldjump"/>
              </a:rPr>
              <a:t>Return to presentation</a:t>
            </a:r>
            <a:endParaRPr lang="en-IN" dirty="0"/>
          </a:p>
        </p:txBody>
      </p:sp>
    </p:spTree>
    <p:extLst>
      <p:ext uri="{BB962C8B-B14F-4D97-AF65-F5344CB8AC3E}">
        <p14:creationId xmlns:p14="http://schemas.microsoft.com/office/powerpoint/2010/main" val="59758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A88C-D889-4CC7-998A-0311F419E036}"/>
              </a:ext>
            </a:extLst>
          </p:cNvPr>
          <p:cNvSpPr>
            <a:spLocks noGrp="1"/>
          </p:cNvSpPr>
          <p:nvPr>
            <p:ph type="title"/>
          </p:nvPr>
        </p:nvSpPr>
        <p:spPr>
          <a:xfrm>
            <a:off x="457199" y="215371"/>
            <a:ext cx="8518849" cy="1097279"/>
          </a:xfrm>
        </p:spPr>
        <p:txBody>
          <a:bodyPr/>
          <a:lstStyle/>
          <a:p>
            <a:r>
              <a:rPr lang="en-US" sz="3400" dirty="0"/>
              <a:t>Abdominal Anatomy and Physiology </a:t>
            </a:r>
            <a:r>
              <a:rPr lang="en-US" sz="2000" b="0" dirty="0"/>
              <a:t>(3 of 7)</a:t>
            </a:r>
            <a:endParaRPr lang="en-IN" sz="2000" b="0" dirty="0"/>
          </a:p>
        </p:txBody>
      </p:sp>
      <p:sp>
        <p:nvSpPr>
          <p:cNvPr id="3" name="Content Placeholder 2">
            <a:extLst>
              <a:ext uri="{FF2B5EF4-FFF2-40B4-BE49-F238E27FC236}">
                <a16:creationId xmlns:a16="http://schemas.microsoft.com/office/drawing/2014/main" id="{4302CF91-696F-4F74-8582-E01C3DEB355B}"/>
              </a:ext>
            </a:extLst>
          </p:cNvPr>
          <p:cNvSpPr>
            <a:spLocks noGrp="1"/>
          </p:cNvSpPr>
          <p:nvPr>
            <p:ph sz="quarter" idx="13"/>
          </p:nvPr>
        </p:nvSpPr>
        <p:spPr/>
        <p:txBody>
          <a:bodyPr/>
          <a:lstStyle/>
          <a:p>
            <a:r>
              <a:rPr lang="en-US" altLang="en-US" dirty="0"/>
              <a:t>Abdomen divided into “quadrants”</a:t>
            </a:r>
          </a:p>
          <a:p>
            <a:pPr lvl="1"/>
            <a:r>
              <a:rPr lang="en-US" altLang="en-US" dirty="0"/>
              <a:t>R</a:t>
            </a:r>
            <a:r>
              <a:rPr lang="en-US" altLang="en-US" sz="100" dirty="0"/>
              <a:t> </a:t>
            </a:r>
            <a:r>
              <a:rPr lang="en-US" altLang="en-US" dirty="0"/>
              <a:t>U</a:t>
            </a:r>
            <a:r>
              <a:rPr lang="en-US" altLang="en-US" sz="100" dirty="0"/>
              <a:t> </a:t>
            </a:r>
            <a:r>
              <a:rPr lang="en-US" altLang="en-US" dirty="0"/>
              <a:t>Q, L</a:t>
            </a:r>
            <a:r>
              <a:rPr lang="en-US" altLang="en-US" sz="100" dirty="0"/>
              <a:t> </a:t>
            </a:r>
            <a:r>
              <a:rPr lang="en-US" altLang="en-US" dirty="0"/>
              <a:t>U</a:t>
            </a:r>
            <a:r>
              <a:rPr lang="en-US" altLang="en-US" sz="100" dirty="0"/>
              <a:t> </a:t>
            </a:r>
            <a:r>
              <a:rPr lang="en-US" altLang="en-US" dirty="0"/>
              <a:t>Q, R</a:t>
            </a:r>
            <a:r>
              <a:rPr lang="en-US" altLang="en-US" sz="100" dirty="0"/>
              <a:t> </a:t>
            </a:r>
            <a:r>
              <a:rPr lang="en-US" altLang="en-US" dirty="0"/>
              <a:t>L</a:t>
            </a:r>
            <a:r>
              <a:rPr lang="en-US" altLang="en-US" sz="100" dirty="0"/>
              <a:t> </a:t>
            </a:r>
            <a:r>
              <a:rPr lang="en-US" altLang="en-US" dirty="0"/>
              <a:t>Q, L</a:t>
            </a:r>
            <a:r>
              <a:rPr lang="en-US" altLang="en-US" sz="100" dirty="0"/>
              <a:t> </a:t>
            </a:r>
            <a:r>
              <a:rPr lang="en-US" altLang="en-US" dirty="0"/>
              <a:t>L</a:t>
            </a:r>
            <a:r>
              <a:rPr lang="en-US" altLang="en-US" sz="100" dirty="0"/>
              <a:t> </a:t>
            </a:r>
            <a:r>
              <a:rPr lang="en-US" altLang="en-US" dirty="0"/>
              <a:t>Q</a:t>
            </a:r>
          </a:p>
          <a:p>
            <a:pPr lvl="1"/>
            <a:r>
              <a:rPr lang="en-US" altLang="en-US" dirty="0"/>
              <a:t>Used to describe and identify areas of pain, tenderness, discomfort, injury, or other abnormalities</a:t>
            </a:r>
          </a:p>
        </p:txBody>
      </p:sp>
    </p:spTree>
    <p:extLst>
      <p:ext uri="{BB962C8B-B14F-4D97-AF65-F5344CB8AC3E}">
        <p14:creationId xmlns:p14="http://schemas.microsoft.com/office/powerpoint/2010/main" val="982759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D1A1-CEE3-4DDA-94E3-513FAA55E406}"/>
              </a:ext>
            </a:extLst>
          </p:cNvPr>
          <p:cNvSpPr>
            <a:spLocks noGrp="1"/>
          </p:cNvSpPr>
          <p:nvPr>
            <p:ph type="title"/>
          </p:nvPr>
        </p:nvSpPr>
        <p:spPr/>
        <p:txBody>
          <a:bodyPr/>
          <a:lstStyle/>
          <a:p>
            <a:r>
              <a:rPr lang="en-IN" dirty="0"/>
              <a:t>Abdominal Quadrants</a:t>
            </a:r>
          </a:p>
        </p:txBody>
      </p:sp>
      <p:pic>
        <p:nvPicPr>
          <p:cNvPr id="4" name="Picture 3" descr="Illustration depicts, the four abdominal quadrants and the placement of the diaphragm and the umbilicus.">
            <a:extLst>
              <a:ext uri="{FF2B5EF4-FFF2-40B4-BE49-F238E27FC236}">
                <a16:creationId xmlns:a16="http://schemas.microsoft.com/office/drawing/2014/main" id="{62B4B2C9-A913-40A7-895F-802DB05DB02A}"/>
              </a:ext>
            </a:extLst>
          </p:cNvPr>
          <p:cNvPicPr>
            <a:picLocks noChangeAspect="1"/>
          </p:cNvPicPr>
          <p:nvPr/>
        </p:nvPicPr>
        <p:blipFill>
          <a:blip r:embed="rId3"/>
          <a:stretch>
            <a:fillRect/>
          </a:stretch>
        </p:blipFill>
        <p:spPr>
          <a:xfrm>
            <a:off x="2196154" y="1532637"/>
            <a:ext cx="4770741" cy="4282250"/>
          </a:xfrm>
          <a:prstGeom prst="rect">
            <a:avLst/>
          </a:prstGeom>
        </p:spPr>
      </p:pic>
      <p:sp>
        <p:nvSpPr>
          <p:cNvPr id="3" name="Content Placeholder 2">
            <a:extLst>
              <a:ext uri="{FF2B5EF4-FFF2-40B4-BE49-F238E27FC236}">
                <a16:creationId xmlns:a16="http://schemas.microsoft.com/office/drawing/2014/main" id="{1DC35EF9-7B3E-4881-9F60-2C008D516B0F}"/>
              </a:ext>
            </a:extLst>
          </p:cNvPr>
          <p:cNvSpPr>
            <a:spLocks noGrp="1"/>
          </p:cNvSpPr>
          <p:nvPr>
            <p:ph sz="quarter" idx="14"/>
          </p:nvPr>
        </p:nvSpPr>
        <p:spPr>
          <a:xfrm>
            <a:off x="457200" y="5984061"/>
            <a:ext cx="3730239" cy="379102"/>
          </a:xfrm>
        </p:spPr>
        <p:txBody>
          <a:bodyPr/>
          <a:lstStyle/>
          <a:p>
            <a:pPr marL="432" indent="0">
              <a:buNone/>
            </a:pPr>
            <a:r>
              <a:rPr lang="en-IN" sz="2000" dirty="0"/>
              <a:t>The abdominal quadrants.</a:t>
            </a:r>
          </a:p>
        </p:txBody>
      </p:sp>
    </p:spTree>
    <p:extLst>
      <p:ext uri="{BB962C8B-B14F-4D97-AF65-F5344CB8AC3E}">
        <p14:creationId xmlns:p14="http://schemas.microsoft.com/office/powerpoint/2010/main" val="2359446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A88C-D889-4CC7-998A-0311F419E036}"/>
              </a:ext>
            </a:extLst>
          </p:cNvPr>
          <p:cNvSpPr>
            <a:spLocks noGrp="1"/>
          </p:cNvSpPr>
          <p:nvPr>
            <p:ph type="title"/>
          </p:nvPr>
        </p:nvSpPr>
        <p:spPr>
          <a:xfrm>
            <a:off x="457199" y="215371"/>
            <a:ext cx="8518849" cy="1097279"/>
          </a:xfrm>
        </p:spPr>
        <p:txBody>
          <a:bodyPr/>
          <a:lstStyle/>
          <a:p>
            <a:r>
              <a:rPr lang="en-US" sz="3400" dirty="0"/>
              <a:t>Abdominal Anatomy and Physiology </a:t>
            </a:r>
            <a:r>
              <a:rPr lang="en-US" sz="2000" b="0" dirty="0"/>
              <a:t>(4 of 7)</a:t>
            </a:r>
            <a:endParaRPr lang="en-IN" sz="2000" b="0" dirty="0"/>
          </a:p>
        </p:txBody>
      </p:sp>
      <p:sp>
        <p:nvSpPr>
          <p:cNvPr id="3" name="Content Placeholder 2">
            <a:extLst>
              <a:ext uri="{FF2B5EF4-FFF2-40B4-BE49-F238E27FC236}">
                <a16:creationId xmlns:a16="http://schemas.microsoft.com/office/drawing/2014/main" id="{4302CF91-696F-4F74-8582-E01C3DEB355B}"/>
              </a:ext>
            </a:extLst>
          </p:cNvPr>
          <p:cNvSpPr>
            <a:spLocks noGrp="1"/>
          </p:cNvSpPr>
          <p:nvPr>
            <p:ph sz="quarter" idx="13"/>
          </p:nvPr>
        </p:nvSpPr>
        <p:spPr/>
        <p:txBody>
          <a:bodyPr/>
          <a:lstStyle/>
          <a:p>
            <a:r>
              <a:rPr lang="en-US" altLang="en-US" dirty="0"/>
              <a:t>Organs of the abdomen</a:t>
            </a:r>
          </a:p>
          <a:p>
            <a:pPr lvl="1"/>
            <a:r>
              <a:rPr lang="en-US" altLang="en-US" dirty="0"/>
              <a:t>Peritoneum</a:t>
            </a:r>
          </a:p>
          <a:p>
            <a:pPr lvl="2"/>
            <a:r>
              <a:rPr lang="en-US" altLang="en-US" dirty="0"/>
              <a:t>Thin membrane lining the abdominal cavity and covering each organ</a:t>
            </a:r>
          </a:p>
          <a:p>
            <a:pPr lvl="1"/>
            <a:r>
              <a:rPr lang="en-US" altLang="en-US" dirty="0"/>
              <a:t>Parietal peritoneum attached to the abdominal wall</a:t>
            </a:r>
          </a:p>
          <a:p>
            <a:pPr lvl="1"/>
            <a:r>
              <a:rPr lang="en-US" altLang="en-US" dirty="0"/>
              <a:t>Visceral peritoneum covers each organ.</a:t>
            </a:r>
          </a:p>
        </p:txBody>
      </p:sp>
    </p:spTree>
    <p:extLst>
      <p:ext uri="{BB962C8B-B14F-4D97-AF65-F5344CB8AC3E}">
        <p14:creationId xmlns:p14="http://schemas.microsoft.com/office/powerpoint/2010/main" val="866768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36951</TotalTime>
  <Words>4863</Words>
  <Application>Microsoft Office PowerPoint</Application>
  <PresentationFormat>On-screen Show (4:3)</PresentationFormat>
  <Paragraphs>561</Paragraphs>
  <Slides>65</Slides>
  <Notes>54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65</vt:i4>
      </vt:variant>
    </vt:vector>
  </HeadingPairs>
  <TitlesOfParts>
    <vt:vector size="72" baseType="lpstr">
      <vt:lpstr>ＭＳ Ｐゴシック</vt:lpstr>
      <vt:lpstr>Arial</vt:lpstr>
      <vt:lpstr>Noto Sans Symbols</vt:lpstr>
      <vt:lpstr>Times New Roman</vt:lpstr>
      <vt:lpstr>Verdana</vt:lpstr>
      <vt:lpstr>508 Lecture</vt:lpstr>
      <vt:lpstr>2_508 Lecture</vt:lpstr>
      <vt:lpstr>Emergency Care</vt:lpstr>
      <vt:lpstr>Topics</vt:lpstr>
      <vt:lpstr>Abdominal Anatomy and Physiology</vt:lpstr>
      <vt:lpstr>Abdominal Anatomy and Physiology (1 of 7)</vt:lpstr>
      <vt:lpstr>Abdominal Anatomy and Physiology (2 of 7)</vt:lpstr>
      <vt:lpstr>Organs of the Abdomen</vt:lpstr>
      <vt:lpstr>Abdominal Anatomy and Physiology (3 of 7)</vt:lpstr>
      <vt:lpstr>Abdominal Quadrants</vt:lpstr>
      <vt:lpstr>Abdominal Anatomy and Physiology (4 of 7)</vt:lpstr>
      <vt:lpstr>Abdominal Anatomy and Physiology (5 of 7)</vt:lpstr>
      <vt:lpstr>Abdominal Anatomy and Physiology (6 of 7)</vt:lpstr>
      <vt:lpstr>Abdominal Anatomy and Physiology (7 of 7)</vt:lpstr>
      <vt:lpstr>Peritoneal and Extraperitoneal Space</vt:lpstr>
      <vt:lpstr>Abdominal Pain or Discomfort</vt:lpstr>
      <vt:lpstr>Abdominal Pain or Discomfort (1 of 4)</vt:lpstr>
      <vt:lpstr>Abdominal Pain or Discomfort (2 of 4)</vt:lpstr>
      <vt:lpstr>Abdominal Pain or Discomfort (3 of 4)</vt:lpstr>
      <vt:lpstr>Abdominal Pain or Discomfort (4 of 4)</vt:lpstr>
      <vt:lpstr>Abdominal Conditions </vt:lpstr>
      <vt:lpstr>Appendicitis</vt:lpstr>
      <vt:lpstr>Peritonitis</vt:lpstr>
      <vt:lpstr>Cholecystitis/Gallstones</vt:lpstr>
      <vt:lpstr>Pancreatitis</vt:lpstr>
      <vt:lpstr>Gastrointestinal (G I) Bleeding (1 of 2)</vt:lpstr>
      <vt:lpstr>Gastrointestinal (G I) Bleeding (2 of 2)</vt:lpstr>
      <vt:lpstr>Abdominal Aortic Aneurysm (1 of 2)</vt:lpstr>
      <vt:lpstr>Abdominal Aortic Aneurysm (2 of 2)</vt:lpstr>
      <vt:lpstr>Hernia (1 of 2)</vt:lpstr>
      <vt:lpstr>Hernia (2 of 2)</vt:lpstr>
      <vt:lpstr>Renal Colic</vt:lpstr>
      <vt:lpstr>Cardiac Involvement</vt:lpstr>
      <vt:lpstr>Abdominal Pain Associated with the Female Reproductive System</vt:lpstr>
      <vt:lpstr>Assessment and Care of Abdominal Pain or Discomfort </vt:lpstr>
      <vt:lpstr>Assessment and Care of Abdominal Pain or Discomfort</vt:lpstr>
      <vt:lpstr>Scene Size-Up</vt:lpstr>
      <vt:lpstr>Primary Assessment</vt:lpstr>
      <vt:lpstr>History of the Present Illness (1 of 2)</vt:lpstr>
      <vt:lpstr>History of the Present Illness (2 of 2)</vt:lpstr>
      <vt:lpstr>History Specific to Female Patients (1 of 2)</vt:lpstr>
      <vt:lpstr>History Specific to Female Patients (2 of 2)</vt:lpstr>
      <vt:lpstr>Past Medical History</vt:lpstr>
      <vt:lpstr>Geriatric Note</vt:lpstr>
      <vt:lpstr>Physical Examination of the Abdomen (1 of 2)</vt:lpstr>
      <vt:lpstr>Physical Examination of the Abdomen (2 of 2)</vt:lpstr>
      <vt:lpstr>Vital Signs</vt:lpstr>
      <vt:lpstr>General Abdominal Distress</vt:lpstr>
      <vt:lpstr>Patient Care</vt:lpstr>
      <vt:lpstr>Think About It (1 of 2)</vt:lpstr>
      <vt:lpstr>Think About It (2 of 2)</vt:lpstr>
      <vt:lpstr>Chapter Review</vt:lpstr>
      <vt:lpstr>Chapter Review (1 of 6)</vt:lpstr>
      <vt:lpstr>Chapter Review (2 of 6)</vt:lpstr>
      <vt:lpstr>Chapter Review (3 of 6)</vt:lpstr>
      <vt:lpstr>Chapter Review (4 of 6)</vt:lpstr>
      <vt:lpstr>Chapter Review (5 of 6)</vt:lpstr>
      <vt:lpstr>Chapter Review (6 of 6)</vt:lpstr>
      <vt:lpstr>Remember (1 of 3)</vt:lpstr>
      <vt:lpstr>Remember (2 of 3)</vt:lpstr>
      <vt:lpstr>Remember (3 of 3)</vt:lpstr>
      <vt:lpstr>Questions to Consider (1 of 2)</vt:lpstr>
      <vt:lpstr>Questions to Consider (2 of 2)</vt:lpstr>
      <vt:lpstr>Critical Thinking (1 of 2)</vt:lpstr>
      <vt:lpstr>Critical Thinking (2 of 2)</vt:lpstr>
      <vt:lpstr>Copyright</vt:lpstr>
      <vt:lpstr>Appendix 1</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26, Abdominal Emergencies</dc:title>
  <dc:subject>Health</dc:subject>
  <dc:creator>Limmer/O'Keefe</dc:creator>
  <cp:keywords>Emergency Care</cp:keywords>
  <dc:description/>
  <cp:lastModifiedBy>Radhakrishnan, Rajendran</cp:lastModifiedBy>
  <cp:revision>2049</cp:revision>
  <dcterms:modified xsi:type="dcterms:W3CDTF">2020-01-13T11:52:51Z</dcterms:modified>
  <cp:category/>
</cp:coreProperties>
</file>