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60"/>
  </p:notesMasterIdLst>
  <p:handoutMasterIdLst>
    <p:handoutMasterId r:id="rId61"/>
  </p:handoutMasterIdLst>
  <p:sldIdLst>
    <p:sldId id="354" r:id="rId3"/>
    <p:sldId id="355" r:id="rId4"/>
    <p:sldId id="356" r:id="rId5"/>
    <p:sldId id="406" r:id="rId6"/>
    <p:sldId id="407" r:id="rId7"/>
    <p:sldId id="408" r:id="rId8"/>
    <p:sldId id="409" r:id="rId9"/>
    <p:sldId id="410" r:id="rId10"/>
    <p:sldId id="411" r:id="rId11"/>
    <p:sldId id="412" r:id="rId12"/>
    <p:sldId id="413" r:id="rId13"/>
    <p:sldId id="414" r:id="rId14"/>
    <p:sldId id="415" r:id="rId15"/>
    <p:sldId id="416" r:id="rId16"/>
    <p:sldId id="36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378" r:id="rId52"/>
    <p:sldId id="451" r:id="rId53"/>
    <p:sldId id="452" r:id="rId54"/>
    <p:sldId id="453" r:id="rId55"/>
    <p:sldId id="454" r:id="rId56"/>
    <p:sldId id="455" r:id="rId57"/>
    <p:sldId id="456" r:id="rId58"/>
    <p:sldId id="298"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guide id="4" orient="horz" pos="1095">
          <p15:clr>
            <a:srgbClr val="A4A3A4"/>
          </p15:clr>
        </p15:guide>
        <p15:guide id="5" orient="horz" pos="10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1628" autoAdjust="0"/>
  </p:normalViewPr>
  <p:slideViewPr>
    <p:cSldViewPr snapToGrid="0" snapToObjects="1">
      <p:cViewPr varScale="1">
        <p:scale>
          <a:sx n="111" d="100"/>
          <a:sy n="111" d="100"/>
        </p:scale>
        <p:origin x="1578" y="150"/>
      </p:cViewPr>
      <p:guideLst>
        <p:guide orient="horz" pos="777"/>
        <p:guide pos="295"/>
        <p:guide orient="horz" pos="981"/>
        <p:guide orient="horz" pos="1095"/>
        <p:guide orient="horz" pos="10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a:t>
            </a:r>
            <a:r>
              <a:rPr lang="en-US" altLang="en-US" b="1" baseline="0" dirty="0">
                <a:latin typeface="Arial" panose="020B0604020202020204" pitchFamily="34" charset="0"/>
                <a:ea typeface="ＭＳ Ｐゴシック" panose="020B0600070205080204" pitchFamily="34" charset="-128"/>
                <a:sym typeface="Lucida Grande" pitchFamily="-111" charset="0"/>
              </a:rPr>
              <a:t> Topic:</a:t>
            </a:r>
            <a:r>
              <a:rPr lang="en-US" altLang="en-US" b="0" baseline="0" dirty="0">
                <a:latin typeface="Arial" panose="020B0604020202020204" pitchFamily="34" charset="0"/>
                <a:ea typeface="ＭＳ Ｐゴシック" panose="020B0600070205080204" pitchFamily="34" charset="-128"/>
                <a:sym typeface="Lucida Grande" pitchFamily="-111" charset="0"/>
              </a:rPr>
              <a:t> </a:t>
            </a:r>
            <a:r>
              <a:rPr lang="en-US" sz="1200" b="0" i="0" u="none" strike="noStrike" kern="1200" cap="none" dirty="0">
                <a:solidFill>
                  <a:schemeClr val="tx1"/>
                </a:solidFill>
                <a:effectLst/>
                <a:latin typeface="Arial"/>
                <a:ea typeface="Arial"/>
                <a:cs typeface="Arial"/>
                <a:sym typeface="Arial"/>
              </a:rPr>
              <a:t>Describe the process for safely exiting a vehicle during a highway operation.</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For further support, EMTs should use protective clothing and warning devices at highway scenes.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required personal protective equipment for roadway operations. Describe the warning devices (and their deployment) used to warn oncoming drivers of an emergency scene.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Applications: </a:t>
            </a:r>
            <a:r>
              <a:rPr lang="en-US" sz="1200" b="0" i="0" u="none" strike="noStrike" kern="1200" cap="none" dirty="0">
                <a:solidFill>
                  <a:schemeClr val="tx1"/>
                </a:solidFill>
                <a:effectLst/>
                <a:latin typeface="Arial"/>
                <a:ea typeface="Arial"/>
                <a:cs typeface="Arial"/>
                <a:sym typeface="Arial"/>
              </a:rPr>
              <a:t>Using actual warning devices, demonstrate deployment and best practice safety procedures.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For further support, EMTs should use protective clothing and warning devices at highway scenes.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specific safety practices associated with nighttime highway operations. How might these operations be different from the ones used in daytime situations?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groups of students use a tabletop and models/toys to demonstrate proper highway procedures. Focus on vehicle placement. Using actual warning devices, demonstrate deployment and best practice safety procedures.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determine whether hazards are sufficiently accounted for so as to allow emergency response. EMTs should limit responders on a highway scene but also must recognize the need for specialized services such as rescue.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50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Arial"/>
                <a:cs typeface="Arial"/>
                <a:sym typeface="Arial"/>
              </a:rPr>
              <a:t>Invite an extrication technician to class. Have him discuss the process and tools of extrication. Consider arranging an extrication demonstration. Contact a local fire department and arrange a dual training. Always ensure a safe environment and appropriate personal protective equipment. Have on hand and demonstrate examples of safety and appropriate personal protective equipment for extrication. Use multimedia graphics to illustrate vehicle positions. Recognize that the responsibility for vehicle stabilization may vary from department to department. Safety should be the paramount consideration for any stabilization or extrication operation. Responders should only undertake this operation if properly trained and equipped.</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Vehicle extrication often requires specialized training and resources. EMTs should know their local resources and the procedure for activating those resources. </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Discuss the critical elements of a scene size-up as they apply to vehicle extrication.</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Use multimedia graphics to present a motor-vehicle collision. Ask the class to perform a scene size-up; discuss priorities of extrication.</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ten phases of the extrication process. Discuss the role of the EMT in each phase.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Arial"/>
                <a:cs typeface="Arial"/>
                <a:sym typeface="Arial"/>
              </a:rPr>
              <a:t>Have students work in groups. Assign each group a phase of extrication. Have them research and present the key objectives of that phase.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80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Highway Emergency Operations (30 minutes) </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Vehicle Extrication (50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a:ea typeface="ＭＳ Ｐゴシック" panose="020B0600070205080204" pitchFamily="34" charset="-128"/>
              </a:rPr>
              <a:t> How to position emergency apparatus to create a safe work zone at a highway emergency</a:t>
            </a:r>
          </a:p>
          <a:p>
            <a:pPr>
              <a:buFontTx/>
              <a:buChar char="•"/>
            </a:pPr>
            <a:r>
              <a:rPr lang="en-US" altLang="en-US" dirty="0">
                <a:ea typeface="ＭＳ Ｐゴシック" panose="020B0600070205080204" pitchFamily="34" charset="-128"/>
              </a:rPr>
              <a:t> How to recognize and manage hazards at the highway rescue scene</a:t>
            </a:r>
          </a:p>
          <a:p>
            <a:pPr>
              <a:buFontTx/>
              <a:buChar char="•"/>
            </a:pPr>
            <a:r>
              <a:rPr lang="en-US" altLang="en-US" dirty="0">
                <a:ea typeface="ＭＳ Ｐゴシック" panose="020B0600070205080204" pitchFamily="34" charset="-128"/>
              </a:rPr>
              <a:t> How to stabilize a vehicle</a:t>
            </a:r>
          </a:p>
          <a:p>
            <a:pPr>
              <a:buFontTx/>
              <a:buChar char="•"/>
            </a:pPr>
            <a:r>
              <a:rPr lang="en-US" altLang="en-US" dirty="0">
                <a:ea typeface="ＭＳ Ｐゴシック" panose="020B0600070205080204" pitchFamily="34" charset="-128"/>
              </a:rPr>
              <a:t> How to gain access to the patient in a crashed vehicle</a:t>
            </a:r>
          </a:p>
          <a:p>
            <a:pPr>
              <a:buFontTx/>
              <a:buChar char="•"/>
            </a:pPr>
            <a:r>
              <a:rPr lang="en-US" altLang="en-US" dirty="0">
                <a:ea typeface="ＭＳ Ｐゴシック" panose="020B0600070205080204" pitchFamily="34" charset="-128"/>
              </a:rPr>
              <a:t> How to disentangle a patient from a crashed vehicle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decide what specialized resources they need and what priority they should establish.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Proper personal protective equipment is essential at a vehicle extrication scene. EMTs also should consider patient protection.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Talking Points:</a:t>
            </a:r>
            <a:r>
              <a:rPr lang="en-US" altLang="en-US" dirty="0">
                <a:latin typeface="Arial" panose="020B0604020202020204" pitchFamily="34" charset="0"/>
                <a:ea typeface="ＭＳ Ｐゴシック" panose="020B0600070205080204" pitchFamily="34" charset="-128"/>
                <a:sym typeface="Lucida Grande" pitchFamily="-111" charset="0"/>
              </a:rPr>
              <a:t> A typical construction site is a hard hat job. In other words, workers there are required to wear a hard hat and safety glasses. Therefore, the rescuer should always wear that level of PPE when responding to a scene at a construction site. The highway level of PPE is a hard hat and safety vest, and at extrications, one should wear full turnouts. </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personal protective gear necessary during vehicle extrication.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 and don appropriate personal protective equipment for vehicle extrication.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personal protective gear necessary during vehicle extrication.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Select and don appropriate personal protective equipment for vehicle extrication.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3</a:t>
            </a:r>
            <a:r>
              <a:rPr lang="en-US" altLang="en-US" dirty="0">
                <a:latin typeface="Arial" panose="020B0604020202020204" pitchFamily="34" charset="0"/>
                <a:ea typeface="ＭＳ Ｐゴシック" panose="020B0600070205080204" pitchFamily="34" charset="-128"/>
                <a:cs typeface="Arial" panose="020B0604020202020204" pitchFamily="34" charset="0"/>
              </a:rPr>
              <a:t>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Arial"/>
                <a:cs typeface="Arial"/>
                <a:sym typeface="Arial"/>
              </a:rPr>
              <a:t>Use multimedia graphics to illustrate highway scenes. Show providers potential hazards. Use a tabletop mock up to demonstrate the highway MVC. Use models/toys to present highway scene vehicle placement. Use a vehicle to practice exiting and positioning. Discuss best practices. Demonstrate personal protective equipment and warning devices. Discuss procedures for using them properly. Use multimedia graphics to illustrate nighttime highway scenes.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Airbags and energy-absorbing bumpers can pose a safety risk to responders and should be approached carefully.</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38.5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38.5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a:t>
            </a:r>
            <a:r>
              <a:rPr lang="en-US" altLang="en-US" dirty="0">
                <a:latin typeface="Arial" panose="020B0604020202020204" pitchFamily="34" charset="0"/>
                <a:ea typeface="ＭＳ Ｐゴシック" panose="020B0600070205080204" pitchFamily="34" charset="-128"/>
                <a:sym typeface="Lucida Grande" pitchFamily="-111" charset="0"/>
              </a:rPr>
              <a:t> Before you try to put out a fire, always put on a full set of protective gear.</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a:t>
            </a:r>
            <a:r>
              <a:rPr lang="en-US" altLang="en-US" dirty="0">
                <a:latin typeface="Arial" panose="020B0604020202020204" pitchFamily="34" charset="0"/>
                <a:ea typeface="ＭＳ Ｐゴシック" panose="020B0600070205080204" pitchFamily="34" charset="-128"/>
                <a:sym typeface="Lucida Grande" pitchFamily="-111" charset="0"/>
              </a:rPr>
              <a:t> Before you try to put out a fire, always put on a full set of protective gear.</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Discussion Topic:</a:t>
            </a:r>
            <a:r>
              <a:rPr lang="en-US" altLang="en-US" baseline="0" dirty="0">
                <a:ea typeface="ＭＳ Ｐゴシック" panose="020B0600070205080204" pitchFamily="34" charset="-128"/>
              </a:rPr>
              <a:t> </a:t>
            </a:r>
            <a:r>
              <a:rPr lang="en-US" sz="1200" b="0" i="0" u="none" strike="noStrike" kern="1200" cap="none" dirty="0">
                <a:solidFill>
                  <a:schemeClr val="tx1"/>
                </a:solidFill>
                <a:effectLst/>
                <a:latin typeface="Arial"/>
                <a:ea typeface="Arial"/>
                <a:cs typeface="Arial"/>
                <a:sym typeface="Arial"/>
              </a:rPr>
              <a:t>Describe the potential scene safety hazards of a highway scene. What threats are present?</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You and your partner witness a motor-vehicle collision. As you approach, you note that the vehicle is on fire. The patient is awake and yells that the door is jammed. Your partner notes that you probably could just break the window and extricate the patient. You do not have PPE. Discuss your immediate actions.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sz="1200" b="0" i="0" u="none" strike="noStrike" kern="1200" cap="none" dirty="0">
                <a:solidFill>
                  <a:schemeClr val="tx1"/>
                </a:solidFill>
                <a:effectLst/>
                <a:latin typeface="Arial"/>
                <a:ea typeface="Arial"/>
                <a:cs typeface="Arial"/>
                <a:sym typeface="Arial"/>
              </a:rPr>
              <a:t>Ask the local fire department to conduct a fire extinguisher training session for the class.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important safety considerations when dealing with the following situations: broken utility pole with wires down, broken utility pole with wires intact, vehicle fires, unstable vehicles.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Use a programmed patient and a vehicle to simulate motor-vehicle collision scenarios. Discuss stabilization and simple extrication.</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important safety considerations when dealing with the following situations: broken utility pole with wires down, broken utility pole with wires intact, vehicle fires, unstable vehicles.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a programmed patient and a vehicle to simulate motor-vehicle collision scenarios. Discuss stabilization and simple extrication.</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Have students work in groups. Assign each group a photo of an unstable vehicle. Have each group research and present the best strategy to stabilize the vehicle.</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Gaining access to patients should begin simply and should become more complicated only when simple measures fail.</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Topics: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Arial"/>
                <a:cs typeface="Arial"/>
                <a:sym typeface="Arial"/>
              </a:rPr>
              <a:t>Describe the common elements of</a:t>
            </a:r>
            <a:r>
              <a:rPr lang="en-US" sz="1200" b="1" i="0" u="none" strike="noStrike" kern="1200" cap="none" dirty="0">
                <a:solidFill>
                  <a:schemeClr val="tx1"/>
                </a:solidFill>
                <a:effectLst/>
                <a:latin typeface="Arial"/>
                <a:ea typeface="Arial"/>
                <a:cs typeface="Arial"/>
                <a:sym typeface="Arial"/>
              </a:rPr>
              <a:t> </a:t>
            </a:r>
            <a:r>
              <a:rPr lang="en-US" sz="1200" b="0" i="0" u="none" strike="noStrike" kern="1200" cap="none" dirty="0">
                <a:solidFill>
                  <a:schemeClr val="tx1"/>
                </a:solidFill>
                <a:effectLst/>
                <a:latin typeface="Arial"/>
                <a:ea typeface="Arial"/>
                <a:cs typeface="Arial"/>
                <a:sym typeface="Arial"/>
              </a:rPr>
              <a:t>simple and complex access. Describe the three-part action plan of disentanglement.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Attend</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an extrication demonstration. Use appropriate PPE and train with a local fire department or extrication squad.</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particular vehicle extrication hazard (wires down, for example). Ask each group to plan an appropriate approach and extrication strategy.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dirty="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Discussion Topic:</a:t>
            </a:r>
            <a:r>
              <a:rPr lang="en-US" altLang="en-US" baseline="0" dirty="0">
                <a:ea typeface="ＭＳ Ｐゴシック" panose="020B0600070205080204" pitchFamily="34" charset="-128"/>
              </a:rPr>
              <a:t> </a:t>
            </a:r>
            <a:r>
              <a:rPr lang="en-US" sz="1200" b="0" i="0" u="none" strike="noStrike" kern="1200" cap="none" dirty="0">
                <a:solidFill>
                  <a:schemeClr val="tx1"/>
                </a:solidFill>
                <a:effectLst/>
                <a:latin typeface="Arial"/>
                <a:ea typeface="Arial"/>
                <a:cs typeface="Arial"/>
                <a:sym typeface="Arial"/>
              </a:rPr>
              <a:t>Describe the guidelines for keeping patients and responders safe at a highway scene.</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Talking Points:</a:t>
            </a:r>
            <a:r>
              <a:rPr lang="en-US" altLang="en-US" dirty="0">
                <a:latin typeface="Arial" panose="020B0604020202020204" pitchFamily="34" charset="0"/>
                <a:ea typeface="ＭＳ Ｐゴシック" panose="020B0600070205080204" pitchFamily="34" charset="-128"/>
                <a:sym typeface="Lucida Grande" pitchFamily="-111" charset="0"/>
              </a:rPr>
              <a:t> The best access may not be with the normal flow of traffic; always consult command. Apparatus should be parked in a way to block and secure the scene. Stabilizing a vehicle should be done if rescuers will be in the vehicle.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first-arriving unit at a highway scene should institute "blocking" to protect the work area. Because of its size and weight, fire apparatus is preferred for this purpose.</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safety responsibilities of the first units on scene at a highway response. Describe the process of positioning a "blocking" vehicle. What types of units are best suited for this role?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multimedia graphics to demonstrate a highway scene. Ask students to discuss initial safety procedures.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a:t>
            </a:r>
            <a:r>
              <a:rPr lang="en-US" altLang="en-US" dirty="0">
                <a:latin typeface="Arial" panose="020B0604020202020204" pitchFamily="34" charset="0"/>
                <a:ea typeface="ＭＳ Ｐゴシック" panose="020B0600070205080204" pitchFamily="34" charset="-128"/>
              </a:rPr>
              <a:t>You are confronted on scene by an angry law enforcement officer, who tells you that your blocking vehicle has created a major traffic issue. He demands that you open the lane to traffic. You are concerned that doing this will create a safety issue for responders. What do you do? </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Highway response is a significant safety hazard for EMTs. EMS  response at a highway scene should be limited to only the manpower and vehicles needed to accomplish the mission. Units sent for backup should stage off the highway until they are requested to the scene.</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potential scene safety hazards of a highway scene. What threats are present?</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Class Activity: </a:t>
            </a:r>
            <a:r>
              <a:rPr lang="en-US" altLang="en-US" dirty="0">
                <a:latin typeface="Arial" panose="020B0604020202020204" pitchFamily="34" charset="0"/>
                <a:ea typeface="ＭＳ Ｐゴシック" panose="020B0600070205080204" pitchFamily="34" charset="-128"/>
              </a:rPr>
              <a:t>Create a mock highway response. Have students use cars to replicate emergency vehicles and demonstrate proper positioning and exit procedures.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a:t>
            </a:r>
            <a:r>
              <a:rPr lang="en-US" altLang="en-US" b="0" dirty="0">
                <a:latin typeface="Arial" panose="020B0604020202020204" pitchFamily="34" charset="0"/>
                <a:ea typeface="ＭＳ Ｐゴシック" panose="020B0600070205080204" pitchFamily="34" charset="-128"/>
                <a:sym typeface="Lucida Grande" pitchFamily="-111" charset="0"/>
              </a:rPr>
              <a:t> </a:t>
            </a:r>
            <a:r>
              <a:rPr lang="en-US" sz="1200" b="0" i="0" u="none" strike="noStrike" kern="1200" cap="none" dirty="0">
                <a:solidFill>
                  <a:schemeClr val="tx1"/>
                </a:solidFill>
                <a:effectLst/>
                <a:latin typeface="Arial"/>
                <a:ea typeface="Arial"/>
                <a:cs typeface="Arial"/>
                <a:sym typeface="Arial"/>
              </a:rPr>
              <a:t>Describe the safety responsibilities of the first units on scene at a highway response.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multimedia graphics to demonstrate a highway scene. Ask students to discuss initial safety procedures.</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Covers Objective:</a:t>
            </a:r>
            <a:r>
              <a:rPr lang="en-US" altLang="en-US" dirty="0">
                <a:latin typeface="Arial" panose="020B0604020202020204" pitchFamily="34" charset="0"/>
                <a:ea typeface="ＭＳ Ｐゴシック" panose="020B0600070205080204" pitchFamily="34" charset="-128"/>
                <a:sym typeface="Lucida Grande" pitchFamily="-111" charset="0"/>
              </a:rPr>
              <a:t> </a:t>
            </a:r>
            <a:r>
              <a:rPr lang="en-US" altLang="en-US" b="1" dirty="0">
                <a:latin typeface="Arial" panose="020B0604020202020204" pitchFamily="34" charset="0"/>
                <a:ea typeface="ＭＳ Ｐゴシック" panose="020B0600070205080204" pitchFamily="34" charset="-128"/>
                <a:sym typeface="Lucida Grande" pitchFamily="-111" charset="0"/>
              </a:rPr>
              <a:t>40.1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first-arriving unit at a highway scene should institute "blocking" to protect the work area. Because of its size and weight, fire apparatus is preferred for this purpose.</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process of positioning a "blocking" vehicle. What types of units are best suited for this role?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Have groups of students use a tabletop and models/toys to demonstrate proper highway procedures. Focus on vehicle placement.</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You are confronted on scene by an angry law enforcement officer, who tells you that your blocking vehicle has created a major traffic issue. He demands that you open the lane to traffic. You are concerned that doing this will create a safety issue for responders. What do you do? </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814010" cy="905769"/>
          </a:xfrm>
        </p:spPr>
        <p:txBody>
          <a:bodyPr/>
          <a:lstStyle/>
          <a:p>
            <a:pPr lvl="0" algn="ctr"/>
            <a:r>
              <a:rPr lang="en-US" b="1" dirty="0">
                <a:latin typeface="+mn-lt"/>
              </a:rPr>
              <a:t>Chapter 40</a:t>
            </a:r>
          </a:p>
        </p:txBody>
      </p:sp>
      <p:sp>
        <p:nvSpPr>
          <p:cNvPr id="5" name="Text Placeholder 4"/>
          <p:cNvSpPr>
            <a:spLocks noGrp="1"/>
          </p:cNvSpPr>
          <p:nvPr>
            <p:ph type="body" idx="3"/>
          </p:nvPr>
        </p:nvSpPr>
        <p:spPr>
          <a:xfrm>
            <a:off x="5029199" y="3409979"/>
            <a:ext cx="3814011" cy="950360"/>
          </a:xfrm>
        </p:spPr>
        <p:txBody>
          <a:bodyPr/>
          <a:lstStyle/>
          <a:p>
            <a:pPr algn="ctr"/>
            <a:r>
              <a:rPr lang="en-US" dirty="0">
                <a:latin typeface="+mn-lt"/>
              </a:rPr>
              <a:t>Highway Safety and Vehicle Extrication</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671272"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Blocking Apparatus </a:t>
            </a:r>
            <a:r>
              <a:rPr lang="en-US" sz="2000" b="0" dirty="0"/>
              <a:t>(2 of 2)</a:t>
            </a:r>
          </a:p>
        </p:txBody>
      </p:sp>
      <p:sp>
        <p:nvSpPr>
          <p:cNvPr id="3" name="Content Placeholder 2"/>
          <p:cNvSpPr>
            <a:spLocks noGrp="1"/>
          </p:cNvSpPr>
          <p:nvPr>
            <p:ph sz="quarter" idx="13"/>
          </p:nvPr>
        </p:nvSpPr>
        <p:spPr/>
        <p:txBody>
          <a:bodyPr/>
          <a:lstStyle/>
          <a:p>
            <a:r>
              <a:rPr lang="en-US" dirty="0"/>
              <a:t>Positioning the other apparatus</a:t>
            </a:r>
          </a:p>
          <a:p>
            <a:pPr lvl="1"/>
            <a:r>
              <a:rPr lang="en-US" dirty="0"/>
              <a:t>Leave space immediately next to crash for vehicle extrication units.</a:t>
            </a:r>
          </a:p>
          <a:p>
            <a:pPr lvl="1"/>
            <a:r>
              <a:rPr lang="en-US" dirty="0"/>
              <a:t>Position ambulances, command vehicles, and other units downstream from crash.</a:t>
            </a:r>
          </a:p>
          <a:p>
            <a:pPr lvl="2"/>
            <a:r>
              <a:rPr lang="en-US" dirty="0"/>
              <a:t>Allows safer patient loading and rapid departure from scene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Exiting the Vehicle Safety</a:t>
            </a:r>
          </a:p>
        </p:txBody>
      </p:sp>
      <p:sp>
        <p:nvSpPr>
          <p:cNvPr id="3" name="Content Placeholder 2"/>
          <p:cNvSpPr>
            <a:spLocks noGrp="1"/>
          </p:cNvSpPr>
          <p:nvPr>
            <p:ph sz="quarter" idx="13"/>
          </p:nvPr>
        </p:nvSpPr>
        <p:spPr/>
        <p:txBody>
          <a:bodyPr/>
          <a:lstStyle/>
          <a:p>
            <a:r>
              <a:rPr lang="en-US" dirty="0"/>
              <a:t>Responders should always exit into the safe zone, if possible, after checking to be sure traffic has stopped.</a:t>
            </a:r>
          </a:p>
          <a:p>
            <a:pPr lvl="1"/>
            <a:r>
              <a:rPr lang="en-US" dirty="0"/>
              <a:t>Communicate.</a:t>
            </a:r>
          </a:p>
          <a:p>
            <a:pPr lvl="1"/>
            <a:r>
              <a:rPr lang="en-US" dirty="0"/>
              <a:t>Look out for oncoming traffic.</a:t>
            </a:r>
          </a:p>
          <a:p>
            <a:pPr lvl="1"/>
            <a:r>
              <a:rPr lang="en-US" dirty="0"/>
              <a:t>Monitor when it is safe to exit.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Being Seen and Warning Oncoming Traffic</a:t>
            </a:r>
          </a:p>
        </p:txBody>
      </p:sp>
      <p:sp>
        <p:nvSpPr>
          <p:cNvPr id="3" name="Content Placeholder 2"/>
          <p:cNvSpPr>
            <a:spLocks noGrp="1"/>
          </p:cNvSpPr>
          <p:nvPr>
            <p:ph sz="quarter" idx="13"/>
          </p:nvPr>
        </p:nvSpPr>
        <p:spPr/>
        <p:txBody>
          <a:bodyPr/>
          <a:lstStyle/>
          <a:p>
            <a:r>
              <a:rPr lang="en-US" dirty="0"/>
              <a:t>All responders should be in full protective clothing or, at a minimum, A</a:t>
            </a:r>
            <a:r>
              <a:rPr lang="en-US" sz="100" dirty="0"/>
              <a:t> </a:t>
            </a:r>
            <a:r>
              <a:rPr lang="en-US" dirty="0"/>
              <a:t>N</a:t>
            </a:r>
            <a:r>
              <a:rPr lang="en-US" sz="100" dirty="0"/>
              <a:t> </a:t>
            </a:r>
            <a:r>
              <a:rPr lang="en-US" dirty="0"/>
              <a:t>S</a:t>
            </a:r>
            <a:r>
              <a:rPr lang="en-US" sz="100" dirty="0"/>
              <a:t> </a:t>
            </a:r>
            <a:r>
              <a:rPr lang="en-US" dirty="0"/>
              <a:t>I-approved safety vests and helmets.</a:t>
            </a:r>
          </a:p>
          <a:p>
            <a:r>
              <a:rPr lang="en-US" dirty="0"/>
              <a:t>Place flares or traffic cones to slow traffic and channel it away from incident lane.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Operations</a:t>
            </a:r>
          </a:p>
        </p:txBody>
      </p:sp>
      <p:sp>
        <p:nvSpPr>
          <p:cNvPr id="3" name="Content Placeholder 2"/>
          <p:cNvSpPr>
            <a:spLocks noGrp="1"/>
          </p:cNvSpPr>
          <p:nvPr>
            <p:ph sz="quarter" idx="13"/>
          </p:nvPr>
        </p:nvSpPr>
        <p:spPr/>
        <p:txBody>
          <a:bodyPr/>
          <a:lstStyle/>
          <a:p>
            <a:r>
              <a:rPr lang="en-US" dirty="0"/>
              <a:t>Shut off vehicle’s headlights and white response lights.</a:t>
            </a:r>
          </a:p>
          <a:p>
            <a:r>
              <a:rPr lang="en-US" dirty="0"/>
              <a:t>Best combination of lights to provide maximum visibility</a:t>
            </a:r>
          </a:p>
          <a:p>
            <a:pPr lvl="1"/>
            <a:r>
              <a:rPr lang="en-US" dirty="0"/>
              <a:t>Red/amber warning lights-on</a:t>
            </a:r>
          </a:p>
          <a:p>
            <a:pPr lvl="1"/>
            <a:r>
              <a:rPr lang="en-US" dirty="0"/>
              <a:t>Headlights-off</a:t>
            </a:r>
          </a:p>
          <a:p>
            <a:pPr lvl="1"/>
            <a:r>
              <a:rPr lang="en-US" dirty="0"/>
              <a:t>Fog lights-off</a:t>
            </a:r>
          </a:p>
          <a:p>
            <a:pPr lvl="1"/>
            <a:r>
              <a:rPr lang="en-US" dirty="0"/>
              <a:t>Traffic directional boards operating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 1</a:t>
            </a:r>
          </a:p>
        </p:txBody>
      </p:sp>
      <p:sp>
        <p:nvSpPr>
          <p:cNvPr id="3" name="Content Placeholder 2"/>
          <p:cNvSpPr>
            <a:spLocks noGrp="1"/>
          </p:cNvSpPr>
          <p:nvPr>
            <p:ph sz="quarter" idx="13"/>
          </p:nvPr>
        </p:nvSpPr>
        <p:spPr/>
        <p:txBody>
          <a:bodyPr/>
          <a:lstStyle/>
          <a:p>
            <a:r>
              <a:rPr lang="en-US" dirty="0"/>
              <a:t>Is it safe to enter the highway scene?</a:t>
            </a:r>
          </a:p>
          <a:p>
            <a:r>
              <a:rPr lang="en-US" dirty="0"/>
              <a:t>Which units are necessary?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Vehicle Extrication</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Vehicle Extrication </a:t>
            </a:r>
            <a:r>
              <a:rPr lang="en-US" sz="2000" b="0" dirty="0"/>
              <a:t>(1 of 2)</a:t>
            </a:r>
          </a:p>
        </p:txBody>
      </p:sp>
      <p:sp>
        <p:nvSpPr>
          <p:cNvPr id="5" name="Content Placeholder 4"/>
          <p:cNvSpPr>
            <a:spLocks noGrp="1"/>
          </p:cNvSpPr>
          <p:nvPr>
            <p:ph sz="quarter" idx="13"/>
          </p:nvPr>
        </p:nvSpPr>
        <p:spPr/>
        <p:txBody>
          <a:bodyPr/>
          <a:lstStyle/>
          <a:p>
            <a:r>
              <a:rPr lang="en-US" dirty="0"/>
              <a:t>Phases</a:t>
            </a:r>
          </a:p>
          <a:p>
            <a:pPr lvl="1"/>
            <a:r>
              <a:rPr lang="en-US" dirty="0"/>
              <a:t>Preparing for rescue</a:t>
            </a:r>
          </a:p>
          <a:p>
            <a:pPr lvl="1"/>
            <a:r>
              <a:rPr lang="en-US" dirty="0"/>
              <a:t>Sizing up the situation</a:t>
            </a:r>
          </a:p>
          <a:p>
            <a:pPr lvl="1"/>
            <a:r>
              <a:rPr lang="en-US" dirty="0"/>
              <a:t>Recognizing and managing hazards</a:t>
            </a:r>
          </a:p>
          <a:p>
            <a:pPr lvl="1"/>
            <a:r>
              <a:rPr lang="en-US" dirty="0"/>
              <a:t>Stabilizing vehicle prior to entering</a:t>
            </a:r>
          </a:p>
          <a:p>
            <a:pPr lvl="1"/>
            <a:r>
              <a:rPr lang="en-US" dirty="0"/>
              <a:t>Gaining access to patient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Extrication </a:t>
            </a:r>
            <a:r>
              <a:rPr lang="en-US" sz="2000" b="0" dirty="0"/>
              <a:t>(2 of 2)</a:t>
            </a:r>
          </a:p>
        </p:txBody>
      </p:sp>
      <p:sp>
        <p:nvSpPr>
          <p:cNvPr id="3" name="Content Placeholder 2"/>
          <p:cNvSpPr>
            <a:spLocks noGrp="1"/>
          </p:cNvSpPr>
          <p:nvPr>
            <p:ph sz="quarter" idx="13"/>
          </p:nvPr>
        </p:nvSpPr>
        <p:spPr>
          <a:xfrm>
            <a:off x="457200" y="1556326"/>
            <a:ext cx="8409008" cy="4467955"/>
          </a:xfrm>
        </p:spPr>
        <p:txBody>
          <a:bodyPr/>
          <a:lstStyle/>
          <a:p>
            <a:pPr lvl="1"/>
            <a:r>
              <a:rPr lang="en-US" dirty="0"/>
              <a:t>Providing primary patient assessment and rapid trauma assessment</a:t>
            </a:r>
          </a:p>
          <a:p>
            <a:pPr lvl="1"/>
            <a:r>
              <a:rPr lang="en-US" dirty="0"/>
              <a:t>Disentangling patient</a:t>
            </a:r>
          </a:p>
          <a:p>
            <a:pPr lvl="1"/>
            <a:r>
              <a:rPr lang="en-US" dirty="0"/>
              <a:t>Immobilizing and extricating patient from the vehicle</a:t>
            </a:r>
          </a:p>
          <a:p>
            <a:pPr lvl="1"/>
            <a:r>
              <a:rPr lang="en-US" dirty="0"/>
              <a:t>Providing assessment, care, and transport to most appropriate hospital</a:t>
            </a:r>
          </a:p>
          <a:p>
            <a:pPr lvl="1"/>
            <a:r>
              <a:rPr lang="en-US" dirty="0"/>
              <a:t>Terminating the rescue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Rescue</a:t>
            </a:r>
          </a:p>
        </p:txBody>
      </p:sp>
      <p:sp>
        <p:nvSpPr>
          <p:cNvPr id="3" name="Content Placeholder 2"/>
          <p:cNvSpPr>
            <a:spLocks noGrp="1"/>
          </p:cNvSpPr>
          <p:nvPr>
            <p:ph sz="quarter" idx="13"/>
          </p:nvPr>
        </p:nvSpPr>
        <p:spPr/>
        <p:txBody>
          <a:bodyPr/>
          <a:lstStyle/>
          <a:p>
            <a:r>
              <a:rPr lang="en-US" dirty="0"/>
              <a:t>Combination of training, practice, and the right protective gear and tools</a:t>
            </a:r>
          </a:p>
          <a:p>
            <a:r>
              <a:rPr lang="en-US" dirty="0"/>
              <a:t>Availability of training will depend on the kinds of rescues most likely to be required in your area.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up the Situation</a:t>
            </a:r>
          </a:p>
        </p:txBody>
      </p:sp>
      <p:sp>
        <p:nvSpPr>
          <p:cNvPr id="3" name="Content Placeholder 2"/>
          <p:cNvSpPr>
            <a:spLocks noGrp="1"/>
          </p:cNvSpPr>
          <p:nvPr>
            <p:ph sz="quarter" idx="13"/>
          </p:nvPr>
        </p:nvSpPr>
        <p:spPr/>
        <p:txBody>
          <a:bodyPr/>
          <a:lstStyle/>
          <a:p>
            <a:r>
              <a:rPr lang="en-US" dirty="0"/>
              <a:t>Conduct a good size-up to evaluate hazards and address need for additional resources.</a:t>
            </a:r>
          </a:p>
          <a:p>
            <a:pPr lvl="1"/>
            <a:r>
              <a:rPr lang="en-US" dirty="0"/>
              <a:t>How many patients are involved?</a:t>
            </a:r>
          </a:p>
          <a:p>
            <a:pPr lvl="2"/>
            <a:r>
              <a:rPr lang="en-US" dirty="0"/>
              <a:t>Priority</a:t>
            </a:r>
          </a:p>
          <a:p>
            <a:pPr lvl="2"/>
            <a:r>
              <a:rPr lang="en-US" dirty="0"/>
              <a:t>M</a:t>
            </a:r>
            <a:r>
              <a:rPr lang="en-US" sz="100" dirty="0"/>
              <a:t> </a:t>
            </a:r>
            <a:r>
              <a:rPr lang="en-US" dirty="0"/>
              <a:t>O</a:t>
            </a:r>
            <a:r>
              <a:rPr lang="en-US" sz="100" dirty="0"/>
              <a:t> </a:t>
            </a:r>
            <a:r>
              <a:rPr lang="en-US" dirty="0"/>
              <a:t>I</a:t>
            </a:r>
          </a:p>
          <a:p>
            <a:pPr lvl="1"/>
            <a:r>
              <a:rPr lang="en-US" dirty="0"/>
              <a:t>Are additional ambulances needed?</a:t>
            </a:r>
          </a:p>
          <a:p>
            <a:pPr lvl="1"/>
            <a:r>
              <a:rPr lang="en-US" dirty="0"/>
              <a:t>What is extent of patient’s entrapment?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Highway Emergency Operations</a:t>
            </a:r>
            <a:endParaRPr lang="en-US" altLang="en-US" dirty="0"/>
          </a:p>
          <a:p>
            <a:r>
              <a:rPr lang="en-US" altLang="en-US" dirty="0">
                <a:solidFill>
                  <a:schemeClr val="tx1"/>
                </a:solidFill>
                <a:hlinkClick r:id="rId4" action="ppaction://hlinksldjump"/>
              </a:rPr>
              <a:t>Vehicle Extrication</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 2</a:t>
            </a:r>
          </a:p>
        </p:txBody>
      </p:sp>
      <p:sp>
        <p:nvSpPr>
          <p:cNvPr id="3" name="Content Placeholder 2"/>
          <p:cNvSpPr>
            <a:spLocks noGrp="1"/>
          </p:cNvSpPr>
          <p:nvPr>
            <p:ph sz="quarter" idx="13"/>
          </p:nvPr>
        </p:nvSpPr>
        <p:spPr/>
        <p:txBody>
          <a:bodyPr/>
          <a:lstStyle/>
          <a:p>
            <a:r>
              <a:rPr lang="en-US" dirty="0"/>
              <a:t>What does scene size-up tell me about the need for extrication?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Protective Gear for E</a:t>
            </a:r>
            <a:r>
              <a:rPr lang="en-US" sz="100" dirty="0"/>
              <a:t> </a:t>
            </a:r>
            <a:r>
              <a:rPr lang="en-US" sz="3200" dirty="0"/>
              <a:t>M</a:t>
            </a:r>
            <a:r>
              <a:rPr lang="en-US" sz="100" dirty="0"/>
              <a:t> </a:t>
            </a:r>
            <a:r>
              <a:rPr lang="en-US" sz="3200" dirty="0"/>
              <a:t>S Responders </a:t>
            </a:r>
            <a:r>
              <a:rPr lang="en-US" sz="2000" b="0" dirty="0"/>
              <a:t>(1 of 5)</a:t>
            </a:r>
          </a:p>
        </p:txBody>
      </p:sp>
      <p:sp>
        <p:nvSpPr>
          <p:cNvPr id="3" name="Content Placeholder 2"/>
          <p:cNvSpPr>
            <a:spLocks noGrp="1"/>
          </p:cNvSpPr>
          <p:nvPr>
            <p:ph sz="quarter" idx="13"/>
          </p:nvPr>
        </p:nvSpPr>
        <p:spPr/>
        <p:txBody>
          <a:bodyPr/>
          <a:lstStyle/>
          <a:p>
            <a:r>
              <a:rPr lang="en-US" dirty="0"/>
              <a:t>Protective gear for E</a:t>
            </a:r>
            <a:r>
              <a:rPr lang="en-US" sz="100" dirty="0"/>
              <a:t> </a:t>
            </a:r>
            <a:r>
              <a:rPr lang="en-US" dirty="0"/>
              <a:t>M</a:t>
            </a:r>
            <a:r>
              <a:rPr lang="en-US" sz="100" dirty="0"/>
              <a:t> </a:t>
            </a:r>
            <a:r>
              <a:rPr lang="en-US" dirty="0"/>
              <a:t>S responders</a:t>
            </a:r>
          </a:p>
          <a:p>
            <a:pPr lvl="1"/>
            <a:r>
              <a:rPr lang="en-US" dirty="0"/>
              <a:t>At a crash any personnel working in the “inner circle” should wear full protective turnout gear to avoid being injured.</a:t>
            </a:r>
          </a:p>
          <a:p>
            <a:pPr lvl="1"/>
            <a:r>
              <a:rPr lang="en-US" dirty="0"/>
              <a:t>If your service does not provide protective gear, then get your own.</a:t>
            </a:r>
          </a:p>
          <a:p>
            <a:pPr lvl="1"/>
            <a:r>
              <a:rPr lang="en-US" dirty="0"/>
              <a:t>Use your protective gear!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Protective Gear for E</a:t>
            </a:r>
            <a:r>
              <a:rPr lang="en-US" sz="100" dirty="0"/>
              <a:t> </a:t>
            </a:r>
            <a:r>
              <a:rPr lang="en-US" sz="3200" dirty="0"/>
              <a:t>M</a:t>
            </a:r>
            <a:r>
              <a:rPr lang="en-US" sz="100" dirty="0"/>
              <a:t> </a:t>
            </a:r>
            <a:r>
              <a:rPr lang="en-US" sz="3200" dirty="0"/>
              <a:t>S Responders </a:t>
            </a:r>
            <a:r>
              <a:rPr lang="en-US" sz="2000" b="0" dirty="0"/>
              <a:t>(2 of 5)</a:t>
            </a:r>
          </a:p>
        </p:txBody>
      </p:sp>
      <p:sp>
        <p:nvSpPr>
          <p:cNvPr id="3" name="Content Placeholder 2"/>
          <p:cNvSpPr>
            <a:spLocks noGrp="1"/>
          </p:cNvSpPr>
          <p:nvPr>
            <p:ph sz="quarter" idx="13"/>
          </p:nvPr>
        </p:nvSpPr>
        <p:spPr/>
        <p:txBody>
          <a:bodyPr/>
          <a:lstStyle/>
          <a:p>
            <a:r>
              <a:rPr lang="en-US" dirty="0"/>
              <a:t>Protective gear for E</a:t>
            </a:r>
            <a:r>
              <a:rPr lang="en-US" sz="100" dirty="0"/>
              <a:t> </a:t>
            </a:r>
            <a:r>
              <a:rPr lang="en-US" dirty="0"/>
              <a:t>M</a:t>
            </a:r>
            <a:r>
              <a:rPr lang="en-US" sz="100" dirty="0"/>
              <a:t> </a:t>
            </a:r>
            <a:r>
              <a:rPr lang="en-US" dirty="0"/>
              <a:t>S responders</a:t>
            </a:r>
          </a:p>
          <a:p>
            <a:pPr lvl="1"/>
            <a:r>
              <a:rPr lang="en-US" dirty="0"/>
              <a:t>Working in traffic</a:t>
            </a:r>
          </a:p>
          <a:p>
            <a:pPr lvl="2"/>
            <a:r>
              <a:rPr lang="en-US" dirty="0"/>
              <a:t>Wear helmet.</a:t>
            </a:r>
          </a:p>
          <a:p>
            <a:pPr lvl="2"/>
            <a:r>
              <a:rPr lang="en-US" dirty="0"/>
              <a:t>Wear safety vests to enhance visibility.</a:t>
            </a:r>
          </a:p>
          <a:p>
            <a:pPr lvl="3"/>
            <a:r>
              <a:rPr lang="en-US" dirty="0"/>
              <a:t>Wear A</a:t>
            </a:r>
            <a:r>
              <a:rPr lang="en-US" sz="100" dirty="0"/>
              <a:t> </a:t>
            </a:r>
            <a:r>
              <a:rPr lang="en-US" dirty="0"/>
              <a:t>N</a:t>
            </a:r>
            <a:r>
              <a:rPr lang="en-US" sz="100" dirty="0"/>
              <a:t> </a:t>
            </a:r>
            <a:r>
              <a:rPr lang="en-US" dirty="0"/>
              <a:t>S</a:t>
            </a:r>
            <a:r>
              <a:rPr lang="en-US" sz="100" dirty="0"/>
              <a:t> </a:t>
            </a:r>
            <a:r>
              <a:rPr lang="en-US" dirty="0"/>
              <a:t>I safety vests when working in highway operations per federal highway standards.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Protective Gear for E</a:t>
            </a:r>
            <a:r>
              <a:rPr lang="en-US" sz="100" dirty="0"/>
              <a:t> </a:t>
            </a:r>
            <a:r>
              <a:rPr lang="en-US" sz="3200" dirty="0"/>
              <a:t>M</a:t>
            </a:r>
            <a:r>
              <a:rPr lang="en-US" sz="100" dirty="0"/>
              <a:t> </a:t>
            </a:r>
            <a:r>
              <a:rPr lang="en-US" sz="3200" dirty="0"/>
              <a:t>S Responders </a:t>
            </a:r>
            <a:r>
              <a:rPr lang="en-US" sz="2000" b="0" dirty="0"/>
              <a:t>(3 of 5)</a:t>
            </a:r>
          </a:p>
        </p:txBody>
      </p:sp>
      <p:sp>
        <p:nvSpPr>
          <p:cNvPr id="3" name="Content Placeholder 2"/>
          <p:cNvSpPr>
            <a:spLocks noGrp="1"/>
          </p:cNvSpPr>
          <p:nvPr>
            <p:ph sz="quarter" idx="13"/>
          </p:nvPr>
        </p:nvSpPr>
        <p:spPr/>
        <p:txBody>
          <a:bodyPr/>
          <a:lstStyle/>
          <a:p>
            <a:pPr lvl="1"/>
            <a:r>
              <a:rPr lang="en-US" dirty="0"/>
              <a:t>During extrication operations</a:t>
            </a:r>
          </a:p>
          <a:p>
            <a:pPr lvl="2"/>
            <a:r>
              <a:rPr lang="en-US" dirty="0"/>
              <a:t>Increased risk of exposure to flame, glass, fluids, and sharp objects</a:t>
            </a:r>
          </a:p>
          <a:p>
            <a:pPr lvl="2"/>
            <a:r>
              <a:rPr lang="en-US" dirty="0"/>
              <a:t>Best practice to wear E</a:t>
            </a:r>
            <a:r>
              <a:rPr lang="en-US" sz="100" dirty="0"/>
              <a:t> </a:t>
            </a:r>
            <a:r>
              <a:rPr lang="en-US" dirty="0"/>
              <a:t>M</a:t>
            </a:r>
            <a:r>
              <a:rPr lang="en-US" sz="100" dirty="0"/>
              <a:t> </a:t>
            </a:r>
            <a:r>
              <a:rPr lang="en-US" dirty="0"/>
              <a:t>S or firefighter turnout clothing including helmet and eye protection</a:t>
            </a:r>
          </a:p>
          <a:p>
            <a:pPr lvl="1"/>
            <a:r>
              <a:rPr lang="en-US" dirty="0"/>
              <a:t>Matching the level others are wearing</a:t>
            </a:r>
          </a:p>
          <a:p>
            <a:pPr lvl="2"/>
            <a:r>
              <a:rPr lang="en-US" dirty="0"/>
              <a:t>Look at other workers in the industry.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Protective Gear for E</a:t>
            </a:r>
            <a:r>
              <a:rPr lang="en-US" sz="100" dirty="0"/>
              <a:t> </a:t>
            </a:r>
            <a:r>
              <a:rPr lang="en-US" sz="3200" dirty="0"/>
              <a:t>M</a:t>
            </a:r>
            <a:r>
              <a:rPr lang="en-US" sz="100" dirty="0"/>
              <a:t> </a:t>
            </a:r>
            <a:r>
              <a:rPr lang="en-US" sz="3200" dirty="0"/>
              <a:t>S Responders </a:t>
            </a:r>
            <a:r>
              <a:rPr lang="en-US" sz="2000" b="0" dirty="0"/>
              <a:t>(4 of 5)</a:t>
            </a:r>
          </a:p>
        </p:txBody>
      </p:sp>
      <p:sp>
        <p:nvSpPr>
          <p:cNvPr id="3" name="Content Placeholder 2"/>
          <p:cNvSpPr>
            <a:spLocks noGrp="1"/>
          </p:cNvSpPr>
          <p:nvPr>
            <p:ph sz="quarter" idx="13"/>
          </p:nvPr>
        </p:nvSpPr>
        <p:spPr/>
        <p:txBody>
          <a:bodyPr/>
          <a:lstStyle/>
          <a:p>
            <a:pPr lvl="1"/>
            <a:r>
              <a:rPr lang="en-US" dirty="0"/>
              <a:t>Helmets</a:t>
            </a:r>
          </a:p>
          <a:p>
            <a:pPr lvl="1"/>
            <a:r>
              <a:rPr lang="en-US" dirty="0"/>
              <a:t>Eye protection</a:t>
            </a:r>
          </a:p>
          <a:p>
            <a:pPr lvl="1"/>
            <a:r>
              <a:rPr lang="en-US" dirty="0"/>
              <a:t>Hand protection</a:t>
            </a:r>
          </a:p>
          <a:p>
            <a:pPr lvl="1"/>
            <a:r>
              <a:rPr lang="en-US" dirty="0"/>
              <a:t>Body protection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Protective Gear for E</a:t>
            </a:r>
            <a:r>
              <a:rPr lang="en-US" sz="100" dirty="0"/>
              <a:t> </a:t>
            </a:r>
            <a:r>
              <a:rPr lang="en-US" sz="3200" dirty="0"/>
              <a:t>M</a:t>
            </a:r>
            <a:r>
              <a:rPr lang="en-US" sz="100" dirty="0"/>
              <a:t> </a:t>
            </a:r>
            <a:r>
              <a:rPr lang="en-US" sz="3200" dirty="0"/>
              <a:t>S Responders </a:t>
            </a:r>
            <a:r>
              <a:rPr lang="en-US" sz="2000" b="0" dirty="0"/>
              <a:t>(5 of 5)</a:t>
            </a:r>
          </a:p>
        </p:txBody>
      </p:sp>
      <p:pic>
        <p:nvPicPr>
          <p:cNvPr id="3" name="Picture 2" descr="Two E M T’s walk near a firetruck. Both wear helmets and bright colored vests on top of their firefighter g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16" y="1707330"/>
            <a:ext cx="5664942" cy="3780034"/>
          </a:xfrm>
          <a:prstGeom prst="rect">
            <a:avLst/>
          </a:prstGeom>
        </p:spPr>
      </p:pic>
      <p:sp>
        <p:nvSpPr>
          <p:cNvPr id="6" name="Content Placeholder 5"/>
          <p:cNvSpPr>
            <a:spLocks noGrp="1"/>
          </p:cNvSpPr>
          <p:nvPr>
            <p:ph sz="quarter" idx="16"/>
          </p:nvPr>
        </p:nvSpPr>
        <p:spPr>
          <a:xfrm>
            <a:off x="457200" y="5610225"/>
            <a:ext cx="8229600" cy="744855"/>
          </a:xfrm>
        </p:spPr>
        <p:txBody>
          <a:bodyPr/>
          <a:lstStyle/>
          <a:p>
            <a:pPr marL="0" indent="0">
              <a:buNone/>
            </a:pPr>
            <a:r>
              <a:rPr lang="en-US" sz="2000" dirty="0"/>
              <a:t>Complex access involves the use of tools and equipment to reach and extricate the patient. © </a:t>
            </a:r>
            <a:r>
              <a:rPr lang="en-US" sz="2000" b="1" dirty="0"/>
              <a:t>Edward T. Dickinson, M</a:t>
            </a:r>
            <a:r>
              <a:rPr lang="en-US" sz="100" b="1" dirty="0"/>
              <a:t> </a:t>
            </a:r>
            <a:r>
              <a:rPr lang="en-US" sz="2000" b="1" dirty="0"/>
              <a:t>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Safeguarding Your Patient </a:t>
            </a:r>
            <a:r>
              <a:rPr lang="en-US" sz="2000" b="0" dirty="0"/>
              <a:t>(1 of 2)</a:t>
            </a:r>
          </a:p>
        </p:txBody>
      </p:sp>
      <p:sp>
        <p:nvSpPr>
          <p:cNvPr id="17" name="Content Placeholder 16"/>
          <p:cNvSpPr>
            <a:spLocks noGrp="1"/>
          </p:cNvSpPr>
          <p:nvPr>
            <p:ph sz="quarter" idx="13"/>
          </p:nvPr>
        </p:nvSpPr>
        <p:spPr/>
        <p:txBody>
          <a:bodyPr/>
          <a:lstStyle/>
          <a:p>
            <a:r>
              <a:rPr lang="en-US" dirty="0"/>
              <a:t>To protect your patient, you should have:</a:t>
            </a:r>
          </a:p>
          <a:p>
            <a:pPr lvl="1"/>
            <a:r>
              <a:rPr lang="en-US" dirty="0"/>
              <a:t>Aluminized rescue blanket</a:t>
            </a:r>
          </a:p>
          <a:p>
            <a:pPr lvl="1"/>
            <a:r>
              <a:rPr lang="en-US" dirty="0"/>
              <a:t>Lightweight vinyl-coated paper tarpaulin</a:t>
            </a:r>
          </a:p>
          <a:p>
            <a:pPr lvl="1"/>
            <a:r>
              <a:rPr lang="en-US" dirty="0"/>
              <a:t>Wool blanket</a:t>
            </a:r>
          </a:p>
          <a:p>
            <a:pPr lvl="1"/>
            <a:r>
              <a:rPr lang="en-US" dirty="0"/>
              <a:t>Short and long spine boards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Safeguarding Your Patient </a:t>
            </a:r>
            <a:r>
              <a:rPr lang="en-US" sz="2000" b="0" dirty="0"/>
              <a:t>(2 of 2)</a:t>
            </a:r>
          </a:p>
        </p:txBody>
      </p:sp>
      <p:sp>
        <p:nvSpPr>
          <p:cNvPr id="3" name="Content Placeholder 2"/>
          <p:cNvSpPr>
            <a:spLocks noGrp="1"/>
          </p:cNvSpPr>
          <p:nvPr>
            <p:ph sz="quarter" idx="13"/>
          </p:nvPr>
        </p:nvSpPr>
        <p:spPr>
          <a:xfrm>
            <a:off x="457200" y="1556326"/>
            <a:ext cx="8366760" cy="4467955"/>
          </a:xfrm>
        </p:spPr>
        <p:txBody>
          <a:bodyPr/>
          <a:lstStyle/>
          <a:p>
            <a:pPr lvl="1"/>
            <a:r>
              <a:rPr lang="en-US" dirty="0"/>
              <a:t>Hard hats, safety goggles, industrial hearing protectors, disposable dust masks, and thermal masks</a:t>
            </a:r>
          </a:p>
          <a:p>
            <a:pPr lvl="1"/>
            <a:r>
              <a:rPr lang="en-US" dirty="0"/>
              <a:t>Emotional support for the patient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Traffic </a:t>
            </a:r>
            <a:r>
              <a:rPr lang="en-US" sz="2000" b="0" dirty="0"/>
              <a:t>(1 of 2)</a:t>
            </a:r>
          </a:p>
        </p:txBody>
      </p:sp>
      <p:sp>
        <p:nvSpPr>
          <p:cNvPr id="3" name="Content Placeholder 2"/>
          <p:cNvSpPr>
            <a:spLocks noGrp="1"/>
          </p:cNvSpPr>
          <p:nvPr>
            <p:ph sz="quarter" idx="13"/>
          </p:nvPr>
        </p:nvSpPr>
        <p:spPr>
          <a:xfrm>
            <a:off x="457200" y="1556326"/>
            <a:ext cx="8321040" cy="4467955"/>
          </a:xfrm>
        </p:spPr>
        <p:txBody>
          <a:bodyPr/>
          <a:lstStyle/>
          <a:p>
            <a:r>
              <a:rPr lang="en-US" dirty="0"/>
              <a:t>Use ambulance and its warning lights as first form of traffic control.</a:t>
            </a:r>
          </a:p>
          <a:p>
            <a:r>
              <a:rPr lang="en-US" dirty="0"/>
              <a:t>Position other warning devices as soon as possible.</a:t>
            </a:r>
          </a:p>
          <a:p>
            <a:r>
              <a:rPr lang="en-US" dirty="0"/>
              <a:t>Using flares for traffic control</a:t>
            </a:r>
          </a:p>
          <a:p>
            <a:pPr lvl="1"/>
            <a:r>
              <a:rPr lang="en-US" dirty="0"/>
              <a:t>Look for and avoid spilled fuel, dry vegetation, other combustibles, especially at a road edge.</a:t>
            </a:r>
          </a:p>
          <a:p>
            <a:pPr lvl="1"/>
            <a:r>
              <a:rPr lang="en-US" dirty="0"/>
              <a:t>Do not throw out of moving vehicles.</a:t>
            </a:r>
          </a:p>
          <a:p>
            <a:pPr lvl="1"/>
            <a:r>
              <a:rPr lang="en-US" dirty="0"/>
              <a:t>Position a few flares at the edge of the danger zone as soon as the ambulance is parked.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Traffic </a:t>
            </a:r>
            <a:r>
              <a:rPr lang="en-US" sz="2000" b="0" dirty="0"/>
              <a:t>(2 of 2)</a:t>
            </a:r>
          </a:p>
        </p:txBody>
      </p:sp>
      <p:sp>
        <p:nvSpPr>
          <p:cNvPr id="3" name="Content Placeholder 2"/>
          <p:cNvSpPr>
            <a:spLocks noGrp="1"/>
          </p:cNvSpPr>
          <p:nvPr>
            <p:ph sz="quarter" idx="13"/>
          </p:nvPr>
        </p:nvSpPr>
        <p:spPr/>
        <p:txBody>
          <a:bodyPr/>
          <a:lstStyle/>
          <a:p>
            <a:r>
              <a:rPr lang="en-US" dirty="0"/>
              <a:t>Using flares for traffic control</a:t>
            </a:r>
          </a:p>
          <a:p>
            <a:pPr lvl="1"/>
            <a:r>
              <a:rPr lang="en-US" dirty="0"/>
              <a:t>Take a handful of flares and walk (carefully) toward oncoming traffic.</a:t>
            </a:r>
          </a:p>
          <a:p>
            <a:pPr lvl="1"/>
            <a:r>
              <a:rPr lang="en-US" dirty="0"/>
              <a:t>Position the flares every 10 feet, if possible, to channel vehicles into an unblocked lane.</a:t>
            </a:r>
          </a:p>
          <a:p>
            <a:pPr lvl="1"/>
            <a:r>
              <a:rPr lang="en-US" dirty="0"/>
              <a:t>If the collision has occurred on a two-land road, position flares in both directions.</a:t>
            </a:r>
          </a:p>
          <a:p>
            <a:pPr lvl="1"/>
            <a:r>
              <a:rPr lang="en-US" dirty="0"/>
              <a:t>Be careful when lighting the flare.</a:t>
            </a:r>
          </a:p>
          <a:p>
            <a:pPr lvl="1"/>
            <a:r>
              <a:rPr lang="en-US" dirty="0"/>
              <a:t>Never use a flare as a traffic wand.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Highway Emergency Operations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Supplemental Restraint Systems: Airbags</a:t>
            </a:r>
          </a:p>
        </p:txBody>
      </p:sp>
      <p:sp>
        <p:nvSpPr>
          <p:cNvPr id="3" name="Content Placeholder 2"/>
          <p:cNvSpPr>
            <a:spLocks noGrp="1"/>
          </p:cNvSpPr>
          <p:nvPr>
            <p:ph sz="quarter" idx="13"/>
          </p:nvPr>
        </p:nvSpPr>
        <p:spPr>
          <a:xfrm>
            <a:off x="457200" y="1556326"/>
            <a:ext cx="8138160" cy="4467955"/>
          </a:xfrm>
        </p:spPr>
        <p:txBody>
          <a:bodyPr/>
          <a:lstStyle/>
          <a:p>
            <a:r>
              <a:rPr lang="en-US" dirty="0"/>
              <a:t>Airbags designed to inflate on impact, dissipate kinetic energy, and minimize trauma to body</a:t>
            </a:r>
          </a:p>
          <a:p>
            <a:r>
              <a:rPr lang="en-US" dirty="0"/>
              <a:t>Creates “smoke” in vehicle</a:t>
            </a:r>
          </a:p>
          <a:p>
            <a:pPr lvl="1"/>
            <a:r>
              <a:rPr lang="en-US" dirty="0"/>
              <a:t>Cornstarch and talcum powder (and sometimes sodium hydroxide)</a:t>
            </a:r>
          </a:p>
          <a:p>
            <a:r>
              <a:rPr lang="en-US" dirty="0"/>
              <a:t>Watch for an airbag that remains undeployed after a crash.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Energy-Absorbing Bumpers</a:t>
            </a:r>
          </a:p>
        </p:txBody>
      </p:sp>
      <p:sp>
        <p:nvSpPr>
          <p:cNvPr id="3" name="Content Placeholder 2"/>
          <p:cNvSpPr>
            <a:spLocks noGrp="1"/>
          </p:cNvSpPr>
          <p:nvPr>
            <p:ph sz="quarter" idx="13"/>
          </p:nvPr>
        </p:nvSpPr>
        <p:spPr>
          <a:xfrm>
            <a:off x="457200" y="1556326"/>
            <a:ext cx="8138160" cy="4467955"/>
          </a:xfrm>
        </p:spPr>
        <p:txBody>
          <a:bodyPr/>
          <a:lstStyle/>
          <a:p>
            <a:r>
              <a:rPr lang="en-US" dirty="0"/>
              <a:t>If the bumpers were involved in the collision, you may notice that the bumper’s shock absorber system is compressed, or “loaded.”</a:t>
            </a:r>
          </a:p>
          <a:p>
            <a:r>
              <a:rPr lang="en-US" dirty="0"/>
              <a:t>Never stand in front of a loaded bumper.</a:t>
            </a:r>
          </a:p>
          <a:p>
            <a:pPr lvl="1"/>
            <a:r>
              <a:rPr lang="en-US" dirty="0"/>
              <a:t>Diagonal or perpendicular instead</a:t>
            </a:r>
          </a:p>
          <a:p>
            <a:r>
              <a:rPr lang="en-US" dirty="0"/>
              <a:t>In close proximity to fires, emergency responder should approach vehicle at a 45-degree angle (not head-on) if there is going to be an attempt at either fire suppression or patient care.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Spectators</a:t>
            </a:r>
          </a:p>
        </p:txBody>
      </p:sp>
      <p:sp>
        <p:nvSpPr>
          <p:cNvPr id="3" name="Content Placeholder 2"/>
          <p:cNvSpPr>
            <a:spLocks noGrp="1"/>
          </p:cNvSpPr>
          <p:nvPr>
            <p:ph sz="quarter" idx="13"/>
          </p:nvPr>
        </p:nvSpPr>
        <p:spPr/>
        <p:txBody>
          <a:bodyPr/>
          <a:lstStyle/>
          <a:p>
            <a:r>
              <a:rPr lang="en-US" dirty="0"/>
              <a:t>May interfere with rescue and emergency care efforts in addition to traffic</a:t>
            </a:r>
          </a:p>
          <a:p>
            <a:r>
              <a:rPr lang="en-US" dirty="0"/>
              <a:t>If policies permit, ask responsible-looking bystanders to keep spectators away.</a:t>
            </a:r>
          </a:p>
          <a:p>
            <a:pPr lvl="1"/>
            <a:r>
              <a:rPr lang="en-US" dirty="0"/>
              <a:t>Give barricade tape.</a:t>
            </a:r>
          </a:p>
          <a:p>
            <a:pPr lvl="1"/>
            <a:r>
              <a:rPr lang="en-US" dirty="0"/>
              <a:t>Do not put in unsafe positions.</a:t>
            </a:r>
          </a:p>
          <a:p>
            <a:pPr lvl="1"/>
            <a:r>
              <a:rPr lang="en-US" dirty="0"/>
              <a:t>You may be held liable in adverse event.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 </a:t>
            </a:r>
            <a:r>
              <a:rPr lang="en-US" sz="2000" b="0" dirty="0"/>
              <a:t>(1 of 5)</a:t>
            </a:r>
          </a:p>
        </p:txBody>
      </p:sp>
      <p:sp>
        <p:nvSpPr>
          <p:cNvPr id="3" name="Content Placeholder 2"/>
          <p:cNvSpPr>
            <a:spLocks noGrp="1"/>
          </p:cNvSpPr>
          <p:nvPr>
            <p:ph sz="quarter" idx="13"/>
          </p:nvPr>
        </p:nvSpPr>
        <p:spPr/>
        <p:txBody>
          <a:bodyPr/>
          <a:lstStyle/>
          <a:p>
            <a:r>
              <a:rPr lang="en-US" dirty="0"/>
              <a:t>High-voltage lines common</a:t>
            </a:r>
          </a:p>
          <a:p>
            <a:r>
              <a:rPr lang="en-US" dirty="0"/>
              <a:t>Assume entire area around exposed wire dangerous.</a:t>
            </a:r>
          </a:p>
          <a:p>
            <a:pPr lvl="1"/>
            <a:r>
              <a:rPr lang="en-US" dirty="0"/>
              <a:t>Conductors may have touched and energized.</a:t>
            </a:r>
          </a:p>
          <a:p>
            <a:r>
              <a:rPr lang="en-US" dirty="0"/>
              <a:t>Ordinary protective clothing gives no protection against electrocution.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 </a:t>
            </a:r>
            <a:r>
              <a:rPr lang="en-US" sz="2000" b="0" dirty="0"/>
              <a:t>(2 of 5)</a:t>
            </a:r>
          </a:p>
        </p:txBody>
      </p:sp>
      <p:sp>
        <p:nvSpPr>
          <p:cNvPr id="3" name="Content Placeholder 2"/>
          <p:cNvSpPr>
            <a:spLocks noGrp="1"/>
          </p:cNvSpPr>
          <p:nvPr>
            <p:ph sz="quarter" idx="13"/>
          </p:nvPr>
        </p:nvSpPr>
        <p:spPr/>
        <p:txBody>
          <a:bodyPr/>
          <a:lstStyle/>
          <a:p>
            <a:r>
              <a:rPr lang="en-US" dirty="0"/>
              <a:t>Broken utility pole with wires down</a:t>
            </a:r>
          </a:p>
          <a:p>
            <a:pPr lvl="1"/>
            <a:r>
              <a:rPr lang="en-US" dirty="0"/>
              <a:t>Very dangerous</a:t>
            </a:r>
          </a:p>
          <a:p>
            <a:pPr lvl="1"/>
            <a:r>
              <a:rPr lang="en-US" dirty="0"/>
              <a:t>Set up a large safety zone and discourage occupants of collision from leaving the wreckage.</a:t>
            </a:r>
          </a:p>
          <a:p>
            <a:pPr lvl="1"/>
            <a:r>
              <a:rPr lang="en-US" dirty="0"/>
              <a:t>Determine the number of the nearest pole you can safely approach, and ask your dispatcher to advise the power company of the pole number and its location.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 </a:t>
            </a:r>
            <a:r>
              <a:rPr lang="en-US" sz="2000" b="0" dirty="0"/>
              <a:t>(3 of 5)</a:t>
            </a:r>
          </a:p>
        </p:txBody>
      </p:sp>
      <p:sp>
        <p:nvSpPr>
          <p:cNvPr id="3" name="Content Placeholder 2"/>
          <p:cNvSpPr>
            <a:spLocks noGrp="1"/>
          </p:cNvSpPr>
          <p:nvPr>
            <p:ph sz="quarter" idx="13"/>
          </p:nvPr>
        </p:nvSpPr>
        <p:spPr/>
        <p:txBody>
          <a:bodyPr/>
          <a:lstStyle/>
          <a:p>
            <a:pPr lvl="1"/>
            <a:r>
              <a:rPr lang="en-US" dirty="0"/>
              <a:t>Do not attempt to move downed wires.</a:t>
            </a:r>
          </a:p>
          <a:p>
            <a:pPr lvl="1"/>
            <a:r>
              <a:rPr lang="en-US" dirty="0"/>
              <a:t>Stand in </a:t>
            </a:r>
            <a:r>
              <a:rPr lang="en-US" dirty="0" smtClean="0"/>
              <a:t>a </a:t>
            </a:r>
            <a:r>
              <a:rPr lang="en-US" dirty="0"/>
              <a:t>safe place until the power company disconnects the power or cuts the wire.</a:t>
            </a:r>
          </a:p>
          <a:p>
            <a:r>
              <a:rPr lang="en-US" dirty="0"/>
              <a:t>Broken utility pole with wires intact</a:t>
            </a:r>
          </a:p>
          <a:p>
            <a:pPr lvl="1"/>
            <a:r>
              <a:rPr lang="en-US" dirty="0"/>
              <a:t>Park the ambulance outside the danger zone.</a:t>
            </a:r>
          </a:p>
          <a:p>
            <a:pPr lvl="1"/>
            <a:r>
              <a:rPr lang="en-US" dirty="0"/>
              <a:t>Notify your dispatcher of the situation.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 </a:t>
            </a:r>
            <a:r>
              <a:rPr lang="en-US" sz="2000" b="0" dirty="0"/>
              <a:t>(4 of 5)</a:t>
            </a:r>
          </a:p>
        </p:txBody>
      </p:sp>
      <p:sp>
        <p:nvSpPr>
          <p:cNvPr id="3" name="Content Placeholder 2"/>
          <p:cNvSpPr>
            <a:spLocks noGrp="1"/>
          </p:cNvSpPr>
          <p:nvPr>
            <p:ph sz="quarter" idx="13"/>
          </p:nvPr>
        </p:nvSpPr>
        <p:spPr/>
        <p:txBody>
          <a:bodyPr/>
          <a:lstStyle/>
          <a:p>
            <a:r>
              <a:rPr lang="en-US" dirty="0"/>
              <a:t>Broken utility pole with wires intact</a:t>
            </a:r>
          </a:p>
          <a:p>
            <a:pPr lvl="1"/>
            <a:r>
              <a:rPr lang="en-US" dirty="0"/>
              <a:t>Stay outside the danger zone until power company representatives can de-energize the conductors and stabilize the pole.</a:t>
            </a:r>
          </a:p>
          <a:p>
            <a:pPr lvl="1"/>
            <a:r>
              <a:rPr lang="en-US" dirty="0"/>
              <a:t>Keep spectators and other emergency service personnel out of the danger zone.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 </a:t>
            </a:r>
            <a:r>
              <a:rPr lang="en-US" sz="2000" b="0" dirty="0"/>
              <a:t>(5 of 5)</a:t>
            </a:r>
          </a:p>
        </p:txBody>
      </p:sp>
      <p:sp>
        <p:nvSpPr>
          <p:cNvPr id="3" name="Content Placeholder 2"/>
          <p:cNvSpPr>
            <a:spLocks noGrp="1"/>
          </p:cNvSpPr>
          <p:nvPr>
            <p:ph sz="quarter" idx="13"/>
          </p:nvPr>
        </p:nvSpPr>
        <p:spPr/>
        <p:txBody>
          <a:bodyPr/>
          <a:lstStyle/>
          <a:p>
            <a:r>
              <a:rPr lang="en-US" dirty="0"/>
              <a:t>Damaged pad-mounted transformer</a:t>
            </a:r>
          </a:p>
          <a:p>
            <a:pPr lvl="1"/>
            <a:r>
              <a:rPr lang="en-US" dirty="0"/>
              <a:t>Request an immediate power company response.</a:t>
            </a:r>
          </a:p>
          <a:p>
            <a:pPr lvl="1"/>
            <a:r>
              <a:rPr lang="en-US" dirty="0"/>
              <a:t>Do not touch either the transformer case or a vehicle touching it.</a:t>
            </a:r>
          </a:p>
          <a:p>
            <a:pPr lvl="2"/>
            <a:r>
              <a:rPr lang="en-US" dirty="0"/>
              <a:t>Warn other emergency personnel.</a:t>
            </a:r>
          </a:p>
          <a:p>
            <a:pPr lvl="1"/>
            <a:r>
              <a:rPr lang="en-US" dirty="0"/>
              <a:t>Stand in a safe place until the power company de-energizes it.</a:t>
            </a:r>
          </a:p>
          <a:p>
            <a:pPr lvl="1"/>
            <a:r>
              <a:rPr lang="en-US" dirty="0"/>
              <a:t>Keep spectators out of the danger zone.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Fires </a:t>
            </a:r>
            <a:r>
              <a:rPr lang="en-US" sz="2000" b="0" dirty="0"/>
              <a:t>(1 of 4)</a:t>
            </a:r>
          </a:p>
        </p:txBody>
      </p:sp>
      <p:sp>
        <p:nvSpPr>
          <p:cNvPr id="3" name="Content Placeholder 2"/>
          <p:cNvSpPr>
            <a:spLocks noGrp="1"/>
          </p:cNvSpPr>
          <p:nvPr>
            <p:ph sz="quarter" idx="13"/>
          </p:nvPr>
        </p:nvSpPr>
        <p:spPr/>
        <p:txBody>
          <a:bodyPr/>
          <a:lstStyle/>
          <a:p>
            <a:r>
              <a:rPr lang="en-US" dirty="0"/>
              <a:t>Small fires</a:t>
            </a:r>
          </a:p>
          <a:p>
            <a:pPr lvl="1"/>
            <a:r>
              <a:rPr lang="en-US" dirty="0"/>
              <a:t>15- or 20-pound class A:B:C dry chemical fire extinguisher extinguishes almost anything burning.</a:t>
            </a:r>
          </a:p>
          <a:p>
            <a:r>
              <a:rPr lang="en-US" dirty="0"/>
              <a:t>Fire in the engine compartment</a:t>
            </a:r>
          </a:p>
          <a:p>
            <a:pPr lvl="1"/>
            <a:r>
              <a:rPr lang="en-US" dirty="0"/>
              <a:t>Do not attempt extinguishment unless hood fully open or open to the safety latch.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Fires </a:t>
            </a:r>
            <a:r>
              <a:rPr lang="en-US" sz="2000" b="0" dirty="0"/>
              <a:t>(2 of 4)</a:t>
            </a:r>
          </a:p>
        </p:txBody>
      </p:sp>
      <p:pic>
        <p:nvPicPr>
          <p:cNvPr id="5" name="Picture 4" descr="An E M T in protective gear sprays a fire extinguisher on a smoking vehicle's engine with the hood partially o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673" y="1708326"/>
            <a:ext cx="5844655" cy="3510357"/>
          </a:xfrm>
          <a:prstGeom prst="rect">
            <a:avLst/>
          </a:prstGeom>
        </p:spPr>
      </p:pic>
      <p:sp>
        <p:nvSpPr>
          <p:cNvPr id="6" name="Content Placeholder 5"/>
          <p:cNvSpPr>
            <a:spLocks noGrp="1"/>
          </p:cNvSpPr>
          <p:nvPr>
            <p:ph sz="quarter" idx="16"/>
          </p:nvPr>
        </p:nvSpPr>
        <p:spPr>
          <a:xfrm>
            <a:off x="457199" y="5541645"/>
            <a:ext cx="8321040" cy="329188"/>
          </a:xfrm>
        </p:spPr>
        <p:txBody>
          <a:bodyPr/>
          <a:lstStyle/>
          <a:p>
            <a:pPr marL="0" indent="0">
              <a:buNone/>
            </a:pPr>
            <a:r>
              <a:rPr lang="en-US" dirty="0"/>
              <a:t>Extinguishing a fire in the engine compartment when the hood is partially open.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Highway Emergency Operations </a:t>
            </a:r>
            <a:r>
              <a:rPr lang="en-US" sz="2000" b="0" dirty="0"/>
              <a:t>(1 of 3)</a:t>
            </a:r>
          </a:p>
        </p:txBody>
      </p:sp>
      <p:sp>
        <p:nvSpPr>
          <p:cNvPr id="5" name="Content Placeholder 4"/>
          <p:cNvSpPr>
            <a:spLocks noGrp="1"/>
          </p:cNvSpPr>
          <p:nvPr>
            <p:ph sz="quarter" idx="13"/>
          </p:nvPr>
        </p:nvSpPr>
        <p:spPr>
          <a:xfrm>
            <a:off x="457200" y="1556326"/>
            <a:ext cx="8412480" cy="4467955"/>
          </a:xfrm>
        </p:spPr>
        <p:txBody>
          <a:bodyPr/>
          <a:lstStyle/>
          <a:p>
            <a:r>
              <a:rPr lang="en-US" dirty="0"/>
              <a:t>Oncoming traffic at highway incidents is one of the greatest hazards emergency responders face today.</a:t>
            </a:r>
          </a:p>
          <a:p>
            <a:r>
              <a:rPr lang="en-US" dirty="0"/>
              <a:t>Responding agencies and personnel need to be cognizant of their responsibilities in these types of hazardous environments.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Fires </a:t>
            </a:r>
            <a:r>
              <a:rPr lang="en-US" sz="2000" b="0" dirty="0"/>
              <a:t>(3 of 4)</a:t>
            </a:r>
          </a:p>
        </p:txBody>
      </p:sp>
      <p:sp>
        <p:nvSpPr>
          <p:cNvPr id="3" name="Content Placeholder 2"/>
          <p:cNvSpPr>
            <a:spLocks noGrp="1"/>
          </p:cNvSpPr>
          <p:nvPr>
            <p:ph sz="quarter" idx="13"/>
          </p:nvPr>
        </p:nvSpPr>
        <p:spPr/>
        <p:txBody>
          <a:bodyPr/>
          <a:lstStyle/>
          <a:p>
            <a:r>
              <a:rPr lang="en-US" dirty="0"/>
              <a:t>Fire in the passenger compartment or trunk</a:t>
            </a:r>
          </a:p>
          <a:p>
            <a:pPr lvl="1"/>
            <a:r>
              <a:rPr lang="en-US" dirty="0"/>
              <a:t>Apply extinguisher sparingly until occupants can be freed.</a:t>
            </a:r>
          </a:p>
          <a:p>
            <a:pPr lvl="1"/>
            <a:r>
              <a:rPr lang="en-US" dirty="0"/>
              <a:t>If in trunk, apply same principles as engine compartment fire and leave extinguishment to fire department.</a:t>
            </a:r>
          </a:p>
          <a:p>
            <a:r>
              <a:rPr lang="en-US" dirty="0"/>
              <a:t>Fire under the vehicle</a:t>
            </a:r>
          </a:p>
          <a:p>
            <a:pPr lvl="1"/>
            <a:r>
              <a:rPr lang="en-US" dirty="0"/>
              <a:t>Sweep the flames from under the passenger compartment.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Fires </a:t>
            </a:r>
            <a:r>
              <a:rPr lang="en-US" sz="2000" b="0" dirty="0"/>
              <a:t>(4 of 4)</a:t>
            </a:r>
          </a:p>
        </p:txBody>
      </p:sp>
      <p:sp>
        <p:nvSpPr>
          <p:cNvPr id="3" name="Content Placeholder 2"/>
          <p:cNvSpPr>
            <a:spLocks noGrp="1"/>
          </p:cNvSpPr>
          <p:nvPr>
            <p:ph sz="quarter" idx="13"/>
          </p:nvPr>
        </p:nvSpPr>
        <p:spPr/>
        <p:txBody>
          <a:bodyPr/>
          <a:lstStyle/>
          <a:p>
            <a:r>
              <a:rPr lang="en-US" dirty="0"/>
              <a:t>Truck fires</a:t>
            </a:r>
          </a:p>
          <a:p>
            <a:pPr lvl="1"/>
            <a:r>
              <a:rPr lang="en-US" dirty="0"/>
              <a:t>A:B:C extinguisher</a:t>
            </a:r>
          </a:p>
          <a:p>
            <a:pPr lvl="1"/>
            <a:r>
              <a:rPr lang="en-US" dirty="0"/>
              <a:t>Burning truck tires are especially dangerous.</a:t>
            </a:r>
          </a:p>
          <a:p>
            <a:pPr lvl="2"/>
            <a:r>
              <a:rPr lang="en-US" dirty="0"/>
              <a:t>Never stand directly in front of a truck wheel when there is a fire.</a:t>
            </a:r>
          </a:p>
          <a:p>
            <a:pPr lvl="2"/>
            <a:r>
              <a:rPr lang="en-US" dirty="0"/>
              <a:t>Flames can spread to vehicle’s body and cargo, or the tires can explode.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Disabling a Vehicle’s Electrical System</a:t>
            </a:r>
          </a:p>
        </p:txBody>
      </p:sp>
      <p:sp>
        <p:nvSpPr>
          <p:cNvPr id="3" name="Content Placeholder 2"/>
          <p:cNvSpPr>
            <a:spLocks noGrp="1"/>
          </p:cNvSpPr>
          <p:nvPr>
            <p:ph sz="quarter" idx="13"/>
          </p:nvPr>
        </p:nvSpPr>
        <p:spPr>
          <a:xfrm>
            <a:off x="457200" y="1556326"/>
            <a:ext cx="7924800" cy="4467955"/>
          </a:xfrm>
        </p:spPr>
        <p:txBody>
          <a:bodyPr/>
          <a:lstStyle/>
          <a:p>
            <a:r>
              <a:rPr lang="en-US" dirty="0"/>
              <a:t>Remember that many cars have electrically powered door locks, window operators, and seat adjustment mechanisms.</a:t>
            </a:r>
          </a:p>
          <a:p>
            <a:r>
              <a:rPr lang="en-US" dirty="0"/>
              <a:t>Disconnect the negative cable from the battery.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a Vehicle </a:t>
            </a:r>
            <a:r>
              <a:rPr lang="en-US" sz="2000" b="0" dirty="0"/>
              <a:t>(1 of 4)</a:t>
            </a:r>
          </a:p>
        </p:txBody>
      </p:sp>
      <p:sp>
        <p:nvSpPr>
          <p:cNvPr id="3" name="Content Placeholder 2"/>
          <p:cNvSpPr>
            <a:spLocks noGrp="1"/>
          </p:cNvSpPr>
          <p:nvPr>
            <p:ph sz="quarter" idx="13"/>
          </p:nvPr>
        </p:nvSpPr>
        <p:spPr/>
        <p:txBody>
          <a:bodyPr/>
          <a:lstStyle/>
          <a:p>
            <a:r>
              <a:rPr lang="en-US" dirty="0"/>
              <a:t>Vehicle on its wheels</a:t>
            </a:r>
          </a:p>
          <a:p>
            <a:pPr lvl="1"/>
            <a:r>
              <a:rPr lang="en-US" dirty="0"/>
              <a:t>Turn off engine.</a:t>
            </a:r>
          </a:p>
          <a:p>
            <a:pPr lvl="1"/>
            <a:r>
              <a:rPr lang="en-US" dirty="0"/>
              <a:t>Step-chock three sides.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a Vehicle </a:t>
            </a:r>
            <a:r>
              <a:rPr lang="en-US" sz="2000" b="0" dirty="0"/>
              <a:t>(2 of 4)</a:t>
            </a:r>
          </a:p>
        </p:txBody>
      </p:sp>
      <p:pic>
        <p:nvPicPr>
          <p:cNvPr id="17" name="Picture 2" descr="E M T’s stabilize a car that has gone off the road. One E M T lifts the front of the car while another places blocks of wood under the car behind the front whe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586" y="1738286"/>
            <a:ext cx="5599112" cy="373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6"/>
          </p:nvPr>
        </p:nvSpPr>
        <p:spPr>
          <a:xfrm>
            <a:off x="457199" y="5778953"/>
            <a:ext cx="8229600" cy="326459"/>
          </a:xfrm>
        </p:spPr>
        <p:txBody>
          <a:bodyPr/>
          <a:lstStyle/>
          <a:p>
            <a:pPr marL="0" indent="0">
              <a:buNone/>
            </a:pPr>
            <a:r>
              <a:rPr lang="en-US" dirty="0"/>
              <a:t>Stabilizing a car on its wheels with cribbing while patient contact is initiated.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a Vehicle </a:t>
            </a:r>
            <a:r>
              <a:rPr lang="en-US" sz="2000" b="0" dirty="0"/>
              <a:t>(3 of 4)</a:t>
            </a:r>
          </a:p>
        </p:txBody>
      </p:sp>
      <p:sp>
        <p:nvSpPr>
          <p:cNvPr id="3" name="Content Placeholder 2"/>
          <p:cNvSpPr>
            <a:spLocks noGrp="1"/>
          </p:cNvSpPr>
          <p:nvPr>
            <p:ph sz="quarter" idx="13"/>
          </p:nvPr>
        </p:nvSpPr>
        <p:spPr/>
        <p:txBody>
          <a:bodyPr/>
          <a:lstStyle/>
          <a:p>
            <a:r>
              <a:rPr lang="en-US" dirty="0"/>
              <a:t>Vehicle on its side</a:t>
            </a:r>
          </a:p>
          <a:p>
            <a:pPr lvl="1"/>
            <a:r>
              <a:rPr lang="en-US" dirty="0"/>
              <a:t>Stabilize with ropes, cribbing, or stabilizer bars.</a:t>
            </a:r>
          </a:p>
          <a:p>
            <a:r>
              <a:rPr lang="en-US" dirty="0"/>
              <a:t>Vehicle on its roof</a:t>
            </a:r>
          </a:p>
          <a:p>
            <a:pPr lvl="1"/>
            <a:r>
              <a:rPr lang="en-US" dirty="0"/>
              <a:t>Utilize 4 × 4 wood blocks to build crib box.</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a Vehicle </a:t>
            </a:r>
            <a:r>
              <a:rPr lang="en-US" sz="2000" b="0" dirty="0"/>
              <a:t>(4 of 4)</a:t>
            </a:r>
          </a:p>
        </p:txBody>
      </p:sp>
      <p:pic>
        <p:nvPicPr>
          <p:cNvPr id="17" name="Picture 2" descr="A view of the bottom of a vehicle that has flipped on its side. An E M T fixes wood beams to keep the car from tipping back uprigh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0544" y="1664569"/>
            <a:ext cx="5522912" cy="36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6"/>
          </p:nvPr>
        </p:nvSpPr>
        <p:spPr>
          <a:xfrm>
            <a:off x="457199" y="5573704"/>
            <a:ext cx="8229600" cy="649605"/>
          </a:xfrm>
        </p:spPr>
        <p:txBody>
          <a:bodyPr/>
          <a:lstStyle/>
          <a:p>
            <a:pPr marL="0" indent="0">
              <a:buNone/>
            </a:pPr>
            <a:r>
              <a:rPr lang="en-US" dirty="0"/>
              <a:t>A vehicle on its side stabilized with struts. For maximum stability, it may be best to place cribbing on one side, struts on the other.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Gaining Access</a:t>
            </a:r>
          </a:p>
        </p:txBody>
      </p:sp>
      <p:sp>
        <p:nvSpPr>
          <p:cNvPr id="17" name="Content Placeholder 16"/>
          <p:cNvSpPr>
            <a:spLocks noGrp="1"/>
          </p:cNvSpPr>
          <p:nvPr>
            <p:ph sz="quarter" idx="13"/>
          </p:nvPr>
        </p:nvSpPr>
        <p:spPr/>
        <p:txBody>
          <a:bodyPr/>
          <a:lstStyle/>
          <a:p>
            <a:r>
              <a:rPr lang="en-US" dirty="0"/>
              <a:t>Simple access</a:t>
            </a:r>
          </a:p>
          <a:p>
            <a:pPr lvl="1"/>
            <a:r>
              <a:rPr lang="en-US" dirty="0"/>
              <a:t>Check if door or window can be opened.</a:t>
            </a:r>
          </a:p>
          <a:p>
            <a:pPr lvl="1"/>
            <a:r>
              <a:rPr lang="en-US" dirty="0"/>
              <a:t>“Try before you pry.”</a:t>
            </a:r>
          </a:p>
          <a:p>
            <a:r>
              <a:rPr lang="en-US" dirty="0"/>
              <a:t>Complex access</a:t>
            </a:r>
          </a:p>
          <a:p>
            <a:pPr lvl="1"/>
            <a:r>
              <a:rPr lang="en-US" dirty="0"/>
              <a:t>Utilize tools and equipment.</a:t>
            </a:r>
          </a:p>
          <a:p>
            <a:pPr lvl="1"/>
            <a:r>
              <a:rPr lang="en-US" dirty="0"/>
              <a:t>Break glass in side or rear window as far from passengers as possible.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Disentanglement: A Three-Part Action Plan </a:t>
            </a:r>
            <a:r>
              <a:rPr lang="en-US" sz="2000" b="0" dirty="0"/>
              <a:t>(1 of 2)</a:t>
            </a:r>
          </a:p>
        </p:txBody>
      </p:sp>
      <p:sp>
        <p:nvSpPr>
          <p:cNvPr id="3" name="Content Placeholder 2"/>
          <p:cNvSpPr>
            <a:spLocks noGrp="1"/>
          </p:cNvSpPr>
          <p:nvPr>
            <p:ph sz="quarter" idx="13"/>
          </p:nvPr>
        </p:nvSpPr>
        <p:spPr>
          <a:xfrm>
            <a:off x="457200" y="1556326"/>
            <a:ext cx="8066314" cy="4467955"/>
          </a:xfrm>
        </p:spPr>
        <p:txBody>
          <a:bodyPr/>
          <a:lstStyle/>
          <a:p>
            <a:r>
              <a:rPr lang="en-US" dirty="0"/>
              <a:t>Steps one and two: gain access by disposing of doors and the roof</a:t>
            </a:r>
          </a:p>
          <a:p>
            <a:pPr lvl="1"/>
            <a:r>
              <a:rPr lang="en-US" dirty="0"/>
              <a:t>Makes vehicle interior accessible</a:t>
            </a:r>
          </a:p>
          <a:p>
            <a:pPr lvl="1"/>
            <a:r>
              <a:rPr lang="en-US" dirty="0"/>
              <a:t>Creates large exit</a:t>
            </a:r>
          </a:p>
          <a:p>
            <a:pPr lvl="1"/>
            <a:r>
              <a:rPr lang="en-US" dirty="0"/>
              <a:t>Provides fresh air and helps cool heated patient</a:t>
            </a:r>
          </a:p>
          <a:p>
            <a:pPr lvl="1"/>
            <a:r>
              <a:rPr lang="en-US" dirty="0"/>
              <a:t>Quick access to critical patient can improve survivability and perhaps decrease morbidity.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Disentanglement: A Three-Part Action Plan </a:t>
            </a:r>
            <a:r>
              <a:rPr lang="en-US" sz="2000" b="0" dirty="0"/>
              <a:t>(2 of 2)</a:t>
            </a:r>
          </a:p>
        </p:txBody>
      </p:sp>
      <p:sp>
        <p:nvSpPr>
          <p:cNvPr id="3" name="Content Placeholder 2"/>
          <p:cNvSpPr>
            <a:spLocks noGrp="1"/>
          </p:cNvSpPr>
          <p:nvPr>
            <p:ph sz="quarter" idx="13"/>
          </p:nvPr>
        </p:nvSpPr>
        <p:spPr>
          <a:xfrm>
            <a:off x="457200" y="1556326"/>
            <a:ext cx="8321040" cy="4467955"/>
          </a:xfrm>
        </p:spPr>
        <p:txBody>
          <a:bodyPr/>
          <a:lstStyle/>
          <a:p>
            <a:r>
              <a:rPr lang="en-US" dirty="0"/>
              <a:t>Step three: disentangle occupants by displacing the front end</a:t>
            </a:r>
          </a:p>
          <a:p>
            <a:pPr lvl="1"/>
            <a:r>
              <a:rPr lang="en-US" dirty="0"/>
              <a:t>Easily accomplished with heavy-duty jacks and hacksaws</a:t>
            </a:r>
          </a:p>
          <a:p>
            <a:pPr lvl="1"/>
            <a:r>
              <a:rPr lang="en-US" dirty="0"/>
              <a:t>Do not cut steering column or airbag wiring; may cause unexpected firing.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Highway Emergency Operations </a:t>
            </a:r>
            <a:r>
              <a:rPr lang="en-US" sz="2000" b="0" dirty="0"/>
              <a:t>(2 of 3)</a:t>
            </a:r>
          </a:p>
        </p:txBody>
      </p:sp>
      <p:sp>
        <p:nvSpPr>
          <p:cNvPr id="5" name="Content Placeholder 4"/>
          <p:cNvSpPr>
            <a:spLocks noGrp="1"/>
          </p:cNvSpPr>
          <p:nvPr>
            <p:ph sz="quarter" idx="13"/>
          </p:nvPr>
        </p:nvSpPr>
        <p:spPr>
          <a:xfrm>
            <a:off x="457200" y="1556326"/>
            <a:ext cx="8138160" cy="4467955"/>
          </a:xfrm>
        </p:spPr>
        <p:txBody>
          <a:bodyPr/>
          <a:lstStyle/>
          <a:p>
            <a:r>
              <a:rPr lang="en-US" dirty="0"/>
              <a:t>E</a:t>
            </a:r>
            <a:r>
              <a:rPr lang="en-US" sz="100" dirty="0"/>
              <a:t> </a:t>
            </a:r>
            <a:r>
              <a:rPr lang="en-US" dirty="0"/>
              <a:t>M</a:t>
            </a:r>
            <a:r>
              <a:rPr lang="en-US" sz="100" dirty="0"/>
              <a:t> </a:t>
            </a:r>
            <a:r>
              <a:rPr lang="en-US" dirty="0"/>
              <a:t>S response should be limited to only the manpower and vehicles needed to accomplish the mission.</a:t>
            </a:r>
          </a:p>
          <a:p>
            <a:r>
              <a:rPr lang="en-US" dirty="0"/>
              <a:t>The first-arriving unit should institute “blocking” to protect the work area.</a:t>
            </a:r>
          </a:p>
          <a:p>
            <a:pPr lvl="1"/>
            <a:r>
              <a:rPr lang="en-US" dirty="0"/>
              <a:t>Preferably fire apparatus</a:t>
            </a:r>
          </a:p>
          <a:p>
            <a:r>
              <a:rPr lang="en-US" dirty="0"/>
              <a:t>If it is necessary to block lanes of traffic, clear them quickly as possible so that flow of traffic can return to normal.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Chapter Review</a:t>
            </a:r>
            <a:endParaRPr lang="en-IN"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(1 of 3)</a:t>
            </a:r>
          </a:p>
        </p:txBody>
      </p:sp>
      <p:sp>
        <p:nvSpPr>
          <p:cNvPr id="5" name="Content Placeholder 4"/>
          <p:cNvSpPr>
            <a:spLocks noGrp="1"/>
          </p:cNvSpPr>
          <p:nvPr>
            <p:ph sz="quarter" idx="13"/>
          </p:nvPr>
        </p:nvSpPr>
        <p:spPr>
          <a:xfrm>
            <a:off x="457200" y="1556326"/>
            <a:ext cx="8321040" cy="4467955"/>
          </a:xfrm>
        </p:spPr>
        <p:txBody>
          <a:bodyPr/>
          <a:lstStyle/>
          <a:p>
            <a:r>
              <a:rPr lang="en-US" dirty="0"/>
              <a:t>Remember, highway operations are </a:t>
            </a:r>
            <a:r>
              <a:rPr lang="en-US" b="1" dirty="0"/>
              <a:t>high risk</a:t>
            </a:r>
            <a:r>
              <a:rPr lang="en-US" dirty="0"/>
              <a:t>. Take these precautions:</a:t>
            </a:r>
          </a:p>
          <a:p>
            <a:pPr lvl="1"/>
            <a:r>
              <a:rPr lang="en-US" dirty="0"/>
              <a:t>Wear high-visibility garments.</a:t>
            </a:r>
          </a:p>
          <a:p>
            <a:pPr lvl="1"/>
            <a:r>
              <a:rPr lang="en-US" dirty="0"/>
              <a:t>Position the ambulance for blocking until fire apparatus arrives. Then position ambulances “downstream” in the safe zone.</a:t>
            </a:r>
          </a:p>
          <a:p>
            <a:pPr lvl="1"/>
            <a:r>
              <a:rPr lang="en-US" dirty="0"/>
              <a:t>Reduce lighting that may blind passing drivers.</a:t>
            </a:r>
          </a:p>
          <a:p>
            <a:pPr lvl="1"/>
            <a:r>
              <a:rPr lang="en-US" dirty="0"/>
              <a:t>Avoid crossing traffic lanes with patients.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(2 of 3)</a:t>
            </a:r>
          </a:p>
        </p:txBody>
      </p:sp>
      <p:sp>
        <p:nvSpPr>
          <p:cNvPr id="5" name="Content Placeholder 4"/>
          <p:cNvSpPr>
            <a:spLocks noGrp="1"/>
          </p:cNvSpPr>
          <p:nvPr>
            <p:ph sz="quarter" idx="13"/>
          </p:nvPr>
        </p:nvSpPr>
        <p:spPr/>
        <p:txBody>
          <a:bodyPr/>
          <a:lstStyle/>
          <a:p>
            <a:r>
              <a:rPr lang="en-US" dirty="0"/>
              <a:t>Scene size-up is key. How many patients are there? What is the triage status? Are additional resources needed?</a:t>
            </a:r>
          </a:p>
          <a:p>
            <a:r>
              <a:rPr lang="en-US" dirty="0"/>
              <a:t>Protect yourself. Look out for:</a:t>
            </a:r>
          </a:p>
          <a:p>
            <a:pPr lvl="1"/>
            <a:r>
              <a:rPr lang="en-US" dirty="0"/>
              <a:t>Traffic</a:t>
            </a:r>
          </a:p>
          <a:p>
            <a:pPr lvl="1"/>
            <a:r>
              <a:rPr lang="en-US" dirty="0"/>
              <a:t>Undeployed airbags (Disconnect the battery to deactivate the airbag system.)</a:t>
            </a:r>
          </a:p>
          <a:p>
            <a:pPr lvl="1"/>
            <a:r>
              <a:rPr lang="en-US" dirty="0"/>
              <a:t>Loaded bumpers</a:t>
            </a:r>
          </a:p>
          <a:p>
            <a:pPr lvl="1"/>
            <a:r>
              <a:rPr lang="en-US" dirty="0"/>
              <a:t>Sharp metal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(3 of 3)</a:t>
            </a:r>
          </a:p>
        </p:txBody>
      </p:sp>
      <p:sp>
        <p:nvSpPr>
          <p:cNvPr id="5" name="Content Placeholder 4"/>
          <p:cNvSpPr>
            <a:spLocks noGrp="1"/>
          </p:cNvSpPr>
          <p:nvPr>
            <p:ph sz="quarter" idx="13"/>
          </p:nvPr>
        </p:nvSpPr>
        <p:spPr/>
        <p:txBody>
          <a:bodyPr/>
          <a:lstStyle/>
          <a:p>
            <a:r>
              <a:rPr lang="en-US" dirty="0"/>
              <a:t>Match the level of P</a:t>
            </a:r>
            <a:r>
              <a:rPr lang="en-US" sz="100" dirty="0"/>
              <a:t> </a:t>
            </a:r>
            <a:r>
              <a:rPr lang="en-US" dirty="0"/>
              <a:t>P</a:t>
            </a:r>
            <a:r>
              <a:rPr lang="en-US" sz="100" dirty="0"/>
              <a:t> </a:t>
            </a:r>
            <a:r>
              <a:rPr lang="en-US" dirty="0"/>
              <a:t>E being worn by other public safety responders.</a:t>
            </a:r>
          </a:p>
          <a:p>
            <a:r>
              <a:rPr lang="en-US" dirty="0"/>
              <a:t>Ensure scene safety:</a:t>
            </a:r>
          </a:p>
          <a:p>
            <a:pPr lvl="1"/>
            <a:r>
              <a:rPr lang="en-US" dirty="0"/>
              <a:t>If wires are down, keep spectators back! If wires are over an occupied car, don’t allow the occupants to exit until the power company deactivates the wires.</a:t>
            </a:r>
          </a:p>
          <a:p>
            <a:pPr lvl="1"/>
            <a:r>
              <a:rPr lang="en-US" dirty="0"/>
              <a:t>Make sure the vehicle is stable. Be sure it won’t roll away or tip over.</a:t>
            </a:r>
          </a:p>
          <a:p>
            <a:r>
              <a:rPr lang="en-US" dirty="0"/>
              <a:t>First try simple means to gain access.</a:t>
            </a:r>
          </a:p>
          <a:p>
            <a:r>
              <a:rPr lang="en-US" dirty="0"/>
              <a:t>Protect your patient during the extrication process.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(1 of 2)</a:t>
            </a:r>
          </a:p>
        </p:txBody>
      </p:sp>
      <p:sp>
        <p:nvSpPr>
          <p:cNvPr id="3" name="Content Placeholder 2"/>
          <p:cNvSpPr>
            <a:spLocks noGrp="1"/>
          </p:cNvSpPr>
          <p:nvPr>
            <p:ph sz="quarter" idx="13"/>
          </p:nvPr>
        </p:nvSpPr>
        <p:spPr>
          <a:xfrm>
            <a:off x="457200" y="1556326"/>
            <a:ext cx="8321040" cy="4467955"/>
          </a:xfrm>
        </p:spPr>
        <p:txBody>
          <a:bodyPr/>
          <a:lstStyle/>
          <a:p>
            <a:r>
              <a:rPr lang="en-US" dirty="0"/>
              <a:t>Highway response is a significant safety hazard for E</a:t>
            </a:r>
            <a:r>
              <a:rPr lang="en-US" sz="100" dirty="0"/>
              <a:t> </a:t>
            </a:r>
            <a:r>
              <a:rPr lang="en-US" dirty="0"/>
              <a:t>M</a:t>
            </a:r>
            <a:r>
              <a:rPr lang="en-US" sz="100" dirty="0"/>
              <a:t> </a:t>
            </a:r>
            <a:r>
              <a:rPr lang="en-US" dirty="0"/>
              <a:t>Ts. Specific safety planning and procedures must be utilized to keep responders safe.</a:t>
            </a:r>
          </a:p>
          <a:p>
            <a:r>
              <a:rPr lang="en-US" dirty="0"/>
              <a:t>Responding units should evaluate the need for further units, institute “blocking” to protect the work area, and always exit apparatus into the safe zone.</a:t>
            </a:r>
          </a:p>
          <a:p>
            <a:r>
              <a:rPr lang="en-US" dirty="0"/>
              <a:t>Use protective equipment and warning devices.</a:t>
            </a:r>
          </a:p>
          <a:p>
            <a:r>
              <a:rPr lang="en-US" dirty="0"/>
              <a:t>Vehicle extrication often requires specialized training and resources. Know local resources and procedure for activating those resources.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(2 of 2)</a:t>
            </a:r>
          </a:p>
        </p:txBody>
      </p:sp>
      <p:sp>
        <p:nvSpPr>
          <p:cNvPr id="3" name="Content Placeholder 2"/>
          <p:cNvSpPr>
            <a:spLocks noGrp="1"/>
          </p:cNvSpPr>
          <p:nvPr>
            <p:ph sz="quarter" idx="13"/>
          </p:nvPr>
        </p:nvSpPr>
        <p:spPr/>
        <p:txBody>
          <a:bodyPr/>
          <a:lstStyle/>
          <a:p>
            <a:r>
              <a:rPr lang="en-US" dirty="0"/>
              <a:t>Determine extrication resources needed and patient extrication priority through thorough scene size-up.</a:t>
            </a:r>
          </a:p>
          <a:p>
            <a:r>
              <a:rPr lang="en-US" dirty="0"/>
              <a:t>Extrication can pose a variety of threats. Evaluate the scene carefully and employ safety procedures.</a:t>
            </a:r>
          </a:p>
          <a:p>
            <a:r>
              <a:rPr lang="en-US" dirty="0"/>
              <a:t>Gaining access to patients frequently requires mechanical and technological assistance. Always start simply and escalate only when simple measures fail.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sz="quarter" idx="13"/>
          </p:nvPr>
        </p:nvSpPr>
        <p:spPr/>
        <p:txBody>
          <a:bodyPr/>
          <a:lstStyle/>
          <a:p>
            <a:r>
              <a:rPr lang="en-US" dirty="0"/>
              <a:t>What is the best access for my unit?</a:t>
            </a:r>
          </a:p>
          <a:p>
            <a:r>
              <a:rPr lang="en-US" dirty="0"/>
              <a:t>Where should I park the apparatus?</a:t>
            </a:r>
          </a:p>
          <a:p>
            <a:r>
              <a:rPr lang="en-US" dirty="0"/>
              <a:t>Does the vehicle need to be stabilized?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Highway Emergency Operations </a:t>
            </a:r>
            <a:r>
              <a:rPr lang="en-US" sz="2000" b="0" dirty="0"/>
              <a:t>(3 of 3)</a:t>
            </a:r>
          </a:p>
        </p:txBody>
      </p:sp>
      <p:pic>
        <p:nvPicPr>
          <p:cNvPr id="3" name="Picture 2" descr="E M T’s are trying to extricate the patient from the vehi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821" y="1720820"/>
            <a:ext cx="5140358" cy="3416361"/>
          </a:xfrm>
          <a:prstGeom prst="rect">
            <a:avLst/>
          </a:prstGeom>
        </p:spPr>
      </p:pic>
      <p:sp>
        <p:nvSpPr>
          <p:cNvPr id="8" name="Content Placeholder 7"/>
          <p:cNvSpPr>
            <a:spLocks noGrp="1"/>
          </p:cNvSpPr>
          <p:nvPr>
            <p:ph sz="quarter" idx="16"/>
          </p:nvPr>
        </p:nvSpPr>
        <p:spPr>
          <a:xfrm>
            <a:off x="457199" y="5349240"/>
            <a:ext cx="6955972" cy="1005840"/>
          </a:xfrm>
        </p:spPr>
        <p:txBody>
          <a:bodyPr/>
          <a:lstStyle/>
          <a:p>
            <a:pPr marL="0" indent="0">
              <a:buNone/>
            </a:pPr>
            <a:r>
              <a:rPr lang="en-US" sz="2000" dirty="0"/>
              <a:t>A vehicle collision where extrication of the patient is required is the most common type of rescue across the United States. © </a:t>
            </a:r>
            <a:r>
              <a:rPr lang="en-US" sz="2000" b="1" dirty="0"/>
              <a:t>Edward T. Dickinson, M</a:t>
            </a:r>
            <a:r>
              <a:rPr lang="en-US" sz="100" b="1" dirty="0"/>
              <a:t> </a:t>
            </a:r>
            <a:r>
              <a:rPr lang="en-US" sz="2000" b="1" dirty="0"/>
              <a:t>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Initial Response </a:t>
            </a:r>
            <a:r>
              <a:rPr lang="en-US" sz="2000" b="0" dirty="0"/>
              <a:t>(1 of 2)</a:t>
            </a:r>
          </a:p>
        </p:txBody>
      </p:sp>
      <p:sp>
        <p:nvSpPr>
          <p:cNvPr id="17" name="Content Placeholder 16"/>
          <p:cNvSpPr>
            <a:spLocks noGrp="1"/>
          </p:cNvSpPr>
          <p:nvPr>
            <p:ph sz="quarter" idx="13"/>
          </p:nvPr>
        </p:nvSpPr>
        <p:spPr/>
        <p:txBody>
          <a:bodyPr/>
          <a:lstStyle/>
          <a:p>
            <a:r>
              <a:rPr lang="en-US" dirty="0"/>
              <a:t>Limited access highways</a:t>
            </a:r>
          </a:p>
          <a:p>
            <a:pPr lvl="1"/>
            <a:r>
              <a:rPr lang="en-US" dirty="0"/>
              <a:t>Only primary or first-due units should proceed directly to scene.</a:t>
            </a:r>
          </a:p>
          <a:p>
            <a:r>
              <a:rPr lang="en-US" dirty="0"/>
              <a:t>On-scene units</a:t>
            </a:r>
          </a:p>
          <a:p>
            <a:pPr lvl="1"/>
            <a:r>
              <a:rPr lang="en-US" dirty="0"/>
              <a:t>Park single file in same direction to minimize on-scene congestion.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Initial Response </a:t>
            </a:r>
            <a:r>
              <a:rPr lang="en-US" sz="2000" b="0" dirty="0"/>
              <a:t>(2 of 2)</a:t>
            </a:r>
          </a:p>
        </p:txBody>
      </p:sp>
      <p:sp>
        <p:nvSpPr>
          <p:cNvPr id="17" name="Content Placeholder 16"/>
          <p:cNvSpPr>
            <a:spLocks noGrp="1"/>
          </p:cNvSpPr>
          <p:nvPr>
            <p:ph sz="quarter" idx="13"/>
          </p:nvPr>
        </p:nvSpPr>
        <p:spPr/>
        <p:txBody>
          <a:bodyPr/>
          <a:lstStyle/>
          <a:p>
            <a:r>
              <a:rPr lang="en-US" dirty="0"/>
              <a:t>First-arriving units should:</a:t>
            </a:r>
          </a:p>
          <a:p>
            <a:pPr lvl="1"/>
            <a:r>
              <a:rPr lang="en-US" dirty="0"/>
              <a:t>Establish Command and confirm exact location of incident with dispatch center.</a:t>
            </a:r>
          </a:p>
          <a:p>
            <a:pPr lvl="1"/>
            <a:r>
              <a:rPr lang="en-US" dirty="0"/>
              <a:t>Use apparatus to institute “upstream blocking” to protect work area.</a:t>
            </a:r>
          </a:p>
          <a:p>
            <a:pPr lvl="1"/>
            <a:r>
              <a:rPr lang="en-US" dirty="0"/>
              <a:t>Rescue trucks arriving to perform extrication should be positioned downstream of initial blocking vehicle.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Blocking Apparatus </a:t>
            </a:r>
            <a:r>
              <a:rPr lang="en-US" sz="2000" b="0" dirty="0"/>
              <a:t>(1 of 2)</a:t>
            </a:r>
          </a:p>
        </p:txBody>
      </p:sp>
      <p:sp>
        <p:nvSpPr>
          <p:cNvPr id="3" name="Content Placeholder 2"/>
          <p:cNvSpPr>
            <a:spLocks noGrp="1"/>
          </p:cNvSpPr>
          <p:nvPr>
            <p:ph sz="quarter" idx="13"/>
          </p:nvPr>
        </p:nvSpPr>
        <p:spPr>
          <a:xfrm>
            <a:off x="457200" y="1556326"/>
            <a:ext cx="8382000" cy="4467955"/>
          </a:xfrm>
        </p:spPr>
        <p:txBody>
          <a:bodyPr/>
          <a:lstStyle/>
          <a:p>
            <a:r>
              <a:rPr lang="en-US" dirty="0"/>
              <a:t>Create one and a half to two lanes of blockage.</a:t>
            </a:r>
          </a:p>
          <a:p>
            <a:r>
              <a:rPr lang="en-US" dirty="0"/>
              <a:t>Position apparatus at angle with front wheels rotated away from incident.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36342</TotalTime>
  <Words>4435</Words>
  <Application>Microsoft Office PowerPoint</Application>
  <PresentationFormat>On-screen Show (4:3)</PresentationFormat>
  <Paragraphs>480</Paragraphs>
  <Slides>57</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Highway Emergency Operations</vt:lpstr>
      <vt:lpstr>Highway Emergency Operations (1 of 3)</vt:lpstr>
      <vt:lpstr>Highway Emergency Operations (2 of 3)</vt:lpstr>
      <vt:lpstr>Highway Emergency Operations (3 of 3)</vt:lpstr>
      <vt:lpstr>Initial Response (1 of 2)</vt:lpstr>
      <vt:lpstr>Initial Response (2 of 2)</vt:lpstr>
      <vt:lpstr>Position Blocking Apparatus (1 of 2)</vt:lpstr>
      <vt:lpstr>Position Blocking Apparatus (2 of 2)</vt:lpstr>
      <vt:lpstr>Exiting the Vehicle Safety</vt:lpstr>
      <vt:lpstr>Being Seen and Warning Oncoming Traffic</vt:lpstr>
      <vt:lpstr>Night Operations</vt:lpstr>
      <vt:lpstr>Think About It 1</vt:lpstr>
      <vt:lpstr>Vehicle Extrication</vt:lpstr>
      <vt:lpstr>Vehicle Extrication (1 of 2)</vt:lpstr>
      <vt:lpstr>Vehicle Extrication (2 of 2)</vt:lpstr>
      <vt:lpstr>Preparing for Rescue</vt:lpstr>
      <vt:lpstr>Sizing up the Situation</vt:lpstr>
      <vt:lpstr>Think About It 2</vt:lpstr>
      <vt:lpstr>Protective Gear for E M S Responders (1 of 5)</vt:lpstr>
      <vt:lpstr>Protective Gear for E M S Responders (2 of 5)</vt:lpstr>
      <vt:lpstr>Protective Gear for E M S Responders (3 of 5)</vt:lpstr>
      <vt:lpstr>Protective Gear for E M S Responders (4 of 5)</vt:lpstr>
      <vt:lpstr>Protective Gear for E M S Responders (5 of 5)</vt:lpstr>
      <vt:lpstr>Safeguarding Your Patient (1 of 2)</vt:lpstr>
      <vt:lpstr>Safeguarding Your Patient (2 of 2)</vt:lpstr>
      <vt:lpstr>Managing Traffic (1 of 2)</vt:lpstr>
      <vt:lpstr>Managing Traffic (2 of 2)</vt:lpstr>
      <vt:lpstr>Supplemental Restraint Systems: Airbags</vt:lpstr>
      <vt:lpstr>Energy-Absorbing Bumpers</vt:lpstr>
      <vt:lpstr>Spectators</vt:lpstr>
      <vt:lpstr>Electrical Hazards (1 of 5)</vt:lpstr>
      <vt:lpstr>Electrical Hazards (2 of 5)</vt:lpstr>
      <vt:lpstr>Electrical Hazards (3 of 5)</vt:lpstr>
      <vt:lpstr>Electrical Hazards (4 of 5)</vt:lpstr>
      <vt:lpstr>Electrical Hazards (5 of 5)</vt:lpstr>
      <vt:lpstr>Vehicle Fires (1 of 4)</vt:lpstr>
      <vt:lpstr>Vehicle Fires (2 of 4)</vt:lpstr>
      <vt:lpstr>Vehicle Fires (3 of 4)</vt:lpstr>
      <vt:lpstr>Vehicle Fires (4 of 4)</vt:lpstr>
      <vt:lpstr>Disabling a Vehicle’s Electrical System</vt:lpstr>
      <vt:lpstr>Stabilizing a Vehicle (1 of 4)</vt:lpstr>
      <vt:lpstr>Stabilizing a Vehicle (2 of 4)</vt:lpstr>
      <vt:lpstr>Stabilizing a Vehicle (3 of 4)</vt:lpstr>
      <vt:lpstr>Stabilizing a Vehicle (4 of 4)</vt:lpstr>
      <vt:lpstr>Gaining Access</vt:lpstr>
      <vt:lpstr>Disentanglement: A Three-Part Action Plan (1 of 2)</vt:lpstr>
      <vt:lpstr>Disentanglement: A Three-Part Action Plan (2 of 2)</vt:lpstr>
      <vt:lpstr>Chapter Review</vt:lpstr>
      <vt:lpstr>Chapter Review (1 of 3)</vt:lpstr>
      <vt:lpstr>Chapter Review (2 of 3)</vt:lpstr>
      <vt:lpstr>Chapter Review (3 of 3)</vt:lpstr>
      <vt:lpstr>Remember (1 of 2)</vt:lpstr>
      <vt:lpstr>Remember (2 of 2)</vt:lpstr>
      <vt:lpstr>Questions to Consider</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40, Highway Safety and Vehicle Extrication</dc:title>
  <dc:subject>Health</dc:subject>
  <dc:creator>Limmer/O'Keefe</dc:creator>
  <cp:keywords>Emergency Care</cp:keywords>
  <cp:lastModifiedBy>Radhakrishnan, Rajendran</cp:lastModifiedBy>
  <cp:revision>770</cp:revision>
  <dcterms:modified xsi:type="dcterms:W3CDTF">2020-01-14T05:11:33Z</dcterms:modified>
</cp:coreProperties>
</file>