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98"/>
  </p:notesMasterIdLst>
  <p:handoutMasterIdLst>
    <p:handoutMasterId r:id="rId99"/>
  </p:handoutMasterIdLst>
  <p:sldIdLst>
    <p:sldId id="354" r:id="rId3"/>
    <p:sldId id="355" r:id="rId4"/>
    <p:sldId id="406" r:id="rId5"/>
    <p:sldId id="356" r:id="rId6"/>
    <p:sldId id="407" r:id="rId7"/>
    <p:sldId id="408" r:id="rId8"/>
    <p:sldId id="409" r:id="rId9"/>
    <p:sldId id="410" r:id="rId10"/>
    <p:sldId id="411" r:id="rId11"/>
    <p:sldId id="366" r:id="rId12"/>
    <p:sldId id="412" r:id="rId13"/>
    <p:sldId id="413" r:id="rId14"/>
    <p:sldId id="414" r:id="rId15"/>
    <p:sldId id="415" r:id="rId16"/>
    <p:sldId id="416" r:id="rId17"/>
    <p:sldId id="417" r:id="rId18"/>
    <p:sldId id="418" r:id="rId19"/>
    <p:sldId id="419" r:id="rId20"/>
    <p:sldId id="420" r:id="rId21"/>
    <p:sldId id="421" r:id="rId22"/>
    <p:sldId id="422" r:id="rId23"/>
    <p:sldId id="378" r:id="rId24"/>
    <p:sldId id="423" r:id="rId25"/>
    <p:sldId id="424" r:id="rId26"/>
    <p:sldId id="396"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398" r:id="rId48"/>
    <p:sldId id="445" r:id="rId49"/>
    <p:sldId id="446" r:id="rId50"/>
    <p:sldId id="447" r:id="rId51"/>
    <p:sldId id="402" r:id="rId52"/>
    <p:sldId id="448" r:id="rId53"/>
    <p:sldId id="449" r:id="rId54"/>
    <p:sldId id="450" r:id="rId55"/>
    <p:sldId id="451" r:id="rId56"/>
    <p:sldId id="452" r:id="rId57"/>
    <p:sldId id="453" r:id="rId58"/>
    <p:sldId id="454" r:id="rId59"/>
    <p:sldId id="455" r:id="rId60"/>
    <p:sldId id="456" r:id="rId61"/>
    <p:sldId id="457" r:id="rId62"/>
    <p:sldId id="458" r:id="rId63"/>
    <p:sldId id="459" r:id="rId64"/>
    <p:sldId id="460" r:id="rId65"/>
    <p:sldId id="461" r:id="rId66"/>
    <p:sldId id="462" r:id="rId67"/>
    <p:sldId id="463" r:id="rId68"/>
    <p:sldId id="464" r:id="rId69"/>
    <p:sldId id="473" r:id="rId70"/>
    <p:sldId id="465" r:id="rId71"/>
    <p:sldId id="466" r:id="rId72"/>
    <p:sldId id="467" r:id="rId73"/>
    <p:sldId id="468" r:id="rId74"/>
    <p:sldId id="469" r:id="rId75"/>
    <p:sldId id="470" r:id="rId76"/>
    <p:sldId id="471" r:id="rId77"/>
    <p:sldId id="472" r:id="rId78"/>
    <p:sldId id="474" r:id="rId79"/>
    <p:sldId id="475" r:id="rId80"/>
    <p:sldId id="476" r:id="rId81"/>
    <p:sldId id="477" r:id="rId82"/>
    <p:sldId id="478" r:id="rId83"/>
    <p:sldId id="479" r:id="rId84"/>
    <p:sldId id="480" r:id="rId85"/>
    <p:sldId id="481" r:id="rId86"/>
    <p:sldId id="482" r:id="rId87"/>
    <p:sldId id="483" r:id="rId88"/>
    <p:sldId id="484" r:id="rId89"/>
    <p:sldId id="485" r:id="rId90"/>
    <p:sldId id="486" r:id="rId91"/>
    <p:sldId id="487" r:id="rId92"/>
    <p:sldId id="488" r:id="rId93"/>
    <p:sldId id="489" r:id="rId94"/>
    <p:sldId id="490" r:id="rId95"/>
    <p:sldId id="491" r:id="rId96"/>
    <p:sldId id="298" r:id="rId9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guide id="4" orient="horz" pos="110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83372" autoAdjust="0"/>
  </p:normalViewPr>
  <p:slideViewPr>
    <p:cSldViewPr snapToGrid="0" snapToObjects="1">
      <p:cViewPr varScale="1">
        <p:scale>
          <a:sx n="92" d="100"/>
          <a:sy n="92" d="100"/>
        </p:scale>
        <p:origin x="1842" y="90"/>
      </p:cViewPr>
      <p:guideLst>
        <p:guide orient="horz" pos="777"/>
        <p:guide pos="295"/>
        <p:guide orient="horz" pos="981"/>
        <p:guide orient="horz" pos="1104"/>
      </p:guideLst>
    </p:cSldViewPr>
  </p:slideViewPr>
  <p:outlineViewPr>
    <p:cViewPr>
      <p:scale>
        <a:sx n="33" d="100"/>
        <a:sy n="33" d="100"/>
      </p:scale>
      <p:origin x="0" y="-475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Lst>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26" Type="http://schemas.openxmlformats.org/officeDocument/2006/relationships/slide" Target="slides/slide26.xml"/><Relationship Id="rId21" Type="http://schemas.openxmlformats.org/officeDocument/2006/relationships/slide" Target="slides/slide21.xml"/><Relationship Id="rId42" Type="http://schemas.openxmlformats.org/officeDocument/2006/relationships/slide" Target="slides/slide42.xml"/><Relationship Id="rId47" Type="http://schemas.openxmlformats.org/officeDocument/2006/relationships/slide" Target="slides/slide47.xml"/><Relationship Id="rId63" Type="http://schemas.openxmlformats.org/officeDocument/2006/relationships/slide" Target="slides/slide63.xml"/><Relationship Id="rId68" Type="http://schemas.openxmlformats.org/officeDocument/2006/relationships/slide" Target="slides/slide68.xml"/><Relationship Id="rId84" Type="http://schemas.openxmlformats.org/officeDocument/2006/relationships/slide" Target="slides/slide84.xml"/><Relationship Id="rId89" Type="http://schemas.openxmlformats.org/officeDocument/2006/relationships/slide" Target="slides/slide89.xml"/><Relationship Id="rId16" Type="http://schemas.openxmlformats.org/officeDocument/2006/relationships/slide" Target="slides/slide16.xml"/><Relationship Id="rId11" Type="http://schemas.openxmlformats.org/officeDocument/2006/relationships/slide" Target="slides/slide11.xml"/><Relationship Id="rId32" Type="http://schemas.openxmlformats.org/officeDocument/2006/relationships/slide" Target="slides/slide32.xml"/><Relationship Id="rId37" Type="http://schemas.openxmlformats.org/officeDocument/2006/relationships/slide" Target="slides/slide37.xml"/><Relationship Id="rId53" Type="http://schemas.openxmlformats.org/officeDocument/2006/relationships/slide" Target="slides/slide53.xml"/><Relationship Id="rId58" Type="http://schemas.openxmlformats.org/officeDocument/2006/relationships/slide" Target="slides/slide58.xml"/><Relationship Id="rId74" Type="http://schemas.openxmlformats.org/officeDocument/2006/relationships/slide" Target="slides/slide74.xml"/><Relationship Id="rId79" Type="http://schemas.openxmlformats.org/officeDocument/2006/relationships/slide" Target="slides/slide79.xml"/><Relationship Id="rId5" Type="http://schemas.openxmlformats.org/officeDocument/2006/relationships/slide" Target="slides/slide5.xml"/><Relationship Id="rId90" Type="http://schemas.openxmlformats.org/officeDocument/2006/relationships/slide" Target="slides/slide90.xml"/><Relationship Id="rId95" Type="http://schemas.openxmlformats.org/officeDocument/2006/relationships/slide" Target="slides/slide95.xml"/><Relationship Id="rId22" Type="http://schemas.openxmlformats.org/officeDocument/2006/relationships/slide" Target="slides/slide22.xml"/><Relationship Id="rId27" Type="http://schemas.openxmlformats.org/officeDocument/2006/relationships/slide" Target="slides/slide27.xml"/><Relationship Id="rId43" Type="http://schemas.openxmlformats.org/officeDocument/2006/relationships/slide" Target="slides/slide43.xml"/><Relationship Id="rId48" Type="http://schemas.openxmlformats.org/officeDocument/2006/relationships/slide" Target="slides/slide48.xml"/><Relationship Id="rId64" Type="http://schemas.openxmlformats.org/officeDocument/2006/relationships/slide" Target="slides/slide64.xml"/><Relationship Id="rId69" Type="http://schemas.openxmlformats.org/officeDocument/2006/relationships/slide" Target="slides/slide69.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80" Type="http://schemas.openxmlformats.org/officeDocument/2006/relationships/slide" Target="slides/slide80.xml"/><Relationship Id="rId85" Type="http://schemas.openxmlformats.org/officeDocument/2006/relationships/slide" Target="slides/slide85.xml"/><Relationship Id="rId93" Type="http://schemas.openxmlformats.org/officeDocument/2006/relationships/slide" Target="slides/slide93.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75" Type="http://schemas.openxmlformats.org/officeDocument/2006/relationships/slide" Target="slides/slide75.xml"/><Relationship Id="rId83" Type="http://schemas.openxmlformats.org/officeDocument/2006/relationships/slide" Target="slides/slide83.xml"/><Relationship Id="rId88" Type="http://schemas.openxmlformats.org/officeDocument/2006/relationships/slide" Target="slides/slide88.xml"/><Relationship Id="rId91" Type="http://schemas.openxmlformats.org/officeDocument/2006/relationships/slide" Target="slides/slide91.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3.xml"/><Relationship Id="rId78" Type="http://schemas.openxmlformats.org/officeDocument/2006/relationships/slide" Target="slides/slide78.xml"/><Relationship Id="rId81" Type="http://schemas.openxmlformats.org/officeDocument/2006/relationships/slide" Target="slides/slide81.xml"/><Relationship Id="rId86" Type="http://schemas.openxmlformats.org/officeDocument/2006/relationships/slide" Target="slides/slide86.xml"/><Relationship Id="rId94" Type="http://schemas.openxmlformats.org/officeDocument/2006/relationships/slide" Target="slides/slide94.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 Id="rId34" Type="http://schemas.openxmlformats.org/officeDocument/2006/relationships/slide" Target="slides/slide34.xml"/><Relationship Id="rId50" Type="http://schemas.openxmlformats.org/officeDocument/2006/relationships/slide" Target="slides/slide50.xml"/><Relationship Id="rId55" Type="http://schemas.openxmlformats.org/officeDocument/2006/relationships/slide" Target="slides/slide55.xml"/><Relationship Id="rId76" Type="http://schemas.openxmlformats.org/officeDocument/2006/relationships/slide" Target="slides/slide76.xml"/><Relationship Id="rId7" Type="http://schemas.openxmlformats.org/officeDocument/2006/relationships/slide" Target="slides/slide7.xml"/><Relationship Id="rId71" Type="http://schemas.openxmlformats.org/officeDocument/2006/relationships/slide" Target="slides/slide71.xml"/><Relationship Id="rId92" Type="http://schemas.openxmlformats.org/officeDocument/2006/relationships/slide" Target="slides/slide92.xml"/><Relationship Id="rId2" Type="http://schemas.openxmlformats.org/officeDocument/2006/relationships/slide" Target="slides/slide2.xml"/><Relationship Id="rId29" Type="http://schemas.openxmlformats.org/officeDocument/2006/relationships/slide" Target="slides/slide29.xml"/><Relationship Id="rId24" Type="http://schemas.openxmlformats.org/officeDocument/2006/relationships/slide" Target="slides/slide24.xml"/><Relationship Id="rId40" Type="http://schemas.openxmlformats.org/officeDocument/2006/relationships/slide" Target="slides/slide40.xml"/><Relationship Id="rId45" Type="http://schemas.openxmlformats.org/officeDocument/2006/relationships/slide" Target="slides/slide45.xml"/><Relationship Id="rId66" Type="http://schemas.openxmlformats.org/officeDocument/2006/relationships/slide" Target="slides/slide66.xml"/><Relationship Id="rId87" Type="http://schemas.openxmlformats.org/officeDocument/2006/relationships/slide" Target="slides/slide87.xml"/><Relationship Id="rId61" Type="http://schemas.openxmlformats.org/officeDocument/2006/relationships/slide" Target="slides/slide61.xml"/><Relationship Id="rId82" Type="http://schemas.openxmlformats.org/officeDocument/2006/relationships/slide" Target="slides/slide82.xml"/><Relationship Id="rId19" Type="http://schemas.openxmlformats.org/officeDocument/2006/relationships/slide" Target="slides/slide19.xml"/><Relationship Id="rId14" Type="http://schemas.openxmlformats.org/officeDocument/2006/relationships/slide" Target="slides/slide14.xml"/><Relationship Id="rId30" Type="http://schemas.openxmlformats.org/officeDocument/2006/relationships/slide" Target="slides/slide30.xml"/><Relationship Id="rId35" Type="http://schemas.openxmlformats.org/officeDocument/2006/relationships/slide" Target="slides/slide35.xml"/><Relationship Id="rId56" Type="http://schemas.openxmlformats.org/officeDocument/2006/relationships/slide" Target="slides/slide56.xml"/><Relationship Id="rId77" Type="http://schemas.openxmlformats.org/officeDocument/2006/relationships/slide" Target="slides/slide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20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Emphasize that responders are targets. This is a key point that will help protect EMTs if they ever are exposed to this type of event. Use real-world examples and multimedia graphics to make the threats more than just theoretical. Use scenarios and local landmarks to discuss threats in your area. Discuss actual events and describe the type of harm that was caused.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516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reasons that a terrorist might target first responders. How might this targeting change your response?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groups. Assign each group a terrorist incident in which responders were targeted. Have the group research the incident and discuss response strategies.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The occupancy (location), type, and timing of an event can help responders rapidly identify a potential terrorist incident.</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Ask students to consider their own area. What local buildings and areas might present a target for terrorism? </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multimedia graphics to present local buildings. Ask the students to determine terrorist threat levels. Discuss why these buildings might be targeted.</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dirty="0">
                <a:latin typeface="Arial" panose="020B0604020202020204" pitchFamily="34" charset="0"/>
                <a:ea typeface="ＭＳ Ｐゴシック" panose="020B0600070205080204" pitchFamily="34" charset="-128"/>
              </a:rPr>
              <a:t>Racial profiling is a serious issue that relates to terrorism. Consider bombings on American soil. What role have Americans played in domestic terrorism?</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Ask students to research and list specific dates that they feel could pose a terrorist threat. Have them describe why they feel that their dates are a threat.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OTTO signs as they apply to identifying a terrorist incident.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acronym TRACEM-P represents common harms resulting from terrorist incidents. It stands for </a:t>
            </a:r>
            <a:r>
              <a:rPr lang="en-US" altLang="en-US" i="1" dirty="0">
                <a:latin typeface="Arial" panose="020B0604020202020204" pitchFamily="34" charset="0"/>
                <a:ea typeface="ＭＳ Ｐゴシック" panose="020B0600070205080204" pitchFamily="34" charset="-128"/>
                <a:cs typeface="Arial" panose="020B0604020202020204" pitchFamily="34" charset="0"/>
              </a:rPr>
              <a:t>thermal</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radiologic</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asphyxiation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chemical</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etiologic</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mechanical</a:t>
            </a:r>
            <a:r>
              <a:rPr lang="en-US" altLang="en-US" dirty="0">
                <a:latin typeface="Arial" panose="020B0604020202020204" pitchFamily="34" charset="0"/>
                <a:ea typeface="ＭＳ Ｐゴシック" panose="020B0600070205080204" pitchFamily="34" charset="-128"/>
                <a:cs typeface="Arial" panose="020B0604020202020204" pitchFamily="34" charset="0"/>
              </a:rPr>
              <a:t>, and </a:t>
            </a:r>
            <a:r>
              <a:rPr lang="en-US" altLang="en-US" i="1" dirty="0">
                <a:latin typeface="Arial" panose="020B0604020202020204" pitchFamily="34" charset="0"/>
                <a:ea typeface="ＭＳ Ｐゴシック" panose="020B0600070205080204" pitchFamily="34" charset="-128"/>
                <a:cs typeface="Arial" panose="020B0604020202020204" pitchFamily="34" charset="0"/>
              </a:rPr>
              <a:t>psychological</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various harms that make up TRACEM-P.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215 minutes for this chapter.</a:t>
            </a:r>
          </a:p>
          <a:p>
            <a:pPr eaLnBrk="1" hangingPunct="1">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Defining Terrorism (15 Minutes)</a:t>
            </a:r>
          </a:p>
          <a:p>
            <a:pPr eaLnBrk="1" hangingPunct="1">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Terrorism and EMS (20 minutes)</a:t>
            </a:r>
          </a:p>
          <a:p>
            <a:pPr eaLnBrk="1" hangingPunct="1">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Time/Distance/Shielding</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Responses to Terrorist Incidents (35 minutes)</a:t>
            </a:r>
          </a:p>
          <a:p>
            <a:pPr eaLnBrk="1" hangingPunct="1">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Dissemination and Weaponization (15 minutes)</a:t>
            </a:r>
          </a:p>
          <a:p>
            <a:pPr eaLnBrk="1" hangingPunct="1">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Characteristics of CBRNE Agents (55 minutes)</a:t>
            </a:r>
          </a:p>
          <a:p>
            <a:pPr eaLnBrk="1" hangingPunct="1">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Strategy and Tactics (35 minutes)</a:t>
            </a:r>
          </a:p>
          <a:p>
            <a:pPr eaLnBrk="1" hangingPunct="1">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Self-Protection at a Terrorist Incident (30 minutes)</a:t>
            </a:r>
          </a:p>
          <a:p>
            <a:pPr eaLnBrk="1" hangingPunct="1">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pPr eaLnBrk="1" hangingPunct="1">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 </a:t>
            </a:r>
          </a:p>
          <a:p>
            <a:pPr>
              <a:buFontTx/>
              <a:buChar char="•"/>
              <a:defRPr/>
            </a:pPr>
            <a:r>
              <a:rPr lang="en-US" altLang="en-US" dirty="0">
                <a:ea typeface="ＭＳ Ｐゴシック" panose="020B0600070205080204" pitchFamily="34" charset="-128"/>
              </a:rPr>
              <a:t> Types of terrorism and examples of terrorist tactics and doctrine </a:t>
            </a:r>
          </a:p>
          <a:p>
            <a:pPr>
              <a:buFontTx/>
              <a:buChar char="•"/>
              <a:defRPr/>
            </a:pPr>
            <a:r>
              <a:rPr lang="en-US" altLang="en-US" dirty="0">
                <a:ea typeface="ＭＳ Ｐゴシック" panose="020B0600070205080204" pitchFamily="34" charset="-128"/>
              </a:rPr>
              <a:t> How to identify the type of threat posed by a terrorist event</a:t>
            </a:r>
          </a:p>
          <a:p>
            <a:pPr>
              <a:buFontTx/>
              <a:buChar char="•"/>
              <a:defRPr/>
            </a:pPr>
            <a:r>
              <a:rPr lang="en-US" altLang="en-US" dirty="0">
                <a:ea typeface="ＭＳ Ｐゴシック" panose="020B0600070205080204" pitchFamily="34" charset="-128"/>
              </a:rPr>
              <a:t> Use of time/distance/shielding for protection at a terrorist event</a:t>
            </a:r>
          </a:p>
          <a:p>
            <a:pPr>
              <a:buFontTx/>
              <a:buChar char="•"/>
              <a:defRPr/>
            </a:pPr>
            <a:r>
              <a:rPr lang="en-US" altLang="en-US" dirty="0">
                <a:ea typeface="ＭＳ Ｐゴシック" panose="020B0600070205080204" pitchFamily="34" charset="-128"/>
              </a:rPr>
              <a:t> How to respond to and deal with threats from a terrorist event</a:t>
            </a:r>
          </a:p>
          <a:p>
            <a:pPr>
              <a:buFontTx/>
              <a:buChar char="•"/>
              <a:defRPr/>
            </a:pPr>
            <a:r>
              <a:rPr lang="en-US" altLang="en-US" dirty="0">
                <a:ea typeface="ＭＳ Ｐゴシック" panose="020B0600070205080204" pitchFamily="34" charset="-128"/>
              </a:rPr>
              <a:t> Applying strategy, tactics, and countermeasures at a terrorist event</a:t>
            </a:r>
          </a:p>
          <a:p>
            <a:pPr>
              <a:buFontTx/>
              <a:buChar char="•"/>
              <a:defRPr/>
            </a:pPr>
            <a:r>
              <a:rPr lang="en-US" altLang="en-US" dirty="0">
                <a:ea typeface="ＭＳ Ｐゴシック" panose="020B0600070205080204" pitchFamily="34" charset="-128"/>
              </a:rPr>
              <a:t> Self-protection and safety awareness at a terrorist event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acronym TRACEM-P represents common harms resulting from terrorist incidents. It stands for </a:t>
            </a:r>
            <a:r>
              <a:rPr lang="en-US" altLang="en-US" i="1" dirty="0">
                <a:latin typeface="Arial" panose="020B0604020202020204" pitchFamily="34" charset="0"/>
                <a:ea typeface="ＭＳ Ｐゴシック" panose="020B0600070205080204" pitchFamily="34" charset="-128"/>
                <a:cs typeface="Arial" panose="020B0604020202020204" pitchFamily="34" charset="0"/>
              </a:rPr>
              <a:t>thermal</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radiologic</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asphyxiation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chemical</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etiologic</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mechanical</a:t>
            </a:r>
            <a:r>
              <a:rPr lang="en-US" altLang="en-US" dirty="0">
                <a:latin typeface="Arial" panose="020B0604020202020204" pitchFamily="34" charset="0"/>
                <a:ea typeface="ＭＳ Ｐゴシック" panose="020B0600070205080204" pitchFamily="34" charset="-128"/>
                <a:cs typeface="Arial" panose="020B0604020202020204" pitchFamily="34" charset="0"/>
              </a:rPr>
              <a:t>, and </a:t>
            </a:r>
            <a:r>
              <a:rPr lang="en-US" altLang="en-US" i="1" dirty="0">
                <a:latin typeface="Arial" panose="020B0604020202020204" pitchFamily="34" charset="0"/>
                <a:ea typeface="ＭＳ Ｐゴシック" panose="020B0600070205080204" pitchFamily="34" charset="-128"/>
                <a:cs typeface="Arial" panose="020B0604020202020204" pitchFamily="34" charset="0"/>
              </a:rPr>
              <a:t>psychological</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Responders should use scene size-up and situational awareness to recognize such an event.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tx1"/>
                </a:solidFill>
                <a:effectLst/>
                <a:latin typeface="Arial"/>
                <a:ea typeface="Arial"/>
                <a:cs typeface="Arial"/>
                <a:sym typeface="Arial"/>
              </a:rPr>
              <a:t>Refer to lessons on scene safety. These core principles apply to all types of dangerous incidents, not just terrorism. Use multimedia graphics to illustrate and define </a:t>
            </a:r>
            <a:r>
              <a:rPr lang="en-US" sz="1200" b="0" i="1" u="none" strike="noStrike" kern="1200" cap="none" dirty="0">
                <a:solidFill>
                  <a:schemeClr val="tx1"/>
                </a:solidFill>
                <a:effectLst/>
                <a:latin typeface="Arial"/>
                <a:ea typeface="Arial"/>
                <a:cs typeface="Arial"/>
                <a:sym typeface="Arial"/>
              </a:rPr>
              <a:t>distance</a:t>
            </a:r>
            <a:r>
              <a:rPr lang="en-US" sz="1200" b="0" i="0" u="none" strike="noStrike" kern="1200" cap="none" dirty="0">
                <a:solidFill>
                  <a:schemeClr val="tx1"/>
                </a:solidFill>
                <a:effectLst/>
                <a:latin typeface="Arial"/>
                <a:ea typeface="Arial"/>
                <a:cs typeface="Arial"/>
                <a:sym typeface="Arial"/>
              </a:rPr>
              <a:t> and </a:t>
            </a:r>
            <a:r>
              <a:rPr lang="en-US" sz="1200" b="0" i="1" u="none" strike="noStrike" kern="1200" cap="none" dirty="0">
                <a:solidFill>
                  <a:schemeClr val="tx1"/>
                </a:solidFill>
                <a:effectLst/>
                <a:latin typeface="Arial"/>
                <a:ea typeface="Arial"/>
                <a:cs typeface="Arial"/>
                <a:sym typeface="Arial"/>
              </a:rPr>
              <a:t>shielding. </a:t>
            </a:r>
            <a:r>
              <a:rPr lang="en-US" sz="1200" b="0" i="0" u="none" strike="noStrike" kern="1200" cap="none" dirty="0">
                <a:solidFill>
                  <a:schemeClr val="tx1"/>
                </a:solidFill>
                <a:effectLst/>
                <a:latin typeface="Arial"/>
                <a:ea typeface="Arial"/>
                <a:cs typeface="Arial"/>
                <a:sym typeface="Arial"/>
              </a:rPr>
              <a:t>Use specific examples of threats posed to responders through length of exposure. Consider radiologic and biologic events.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749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Resources such as the </a:t>
            </a:r>
            <a:r>
              <a:rPr lang="en-US" altLang="en-US" i="1" dirty="0">
                <a:latin typeface="Arial" panose="020B0604020202020204" pitchFamily="34" charset="0"/>
                <a:ea typeface="ＭＳ Ｐゴシック" panose="020B0600070205080204" pitchFamily="34" charset="-128"/>
              </a:rPr>
              <a:t>Emergency Response Guidebook </a:t>
            </a:r>
            <a:r>
              <a:rPr lang="en-US" altLang="en-US" dirty="0">
                <a:latin typeface="Arial" panose="020B0604020202020204" pitchFamily="34" charset="0"/>
                <a:ea typeface="ＭＳ Ｐゴシック" panose="020B0600070205080204" pitchFamily="34" charset="-128"/>
              </a:rPr>
              <a:t>and the</a:t>
            </a:r>
            <a:r>
              <a:rPr lang="en-US" altLang="en-US" i="1" dirty="0">
                <a:latin typeface="Arial" panose="020B0604020202020204" pitchFamily="34" charset="0"/>
                <a:ea typeface="ＭＳ Ｐゴシック" panose="020B0600070205080204" pitchFamily="34" charset="-128"/>
              </a:rPr>
              <a:t> Vehicle Bomb Explosion Hazard and Evacuation Distance Tables</a:t>
            </a:r>
            <a:r>
              <a:rPr lang="en-US" altLang="en-US" dirty="0">
                <a:latin typeface="Arial" panose="020B0604020202020204" pitchFamily="34" charset="0"/>
                <a:ea typeface="ＭＳ Ｐゴシック" panose="020B0600070205080204" pitchFamily="34" charset="-128"/>
              </a:rPr>
              <a:t> can assist EMTs in defining the safe distance associated with particular types of terrorist threats.</a:t>
            </a:r>
            <a:endParaRPr lang="en-US" altLang="en-US" b="1" dirty="0">
              <a:latin typeface="Arial" panose="020B0604020202020204" pitchFamily="34" charset="0"/>
              <a:ea typeface="ＭＳ Ｐゴシック" panose="020B0600070205080204" pitchFamily="34" charset="-128"/>
              <a:sym typeface="Lucida Grande" pitchFamily="-111" charset="0"/>
            </a:endParaRP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might know the app</a:t>
            </a:r>
            <a:r>
              <a:rPr lang="en-US" altLang="en-US" b="0" dirty="0">
                <a:latin typeface="Arial" panose="020B0604020202020204" pitchFamily="34" charset="0"/>
                <a:ea typeface="ＭＳ Ｐゴシック" panose="020B0600070205080204" pitchFamily="34" charset="-128"/>
                <a:sym typeface="Lucida Grande" pitchFamily="-111" charset="0"/>
              </a:rPr>
              <a:t>Discuss why responders should limit scene</a:t>
            </a:r>
            <a:r>
              <a:rPr lang="en-US" altLang="en-US" b="0" baseline="0" dirty="0">
                <a:latin typeface="Arial" panose="020B0604020202020204" pitchFamily="34" charset="0"/>
                <a:ea typeface="ＭＳ Ｐゴシック" panose="020B0600070205080204" pitchFamily="34" charset="-128"/>
                <a:sym typeface="Lucida Grande" pitchFamily="-111" charset="0"/>
              </a:rPr>
              <a:t> time/exposure at a radiologic incident. </a:t>
            </a:r>
            <a:r>
              <a:rPr lang="en-US" altLang="en-US" b="0" dirty="0">
                <a:latin typeface="Arial" panose="020B0604020202020204" pitchFamily="34" charset="0"/>
                <a:ea typeface="ＭＳ Ｐゴシック" panose="020B0600070205080204" pitchFamily="34" charset="-128"/>
              </a:rPr>
              <a:t>Describe how a responder </a:t>
            </a:r>
            <a:r>
              <a:rPr lang="en-US" altLang="en-US" dirty="0">
                <a:latin typeface="Arial" panose="020B0604020202020204" pitchFamily="34" charset="0"/>
                <a:ea typeface="ＭＳ Ｐゴシック" panose="020B0600070205080204" pitchFamily="34" charset="-128"/>
              </a:rPr>
              <a:t>ropriate evacuation distance for a specific terrorist threat. What resources are available?</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Have students work in small groups. Assign each group a resource and a threat. Ask the group to research and discuss the safe evacuation distance for responders.</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dirty="0">
                <a:latin typeface="Arial" panose="020B0604020202020204" pitchFamily="34" charset="0"/>
                <a:ea typeface="ＭＳ Ｐゴシック" panose="020B0600070205080204" pitchFamily="34" charset="-128"/>
              </a:rPr>
              <a:t>You respond to an incident that you recognize as terrorism. You know that evacuation is necessary, but you do not have specific guidebooks with you. What other resources for evacuation planning might you have?</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The term </a:t>
            </a:r>
            <a:r>
              <a:rPr lang="en-US" altLang="en-US" i="1" dirty="0">
                <a:latin typeface="Arial" panose="020B0604020202020204" pitchFamily="34" charset="0"/>
                <a:ea typeface="ＭＳ Ｐゴシック" panose="020B0600070205080204" pitchFamily="34" charset="-128"/>
              </a:rPr>
              <a:t>shielding</a:t>
            </a:r>
            <a:r>
              <a:rPr lang="en-US" altLang="en-US" dirty="0">
                <a:latin typeface="Arial" panose="020B0604020202020204" pitchFamily="34" charset="0"/>
                <a:ea typeface="ＭＳ Ｐゴシック" panose="020B0600070205080204" pitchFamily="34" charset="-128"/>
              </a:rPr>
              <a:t> refers both to physical protective structures and to preparations such as vaccinations.</a:t>
            </a:r>
            <a:endParaRPr lang="en-US" altLang="en-US" b="1" dirty="0">
              <a:latin typeface="Arial" panose="020B0604020202020204" pitchFamily="34" charset="0"/>
              <a:ea typeface="ＭＳ Ｐゴシック" panose="020B0600070205080204" pitchFamily="34" charset="-128"/>
              <a:sym typeface="Lucida Grande" pitchFamily="-111" charset="0"/>
            </a:endParaRP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how shielding might apply to vaccinations.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Conduct a tabletop incident. Ask class members to discuss the elements of time, distance, and shielding with regard to incident response.</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rPr>
              <a:t>Knowledge Applications: </a:t>
            </a:r>
            <a:r>
              <a:rPr lang="en-US" altLang="en-US" dirty="0">
                <a:latin typeface="Arial" panose="020B0604020202020204" pitchFamily="34" charset="0"/>
                <a:ea typeface="ＭＳ Ｐゴシック" panose="020B0600070205080204" pitchFamily="34" charset="-128"/>
              </a:rPr>
              <a:t>Have students work in small groups. Assign each group a potential harm resulting from a terrorist incident. Ask the groups to discuss how time/distance/shielding might apply to responder safety. Discuss vaccinations required for the EMT class. Ask students to discuss how these might be considered shielding in a terrorist incident.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35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Invite a member of the local hazardous materials response team to class to discuss specific threats. Use specific examples to illustrate threats. Use the resources discussed earlier to research response tactics. Biologic attacks can be compared to lessons on disease transmission. Compare and contrast these weapons with organic illnesses.</a:t>
            </a:r>
            <a:r>
              <a:rPr lang="en-US" sz="1200" b="0" i="0" u="none" strike="noStrike" kern="1200" cap="none" dirty="0">
                <a:solidFill>
                  <a:schemeClr val="tx1"/>
                </a:solidFill>
                <a:effectLst/>
                <a:latin typeface="Arial"/>
                <a:ea typeface="Arial"/>
                <a:cs typeface="Arial"/>
                <a:sym typeface="Arial"/>
              </a:rPr>
              <a:t> Reach out to local subject matter experts on radiation (hazardous materials response team members, local physics teachers, etc.) for assistance with this section.</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2911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Arial"/>
                <a:cs typeface="Arial"/>
                <a:sym typeface="Arial"/>
              </a:rPr>
              <a:t>Describe how a hazardous chemical agent might enter the body.</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types of harm caused by chemical incidents.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Because of the wide variety of hazards posed by chemical agents, responders should take care to use the principles of time, distance, and shielding to minimize exposure risks under all circumstances.</a:t>
            </a:r>
          </a:p>
          <a:p>
            <a:endParaRPr lang="en-US" altLang="en-US" b="1"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common self-protective measures used at a chemical incident.</a:t>
            </a:r>
          </a:p>
          <a:p>
            <a:endParaRPr lang="en-US" altLang="en-US" sz="1200" b="1" i="0" u="none" strike="noStrike" kern="1200" cap="none" dirty="0">
              <a:solidFill>
                <a:schemeClr val="tx1"/>
              </a:solidFill>
              <a:effectLst/>
              <a:latin typeface="Arial"/>
              <a:ea typeface="Arial"/>
              <a:cs typeface="Arial"/>
              <a:sym typeface="Lucida Grande" pitchFamily="-111" charset="0"/>
            </a:endParaRPr>
          </a:p>
          <a:p>
            <a:r>
              <a:rPr lang="en-US" altLang="en-US" sz="1200" b="1" i="0" u="none" strike="noStrike" kern="1200" cap="none" dirty="0">
                <a:solidFill>
                  <a:schemeClr val="tx1"/>
                </a:solidFill>
                <a:effectLst/>
                <a:latin typeface="Arial"/>
                <a:ea typeface="Arial"/>
                <a:cs typeface="Arial"/>
                <a:sym typeface="Lucida Grande" pitchFamily="-111" charset="0"/>
              </a:rPr>
              <a:t>Knowledge Application: </a:t>
            </a:r>
            <a:r>
              <a:rPr lang="en-US" sz="1200" b="0" i="0" u="none" strike="noStrike" kern="1200" cap="none" dirty="0">
                <a:solidFill>
                  <a:schemeClr val="tx1"/>
                </a:solidFill>
                <a:effectLst/>
                <a:latin typeface="Arial"/>
                <a:ea typeface="Arial"/>
                <a:cs typeface="Arial"/>
                <a:sym typeface="Arial"/>
              </a:rPr>
              <a:t>Have the class research a chemical incident. Have them present the harm that was caused and the protective measures used to mitigate it.</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Biologic incidents will present as either a focused emergency or a public health emergency.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Define </a:t>
            </a:r>
            <a:r>
              <a:rPr lang="en-US" altLang="en-US" i="1" dirty="0">
                <a:latin typeface="Arial" panose="020B0604020202020204" pitchFamily="34" charset="0"/>
                <a:ea typeface="ＭＳ Ｐゴシック" panose="020B0600070205080204" pitchFamily="34" charset="-128"/>
                <a:cs typeface="Arial" panose="020B0604020202020204" pitchFamily="34" charset="0"/>
              </a:rPr>
              <a:t>exposure</a:t>
            </a:r>
            <a:r>
              <a:rPr lang="en-US" altLang="en-US" dirty="0">
                <a:latin typeface="Arial" panose="020B0604020202020204" pitchFamily="34" charset="0"/>
                <a:ea typeface="ＭＳ Ｐゴシック" panose="020B0600070205080204" pitchFamily="34" charset="-128"/>
                <a:cs typeface="Arial" panose="020B0604020202020204" pitchFamily="34" charset="0"/>
              </a:rPr>
              <a:t>. How is it different from contamination?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pPr>
              <a:lnSpc>
                <a:spcPct val="90000"/>
              </a:lnSpc>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a biologic agent's four major routes of entry into the body. </a:t>
            </a:r>
          </a:p>
          <a:p>
            <a:pPr>
              <a:lnSpc>
                <a:spcPct val="90000"/>
              </a:lnSpc>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pPr>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 specific route of entry for a biologic agent. Have groups research and provide examples. Use specific incidents when applicable.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types of harm caused by a biologic agent.</a:t>
            </a:r>
          </a:p>
          <a:p>
            <a:pPr eaLnBrk="1" hangingPunct="1"/>
            <a:endParaRPr lang="en-US" altLang="en-US" sz="1200" b="1" i="0" u="none" strike="noStrike" kern="1200" cap="none" dirty="0">
              <a:solidFill>
                <a:schemeClr val="tx1"/>
              </a:solidFill>
              <a:effectLst/>
              <a:latin typeface="Arial"/>
              <a:ea typeface="Arial"/>
              <a:cs typeface="Arial"/>
              <a:sym typeface="Arial"/>
            </a:endParaRPr>
          </a:p>
          <a:p>
            <a:pPr eaLnBrk="1" hangingPunct="1"/>
            <a:r>
              <a:rPr lang="en-US" altLang="en-US" sz="1200" b="1" i="0" u="none" strike="noStrike" kern="1200" cap="none" dirty="0">
                <a:solidFill>
                  <a:schemeClr val="tx1"/>
                </a:solidFill>
                <a:effectLst/>
                <a:latin typeface="Arial"/>
                <a:ea typeface="Arial"/>
                <a:cs typeface="Arial"/>
                <a:sym typeface="Arial"/>
              </a:rPr>
              <a:t>Class Activity: </a:t>
            </a:r>
            <a:r>
              <a:rPr lang="en-US" sz="1200" b="0" i="0" u="none" strike="noStrike" kern="1200" cap="none" dirty="0">
                <a:solidFill>
                  <a:schemeClr val="tx1"/>
                </a:solidFill>
                <a:effectLst/>
                <a:latin typeface="Arial"/>
                <a:ea typeface="Arial"/>
                <a:cs typeface="Arial"/>
                <a:sym typeface="Arial"/>
              </a:rPr>
              <a:t>Provide specific examples of terrorist attacks. Ask the class to classify the type of attack; discuss specific harms and protective measures used.</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personal protective measures that can be taken to prevent harm at a biologic incident.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Identifying a nuclear incident may be difficult because radiation cannot be detected by the senses and because symptoms of radiologic exposure generally are delayed for hours or days.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types of harm that are caused by a radiologic/nuclear incident.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15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Invite a law enforcement officer to class. Ask the officer to discuss the different types of terrorists. The Internet has powerful resources relating to various types of terrorists. Be careful with the validity of sources, but consider using web resources. Use specific examples to link broad concepts to real life. Many high-profile cases are available for discussion.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endParaRPr lang="en-US" dirty="0"/>
          </a:p>
          <a:p>
            <a:r>
              <a:rPr lang="en-US" b="1" dirty="0"/>
              <a:t>Discussion Topic: </a:t>
            </a:r>
            <a:r>
              <a:rPr lang="en-US" sz="1200" b="0" i="0" u="none" strike="noStrike" kern="1200" cap="none" dirty="0">
                <a:solidFill>
                  <a:schemeClr val="tx1"/>
                </a:solidFill>
                <a:effectLst/>
                <a:latin typeface="Arial"/>
                <a:ea typeface="Arial"/>
                <a:cs typeface="Arial"/>
                <a:sym typeface="Arial"/>
              </a:rPr>
              <a:t>Describe the self-protection measures that can be utilized at a radiologic/nuclear incident.</a:t>
            </a:r>
          </a:p>
          <a:p>
            <a:endParaRPr lang="en-US" sz="1200" b="0" i="0" u="none" strike="noStrike" kern="1200" cap="none" dirty="0">
              <a:solidFill>
                <a:schemeClr val="tx1"/>
              </a:solidFill>
              <a:effectLst/>
              <a:latin typeface="Arial"/>
              <a:ea typeface="Arial"/>
              <a:cs typeface="Arial"/>
              <a:sym typeface="Arial"/>
            </a:endParaRPr>
          </a:p>
          <a:p>
            <a:r>
              <a:rPr lang="en-US" sz="1200" b="1" i="0" u="none" strike="noStrike" kern="1200" cap="none" dirty="0">
                <a:solidFill>
                  <a:schemeClr val="tx1"/>
                </a:solidFill>
                <a:effectLst/>
                <a:latin typeface="Arial"/>
                <a:ea typeface="Arial"/>
                <a:cs typeface="Arial"/>
                <a:sym typeface="Arial"/>
              </a:rPr>
              <a:t>Knowledge Application: </a:t>
            </a:r>
            <a:r>
              <a:rPr lang="en-US" sz="1200" b="0" i="0" u="none" strike="noStrike" kern="1200" cap="none" dirty="0">
                <a:solidFill>
                  <a:schemeClr val="tx1"/>
                </a:solidFill>
                <a:effectLst/>
                <a:latin typeface="Arial"/>
                <a:ea typeface="Arial"/>
                <a:cs typeface="Arial"/>
                <a:sym typeface="Arial"/>
              </a:rPr>
              <a:t>Have students work in small groups. Assign each group a specific type of terrorist threat. Have the group research and discuss specific harms and protective measures for responders.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pPr marL="0" lvl="2"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lvl="2"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Bombs and explosives have been and probably will continue to be the most frequently used weapons by terrorists. Explosives can be separated into two categories: high-order produces defining supersonic overpressurization shock wave;</a:t>
            </a:r>
            <a:r>
              <a:rPr lang="en-US" altLang="en-US" i="1" dirty="0">
                <a:latin typeface="Arial" panose="020B0604020202020204" pitchFamily="34" charset="0"/>
                <a:ea typeface="ＭＳ Ｐゴシック" panose="020B0600070205080204" pitchFamily="34" charset="-128"/>
                <a:cs typeface="Arial" panose="020B0604020202020204" pitchFamily="34" charset="0"/>
              </a:rPr>
              <a:t> low-order </a:t>
            </a:r>
            <a:r>
              <a:rPr lang="en-US" altLang="en-US" dirty="0">
                <a:latin typeface="Arial" panose="020B0604020202020204" pitchFamily="34" charset="0"/>
                <a:ea typeface="ＭＳ Ｐゴシック" panose="020B0600070205080204" pitchFamily="34" charset="-128"/>
                <a:cs typeface="Arial" panose="020B0604020202020204" pitchFamily="34" charset="0"/>
              </a:rPr>
              <a:t>creates subsonic explosion and lacks overpressurization wave.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specific self-protection measures associated with the following types of incidents: chemical, biologic, radiologic/nuclear, and explosive.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sz="1200" b="0" i="0" u="none" strike="noStrike" kern="1200" cap="none" dirty="0">
                <a:solidFill>
                  <a:schemeClr val="tx1"/>
                </a:solidFill>
                <a:effectLst/>
                <a:latin typeface="Arial"/>
                <a:ea typeface="Arial"/>
                <a:cs typeface="Arial"/>
                <a:sym typeface="Arial"/>
              </a:rPr>
              <a:t>Identification of a terrorist incident may not always be initially possible. What protective measures should you take if you already are inside a scene when you realize that it may be a terrorist incident?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15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Relate this lesson to previous lessons on the respiratory system. Discuss dissemination in the context of the cardiopulmonary system. Ingestion and absorption relate to anatomy and physiology lectures. Discuss these routes in the context of the GI system and the anatomy of the skin.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08024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Discuss the major methods used to disseminate an agent. Explain why the respiratory route is an effective means of dissemination.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Describe the dermal route of exposure.</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Discuss how dissemination relates to issues such as the spread of everyday infections. How is the movement of a biologic agent similar to the spread of the flu? </a:t>
            </a:r>
            <a:endParaRPr lang="en-US" altLang="en-US" dirty="0">
              <a:latin typeface="Arial" panose="020B0604020202020204" pitchFamily="34" charset="0"/>
              <a:ea typeface="ＭＳ Ｐゴシック" panose="020B0600070205080204" pitchFamily="34" charset="-128"/>
              <a:sym typeface="Lucida Grande" pitchFamily="-111" charset="0"/>
            </a:endParaRPr>
          </a:p>
          <a:p>
            <a:endParaRPr lang="en-US" dirty="0"/>
          </a:p>
          <a:p>
            <a:r>
              <a:rPr lang="en-US" b="1" dirty="0"/>
              <a:t>Knowledge Application: </a:t>
            </a:r>
            <a:r>
              <a:rPr lang="en-US" sz="1200" b="0" i="0" u="none" strike="noStrike" kern="1200" cap="none" dirty="0">
                <a:solidFill>
                  <a:schemeClr val="tx1"/>
                </a:solidFill>
                <a:effectLst/>
                <a:latin typeface="Arial"/>
                <a:ea typeface="Arial"/>
                <a:cs typeface="Arial"/>
                <a:sym typeface="Arial"/>
              </a:rPr>
              <a:t>Have students work in small groups. Assign each group a specific biologic agent and ask the group to research and discuss how the agent is disseminated. Discuss specific examples when possible.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i="1" dirty="0">
                <a:latin typeface="Arial" panose="020B0604020202020204" pitchFamily="34" charset="0"/>
                <a:ea typeface="ＭＳ Ｐゴシック" panose="020B0600070205080204" pitchFamily="34" charset="-128"/>
              </a:rPr>
              <a:t>Weaponization</a:t>
            </a:r>
            <a:r>
              <a:rPr lang="en-US" altLang="en-US" dirty="0">
                <a:latin typeface="Arial" panose="020B0604020202020204" pitchFamily="34" charset="0"/>
                <a:ea typeface="ＭＳ Ｐゴシック" panose="020B0600070205080204" pitchFamily="34" charset="-128"/>
              </a:rPr>
              <a:t> is the application of technology to improve dissemination performance to achieve maximum distribution.</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how weaponization relates to the dissemination process of an agent.</a:t>
            </a:r>
          </a:p>
          <a:p>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dirty="0">
                <a:latin typeface="Arial" panose="020B0604020202020204" pitchFamily="34" charset="0"/>
                <a:ea typeface="ＭＳ Ｐゴシック" panose="020B0600070205080204" pitchFamily="34" charset="-128"/>
              </a:rPr>
              <a:t>What might be on-scene clues that an agent has been disseminated? What types of devices might be used in a dissemination process?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55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specific examples when discussing characteristics. Compare these examples to everyday substances. For example, discuss the volatility evaporation of alcohol when discussing chemical weapons. Invite a law enforcement officer to discuss capsicum (pepper) spray. This is a commonly used riot control agent. There are graphic multimedia examples of SLUDGEM. Use video graphics to describe assessment findings.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1081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SLUDGEM is a mnemonic that is used to remember the signs and symptoms of nerve agent poisoning. The letters stand for </a:t>
            </a:r>
            <a:r>
              <a:rPr lang="en-US" altLang="en-US" i="1" dirty="0">
                <a:latin typeface="Arial" panose="020B0604020202020204" pitchFamily="34" charset="0"/>
                <a:ea typeface="ＭＳ Ｐゴシック" panose="020B0600070205080204" pitchFamily="34" charset="-128"/>
                <a:cs typeface="Arial" panose="020B0604020202020204" pitchFamily="34" charset="0"/>
              </a:rPr>
              <a:t>salivation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lacrimation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urination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defecation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GI upset</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emesis</a:t>
            </a:r>
            <a:r>
              <a:rPr lang="en-US" altLang="en-US" dirty="0">
                <a:latin typeface="Arial" panose="020B0604020202020204" pitchFamily="34" charset="0"/>
                <a:ea typeface="ＭＳ Ｐゴシック" panose="020B0600070205080204" pitchFamily="34" charset="-128"/>
                <a:cs typeface="Arial" panose="020B0604020202020204" pitchFamily="34" charset="0"/>
              </a:rPr>
              <a:t>, and </a:t>
            </a:r>
            <a:r>
              <a:rPr lang="en-US" altLang="en-US" i="1" dirty="0">
                <a:latin typeface="Arial" panose="020B0604020202020204" pitchFamily="34" charset="0"/>
                <a:ea typeface="ＭＳ Ｐゴシック" panose="020B0600070205080204" pitchFamily="34" charset="-128"/>
                <a:cs typeface="Arial" panose="020B0604020202020204" pitchFamily="34" charset="0"/>
              </a:rPr>
              <a:t>miosis</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Define the mnemonic SLUDGEM. Describe the associated signs and symptoms.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Choking agents, vesicating agents, cyanides, nerve agents, and riot control agents are common classifications of chemical weapons.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different classifications of chemical weapons. Describe their effects on the body.</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 chemical weapon type. Have the group research and present the weapon's potential harm and responder protective measures.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primary concern for all biological agents is personal protection if the agent is transmitted from human to human. Infectivity, virulence, toxicity, incubation period, transmissibility, lethality, and stability are factors that influence the potential for a substance to be used as a biological weapon.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features that make a substance a potential biologic weapon. Why do different biologic weapons have different epidemiologic impacts?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 specific biologic threat (such as anthrax). Have the group research and present specific harms and responder protective measures.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Weaponization of biologic agents often includes combining diseases. What new threat might a combined agent pose?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Arial"/>
                <a:cs typeface="Arial"/>
                <a:sym typeface="Arial"/>
              </a:rPr>
              <a:t>Use a programmed patient to create CBRNE scenarios. Have teams of students practice recognition and treatment strategies.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bacteria that have been used in the past for purposes of weaponization. These could include: anthrax, cholera, the plague, Q fever, and tularemia. Then move on to discuss toxins that have been used for purposes of weaponization. These could include: botulinum, ricin, Staphyloccoccal Enterotoxin B (SEB), and trichothecene mycotoxins (T2). Finally discuss viruses that have been used for purposed of weaponization. These could include: smallpox, encephalitis, and the viral hemorrhagic fevers (VHFs).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bacteria that have been used in the past for purposes of weaponization. These could include: anthrax, cholera, the plague, Q fever, and tularemia. Then move on to discuss toxins that have been used for purposes of weaponization. These could include: botulinum, ricin,  Staphyloccoccal Enterotoxin B (SEB), and trichothecene mycotoxins (T2). Finally discuss viruses that have been used for purposed of weaponization. These could include: smallpox, encephalitis, and the viral hemorrhagic fevers (VHFs).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bacteria that have been used in the past for purposes of weaponization. These could include: anthrax, cholera, the plague, Q fever, and tularemia. Then move on to discuss toxins that have been used for purposes of weaponization. These could include: botulinum, ricin,  Staphyloccoccal Enterotoxin B (SEB), and trichothecene mycotoxins (T2). Finally discuss viruses that have been used for purposed of weaponization. These could include: smallpox, encephalitis, and the viral hemorrhagic fevers (VHFs). </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sz="1200" b="0" i="0" u="none" strike="noStrike" kern="1200" cap="none" dirty="0">
                <a:solidFill>
                  <a:schemeClr val="tx1"/>
                </a:solidFill>
                <a:effectLst/>
                <a:latin typeface="Arial"/>
                <a:ea typeface="Arial"/>
                <a:cs typeface="Arial"/>
                <a:sym typeface="Arial"/>
              </a:rPr>
              <a:t>Have each student complete a research paper on a CBRNE topic of choice. Include potential harms and protective measures.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41.5</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There are four potential scenarios for a nuclear weapon attack: a military nuclear weapon, an improvised nuclear weapon, a "dirty bomb," and the sabotage of a nuclear facility.</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potential scenarios for a nuclear event.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41.5</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Describe the effects of radiation.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41.6</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agency in your area responsible for dealing with incendiary devices.</a:t>
            </a:r>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41.6</a:t>
            </a:r>
            <a:endParaRPr lang="en-US" altLang="en-US" dirty="0">
              <a:ea typeface="ＭＳ Ｐゴシック" panose="020B0600070205080204" pitchFamily="34" charset="-128"/>
            </a:endParaRPr>
          </a:p>
          <a:p>
            <a:pPr marL="0" lvl="1"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marL="0" lvl="1"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characteristics of common blast injury patterns in the lungs, the ears, the abdomen, and the brain.</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41.6</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Arial"/>
                <a:cs typeface="Arial"/>
                <a:sym typeface="Arial"/>
              </a:rPr>
              <a:t>Have students work in small groups.  Assign each group a particular blast injury pattern.  Have that group research and present the mechanism of injury, pathophysiology, and common presentations.</a:t>
            </a:r>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41.6</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typical treatment for the most common blast injury patterns.</a:t>
            </a:r>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35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Oftentimes tactics and priorities cross the service boundaries of EMS, fire, and law enforcement. Consider using these agencies to participate in this lesson. Safety is still the highest priority. Now implement the principle of force protection. Use real-life examples and multimedia graphics to demonstrate the difficulties of isolation and perimeter control. Review your state's statutes and guidelines regarding terrorist incident notification. </a:t>
            </a:r>
            <a:endParaRPr lang="en-US" altLang="en-US" dirty="0">
              <a:latin typeface="Gill Sans" pitchFamily="-111" charset="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1081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defRPr/>
            </a:pPr>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Conduct a tabletop exercise. Involve law enforcement and fire officials as you discuss general strategy and tactics.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each student research an example of domestic terrorism. Discuss the threats that come from within.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a:defRPr/>
            </a:pPr>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dirty="0">
                <a:latin typeface="Arial" panose="020B0604020202020204" pitchFamily="34" charset="0"/>
                <a:ea typeface="ＭＳ Ｐゴシック" panose="020B0600070205080204" pitchFamily="34" charset="-128"/>
              </a:rPr>
              <a:t>Important priorities for responders at a terrorist incident are life safety, incident stabilization, and protection of property. Responders should consider isolation and perimeter control of a terrorist incident. Establishing control zones early will enhance public protection and will facilitate medical treatment.</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defRPr/>
            </a:pPr>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Describe the immediate and general priorities of responders to a terrorist incident. Describe the process of isolation at a terrorist incident. How might this process be executed? </a:t>
            </a:r>
          </a:p>
          <a:p>
            <a:pPr eaLnBrk="1" hangingPunct="1">
              <a:defRPr/>
            </a:pPr>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defRPr/>
            </a:pPr>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multimedia graphics or a city map. Describe a terrorist incident; then have groups of students discuss tactical issues such as isolation and perimeter control. Describe real local challenges.</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Describe why perimeter control at a terrorist incident is important. Discuss how to initiate this tactic.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In a terrorist event, it is critical that appropriate response and support agencies (at local/state/federal levels) be notified. Established directives, procedures, or statutes usually require such notification.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required notifications in the event of a terrorist incident. Which agencies must be notified?</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 local emergency management plan to discuss the process of involving additional agencies in a terrorist incident. Describe how notifications would be made.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role might you, as an EMT, play in notifications? Consider your service's disaster plan and describe the role that you might play.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identification features that would assist you with identifying a specific harmful agent. Describe resources you might use to aid in the identification of a harmful agent.</a:t>
            </a:r>
          </a:p>
          <a:p>
            <a:pPr>
              <a:defRPr/>
            </a:pPr>
            <a:endParaRPr lang="en-US" altLang="en-US" sz="1200" b="0" i="0" u="none" strike="noStrike" kern="1200" cap="none" dirty="0">
              <a:solidFill>
                <a:schemeClr val="tx1"/>
              </a:solidFill>
              <a:effectLst/>
              <a:latin typeface="Arial"/>
              <a:ea typeface="Arial"/>
              <a:cs typeface="Arial"/>
              <a:sym typeface="Lucida Grande" pitchFamily="-111" charset="0"/>
            </a:endParaRPr>
          </a:p>
          <a:p>
            <a:pPr>
              <a:defRPr/>
            </a:pPr>
            <a:r>
              <a:rPr lang="en-US" altLang="en-US" sz="1200" b="1" i="0" u="none" strike="noStrike" kern="1200" cap="none" dirty="0">
                <a:solidFill>
                  <a:schemeClr val="tx1"/>
                </a:solidFill>
                <a:effectLst/>
                <a:latin typeface="Arial"/>
                <a:ea typeface="Arial"/>
                <a:cs typeface="Arial"/>
                <a:sym typeface="Lucida Grande" pitchFamily="-111" charset="0"/>
              </a:rPr>
              <a:t>Class Activity: </a:t>
            </a:r>
            <a:r>
              <a:rPr lang="en-US" sz="1200" b="0" i="0" u="none" strike="noStrike" kern="1200" cap="none" dirty="0">
                <a:solidFill>
                  <a:schemeClr val="tx1"/>
                </a:solidFill>
                <a:effectLst/>
                <a:latin typeface="Arial"/>
                <a:ea typeface="Arial"/>
                <a:cs typeface="Arial"/>
                <a:sym typeface="Arial"/>
              </a:rPr>
              <a:t>Use multimedia graphics to provide clues and have the class utilize resources to identify a hazardous agent.</a:t>
            </a: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i="1" dirty="0">
                <a:latin typeface="Arial" panose="020B0604020202020204" pitchFamily="34" charset="0"/>
                <a:ea typeface="ＭＳ Ｐゴシック" panose="020B0600070205080204" pitchFamily="34" charset="-128"/>
                <a:cs typeface="Arial" panose="020B0604020202020204" pitchFamily="34" charset="0"/>
              </a:rPr>
              <a:t>Force protection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refers to steps taken to ensure the safety of responders and their equipment. This concept is essential in a terrorist incident.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Applications: </a:t>
            </a:r>
            <a:r>
              <a:rPr lang="en-US" altLang="en-US" dirty="0">
                <a:latin typeface="Arial" panose="020B0604020202020204" pitchFamily="34" charset="0"/>
                <a:ea typeface="ＭＳ Ｐゴシック" panose="020B0600070205080204" pitchFamily="34" charset="-128"/>
                <a:cs typeface="Arial" panose="020B0604020202020204" pitchFamily="34" charset="0"/>
              </a:rPr>
              <a:t>Critique an actual event. Discuss tactics used at a major incident. Discuss force protection at a terrorist incident. Describe an incident and have groups of students list force protection strategies.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pPr eaLnBrk="1" hangingPunct="1">
              <a:defRPr/>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Describe gross decontamination.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30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This section is primarily a review of topics previously covered. As safety is such an important issue, use this opportunity to drive home key points. Use scenarios to evaluate safety comprehension. Add terror-related elements to scenarios in an ongoing fashion, not just under the heading of this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1081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Scene size-up and situational awareness will help identify potential hazards associated with a terrorist event.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Compare and contrast domestic terrorism and international terrorism. How are they different?</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each student research an example of international terrorism. Discuss the international threats.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How might a domestic terrorist event be linked to international groups? Discuss threats that involve both connections.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key tactics of personal protection are necessary at a terrorist incident?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Providers should never rush in. They should respond only when it is safe to do so—when proper protective measures have been taken.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Safety is the first priority when responding to a terrorist incident. Specific protective measures apply to the different types of terrorist incidents. Providers should understand the particular threats of CBRNE incidents.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key personal protection measures with regard to the following types of incidents: chemical, biologic, radiologic, explosive.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 programmed patient to create CBRNE scenarios. Discuss individual safety.</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There have been many examples of responders being injured while trying to save the lives of others. Discuss the motivation and thought process behind such events. Why might such acts actually be counterproductive to the rescue effort?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Arial"/>
                <a:cs typeface="Arial"/>
                <a:sym typeface="Arial"/>
              </a:rPr>
              <a:t>Discuss a backward scene size-up. Ask the class what information might be important to them if they were the second unit responding to a major incident. Discuss how a proper (or improper) scene size-up might impact them.</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Arial"/>
                <a:cs typeface="Arial"/>
                <a:sym typeface="Arial"/>
              </a:rPr>
              <a:t>Present tabletop scenarios. Ask groups of students to formulate protective strategies for responding to the described incident.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Discuss the types of supplies and resources that are available through the SNS.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41.7</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Arial"/>
                <a:cs typeface="Arial"/>
                <a:sym typeface="Arial"/>
              </a:rPr>
              <a:t>Have students research recent domestic and international terrorist incidents. What potential future trends can they identify?</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sz="1200" b="0" i="0" u="none" strike="noStrike" kern="1200" cap="none" dirty="0">
                <a:solidFill>
                  <a:schemeClr val="tx1"/>
                </a:solidFill>
                <a:effectLst/>
                <a:latin typeface="Arial"/>
                <a:ea typeface="Arial"/>
                <a:cs typeface="Arial"/>
                <a:sym typeface="Arial"/>
              </a:rPr>
              <a:t>Based on your knowledge of CBRNE, are there any potential agents that could be used in a terrorist attack that were not discussed in this chapter</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Talking Points:</a:t>
            </a:r>
            <a:r>
              <a:rPr lang="en-US" altLang="en-US" dirty="0">
                <a:latin typeface="Arial" panose="020B0604020202020204" pitchFamily="34" charset="0"/>
                <a:ea typeface="ＭＳ Ｐゴシック" panose="020B0600070205080204" pitchFamily="34" charset="-128"/>
                <a:sym typeface="Lucida Grande" pitchFamily="-111" charset="0"/>
              </a:rPr>
              <a:t> Personal protection is paramount at any incident, but when dealing with terrorist incidents, the potential for lethal exposure is much greater. You should be familiar with your local incident response plans and what your role as an EMT 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Talking Points:</a:t>
            </a:r>
            <a:r>
              <a:rPr lang="en-US" altLang="en-US" dirty="0">
                <a:latin typeface="Arial" panose="020B0604020202020204" pitchFamily="34" charset="0"/>
                <a:ea typeface="ＭＳ Ｐゴシック" panose="020B0600070205080204" pitchFamily="34" charset="-128"/>
                <a:sym typeface="Lucida Grande" pitchFamily="-111" charset="0"/>
              </a:rPr>
              <a:t> Recognizing the common symptoms and making the link is important for the EMT. If there is a potential you have been exposed as your patients have, you should remain isolated from the unexposed public until you are able to speak with HAZMAT professionals.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95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41.1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CBRNE is an acronym used to classify the different types of terrorist incidents. It stands for </a:t>
            </a:r>
            <a:r>
              <a:rPr lang="en-US" altLang="en-US" i="1" dirty="0">
                <a:latin typeface="Arial" panose="020B0604020202020204" pitchFamily="34" charset="0"/>
                <a:ea typeface="ＭＳ Ｐゴシック" panose="020B0600070205080204" pitchFamily="34" charset="-128"/>
                <a:cs typeface="Arial" panose="020B0604020202020204" pitchFamily="34" charset="0"/>
              </a:rPr>
              <a:t>chemical</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biologic</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radiologic/nuclear</a:t>
            </a:r>
            <a:r>
              <a:rPr lang="en-US" altLang="en-US" dirty="0">
                <a:latin typeface="Arial" panose="020B0604020202020204" pitchFamily="34" charset="0"/>
                <a:ea typeface="ＭＳ Ｐゴシック" panose="020B0600070205080204" pitchFamily="34" charset="-128"/>
                <a:cs typeface="Arial" panose="020B0604020202020204" pitchFamily="34" charset="0"/>
              </a:rPr>
              <a:t>, and </a:t>
            </a:r>
            <a:r>
              <a:rPr lang="en-US" altLang="en-US" i="1" dirty="0">
                <a:latin typeface="Arial" panose="020B0604020202020204" pitchFamily="34" charset="0"/>
                <a:ea typeface="ＭＳ Ｐゴシック" panose="020B0600070205080204" pitchFamily="34" charset="-128"/>
                <a:cs typeface="Arial" panose="020B0604020202020204" pitchFamily="34" charset="0"/>
              </a:rPr>
              <a:t>explosive</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p>
          <a:p>
            <a:pPr eaLnBrk="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various types of terrorist incidents that make up CBRNE. Define </a:t>
            </a:r>
            <a:r>
              <a:rPr lang="en-US" altLang="en-US" i="1" dirty="0">
                <a:latin typeface="Arial" panose="020B0604020202020204" pitchFamily="34" charset="0"/>
                <a:ea typeface="ＭＳ Ｐゴシック" panose="020B0600070205080204" pitchFamily="34" charset="-128"/>
                <a:cs typeface="Arial" panose="020B0604020202020204" pitchFamily="34" charset="0"/>
              </a:rPr>
              <a:t>weapons of mass destruction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How do they relate to CBRNE?</a:t>
            </a:r>
          </a:p>
          <a:p>
            <a:pPr eaLnBrk="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 specific element of CBRNE. Ask groups to describe and discuss the potential hazards of their category.</a:t>
            </a:r>
          </a:p>
          <a:p>
            <a:pPr eaLnBrk="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sz="1200" b="0" i="0" u="none" strike="noStrike" kern="1200" cap="none" dirty="0">
                <a:solidFill>
                  <a:schemeClr val="tx1"/>
                </a:solidFill>
                <a:effectLst/>
                <a:latin typeface="Arial"/>
                <a:ea typeface="Arial"/>
                <a:cs typeface="Arial"/>
                <a:sym typeface="Arial"/>
              </a:rPr>
              <a:t>Ask each student to research a terrorist event. Have them discuss whether the terrorism was domestic or international and which element of CBRNE was utilized.</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77.xml"/><Relationship Id="rId4" Type="http://schemas.openxmlformats.org/officeDocument/2006/relationships/slide" Target="slide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199" y="2346384"/>
            <a:ext cx="3794289" cy="905769"/>
          </a:xfrm>
        </p:spPr>
        <p:txBody>
          <a:bodyPr/>
          <a:lstStyle/>
          <a:p>
            <a:pPr lvl="0" algn="ctr"/>
            <a:r>
              <a:rPr lang="en-US" b="1" dirty="0">
                <a:latin typeface="+mn-lt"/>
              </a:rPr>
              <a:t>Chapter 41</a:t>
            </a:r>
          </a:p>
        </p:txBody>
      </p:sp>
      <p:sp>
        <p:nvSpPr>
          <p:cNvPr id="5" name="Text Placeholder 4"/>
          <p:cNvSpPr>
            <a:spLocks noGrp="1"/>
          </p:cNvSpPr>
          <p:nvPr>
            <p:ph type="body" idx="3"/>
          </p:nvPr>
        </p:nvSpPr>
        <p:spPr>
          <a:xfrm>
            <a:off x="5029200" y="3409979"/>
            <a:ext cx="3793364" cy="673648"/>
          </a:xfrm>
        </p:spPr>
        <p:txBody>
          <a:bodyPr/>
          <a:lstStyle/>
          <a:p>
            <a:pPr algn="ctr"/>
            <a:r>
              <a:rPr lang="en-IN" dirty="0">
                <a:latin typeface="+mn-lt"/>
              </a:rPr>
              <a:t>E</a:t>
            </a:r>
            <a:r>
              <a:rPr lang="en-IN" sz="100" dirty="0">
                <a:latin typeface="+mn-lt"/>
              </a:rPr>
              <a:t> </a:t>
            </a:r>
            <a:r>
              <a:rPr lang="en-IN" dirty="0">
                <a:latin typeface="+mn-lt"/>
              </a:rPr>
              <a:t>M</a:t>
            </a:r>
            <a:r>
              <a:rPr lang="en-IN" sz="100" dirty="0">
                <a:latin typeface="+mn-lt"/>
              </a:rPr>
              <a:t> </a:t>
            </a:r>
            <a:r>
              <a:rPr lang="en-IN" dirty="0">
                <a:latin typeface="+mn-lt"/>
              </a:rPr>
              <a:t>S Response to Terrorism</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660950"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Terrorism and E</a:t>
            </a:r>
            <a:r>
              <a:rPr lang="en-US" altLang="en-US" sz="100" dirty="0"/>
              <a:t> </a:t>
            </a:r>
            <a:r>
              <a:rPr lang="en-US" altLang="en-US" dirty="0"/>
              <a:t>M</a:t>
            </a:r>
            <a:r>
              <a:rPr lang="en-US" altLang="en-US" sz="100" dirty="0"/>
              <a:t> </a:t>
            </a:r>
            <a:r>
              <a:rPr lang="en-US" altLang="en-US" dirty="0"/>
              <a:t>S </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p>
        </p:txBody>
      </p:sp>
    </p:spTree>
    <p:extLst>
      <p:ext uri="{BB962C8B-B14F-4D97-AF65-F5344CB8AC3E}">
        <p14:creationId xmlns:p14="http://schemas.microsoft.com/office/powerpoint/2010/main" val="545170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Terrorism and E</a:t>
            </a:r>
            <a:r>
              <a:rPr lang="en-US" sz="100" dirty="0"/>
              <a:t> </a:t>
            </a:r>
            <a:r>
              <a:rPr lang="en-US" dirty="0"/>
              <a:t>M</a:t>
            </a:r>
            <a:r>
              <a:rPr lang="en-US" sz="100" dirty="0"/>
              <a:t> </a:t>
            </a:r>
            <a:r>
              <a:rPr lang="en-US" dirty="0"/>
              <a:t>S</a:t>
            </a:r>
          </a:p>
        </p:txBody>
      </p:sp>
      <p:pic>
        <p:nvPicPr>
          <p:cNvPr id="19" name="Picture 2" descr="Rubble and debris after the collapse of the World Trade Center buildings in New York City in 200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000" y="1747610"/>
            <a:ext cx="5237999" cy="349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199" y="5394960"/>
            <a:ext cx="8412480" cy="914400"/>
          </a:xfrm>
        </p:spPr>
        <p:txBody>
          <a:bodyPr/>
          <a:lstStyle/>
          <a:p>
            <a:pPr marL="0" indent="0">
              <a:buNone/>
            </a:pPr>
            <a:r>
              <a:rPr lang="en-US" dirty="0"/>
              <a:t>The Twin Towers of the World Trade Center in New York City were destroyed and thousands were killed on September 11, 2001, when terrorists flew hijacked jetliners into the famous skyscrapers. © </a:t>
            </a:r>
            <a:r>
              <a:rPr lang="en-US" b="1" dirty="0"/>
              <a:t>A</a:t>
            </a:r>
            <a:r>
              <a:rPr lang="en-US" sz="100" b="1" dirty="0"/>
              <a:t> </a:t>
            </a:r>
            <a:r>
              <a:rPr lang="en-US" b="1" dirty="0"/>
              <a:t>P Images/Shawn Baldwin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a:t>Emergency Medical Responders as Targets</a:t>
            </a:r>
          </a:p>
        </p:txBody>
      </p:sp>
      <p:sp>
        <p:nvSpPr>
          <p:cNvPr id="17" name="Content Placeholder 16"/>
          <p:cNvSpPr>
            <a:spLocks noGrp="1"/>
          </p:cNvSpPr>
          <p:nvPr>
            <p:ph sz="quarter" idx="13"/>
          </p:nvPr>
        </p:nvSpPr>
        <p:spPr>
          <a:xfrm>
            <a:off x="457200" y="1556326"/>
            <a:ext cx="8130619" cy="4467955"/>
          </a:xfrm>
        </p:spPr>
        <p:txBody>
          <a:bodyPr/>
          <a:lstStyle/>
          <a:p>
            <a:r>
              <a:rPr lang="en-US" dirty="0"/>
              <a:t>Emergency Medical Responders are often principal targets of terrorist attacks.</a:t>
            </a:r>
          </a:p>
          <a:p>
            <a:r>
              <a:rPr lang="en-US" dirty="0"/>
              <a:t>Safety of E</a:t>
            </a:r>
            <a:r>
              <a:rPr lang="en-US" sz="100" dirty="0"/>
              <a:t> </a:t>
            </a:r>
            <a:r>
              <a:rPr lang="en-US" dirty="0"/>
              <a:t>M</a:t>
            </a:r>
            <a:r>
              <a:rPr lang="en-US" sz="100" dirty="0"/>
              <a:t> </a:t>
            </a:r>
            <a:r>
              <a:rPr lang="en-US" dirty="0"/>
              <a:t>S providers is most important consideration when responding to potential terrorist incident.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Identify the Threat Posed by Event </a:t>
            </a:r>
            <a:r>
              <a:rPr lang="en-US" sz="2000" b="0" dirty="0"/>
              <a:t>(1 of 2)</a:t>
            </a:r>
          </a:p>
        </p:txBody>
      </p:sp>
      <p:sp>
        <p:nvSpPr>
          <p:cNvPr id="3" name="Content Placeholder 2"/>
          <p:cNvSpPr>
            <a:spLocks noGrp="1"/>
          </p:cNvSpPr>
          <p:nvPr>
            <p:ph sz="quarter" idx="13"/>
          </p:nvPr>
        </p:nvSpPr>
        <p:spPr/>
        <p:txBody>
          <a:bodyPr/>
          <a:lstStyle/>
          <a:p>
            <a:r>
              <a:rPr lang="en-US" dirty="0"/>
              <a:t>Terrorists may deliberately target responders by using multiple or secondary devices</a:t>
            </a:r>
          </a:p>
          <a:p>
            <a:r>
              <a:rPr lang="en-US" dirty="0"/>
              <a:t>Incident that is a potential act of terrorism is also a crime scene.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Identify the Threat Posed by Event </a:t>
            </a:r>
            <a:r>
              <a:rPr lang="en-US" sz="2000" b="0" dirty="0"/>
              <a:t>(2 of 2)</a:t>
            </a:r>
          </a:p>
        </p:txBody>
      </p:sp>
      <p:sp>
        <p:nvSpPr>
          <p:cNvPr id="3" name="Content Placeholder 2"/>
          <p:cNvSpPr>
            <a:spLocks noGrp="1"/>
          </p:cNvSpPr>
          <p:nvPr>
            <p:ph sz="quarter" idx="13"/>
          </p:nvPr>
        </p:nvSpPr>
        <p:spPr/>
        <p:txBody>
          <a:bodyPr/>
          <a:lstStyle/>
          <a:p>
            <a:r>
              <a:rPr lang="en-US" dirty="0"/>
              <a:t>Recognizing O</a:t>
            </a:r>
            <a:r>
              <a:rPr lang="en-US" sz="100" dirty="0"/>
              <a:t> </a:t>
            </a:r>
            <a:r>
              <a:rPr lang="en-US" dirty="0"/>
              <a:t>T</a:t>
            </a:r>
            <a:r>
              <a:rPr lang="en-US" sz="100" dirty="0"/>
              <a:t> </a:t>
            </a:r>
            <a:r>
              <a:rPr lang="en-US" dirty="0"/>
              <a:t>T</a:t>
            </a:r>
            <a:r>
              <a:rPr lang="en-US" sz="100" dirty="0"/>
              <a:t> </a:t>
            </a:r>
            <a:r>
              <a:rPr lang="en-US" dirty="0"/>
              <a:t>O signs may help protect against secondary attack.</a:t>
            </a:r>
          </a:p>
          <a:p>
            <a:pPr lvl="1"/>
            <a:r>
              <a:rPr lang="en-US" b="1" dirty="0"/>
              <a:t>O</a:t>
            </a:r>
            <a:r>
              <a:rPr lang="en-US" dirty="0"/>
              <a:t>ccupancy or location</a:t>
            </a:r>
          </a:p>
          <a:p>
            <a:pPr lvl="1"/>
            <a:r>
              <a:rPr lang="en-US" b="1" dirty="0"/>
              <a:t>T</a:t>
            </a:r>
            <a:r>
              <a:rPr lang="en-US" dirty="0"/>
              <a:t>ype of event</a:t>
            </a:r>
          </a:p>
          <a:p>
            <a:pPr lvl="1"/>
            <a:r>
              <a:rPr lang="en-US" b="1" dirty="0"/>
              <a:t>T</a:t>
            </a:r>
            <a:r>
              <a:rPr lang="en-US" dirty="0"/>
              <a:t>iming of event</a:t>
            </a:r>
          </a:p>
          <a:p>
            <a:pPr lvl="1"/>
            <a:r>
              <a:rPr lang="en-US" b="1" dirty="0"/>
              <a:t>O</a:t>
            </a:r>
            <a:r>
              <a:rPr lang="en-US" dirty="0"/>
              <a:t>n-scene warning signs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Occupancy or Location</a:t>
            </a:r>
          </a:p>
        </p:txBody>
      </p:sp>
      <p:sp>
        <p:nvSpPr>
          <p:cNvPr id="3" name="Content Placeholder 2"/>
          <p:cNvSpPr>
            <a:spLocks noGrp="1"/>
          </p:cNvSpPr>
          <p:nvPr>
            <p:ph sz="quarter" idx="13"/>
          </p:nvPr>
        </p:nvSpPr>
        <p:spPr/>
        <p:txBody>
          <a:bodyPr/>
          <a:lstStyle/>
          <a:p>
            <a:r>
              <a:rPr lang="en-US" dirty="0"/>
              <a:t>Symbolic and historic targets</a:t>
            </a:r>
          </a:p>
          <a:p>
            <a:r>
              <a:rPr lang="en-US" dirty="0"/>
              <a:t>Public buildings or assembly areas</a:t>
            </a:r>
          </a:p>
          <a:p>
            <a:r>
              <a:rPr lang="en-US" dirty="0"/>
              <a:t>Controversial businesses</a:t>
            </a:r>
          </a:p>
          <a:p>
            <a:r>
              <a:rPr lang="en-US" dirty="0"/>
              <a:t>Infrastructure systems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Event</a:t>
            </a:r>
          </a:p>
        </p:txBody>
      </p:sp>
      <p:sp>
        <p:nvSpPr>
          <p:cNvPr id="3" name="Content Placeholder 2"/>
          <p:cNvSpPr>
            <a:spLocks noGrp="1"/>
          </p:cNvSpPr>
          <p:nvPr>
            <p:ph sz="quarter" idx="13"/>
          </p:nvPr>
        </p:nvSpPr>
        <p:spPr/>
        <p:txBody>
          <a:bodyPr/>
          <a:lstStyle/>
          <a:p>
            <a:r>
              <a:rPr lang="en-US" dirty="0"/>
              <a:t>Explosions and/or incendiaries</a:t>
            </a:r>
          </a:p>
          <a:p>
            <a:r>
              <a:rPr lang="en-US" dirty="0"/>
              <a:t>Incidents involving firearms</a:t>
            </a:r>
          </a:p>
          <a:p>
            <a:r>
              <a:rPr lang="en-US" dirty="0"/>
              <a:t>Nontrauma mass-casualty incidents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Event</a:t>
            </a:r>
          </a:p>
        </p:txBody>
      </p:sp>
      <p:sp>
        <p:nvSpPr>
          <p:cNvPr id="3" name="Content Placeholder 2"/>
          <p:cNvSpPr>
            <a:spLocks noGrp="1"/>
          </p:cNvSpPr>
          <p:nvPr>
            <p:ph sz="quarter" idx="13"/>
          </p:nvPr>
        </p:nvSpPr>
        <p:spPr/>
        <p:txBody>
          <a:bodyPr/>
          <a:lstStyle/>
          <a:p>
            <a:r>
              <a:rPr lang="en-US" dirty="0"/>
              <a:t>National holidays</a:t>
            </a:r>
          </a:p>
          <a:p>
            <a:r>
              <a:rPr lang="en-US" dirty="0"/>
              <a:t>Anniversary dates of previous attacks</a:t>
            </a:r>
          </a:p>
          <a:p>
            <a:pPr lvl="1"/>
            <a:r>
              <a:rPr lang="en-US" dirty="0"/>
              <a:t>April 19</a:t>
            </a:r>
          </a:p>
          <a:p>
            <a:r>
              <a:rPr lang="en-US" dirty="0"/>
              <a:t>Incidents occurring in major public areas at busy points of business day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On-Scene Warning Signs</a:t>
            </a:r>
          </a:p>
        </p:txBody>
      </p:sp>
      <p:sp>
        <p:nvSpPr>
          <p:cNvPr id="3" name="Content Placeholder 2"/>
          <p:cNvSpPr>
            <a:spLocks noGrp="1"/>
          </p:cNvSpPr>
          <p:nvPr>
            <p:ph sz="quarter" idx="13"/>
          </p:nvPr>
        </p:nvSpPr>
        <p:spPr/>
        <p:txBody>
          <a:bodyPr/>
          <a:lstStyle/>
          <a:p>
            <a:r>
              <a:rPr lang="en-US" dirty="0"/>
              <a:t>Unexplained patterns of illness or deaths</a:t>
            </a:r>
          </a:p>
          <a:p>
            <a:r>
              <a:rPr lang="en-US" dirty="0"/>
              <a:t>Unexplained signs and symptoms of skin, eye, or airway irritation</a:t>
            </a:r>
          </a:p>
          <a:p>
            <a:r>
              <a:rPr lang="en-US" dirty="0"/>
              <a:t>Containers that appear out of place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Recognize the Harms Posed by the Threat </a:t>
            </a:r>
            <a:r>
              <a:rPr lang="en-US" sz="2000" b="0" dirty="0"/>
              <a:t>(1 of 2)</a:t>
            </a:r>
          </a:p>
        </p:txBody>
      </p:sp>
      <p:sp>
        <p:nvSpPr>
          <p:cNvPr id="3" name="Content Placeholder 2"/>
          <p:cNvSpPr>
            <a:spLocks noGrp="1"/>
          </p:cNvSpPr>
          <p:nvPr>
            <p:ph sz="quarter" idx="13"/>
          </p:nvPr>
        </p:nvSpPr>
        <p:spPr>
          <a:xfrm>
            <a:off x="457200" y="1556326"/>
            <a:ext cx="8121192" cy="4467955"/>
          </a:xfrm>
        </p:spPr>
        <p:txBody>
          <a:bodyPr/>
          <a:lstStyle/>
          <a:p>
            <a:r>
              <a:rPr lang="en-US" dirty="0"/>
              <a:t>T</a:t>
            </a:r>
            <a:r>
              <a:rPr lang="en-US" sz="100" dirty="0"/>
              <a:t> </a:t>
            </a:r>
            <a:r>
              <a:rPr lang="en-US" dirty="0"/>
              <a:t>R</a:t>
            </a:r>
            <a:r>
              <a:rPr lang="en-US" sz="100" dirty="0"/>
              <a:t> </a:t>
            </a:r>
            <a:r>
              <a:rPr lang="en-US" dirty="0"/>
              <a:t>A</a:t>
            </a:r>
            <a:r>
              <a:rPr lang="en-US" sz="100" dirty="0"/>
              <a:t> </a:t>
            </a:r>
            <a:r>
              <a:rPr lang="en-US" dirty="0"/>
              <a:t>C</a:t>
            </a:r>
            <a:r>
              <a:rPr lang="en-US" sz="100" dirty="0"/>
              <a:t> </a:t>
            </a:r>
            <a:r>
              <a:rPr lang="en-US" dirty="0"/>
              <a:t>E</a:t>
            </a:r>
            <a:r>
              <a:rPr lang="en-US" sz="100" dirty="0"/>
              <a:t> </a:t>
            </a:r>
            <a:r>
              <a:rPr lang="en-US" dirty="0"/>
              <a:t>M-P harms</a:t>
            </a:r>
          </a:p>
          <a:p>
            <a:pPr lvl="1"/>
            <a:r>
              <a:rPr lang="en-US" dirty="0"/>
              <a:t>Thermal harm</a:t>
            </a:r>
          </a:p>
          <a:p>
            <a:pPr lvl="2"/>
            <a:r>
              <a:rPr lang="en-US" dirty="0"/>
              <a:t>Caused by either extreme heat or extreme cold</a:t>
            </a:r>
          </a:p>
          <a:p>
            <a:pPr lvl="1"/>
            <a:r>
              <a:rPr lang="en-US" dirty="0"/>
              <a:t>Radiologic harm</a:t>
            </a:r>
          </a:p>
          <a:p>
            <a:pPr lvl="2"/>
            <a:r>
              <a:rPr lang="en-US" dirty="0"/>
              <a:t>From alpha particles, beta particles, or gamma rays, generally produced by nuclear events</a:t>
            </a:r>
          </a:p>
          <a:p>
            <a:pPr lvl="1"/>
            <a:r>
              <a:rPr lang="en-US" dirty="0"/>
              <a:t>Asphyxiation</a:t>
            </a:r>
          </a:p>
          <a:p>
            <a:pPr lvl="2"/>
            <a:r>
              <a:rPr lang="en-US" dirty="0"/>
              <a:t>Caused by lack of oxygen in atmosphere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 </a:t>
            </a:r>
            <a:r>
              <a:rPr lang="en-US" altLang="en-US" sz="2000" b="0" dirty="0">
                <a:cs typeface="Times New Roman" panose="02020603050405020304" pitchFamily="18" charset="0"/>
              </a:rPr>
              <a:t>(1 of 2)</a:t>
            </a:r>
            <a:endParaRPr lang="en-IN" sz="2000" b="0" dirty="0"/>
          </a:p>
        </p:txBody>
      </p:sp>
      <p:sp>
        <p:nvSpPr>
          <p:cNvPr id="4" name="Text Placeholder 3"/>
          <p:cNvSpPr>
            <a:spLocks noGrp="1"/>
          </p:cNvSpPr>
          <p:nvPr>
            <p:ph type="body" sz="quarter" idx="14"/>
          </p:nvPr>
        </p:nvSpPr>
        <p:spPr/>
        <p:txBody>
          <a:bodyPr/>
          <a:lstStyle/>
          <a:p>
            <a:r>
              <a:rPr lang="en-US" altLang="en-US" dirty="0">
                <a:hlinkClick r:id="rId3" action="ppaction://hlinksldjump"/>
              </a:rPr>
              <a:t>Defining Terrorism</a:t>
            </a:r>
            <a:endParaRPr lang="en-US" altLang="en-US" dirty="0"/>
          </a:p>
          <a:p>
            <a:r>
              <a:rPr lang="en-US" altLang="en-US" dirty="0">
                <a:solidFill>
                  <a:schemeClr val="tx1"/>
                </a:solidFill>
                <a:hlinkClick r:id="rId4" action="ppaction://hlinksldjump"/>
              </a:rPr>
              <a:t>Terrorism and E</a:t>
            </a:r>
            <a:r>
              <a:rPr lang="en-US" altLang="en-US" sz="100" dirty="0">
                <a:solidFill>
                  <a:schemeClr val="tx1"/>
                </a:solidFill>
                <a:hlinkClick r:id="rId4" action="ppaction://hlinksldjump"/>
              </a:rPr>
              <a:t> </a:t>
            </a:r>
            <a:r>
              <a:rPr lang="en-US" altLang="en-US" dirty="0">
                <a:solidFill>
                  <a:schemeClr val="tx1"/>
                </a:solidFill>
                <a:hlinkClick r:id="rId4" action="ppaction://hlinksldjump"/>
              </a:rPr>
              <a:t>M</a:t>
            </a:r>
            <a:r>
              <a:rPr lang="en-US" altLang="en-US" sz="100" dirty="0">
                <a:solidFill>
                  <a:schemeClr val="tx1"/>
                </a:solidFill>
                <a:hlinkClick r:id="rId4" action="ppaction://hlinksldjump"/>
              </a:rPr>
              <a:t> </a:t>
            </a:r>
            <a:r>
              <a:rPr lang="en-US" altLang="en-US" dirty="0">
                <a:solidFill>
                  <a:schemeClr val="tx1"/>
                </a:solidFill>
                <a:hlinkClick r:id="rId4" action="ppaction://hlinksldjump"/>
              </a:rPr>
              <a:t>S</a:t>
            </a:r>
            <a:endParaRPr lang="en-US" altLang="en-US" dirty="0">
              <a:solidFill>
                <a:schemeClr val="tx1"/>
              </a:solidFill>
            </a:endParaRPr>
          </a:p>
          <a:p>
            <a:r>
              <a:rPr lang="en-US" altLang="en-US" dirty="0">
                <a:solidFill>
                  <a:schemeClr val="tx1"/>
                </a:solidFill>
                <a:hlinkClick r:id="rId5" action="ppaction://hlinksldjump"/>
              </a:rPr>
              <a:t>Time/Distance/Shielding</a:t>
            </a:r>
            <a:endParaRPr lang="en-US" altLang="en-US" dirty="0">
              <a:solidFill>
                <a:schemeClr val="tx1"/>
              </a:solidFill>
            </a:endParaRPr>
          </a:p>
          <a:p>
            <a:r>
              <a:rPr lang="en-US" altLang="en-US" dirty="0">
                <a:solidFill>
                  <a:schemeClr val="tx1"/>
                </a:solidFill>
                <a:hlinkClick r:id="rId6" action="ppaction://hlinksldjump"/>
              </a:rPr>
              <a:t>Responses to Terrorist Incidents</a:t>
            </a:r>
            <a:endParaRPr lang="en-US" altLang="en-US" dirty="0">
              <a:solidFill>
                <a:schemeClr val="tx1"/>
              </a:solidFill>
            </a:endParaRPr>
          </a:p>
          <a:p>
            <a:r>
              <a:rPr lang="en-US" altLang="en-US" dirty="0">
                <a:solidFill>
                  <a:schemeClr val="tx1"/>
                </a:solidFill>
                <a:hlinkClick r:id="rId7" action="ppaction://hlinksldjump"/>
              </a:rPr>
              <a:t>Dissemination and Weaponization</a:t>
            </a:r>
            <a:endParaRPr lang="en-US" altLang="en-US" dirty="0">
              <a:solidFill>
                <a:schemeClr val="tx1"/>
              </a:solidFill>
            </a:endParaRPr>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Recognize the Harms Posed by the Threat </a:t>
            </a:r>
            <a:r>
              <a:rPr lang="en-US" sz="2000" b="0" dirty="0"/>
              <a:t>(2 of 2)</a:t>
            </a:r>
          </a:p>
        </p:txBody>
      </p:sp>
      <p:sp>
        <p:nvSpPr>
          <p:cNvPr id="3" name="Content Placeholder 2"/>
          <p:cNvSpPr>
            <a:spLocks noGrp="1"/>
          </p:cNvSpPr>
          <p:nvPr>
            <p:ph sz="quarter" idx="13"/>
          </p:nvPr>
        </p:nvSpPr>
        <p:spPr/>
        <p:txBody>
          <a:bodyPr/>
          <a:lstStyle/>
          <a:p>
            <a:pPr lvl="1"/>
            <a:r>
              <a:rPr lang="en-US" dirty="0"/>
              <a:t>Chemical harm</a:t>
            </a:r>
          </a:p>
          <a:p>
            <a:pPr lvl="2"/>
            <a:r>
              <a:rPr lang="en-US" dirty="0"/>
              <a:t>Caused by toxic or corrosive materials</a:t>
            </a:r>
          </a:p>
          <a:p>
            <a:pPr lvl="1"/>
            <a:r>
              <a:rPr lang="en-US" dirty="0"/>
              <a:t>Etiologic harm</a:t>
            </a:r>
          </a:p>
          <a:p>
            <a:pPr lvl="2"/>
            <a:r>
              <a:rPr lang="en-US" dirty="0"/>
              <a:t>Caused by disease</a:t>
            </a:r>
          </a:p>
          <a:p>
            <a:pPr lvl="1"/>
            <a:r>
              <a:rPr lang="en-US" dirty="0"/>
              <a:t>Mechanical harm</a:t>
            </a:r>
          </a:p>
          <a:p>
            <a:pPr lvl="2"/>
            <a:r>
              <a:rPr lang="en-US" dirty="0"/>
              <a:t>Caused by physical trauma (gunshot, bomb fragments)</a:t>
            </a:r>
          </a:p>
          <a:p>
            <a:pPr lvl="1"/>
            <a:r>
              <a:rPr lang="en-US" dirty="0"/>
              <a:t>Psychological harm</a:t>
            </a:r>
          </a:p>
          <a:p>
            <a:pPr lvl="2"/>
            <a:r>
              <a:rPr lang="en-US" dirty="0"/>
              <a:t>Results from any violent event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3" name="Content Placeholder 2"/>
          <p:cNvSpPr>
            <a:spLocks noGrp="1"/>
          </p:cNvSpPr>
          <p:nvPr>
            <p:ph sz="quarter" idx="13"/>
          </p:nvPr>
        </p:nvSpPr>
        <p:spPr/>
        <p:txBody>
          <a:bodyPr/>
          <a:lstStyle/>
          <a:p>
            <a:r>
              <a:rPr lang="en-US" dirty="0"/>
              <a:t>How can I tell if I am responding to a terrorist incident?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Time/Distance/Shielding</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314308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Time/Distance/Shielding </a:t>
            </a:r>
            <a:r>
              <a:rPr lang="en-US" sz="2000" b="0" dirty="0"/>
              <a:t>(1 of 2)</a:t>
            </a:r>
          </a:p>
        </p:txBody>
      </p:sp>
      <p:sp>
        <p:nvSpPr>
          <p:cNvPr id="5" name="Content Placeholder 4"/>
          <p:cNvSpPr>
            <a:spLocks noGrp="1"/>
          </p:cNvSpPr>
          <p:nvPr>
            <p:ph sz="quarter" idx="13"/>
          </p:nvPr>
        </p:nvSpPr>
        <p:spPr/>
        <p:txBody>
          <a:bodyPr/>
          <a:lstStyle/>
          <a:p>
            <a:r>
              <a:rPr lang="en-US" dirty="0"/>
              <a:t>Time</a:t>
            </a:r>
          </a:p>
          <a:p>
            <a:pPr lvl="1"/>
            <a:r>
              <a:rPr lang="en-US" dirty="0"/>
              <a:t>Minimize time in dangerous area or exposed to hazardous material, biologic agent, or radiation.</a:t>
            </a:r>
          </a:p>
          <a:p>
            <a:pPr lvl="1"/>
            <a:r>
              <a:rPr lang="en-US" dirty="0"/>
              <a:t>Execute rapid entries to perform reconnaissance or rescue.</a:t>
            </a:r>
          </a:p>
          <a:p>
            <a:r>
              <a:rPr lang="en-US" dirty="0"/>
              <a:t>Distance</a:t>
            </a:r>
          </a:p>
          <a:p>
            <a:pPr lvl="1"/>
            <a:r>
              <a:rPr lang="en-US" dirty="0"/>
              <a:t>Maximize distance from hazard area or projected hazard area.</a:t>
            </a:r>
          </a:p>
          <a:p>
            <a:pPr lvl="1"/>
            <a:r>
              <a:rPr lang="en-US" dirty="0"/>
              <a:t>Follow recommended guidelines regarding hazardous materials in </a:t>
            </a:r>
            <a:r>
              <a:rPr lang="en-US" b="1" dirty="0"/>
              <a:t>Emergency Response Guidebook.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Time/Distance/Shielding </a:t>
            </a:r>
            <a:r>
              <a:rPr lang="en-US" sz="2000" b="0" dirty="0"/>
              <a:t>(2 of 2)</a:t>
            </a:r>
          </a:p>
        </p:txBody>
      </p:sp>
      <p:sp>
        <p:nvSpPr>
          <p:cNvPr id="3" name="Content Placeholder 2"/>
          <p:cNvSpPr>
            <a:spLocks noGrp="1"/>
          </p:cNvSpPr>
          <p:nvPr>
            <p:ph sz="quarter" idx="13"/>
          </p:nvPr>
        </p:nvSpPr>
        <p:spPr>
          <a:xfrm>
            <a:off x="457200" y="1556326"/>
            <a:ext cx="7810500" cy="4467955"/>
          </a:xfrm>
        </p:spPr>
        <p:txBody>
          <a:bodyPr/>
          <a:lstStyle/>
          <a:p>
            <a:r>
              <a:rPr lang="en-US" dirty="0"/>
              <a:t>Shielding</a:t>
            </a:r>
          </a:p>
          <a:p>
            <a:pPr lvl="1"/>
            <a:r>
              <a:rPr lang="en-US" dirty="0"/>
              <a:t>Use appropriate shielding for specific hazards.</a:t>
            </a:r>
          </a:p>
          <a:p>
            <a:pPr lvl="1"/>
            <a:r>
              <a:rPr lang="en-US" dirty="0"/>
              <a:t>Can be vehicles, buildings, fire-protection clothing, H</a:t>
            </a:r>
            <a:r>
              <a:rPr lang="en-US" sz="100" dirty="0"/>
              <a:t> </a:t>
            </a:r>
            <a:r>
              <a:rPr lang="en-US" dirty="0"/>
              <a:t>A</a:t>
            </a:r>
            <a:r>
              <a:rPr lang="en-US" sz="100" dirty="0"/>
              <a:t> </a:t>
            </a:r>
            <a:r>
              <a:rPr lang="en-US" dirty="0"/>
              <a:t>Z</a:t>
            </a:r>
            <a:r>
              <a:rPr lang="en-US" sz="100" dirty="0"/>
              <a:t> </a:t>
            </a:r>
            <a:r>
              <a:rPr lang="en-US" dirty="0"/>
              <a:t>M</a:t>
            </a:r>
            <a:r>
              <a:rPr lang="en-US" sz="100" dirty="0"/>
              <a:t> </a:t>
            </a:r>
            <a:r>
              <a:rPr lang="en-US" dirty="0"/>
              <a:t>A</a:t>
            </a:r>
            <a:r>
              <a:rPr lang="en-US" sz="100" dirty="0"/>
              <a:t> </a:t>
            </a:r>
            <a:r>
              <a:rPr lang="en-US" dirty="0"/>
              <a:t>T suits, positive pressure self-contained breathing apparatus, P</a:t>
            </a:r>
            <a:r>
              <a:rPr lang="en-US" sz="100" dirty="0"/>
              <a:t> </a:t>
            </a:r>
            <a:r>
              <a:rPr lang="en-US" dirty="0"/>
              <a:t>P</a:t>
            </a:r>
            <a:r>
              <a:rPr lang="en-US" sz="100" dirty="0"/>
              <a:t> </a:t>
            </a:r>
            <a:r>
              <a:rPr lang="en-US" dirty="0"/>
              <a:t>E</a:t>
            </a:r>
          </a:p>
          <a:p>
            <a:pPr lvl="1"/>
            <a:r>
              <a:rPr lang="en-US" dirty="0"/>
              <a:t>Vaccinations against specific diseases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Responses to Terrorist Incidents</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777945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Responses to a Chemical Incident</a:t>
            </a:r>
          </a:p>
        </p:txBody>
      </p:sp>
      <p:sp>
        <p:nvSpPr>
          <p:cNvPr id="5" name="Content Placeholder 4"/>
          <p:cNvSpPr>
            <a:spLocks noGrp="1"/>
          </p:cNvSpPr>
          <p:nvPr>
            <p:ph sz="quarter" idx="13"/>
          </p:nvPr>
        </p:nvSpPr>
        <p:spPr>
          <a:xfrm>
            <a:off x="457200" y="1556326"/>
            <a:ext cx="8432276" cy="4467955"/>
          </a:xfrm>
        </p:spPr>
        <p:txBody>
          <a:bodyPr/>
          <a:lstStyle/>
          <a:p>
            <a:r>
              <a:rPr lang="en-US" dirty="0"/>
              <a:t>Includes many classes of hazardous materials</a:t>
            </a:r>
          </a:p>
          <a:p>
            <a:pPr lvl="1"/>
            <a:r>
              <a:rPr lang="en-US" dirty="0"/>
              <a:t>Can be inhaled, ingested, absorbed, injected</a:t>
            </a:r>
          </a:p>
          <a:p>
            <a:pPr lvl="1"/>
            <a:r>
              <a:rPr lang="en-US" dirty="0"/>
              <a:t>Can include industrial chemical or warfare-type agents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34325" cy="1097279"/>
          </a:xfrm>
        </p:spPr>
        <p:txBody>
          <a:bodyPr/>
          <a:lstStyle/>
          <a:p>
            <a:r>
              <a:rPr lang="en-US" sz="3400" dirty="0"/>
              <a:t>Types of Harm from Chemical Incidents </a:t>
            </a:r>
            <a:r>
              <a:rPr lang="en-US" sz="2000" b="0" dirty="0"/>
              <a:t>(1 of 2)</a:t>
            </a:r>
          </a:p>
        </p:txBody>
      </p:sp>
      <p:sp>
        <p:nvSpPr>
          <p:cNvPr id="3" name="Content Placeholder 2"/>
          <p:cNvSpPr>
            <a:spLocks noGrp="1"/>
          </p:cNvSpPr>
          <p:nvPr>
            <p:ph sz="quarter" idx="13"/>
          </p:nvPr>
        </p:nvSpPr>
        <p:spPr/>
        <p:txBody>
          <a:bodyPr/>
          <a:lstStyle/>
          <a:p>
            <a:r>
              <a:rPr lang="en-US" dirty="0"/>
              <a:t>Thermal harm</a:t>
            </a:r>
          </a:p>
          <a:p>
            <a:pPr lvl="1"/>
            <a:r>
              <a:rPr lang="en-US" dirty="0"/>
              <a:t>Reactions create heat</a:t>
            </a:r>
          </a:p>
          <a:p>
            <a:r>
              <a:rPr lang="en-US" dirty="0"/>
              <a:t>Asphyxiation</a:t>
            </a:r>
          </a:p>
          <a:p>
            <a:pPr lvl="1"/>
            <a:r>
              <a:rPr lang="en-US" dirty="0"/>
              <a:t>Reactions deplete oxygen</a:t>
            </a:r>
          </a:p>
          <a:p>
            <a:r>
              <a:rPr lang="en-US" dirty="0"/>
              <a:t>Chemical harm</a:t>
            </a:r>
          </a:p>
          <a:p>
            <a:pPr lvl="1"/>
            <a:r>
              <a:rPr lang="en-US" dirty="0"/>
              <a:t>Systemic effects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29575" cy="1097279"/>
          </a:xfrm>
        </p:spPr>
        <p:txBody>
          <a:bodyPr/>
          <a:lstStyle/>
          <a:p>
            <a:r>
              <a:rPr lang="en-US" sz="3400" dirty="0"/>
              <a:t>Types of Harm from Chemical Incidents </a:t>
            </a:r>
            <a:r>
              <a:rPr lang="en-US" sz="2000" b="0" dirty="0"/>
              <a:t>(2 of 2)</a:t>
            </a:r>
          </a:p>
        </p:txBody>
      </p:sp>
      <p:sp>
        <p:nvSpPr>
          <p:cNvPr id="3" name="Content Placeholder 2"/>
          <p:cNvSpPr>
            <a:spLocks noGrp="1"/>
          </p:cNvSpPr>
          <p:nvPr>
            <p:ph sz="quarter" idx="13"/>
          </p:nvPr>
        </p:nvSpPr>
        <p:spPr/>
        <p:txBody>
          <a:bodyPr/>
          <a:lstStyle/>
          <a:p>
            <a:r>
              <a:rPr lang="en-US" dirty="0"/>
              <a:t>Mechanical harm</a:t>
            </a:r>
          </a:p>
          <a:p>
            <a:pPr lvl="1"/>
            <a:r>
              <a:rPr lang="en-US" dirty="0"/>
              <a:t>Corrosive chemicals weaken structures</a:t>
            </a:r>
          </a:p>
          <a:p>
            <a:r>
              <a:rPr lang="en-US" dirty="0"/>
              <a:t>Psychological harm</a:t>
            </a:r>
          </a:p>
          <a:p>
            <a:pPr lvl="1"/>
            <a:r>
              <a:rPr lang="en-US" dirty="0"/>
              <a:t>Secondary and either at the scene or some time after the event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Self-Protection Measures at a Chemical Incident</a:t>
            </a:r>
          </a:p>
        </p:txBody>
      </p:sp>
      <p:sp>
        <p:nvSpPr>
          <p:cNvPr id="3" name="Content Placeholder 2"/>
          <p:cNvSpPr>
            <a:spLocks noGrp="1"/>
          </p:cNvSpPr>
          <p:nvPr>
            <p:ph sz="quarter" idx="13"/>
          </p:nvPr>
        </p:nvSpPr>
        <p:spPr/>
        <p:txBody>
          <a:bodyPr/>
          <a:lstStyle/>
          <a:p>
            <a:r>
              <a:rPr lang="en-US" dirty="0"/>
              <a:t>Respiratory protection</a:t>
            </a:r>
          </a:p>
          <a:p>
            <a:r>
              <a:rPr lang="en-US" dirty="0"/>
              <a:t>Protective clothing</a:t>
            </a:r>
          </a:p>
          <a:p>
            <a:r>
              <a:rPr lang="en-US" dirty="0"/>
              <a:t>Be aware of possible contamination from patients.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 </a:t>
            </a:r>
            <a:r>
              <a:rPr lang="en-US" altLang="en-US" sz="2000" b="0" dirty="0">
                <a:cs typeface="Times New Roman" panose="02020603050405020304" pitchFamily="18" charset="0"/>
              </a:rPr>
              <a:t>(2 of 2)</a:t>
            </a:r>
            <a:endParaRPr lang="en-IN" sz="2000" b="0" dirty="0"/>
          </a:p>
        </p:txBody>
      </p:sp>
      <p:sp>
        <p:nvSpPr>
          <p:cNvPr id="4" name="Text Placeholder 3"/>
          <p:cNvSpPr>
            <a:spLocks noGrp="1"/>
          </p:cNvSpPr>
          <p:nvPr>
            <p:ph type="body" sz="quarter" idx="14"/>
          </p:nvPr>
        </p:nvSpPr>
        <p:spPr/>
        <p:txBody>
          <a:bodyPr/>
          <a:lstStyle/>
          <a:p>
            <a:r>
              <a:rPr lang="en-US" altLang="en-US" dirty="0">
                <a:hlinkClick r:id="rId3" action="ppaction://hlinksldjump"/>
              </a:rPr>
              <a:t>Characteristics of C</a:t>
            </a:r>
            <a:r>
              <a:rPr lang="en-US" altLang="en-US" sz="100" dirty="0">
                <a:hlinkClick r:id="rId3" action="ppaction://hlinksldjump"/>
              </a:rPr>
              <a:t> </a:t>
            </a:r>
            <a:r>
              <a:rPr lang="en-US" altLang="en-US" dirty="0">
                <a:hlinkClick r:id="rId3" action="ppaction://hlinksldjump"/>
              </a:rPr>
              <a:t>B</a:t>
            </a:r>
            <a:r>
              <a:rPr lang="en-US" altLang="en-US" sz="100" dirty="0">
                <a:hlinkClick r:id="rId3" action="ppaction://hlinksldjump"/>
              </a:rPr>
              <a:t> </a:t>
            </a:r>
            <a:r>
              <a:rPr lang="en-US" altLang="en-US" dirty="0">
                <a:hlinkClick r:id="rId3" action="ppaction://hlinksldjump"/>
              </a:rPr>
              <a:t>R</a:t>
            </a:r>
            <a:r>
              <a:rPr lang="en-US" altLang="en-US" sz="100" dirty="0">
                <a:hlinkClick r:id="rId3" action="ppaction://hlinksldjump"/>
              </a:rPr>
              <a:t> </a:t>
            </a:r>
            <a:r>
              <a:rPr lang="en-US" altLang="en-US" dirty="0">
                <a:hlinkClick r:id="rId3" action="ppaction://hlinksldjump"/>
              </a:rPr>
              <a:t>N</a:t>
            </a:r>
            <a:r>
              <a:rPr lang="en-US" altLang="en-US" sz="100" dirty="0">
                <a:hlinkClick r:id="rId3" action="ppaction://hlinksldjump"/>
              </a:rPr>
              <a:t> </a:t>
            </a:r>
            <a:r>
              <a:rPr lang="en-US" altLang="en-US" dirty="0">
                <a:hlinkClick r:id="rId3" action="ppaction://hlinksldjump"/>
              </a:rPr>
              <a:t>E Agents</a:t>
            </a:r>
            <a:endParaRPr lang="en-US" altLang="en-US" dirty="0"/>
          </a:p>
          <a:p>
            <a:r>
              <a:rPr lang="en-US" altLang="en-US" dirty="0">
                <a:solidFill>
                  <a:schemeClr val="tx1"/>
                </a:solidFill>
                <a:hlinkClick r:id="rId4" action="ppaction://hlinksldjump"/>
              </a:rPr>
              <a:t>Strategy and Tactics</a:t>
            </a:r>
            <a:endParaRPr lang="en-US" altLang="en-US" dirty="0">
              <a:solidFill>
                <a:schemeClr val="tx1"/>
              </a:solidFill>
            </a:endParaRPr>
          </a:p>
          <a:p>
            <a:r>
              <a:rPr lang="en-US" altLang="en-US" dirty="0">
                <a:solidFill>
                  <a:schemeClr val="tx1"/>
                </a:solidFill>
                <a:hlinkClick r:id="rId5" action="ppaction://hlinksldjump"/>
              </a:rPr>
              <a:t>Self-Protection at a Terrorist Incident</a:t>
            </a:r>
            <a:endParaRPr lang="en-US" altLang="en-US" dirty="0">
              <a:solidFill>
                <a:schemeClr val="tx1"/>
              </a:solidFill>
            </a:endParaRPr>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to a Biologic Incident </a:t>
            </a:r>
            <a:r>
              <a:rPr lang="en-US" sz="2000" b="0" dirty="0"/>
              <a:t>(1 of 2)</a:t>
            </a:r>
          </a:p>
        </p:txBody>
      </p:sp>
      <p:sp>
        <p:nvSpPr>
          <p:cNvPr id="3" name="Content Placeholder 2"/>
          <p:cNvSpPr>
            <a:spLocks noGrp="1"/>
          </p:cNvSpPr>
          <p:nvPr>
            <p:ph sz="quarter" idx="13"/>
          </p:nvPr>
        </p:nvSpPr>
        <p:spPr/>
        <p:txBody>
          <a:bodyPr/>
          <a:lstStyle/>
          <a:p>
            <a:r>
              <a:rPr lang="en-US" dirty="0"/>
              <a:t>Presents as focused emergency or public health emergency</a:t>
            </a:r>
          </a:p>
          <a:p>
            <a:pPr lvl="1"/>
            <a:r>
              <a:rPr lang="en-US" dirty="0"/>
              <a:t>Focused emergency</a:t>
            </a:r>
          </a:p>
          <a:p>
            <a:pPr lvl="2"/>
            <a:r>
              <a:rPr lang="en-US" dirty="0"/>
              <a:t>Potential or actual point of origin located</a:t>
            </a:r>
          </a:p>
          <a:p>
            <a:pPr lvl="2"/>
            <a:r>
              <a:rPr lang="en-US" dirty="0"/>
              <a:t>Attempts made to prevent or minimize damage and spread</a:t>
            </a:r>
          </a:p>
          <a:p>
            <a:pPr lvl="1"/>
            <a:r>
              <a:rPr lang="en-US" dirty="0"/>
              <a:t>Public health emergency</a:t>
            </a:r>
          </a:p>
          <a:p>
            <a:pPr lvl="2"/>
            <a:r>
              <a:rPr lang="en-US" dirty="0"/>
              <a:t>Sudden demand upon public health infrastructure with no apparent explanation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to a Biologic Incident </a:t>
            </a:r>
            <a:r>
              <a:rPr lang="en-US" sz="2000" b="0" dirty="0"/>
              <a:t>(2 of 2)</a:t>
            </a:r>
          </a:p>
        </p:txBody>
      </p:sp>
      <p:sp>
        <p:nvSpPr>
          <p:cNvPr id="3" name="Content Placeholder 2"/>
          <p:cNvSpPr>
            <a:spLocks noGrp="1"/>
          </p:cNvSpPr>
          <p:nvPr>
            <p:ph sz="quarter" idx="13"/>
          </p:nvPr>
        </p:nvSpPr>
        <p:spPr/>
        <p:txBody>
          <a:bodyPr/>
          <a:lstStyle/>
          <a:p>
            <a:r>
              <a:rPr lang="en-US" dirty="0"/>
              <a:t>Causative agents</a:t>
            </a:r>
          </a:p>
          <a:p>
            <a:pPr lvl="1"/>
            <a:r>
              <a:rPr lang="en-US" dirty="0"/>
              <a:t>Bacteria</a:t>
            </a:r>
          </a:p>
          <a:p>
            <a:pPr lvl="1"/>
            <a:r>
              <a:rPr lang="en-US" dirty="0"/>
              <a:t>Viruses</a:t>
            </a:r>
          </a:p>
          <a:p>
            <a:pPr lvl="1"/>
            <a:r>
              <a:rPr lang="en-US" dirty="0"/>
              <a:t>Toxins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Critical Information about Biologic Incidents </a:t>
            </a:r>
            <a:r>
              <a:rPr lang="en-US" sz="2000" b="0" dirty="0"/>
              <a:t>(1 of 4)</a:t>
            </a:r>
          </a:p>
        </p:txBody>
      </p:sp>
      <p:sp>
        <p:nvSpPr>
          <p:cNvPr id="3" name="Content Placeholder 2"/>
          <p:cNvSpPr>
            <a:spLocks noGrp="1"/>
          </p:cNvSpPr>
          <p:nvPr>
            <p:ph sz="quarter" idx="13"/>
          </p:nvPr>
        </p:nvSpPr>
        <p:spPr/>
        <p:txBody>
          <a:bodyPr/>
          <a:lstStyle/>
          <a:p>
            <a:r>
              <a:rPr lang="en-US" dirty="0"/>
              <a:t>What is an exposure?</a:t>
            </a:r>
          </a:p>
          <a:p>
            <a:pPr lvl="1"/>
            <a:r>
              <a:rPr lang="en-US" dirty="0"/>
              <a:t>Dose or the concentration of the agent multiplied by time</a:t>
            </a:r>
          </a:p>
          <a:p>
            <a:pPr lvl="2"/>
            <a:r>
              <a:rPr lang="en-US" dirty="0"/>
              <a:t>Doses—milligrams per kilogram of body weight</a:t>
            </a:r>
          </a:p>
          <a:p>
            <a:pPr lvl="2"/>
            <a:r>
              <a:rPr lang="en-US" dirty="0"/>
              <a:t>Concentration—parts per million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Critical Information about Biologic Incidents </a:t>
            </a:r>
            <a:r>
              <a:rPr lang="en-US" sz="2000" b="0" dirty="0"/>
              <a:t>(2 of 4)</a:t>
            </a:r>
          </a:p>
        </p:txBody>
      </p:sp>
      <p:sp>
        <p:nvSpPr>
          <p:cNvPr id="3" name="Content Placeholder 2"/>
          <p:cNvSpPr>
            <a:spLocks noGrp="1"/>
          </p:cNvSpPr>
          <p:nvPr>
            <p:ph sz="quarter" idx="13"/>
          </p:nvPr>
        </p:nvSpPr>
        <p:spPr/>
        <p:txBody>
          <a:bodyPr/>
          <a:lstStyle/>
          <a:p>
            <a:r>
              <a:rPr lang="en-US" dirty="0"/>
              <a:t>Four major routes of entry</a:t>
            </a:r>
          </a:p>
          <a:p>
            <a:pPr lvl="1"/>
            <a:r>
              <a:rPr lang="en-US" dirty="0"/>
              <a:t>Absorption</a:t>
            </a:r>
          </a:p>
          <a:p>
            <a:pPr lvl="2"/>
            <a:r>
              <a:rPr lang="en-US" dirty="0"/>
              <a:t>Skin contact</a:t>
            </a:r>
          </a:p>
          <a:p>
            <a:pPr lvl="1"/>
            <a:r>
              <a:rPr lang="en-US" dirty="0"/>
              <a:t>Ingestion</a:t>
            </a:r>
          </a:p>
          <a:p>
            <a:pPr lvl="2"/>
            <a:r>
              <a:rPr lang="en-US" dirty="0"/>
              <a:t>By mouth</a:t>
            </a:r>
          </a:p>
          <a:p>
            <a:pPr lvl="1"/>
            <a:r>
              <a:rPr lang="en-US" dirty="0"/>
              <a:t>Injection</a:t>
            </a:r>
          </a:p>
          <a:p>
            <a:pPr lvl="2"/>
            <a:r>
              <a:rPr lang="en-US" dirty="0"/>
              <a:t>From needles or projectiles</a:t>
            </a:r>
          </a:p>
          <a:p>
            <a:pPr lvl="1"/>
            <a:r>
              <a:rPr lang="en-US" dirty="0"/>
              <a:t>Inhalation</a:t>
            </a:r>
          </a:p>
          <a:p>
            <a:pPr lvl="2"/>
            <a:r>
              <a:rPr lang="en-US" dirty="0"/>
              <a:t>By breathing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Critical Information about Biologic Incidents </a:t>
            </a:r>
            <a:r>
              <a:rPr lang="en-US" sz="2000" b="0" dirty="0"/>
              <a:t>(3 of 4)</a:t>
            </a:r>
          </a:p>
        </p:txBody>
      </p:sp>
      <p:sp>
        <p:nvSpPr>
          <p:cNvPr id="3" name="Content Placeholder 2"/>
          <p:cNvSpPr>
            <a:spLocks noGrp="1"/>
          </p:cNvSpPr>
          <p:nvPr>
            <p:ph sz="quarter" idx="13"/>
          </p:nvPr>
        </p:nvSpPr>
        <p:spPr/>
        <p:txBody>
          <a:bodyPr/>
          <a:lstStyle/>
          <a:p>
            <a:r>
              <a:rPr lang="en-US" dirty="0"/>
              <a:t>What is contamination?</a:t>
            </a:r>
          </a:p>
          <a:p>
            <a:pPr lvl="1"/>
            <a:r>
              <a:rPr lang="en-US" dirty="0"/>
              <a:t>Material is present where it does not belong</a:t>
            </a:r>
          </a:p>
          <a:p>
            <a:pPr lvl="1"/>
            <a:r>
              <a:rPr lang="en-US" dirty="0"/>
              <a:t>Material that is harmful to persons, animals, or the environment</a:t>
            </a:r>
          </a:p>
          <a:p>
            <a:pPr lvl="1"/>
            <a:r>
              <a:rPr lang="en-US" dirty="0"/>
              <a:t>Things that can be contaminated</a:t>
            </a:r>
          </a:p>
          <a:p>
            <a:pPr lvl="2"/>
            <a:r>
              <a:rPr lang="en-US" dirty="0"/>
              <a:t>Hard and soft surfaces</a:t>
            </a:r>
          </a:p>
          <a:p>
            <a:pPr lvl="2"/>
            <a:r>
              <a:rPr lang="en-US" dirty="0"/>
              <a:t>Skin and hair</a:t>
            </a:r>
          </a:p>
          <a:p>
            <a:pPr lvl="2"/>
            <a:r>
              <a:rPr lang="en-US" dirty="0"/>
              <a:t>Clothing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Critical Information about Biologic Incidents </a:t>
            </a:r>
            <a:r>
              <a:rPr lang="en-US" sz="2000" b="0" dirty="0"/>
              <a:t>(4 of 4)</a:t>
            </a:r>
          </a:p>
        </p:txBody>
      </p:sp>
      <p:sp>
        <p:nvSpPr>
          <p:cNvPr id="3" name="Content Placeholder 2"/>
          <p:cNvSpPr>
            <a:spLocks noGrp="1"/>
          </p:cNvSpPr>
          <p:nvPr>
            <p:ph sz="quarter" idx="13"/>
          </p:nvPr>
        </p:nvSpPr>
        <p:spPr>
          <a:xfrm>
            <a:off x="457200" y="1556326"/>
            <a:ext cx="8130619" cy="4467955"/>
          </a:xfrm>
        </p:spPr>
        <p:txBody>
          <a:bodyPr/>
          <a:lstStyle/>
          <a:p>
            <a:r>
              <a:rPr lang="en-US" dirty="0"/>
              <a:t>Exposure versus contamination</a:t>
            </a:r>
          </a:p>
          <a:p>
            <a:pPr lvl="1"/>
            <a:r>
              <a:rPr lang="en-US" dirty="0"/>
              <a:t>Exposure occurs when a substance is taken into the body through one of the routes of exposure.</a:t>
            </a:r>
          </a:p>
          <a:p>
            <a:pPr lvl="1"/>
            <a:r>
              <a:rPr lang="en-US" dirty="0"/>
              <a:t>Permeation</a:t>
            </a:r>
          </a:p>
          <a:p>
            <a:pPr lvl="2"/>
            <a:r>
              <a:rPr lang="en-US" dirty="0"/>
              <a:t>Movement of a substance through a surface or, on a molecular level, through intact materials.</a:t>
            </a:r>
          </a:p>
          <a:p>
            <a:pPr lvl="1"/>
            <a:r>
              <a:rPr lang="en-US" dirty="0"/>
              <a:t>Remove clothing but preserve dignity.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Types of Harm from Biologic Incidents</a:t>
            </a:r>
          </a:p>
        </p:txBody>
      </p:sp>
      <p:sp>
        <p:nvSpPr>
          <p:cNvPr id="3" name="Content Placeholder 2"/>
          <p:cNvSpPr>
            <a:spLocks noGrp="1"/>
          </p:cNvSpPr>
          <p:nvPr>
            <p:ph sz="quarter" idx="13"/>
          </p:nvPr>
        </p:nvSpPr>
        <p:spPr/>
        <p:txBody>
          <a:bodyPr/>
          <a:lstStyle/>
          <a:p>
            <a:r>
              <a:rPr lang="en-US" dirty="0"/>
              <a:t>Chemical harm</a:t>
            </a:r>
          </a:p>
          <a:p>
            <a:pPr lvl="1"/>
            <a:r>
              <a:rPr lang="en-US" dirty="0"/>
              <a:t>Scene of clandestine laboratory</a:t>
            </a:r>
          </a:p>
          <a:p>
            <a:r>
              <a:rPr lang="en-US" dirty="0"/>
              <a:t>Etiologic harm</a:t>
            </a:r>
          </a:p>
          <a:p>
            <a:pPr lvl="1"/>
            <a:r>
              <a:rPr lang="en-US" dirty="0"/>
              <a:t>Agents classified as poisons</a:t>
            </a:r>
          </a:p>
          <a:p>
            <a:r>
              <a:rPr lang="en-US" dirty="0"/>
              <a:t>Mechanical harm</a:t>
            </a:r>
          </a:p>
          <a:p>
            <a:pPr lvl="1"/>
            <a:r>
              <a:rPr lang="en-US" dirty="0"/>
              <a:t>Explosives used to disperse agents</a:t>
            </a:r>
          </a:p>
          <a:p>
            <a:r>
              <a:rPr lang="en-US" dirty="0"/>
              <a:t>Psychological harm</a:t>
            </a:r>
          </a:p>
          <a:p>
            <a:pPr lvl="1"/>
            <a:r>
              <a:rPr lang="en-US" dirty="0"/>
              <a:t>Even the thought can cause distress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Self-Protection Measures at a Biologic Incident</a:t>
            </a:r>
          </a:p>
        </p:txBody>
      </p:sp>
      <p:sp>
        <p:nvSpPr>
          <p:cNvPr id="3" name="Content Placeholder 2"/>
          <p:cNvSpPr>
            <a:spLocks noGrp="1"/>
          </p:cNvSpPr>
          <p:nvPr>
            <p:ph sz="quarter" idx="13"/>
          </p:nvPr>
        </p:nvSpPr>
        <p:spPr/>
        <p:txBody>
          <a:bodyPr/>
          <a:lstStyle/>
          <a:p>
            <a:r>
              <a:rPr lang="en-US" dirty="0"/>
              <a:t>P</a:t>
            </a:r>
            <a:r>
              <a:rPr lang="en-US" sz="100" dirty="0"/>
              <a:t> </a:t>
            </a:r>
            <a:r>
              <a:rPr lang="en-US" dirty="0"/>
              <a:t>P</a:t>
            </a:r>
            <a:r>
              <a:rPr lang="en-US" sz="100" dirty="0"/>
              <a:t> </a:t>
            </a:r>
            <a:r>
              <a:rPr lang="en-US" dirty="0"/>
              <a:t>E and respiratory protection</a:t>
            </a:r>
          </a:p>
          <a:p>
            <a:r>
              <a:rPr lang="en-US" dirty="0"/>
              <a:t>Get as much information as possible.</a:t>
            </a:r>
          </a:p>
          <a:p>
            <a:r>
              <a:rPr lang="en-US" dirty="0"/>
              <a:t>Prioritize protective measures.</a:t>
            </a:r>
          </a:p>
          <a:p>
            <a:pPr lvl="1"/>
            <a:r>
              <a:rPr lang="en-US" dirty="0"/>
              <a:t>Self-protection</a:t>
            </a:r>
          </a:p>
          <a:p>
            <a:pPr lvl="1"/>
            <a:r>
              <a:rPr lang="en-US" dirty="0"/>
              <a:t>Buddy system</a:t>
            </a:r>
          </a:p>
          <a:p>
            <a:pPr lvl="1"/>
            <a:r>
              <a:rPr lang="en-US" dirty="0"/>
              <a:t>Availability of rapid intervention teams</a:t>
            </a:r>
          </a:p>
          <a:p>
            <a:pPr lvl="1"/>
            <a:r>
              <a:rPr lang="en-US" dirty="0"/>
              <a:t>Civilian protection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Responses to a Radiologic/Nuclear Incident</a:t>
            </a:r>
          </a:p>
        </p:txBody>
      </p:sp>
      <p:sp>
        <p:nvSpPr>
          <p:cNvPr id="3" name="Content Placeholder 2"/>
          <p:cNvSpPr>
            <a:spLocks noGrp="1"/>
          </p:cNvSpPr>
          <p:nvPr>
            <p:ph sz="quarter" idx="13"/>
          </p:nvPr>
        </p:nvSpPr>
        <p:spPr/>
        <p:txBody>
          <a:bodyPr/>
          <a:lstStyle/>
          <a:p>
            <a:r>
              <a:rPr lang="en-US" dirty="0"/>
              <a:t>Small nuclear devices (“suitcase bombs”) stockpiled in foreign nations</a:t>
            </a:r>
          </a:p>
          <a:p>
            <a:r>
              <a:rPr lang="en-US" dirty="0"/>
              <a:t>Radiologic dispersion device (“dirty bomb”) more practical and difficult to detect because radiation symptoms are delayed for hours or days</a:t>
            </a:r>
          </a:p>
          <a:p>
            <a:pPr lvl="1"/>
            <a:r>
              <a:rPr lang="en-US" dirty="0"/>
              <a:t>Sickness treatable if detected early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a:lstStyle/>
          <a:p>
            <a:r>
              <a:rPr lang="en-US" sz="3400" dirty="0"/>
              <a:t>Types of Harm from Radiologic/Nuclear Incidents </a:t>
            </a:r>
            <a:r>
              <a:rPr lang="en-US" sz="2000" b="0" dirty="0"/>
              <a:t>(1 of 2)</a:t>
            </a:r>
          </a:p>
        </p:txBody>
      </p:sp>
      <p:sp>
        <p:nvSpPr>
          <p:cNvPr id="3" name="Content Placeholder 2"/>
          <p:cNvSpPr>
            <a:spLocks noGrp="1"/>
          </p:cNvSpPr>
          <p:nvPr>
            <p:ph sz="quarter" idx="13"/>
          </p:nvPr>
        </p:nvSpPr>
        <p:spPr/>
        <p:txBody>
          <a:bodyPr/>
          <a:lstStyle/>
          <a:p>
            <a:r>
              <a:rPr lang="en-US" dirty="0"/>
              <a:t>Thermal harm</a:t>
            </a:r>
          </a:p>
          <a:p>
            <a:pPr lvl="1"/>
            <a:r>
              <a:rPr lang="en-US" dirty="0"/>
              <a:t>Nuclear explosion</a:t>
            </a:r>
          </a:p>
          <a:p>
            <a:r>
              <a:rPr lang="en-US" dirty="0"/>
              <a:t>Radiologic harm</a:t>
            </a:r>
          </a:p>
          <a:p>
            <a:pPr lvl="1"/>
            <a:r>
              <a:rPr lang="en-US" dirty="0"/>
              <a:t>Radiologic materials</a:t>
            </a:r>
          </a:p>
          <a:p>
            <a:pPr lvl="1"/>
            <a:r>
              <a:rPr lang="en-US" dirty="0"/>
              <a:t>Ongoing hazard</a:t>
            </a:r>
          </a:p>
          <a:p>
            <a:r>
              <a:rPr lang="en-US" dirty="0"/>
              <a:t>Chemical harm</a:t>
            </a:r>
          </a:p>
          <a:p>
            <a:pPr lvl="1"/>
            <a:r>
              <a:rPr lang="en-US" dirty="0"/>
              <a:t>Radiological substances also chemical hazards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Defining Terrorism</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a:lstStyle/>
          <a:p>
            <a:r>
              <a:rPr lang="en-US" sz="3400" dirty="0"/>
              <a:t>Types of Harm from Radiologic/Nuclear Incidents </a:t>
            </a:r>
            <a:r>
              <a:rPr lang="en-US" sz="2000" b="0" dirty="0"/>
              <a:t>(2 of 2)</a:t>
            </a:r>
          </a:p>
        </p:txBody>
      </p:sp>
      <p:sp>
        <p:nvSpPr>
          <p:cNvPr id="3" name="Content Placeholder 2"/>
          <p:cNvSpPr>
            <a:spLocks noGrp="1"/>
          </p:cNvSpPr>
          <p:nvPr>
            <p:ph sz="quarter" idx="13"/>
          </p:nvPr>
        </p:nvSpPr>
        <p:spPr/>
        <p:txBody>
          <a:bodyPr/>
          <a:lstStyle/>
          <a:p>
            <a:r>
              <a:rPr lang="en-US" dirty="0"/>
              <a:t>Mechanical harm</a:t>
            </a:r>
          </a:p>
          <a:p>
            <a:pPr lvl="1"/>
            <a:r>
              <a:rPr lang="en-US" dirty="0"/>
              <a:t>Explosion</a:t>
            </a:r>
          </a:p>
          <a:p>
            <a:r>
              <a:rPr lang="en-US" dirty="0"/>
              <a:t>Psychological harm</a:t>
            </a:r>
          </a:p>
          <a:p>
            <a:pPr lvl="1"/>
            <a:r>
              <a:rPr lang="en-US" dirty="0"/>
              <a:t>Immediate or delayed reaction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Self-Protection Measures at a Radiologic/Nuclear Incident</a:t>
            </a:r>
          </a:p>
        </p:txBody>
      </p:sp>
      <p:sp>
        <p:nvSpPr>
          <p:cNvPr id="3" name="Content Placeholder 2"/>
          <p:cNvSpPr>
            <a:spLocks noGrp="1"/>
          </p:cNvSpPr>
          <p:nvPr>
            <p:ph sz="quarter" idx="13"/>
          </p:nvPr>
        </p:nvSpPr>
        <p:spPr/>
        <p:txBody>
          <a:bodyPr/>
          <a:lstStyle/>
          <a:p>
            <a:r>
              <a:rPr lang="en-US" dirty="0"/>
              <a:t>Time, distance, shielding</a:t>
            </a:r>
          </a:p>
          <a:p>
            <a:r>
              <a:rPr lang="en-US" dirty="0"/>
              <a:t>Radiologic detecting equipment helps determine effectiveness of measures.</a:t>
            </a:r>
          </a:p>
          <a:p>
            <a:r>
              <a:rPr lang="en-US" dirty="0"/>
              <a:t>Assume dissemination of radiologic, biologic, or chemical materials.</a:t>
            </a:r>
          </a:p>
          <a:p>
            <a:r>
              <a:rPr lang="en-US" dirty="0"/>
              <a:t>Follow decontamination procedures.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to an Explosive Incident</a:t>
            </a:r>
          </a:p>
        </p:txBody>
      </p:sp>
      <p:sp>
        <p:nvSpPr>
          <p:cNvPr id="3" name="Content Placeholder 2"/>
          <p:cNvSpPr>
            <a:spLocks noGrp="1"/>
          </p:cNvSpPr>
          <p:nvPr>
            <p:ph sz="quarter" idx="13"/>
          </p:nvPr>
        </p:nvSpPr>
        <p:spPr/>
        <p:txBody>
          <a:bodyPr/>
          <a:lstStyle/>
          <a:p>
            <a:r>
              <a:rPr lang="en-US" dirty="0"/>
              <a:t>Wide variety of devices from small pipe bombs to large vehicle bombs</a:t>
            </a:r>
          </a:p>
          <a:p>
            <a:r>
              <a:rPr lang="en-US" dirty="0"/>
              <a:t>May involve attacks on a fixed target or group of people</a:t>
            </a:r>
          </a:p>
          <a:p>
            <a:r>
              <a:rPr lang="en-US" dirty="0"/>
              <a:t>May be designed to disperse biologic, chemical, or radiologic materials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Types of Harm from Explosive Incidents </a:t>
            </a:r>
            <a:r>
              <a:rPr lang="en-US" sz="2000" b="0" dirty="0"/>
              <a:t>(1 of 2)</a:t>
            </a:r>
          </a:p>
        </p:txBody>
      </p:sp>
      <p:sp>
        <p:nvSpPr>
          <p:cNvPr id="3" name="Content Placeholder 2"/>
          <p:cNvSpPr>
            <a:spLocks noGrp="1"/>
          </p:cNvSpPr>
          <p:nvPr>
            <p:ph sz="quarter" idx="13"/>
          </p:nvPr>
        </p:nvSpPr>
        <p:spPr>
          <a:xfrm>
            <a:off x="457200" y="1556326"/>
            <a:ext cx="7980218" cy="4467955"/>
          </a:xfrm>
        </p:spPr>
        <p:txBody>
          <a:bodyPr/>
          <a:lstStyle/>
          <a:p>
            <a:r>
              <a:rPr lang="en-US" dirty="0"/>
              <a:t>Thermal harm</a:t>
            </a:r>
          </a:p>
          <a:p>
            <a:pPr lvl="1"/>
            <a:r>
              <a:rPr lang="en-US" dirty="0"/>
              <a:t>Heat of detonation</a:t>
            </a:r>
          </a:p>
          <a:p>
            <a:r>
              <a:rPr lang="en-US" dirty="0"/>
              <a:t>Asphyxiation</a:t>
            </a:r>
          </a:p>
          <a:p>
            <a:pPr lvl="1"/>
            <a:r>
              <a:rPr lang="en-US" dirty="0"/>
              <a:t>Possibility of extremely dusty conditions</a:t>
            </a:r>
          </a:p>
          <a:p>
            <a:r>
              <a:rPr lang="en-US" dirty="0"/>
              <a:t>Chemical harm</a:t>
            </a:r>
          </a:p>
          <a:p>
            <a:pPr lvl="1"/>
            <a:r>
              <a:rPr lang="en-US" dirty="0"/>
              <a:t>Result of explosive reaction from chemicals present at detonation site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Types of Harm from Explosive Incidents </a:t>
            </a:r>
            <a:r>
              <a:rPr lang="en-US" sz="2000" b="0" dirty="0"/>
              <a:t>(2 of 2)</a:t>
            </a:r>
          </a:p>
        </p:txBody>
      </p:sp>
      <p:sp>
        <p:nvSpPr>
          <p:cNvPr id="3" name="Content Placeholder 2"/>
          <p:cNvSpPr>
            <a:spLocks noGrp="1"/>
          </p:cNvSpPr>
          <p:nvPr>
            <p:ph sz="quarter" idx="13"/>
          </p:nvPr>
        </p:nvSpPr>
        <p:spPr/>
        <p:txBody>
          <a:bodyPr/>
          <a:lstStyle/>
          <a:p>
            <a:r>
              <a:rPr lang="en-US" dirty="0"/>
              <a:t>Mechanical harm</a:t>
            </a:r>
          </a:p>
          <a:p>
            <a:pPr lvl="1"/>
            <a:r>
              <a:rPr lang="en-US" dirty="0"/>
              <a:t>Typically seen at bombing incidents</a:t>
            </a:r>
          </a:p>
          <a:p>
            <a:r>
              <a:rPr lang="en-US" dirty="0"/>
              <a:t>Psychological harm</a:t>
            </a:r>
          </a:p>
          <a:p>
            <a:pPr lvl="1"/>
            <a:r>
              <a:rPr lang="en-US" dirty="0"/>
              <a:t>Stunned response can last seconds or minutes</a:t>
            </a:r>
          </a:p>
          <a:p>
            <a:pPr lvl="1"/>
            <a:r>
              <a:rPr lang="en-US" dirty="0"/>
              <a:t>Delayed response in the form of posttraumatic stress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Self-Protection Measures at an Explosive Incident</a:t>
            </a:r>
          </a:p>
        </p:txBody>
      </p:sp>
      <p:sp>
        <p:nvSpPr>
          <p:cNvPr id="3" name="Content Placeholder 2"/>
          <p:cNvSpPr>
            <a:spLocks noGrp="1"/>
          </p:cNvSpPr>
          <p:nvPr>
            <p:ph sz="quarter" idx="13"/>
          </p:nvPr>
        </p:nvSpPr>
        <p:spPr/>
        <p:txBody>
          <a:bodyPr/>
          <a:lstStyle/>
          <a:p>
            <a:r>
              <a:rPr lang="en-US" dirty="0"/>
              <a:t>Responder needs both preblast and postblast protection.</a:t>
            </a:r>
          </a:p>
          <a:p>
            <a:pPr lvl="1"/>
            <a:r>
              <a:rPr lang="en-US" dirty="0"/>
              <a:t>Preblast</a:t>
            </a:r>
          </a:p>
          <a:p>
            <a:pPr lvl="2"/>
            <a:r>
              <a:rPr lang="en-US" dirty="0"/>
              <a:t>Operations occurring after written or verbal warning received but before explosion takes place</a:t>
            </a:r>
          </a:p>
          <a:p>
            <a:pPr lvl="1"/>
            <a:r>
              <a:rPr lang="en-US" dirty="0"/>
              <a:t>Postblast</a:t>
            </a:r>
          </a:p>
          <a:p>
            <a:pPr lvl="2"/>
            <a:r>
              <a:rPr lang="en-US" dirty="0"/>
              <a:t>Operations occurring after at least one detonation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968006" cy="2838451"/>
          </a:xfrm>
        </p:spPr>
        <p:txBody>
          <a:bodyPr/>
          <a:lstStyle/>
          <a:p>
            <a:r>
              <a:rPr lang="en-US" altLang="en-US" dirty="0"/>
              <a:t>Dissemination and Weaponization</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578540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Respiratory Route</a:t>
            </a:r>
          </a:p>
        </p:txBody>
      </p:sp>
      <p:sp>
        <p:nvSpPr>
          <p:cNvPr id="5" name="Content Placeholder 4"/>
          <p:cNvSpPr>
            <a:spLocks noGrp="1"/>
          </p:cNvSpPr>
          <p:nvPr>
            <p:ph sz="quarter" idx="13"/>
          </p:nvPr>
        </p:nvSpPr>
        <p:spPr/>
        <p:txBody>
          <a:bodyPr/>
          <a:lstStyle/>
          <a:p>
            <a:r>
              <a:rPr lang="en-US" dirty="0"/>
              <a:t>Most effective, most common means</a:t>
            </a:r>
          </a:p>
          <a:p>
            <a:r>
              <a:rPr lang="en-US" dirty="0"/>
              <a:t>Vast and delicate surface area</a:t>
            </a:r>
          </a:p>
          <a:p>
            <a:r>
              <a:rPr lang="en-US" dirty="0"/>
              <a:t>Various levels, sizes of passageways into lungs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Routes</a:t>
            </a:r>
          </a:p>
        </p:txBody>
      </p:sp>
      <p:sp>
        <p:nvSpPr>
          <p:cNvPr id="3" name="Content Placeholder 2"/>
          <p:cNvSpPr>
            <a:spLocks noGrp="1"/>
          </p:cNvSpPr>
          <p:nvPr>
            <p:ph sz="quarter" idx="13"/>
          </p:nvPr>
        </p:nvSpPr>
        <p:spPr/>
        <p:txBody>
          <a:bodyPr/>
          <a:lstStyle/>
          <a:p>
            <a:r>
              <a:rPr lang="en-US" dirty="0"/>
              <a:t>Ingestion route</a:t>
            </a:r>
          </a:p>
          <a:p>
            <a:r>
              <a:rPr lang="en-US" dirty="0"/>
              <a:t>Dermal route</a:t>
            </a:r>
          </a:p>
          <a:p>
            <a:r>
              <a:rPr lang="en-US" dirty="0"/>
              <a:t>Human-to-human contact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Weaponization</a:t>
            </a:r>
          </a:p>
        </p:txBody>
      </p:sp>
      <p:sp>
        <p:nvSpPr>
          <p:cNvPr id="3" name="Content Placeholder 2"/>
          <p:cNvSpPr>
            <a:spLocks noGrp="1"/>
          </p:cNvSpPr>
          <p:nvPr>
            <p:ph sz="quarter" idx="13"/>
          </p:nvPr>
        </p:nvSpPr>
        <p:spPr>
          <a:xfrm>
            <a:off x="457199" y="1556326"/>
            <a:ext cx="8319155" cy="4467955"/>
          </a:xfrm>
        </p:spPr>
        <p:txBody>
          <a:bodyPr/>
          <a:lstStyle/>
          <a:p>
            <a:r>
              <a:rPr lang="en-US" dirty="0"/>
              <a:t>Most effective when targeted through inhalation route</a:t>
            </a:r>
          </a:p>
          <a:p>
            <a:r>
              <a:rPr lang="en-US" dirty="0"/>
              <a:t>Particles 3 to 5 microns in diameter</a:t>
            </a:r>
          </a:p>
          <a:p>
            <a:r>
              <a:rPr lang="en-US" dirty="0"/>
              <a:t>Airborne dissemination can be created by applying energy to material.</a:t>
            </a:r>
          </a:p>
          <a:p>
            <a:r>
              <a:rPr lang="en-US" dirty="0"/>
              <a:t>Heat, explosives, and sprayers can aerosolize materials.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Defining Terrorism </a:t>
            </a:r>
            <a:r>
              <a:rPr lang="en-US" sz="2000" b="0" dirty="0"/>
              <a:t>(1 of 2)</a:t>
            </a:r>
          </a:p>
        </p:txBody>
      </p:sp>
      <p:pic>
        <p:nvPicPr>
          <p:cNvPr id="19" name="Picture 2" descr="Numerous E M T’s and police officers assist victims at the scene of a bombing in downtown Bost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4270" y="1765597"/>
            <a:ext cx="5499602" cy="356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5415075"/>
            <a:ext cx="7687560" cy="967539"/>
          </a:xfrm>
        </p:spPr>
        <p:txBody>
          <a:bodyPr/>
          <a:lstStyle/>
          <a:p>
            <a:pPr marL="0" indent="0">
              <a:buNone/>
            </a:pPr>
            <a:r>
              <a:rPr lang="en-US" sz="2000" dirty="0"/>
              <a:t>The bombing of the Boston Marathon in 2013 was perpetrated by two young men who may have become radicalized partly via the Internet.</a:t>
            </a:r>
            <a:r>
              <a:rPr lang="en-US" sz="2000" b="1" dirty="0"/>
              <a:t>© A</a:t>
            </a:r>
            <a:r>
              <a:rPr lang="en-US" sz="100" b="1" dirty="0"/>
              <a:t> </a:t>
            </a:r>
            <a:r>
              <a:rPr lang="en-US" sz="2000" b="1" dirty="0"/>
              <a:t>P Images/Charles Krupa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762000"/>
            <a:ext cx="7854885" cy="2838451"/>
          </a:xfrm>
        </p:spPr>
        <p:txBody>
          <a:bodyPr/>
          <a:lstStyle/>
          <a:p>
            <a:r>
              <a:rPr lang="en-US" altLang="en-US" dirty="0"/>
              <a:t>Characteristics of C</a:t>
            </a:r>
            <a:r>
              <a:rPr lang="en-US" altLang="en-US" sz="100" dirty="0"/>
              <a:t> </a:t>
            </a:r>
            <a:r>
              <a:rPr lang="en-US" altLang="en-US" dirty="0"/>
              <a:t>B</a:t>
            </a:r>
            <a:r>
              <a:rPr lang="en-US" altLang="en-US" sz="100" dirty="0"/>
              <a:t> </a:t>
            </a:r>
            <a:r>
              <a:rPr lang="en-US" altLang="en-US" dirty="0"/>
              <a:t>R</a:t>
            </a:r>
            <a:r>
              <a:rPr lang="en-US" altLang="en-US" sz="100" dirty="0"/>
              <a:t> </a:t>
            </a:r>
            <a:r>
              <a:rPr lang="en-US" altLang="en-US" dirty="0"/>
              <a:t>N</a:t>
            </a:r>
            <a:r>
              <a:rPr lang="en-US" altLang="en-US" sz="100" dirty="0"/>
              <a:t> </a:t>
            </a:r>
            <a:r>
              <a:rPr lang="en-US" altLang="en-US" dirty="0"/>
              <a:t>E Agents</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604442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Chemical Agents </a:t>
            </a:r>
            <a:r>
              <a:rPr lang="en-US" sz="2000" b="0" dirty="0"/>
              <a:t>(1 of 6)</a:t>
            </a:r>
          </a:p>
        </p:txBody>
      </p:sp>
      <p:sp>
        <p:nvSpPr>
          <p:cNvPr id="5" name="Content Placeholder 4"/>
          <p:cNvSpPr>
            <a:spLocks noGrp="1"/>
          </p:cNvSpPr>
          <p:nvPr>
            <p:ph sz="quarter" idx="13"/>
          </p:nvPr>
        </p:nvSpPr>
        <p:spPr/>
        <p:txBody>
          <a:bodyPr/>
          <a:lstStyle/>
          <a:p>
            <a:r>
              <a:rPr lang="en-US" dirty="0"/>
              <a:t>Chemical agent considerations</a:t>
            </a:r>
          </a:p>
          <a:p>
            <a:pPr lvl="1"/>
            <a:r>
              <a:rPr lang="en-US" dirty="0"/>
              <a:t>Physical considerations</a:t>
            </a:r>
          </a:p>
          <a:p>
            <a:pPr lvl="2"/>
            <a:r>
              <a:rPr lang="en-US" dirty="0"/>
              <a:t>Can be gaseous, liquid, or solid</a:t>
            </a:r>
          </a:p>
          <a:p>
            <a:pPr lvl="2"/>
            <a:r>
              <a:rPr lang="en-US" dirty="0"/>
              <a:t>Vapor pressures and densities can vary across the spectrum.</a:t>
            </a:r>
          </a:p>
          <a:p>
            <a:pPr lvl="1"/>
            <a:r>
              <a:rPr lang="en-US" dirty="0"/>
              <a:t>Volatility considerations</a:t>
            </a:r>
          </a:p>
          <a:p>
            <a:pPr lvl="2"/>
            <a:r>
              <a:rPr lang="en-US" dirty="0"/>
              <a:t>Low boiling point and high vapor pressure will evaporate more readily.</a:t>
            </a:r>
          </a:p>
          <a:p>
            <a:pPr lvl="2"/>
            <a:r>
              <a:rPr lang="en-US" dirty="0"/>
              <a:t>Allows agent to have greater airborne release potential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Chemical Agents </a:t>
            </a:r>
            <a:r>
              <a:rPr lang="en-US" sz="2000" b="0" dirty="0"/>
              <a:t>(2 of 6)</a:t>
            </a:r>
          </a:p>
        </p:txBody>
      </p:sp>
      <p:sp>
        <p:nvSpPr>
          <p:cNvPr id="5" name="Content Placeholder 4"/>
          <p:cNvSpPr>
            <a:spLocks noGrp="1"/>
          </p:cNvSpPr>
          <p:nvPr>
            <p:ph sz="quarter" idx="13"/>
          </p:nvPr>
        </p:nvSpPr>
        <p:spPr/>
        <p:txBody>
          <a:bodyPr/>
          <a:lstStyle/>
          <a:p>
            <a:r>
              <a:rPr lang="en-US" dirty="0"/>
              <a:t>Chemical agent considerations</a:t>
            </a:r>
          </a:p>
          <a:p>
            <a:pPr lvl="1"/>
            <a:r>
              <a:rPr lang="en-US" dirty="0"/>
              <a:t>Chemical considerations</a:t>
            </a:r>
          </a:p>
          <a:p>
            <a:pPr lvl="2"/>
            <a:r>
              <a:rPr lang="en-US" dirty="0"/>
              <a:t>Sufficiently stable to survive dissemination and transport to site of action</a:t>
            </a:r>
          </a:p>
          <a:p>
            <a:pPr lvl="1"/>
            <a:r>
              <a:rPr lang="en-US" dirty="0"/>
              <a:t>Toxicologic considerations</a:t>
            </a:r>
          </a:p>
          <a:p>
            <a:pPr lvl="2"/>
            <a:r>
              <a:rPr lang="en-US" dirty="0"/>
              <a:t>Not all individuals of a species react in the same way.</a:t>
            </a:r>
          </a:p>
          <a:p>
            <a:pPr lvl="2"/>
            <a:r>
              <a:rPr lang="en-US" dirty="0"/>
              <a:t>Route of entry can also influence.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Chemical Agents </a:t>
            </a:r>
            <a:r>
              <a:rPr lang="en-US" sz="2000" b="0" dirty="0"/>
              <a:t>(3 of 6)</a:t>
            </a:r>
          </a:p>
        </p:txBody>
      </p:sp>
      <p:sp>
        <p:nvSpPr>
          <p:cNvPr id="5" name="Content Placeholder 4"/>
          <p:cNvSpPr>
            <a:spLocks noGrp="1"/>
          </p:cNvSpPr>
          <p:nvPr>
            <p:ph sz="quarter" idx="13"/>
          </p:nvPr>
        </p:nvSpPr>
        <p:spPr/>
        <p:txBody>
          <a:bodyPr/>
          <a:lstStyle/>
          <a:p>
            <a:r>
              <a:rPr lang="en-US" dirty="0"/>
              <a:t>S</a:t>
            </a:r>
            <a:r>
              <a:rPr lang="en-US" sz="100" dirty="0"/>
              <a:t> </a:t>
            </a:r>
            <a:r>
              <a:rPr lang="en-US" dirty="0"/>
              <a:t>L</a:t>
            </a:r>
            <a:r>
              <a:rPr lang="en-US" sz="100" dirty="0"/>
              <a:t> </a:t>
            </a:r>
            <a:r>
              <a:rPr lang="en-US" dirty="0"/>
              <a:t>U</a:t>
            </a:r>
            <a:r>
              <a:rPr lang="en-US" sz="100" dirty="0"/>
              <a:t> </a:t>
            </a:r>
            <a:r>
              <a:rPr lang="en-US" dirty="0"/>
              <a:t>D</a:t>
            </a:r>
            <a:r>
              <a:rPr lang="en-US" sz="100" dirty="0"/>
              <a:t> </a:t>
            </a:r>
            <a:r>
              <a:rPr lang="en-US" dirty="0"/>
              <a:t>G</a:t>
            </a:r>
            <a:r>
              <a:rPr lang="en-US" sz="100" dirty="0"/>
              <a:t> </a:t>
            </a:r>
            <a:r>
              <a:rPr lang="en-US" dirty="0"/>
              <a:t>E</a:t>
            </a:r>
            <a:r>
              <a:rPr lang="en-US" sz="100" dirty="0"/>
              <a:t> </a:t>
            </a:r>
            <a:r>
              <a:rPr lang="en-US" dirty="0"/>
              <a:t>M—nerve agent poisoning</a:t>
            </a:r>
          </a:p>
          <a:p>
            <a:pPr lvl="1"/>
            <a:r>
              <a:rPr lang="en-US" dirty="0"/>
              <a:t>Salivation</a:t>
            </a:r>
          </a:p>
          <a:p>
            <a:pPr lvl="1"/>
            <a:r>
              <a:rPr lang="en-US" dirty="0"/>
              <a:t>Lacrimation</a:t>
            </a:r>
          </a:p>
          <a:p>
            <a:pPr lvl="1"/>
            <a:r>
              <a:rPr lang="en-US" dirty="0"/>
              <a:t>Urination</a:t>
            </a:r>
          </a:p>
          <a:p>
            <a:pPr lvl="1"/>
            <a:r>
              <a:rPr lang="en-US" dirty="0"/>
              <a:t>Defecation</a:t>
            </a:r>
          </a:p>
          <a:p>
            <a:pPr lvl="1"/>
            <a:r>
              <a:rPr lang="en-US" dirty="0"/>
              <a:t>G</a:t>
            </a:r>
            <a:r>
              <a:rPr lang="en-US" sz="100" dirty="0"/>
              <a:t> </a:t>
            </a:r>
            <a:r>
              <a:rPr lang="en-US" dirty="0"/>
              <a:t>I upset</a:t>
            </a:r>
          </a:p>
          <a:p>
            <a:pPr lvl="1"/>
            <a:r>
              <a:rPr lang="en-US" dirty="0"/>
              <a:t>Emesis</a:t>
            </a:r>
          </a:p>
          <a:p>
            <a:pPr lvl="1"/>
            <a:r>
              <a:rPr lang="en-US" dirty="0"/>
              <a:t>Miosis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Chemical Agents </a:t>
            </a:r>
            <a:r>
              <a:rPr lang="en-US" sz="2000" b="0" dirty="0"/>
              <a:t>(4 of 6)</a:t>
            </a:r>
          </a:p>
        </p:txBody>
      </p:sp>
      <p:sp>
        <p:nvSpPr>
          <p:cNvPr id="5" name="Content Placeholder 4"/>
          <p:cNvSpPr>
            <a:spLocks noGrp="1"/>
          </p:cNvSpPr>
          <p:nvPr>
            <p:ph sz="quarter" idx="13"/>
          </p:nvPr>
        </p:nvSpPr>
        <p:spPr/>
        <p:txBody>
          <a:bodyPr/>
          <a:lstStyle/>
          <a:p>
            <a:r>
              <a:rPr lang="en-US" dirty="0"/>
              <a:t>Classifications of chemical agents</a:t>
            </a:r>
          </a:p>
          <a:p>
            <a:pPr lvl="1"/>
            <a:r>
              <a:rPr lang="en-US" dirty="0"/>
              <a:t>Choking agents</a:t>
            </a:r>
          </a:p>
          <a:p>
            <a:pPr lvl="2"/>
            <a:r>
              <a:rPr lang="en-US" dirty="0"/>
              <a:t>Predominately respiratory</a:t>
            </a:r>
          </a:p>
          <a:p>
            <a:pPr lvl="1"/>
            <a:r>
              <a:rPr lang="en-US" dirty="0"/>
              <a:t>Vesicating (blister) agents</a:t>
            </a:r>
          </a:p>
          <a:p>
            <a:pPr lvl="2"/>
            <a:r>
              <a:rPr lang="en-US" dirty="0"/>
              <a:t>Cause chemical changes in cells of exposed tissue</a:t>
            </a:r>
          </a:p>
          <a:p>
            <a:pPr lvl="1"/>
            <a:r>
              <a:rPr lang="en-US" dirty="0"/>
              <a:t>Cyanides</a:t>
            </a:r>
          </a:p>
          <a:p>
            <a:pPr lvl="2"/>
            <a:r>
              <a:rPr lang="en-US" dirty="0"/>
              <a:t>Prevent use of oxygen within cells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Chemical Agents </a:t>
            </a:r>
            <a:r>
              <a:rPr lang="en-US" sz="2000" b="0" dirty="0"/>
              <a:t>(5 of 6)</a:t>
            </a:r>
          </a:p>
        </p:txBody>
      </p:sp>
      <p:sp>
        <p:nvSpPr>
          <p:cNvPr id="5" name="Content Placeholder 4"/>
          <p:cNvSpPr>
            <a:spLocks noGrp="1"/>
          </p:cNvSpPr>
          <p:nvPr>
            <p:ph sz="quarter" idx="13"/>
          </p:nvPr>
        </p:nvSpPr>
        <p:spPr/>
        <p:txBody>
          <a:bodyPr/>
          <a:lstStyle/>
          <a:p>
            <a:r>
              <a:rPr lang="en-US" dirty="0"/>
              <a:t>Classifications of chemical agents</a:t>
            </a:r>
          </a:p>
          <a:p>
            <a:pPr lvl="1"/>
            <a:r>
              <a:rPr lang="en-US" dirty="0"/>
              <a:t>Nerve agents</a:t>
            </a:r>
          </a:p>
          <a:p>
            <a:pPr lvl="2"/>
            <a:r>
              <a:rPr lang="en-US" dirty="0"/>
              <a:t>Inhibit enzyme critical to proper nerve transmission, causing out of control parasympathetic nervous system</a:t>
            </a:r>
          </a:p>
          <a:p>
            <a:pPr lvl="2"/>
            <a:r>
              <a:rPr lang="en-US" dirty="0"/>
              <a:t>S</a:t>
            </a:r>
            <a:r>
              <a:rPr lang="en-US" sz="100" dirty="0"/>
              <a:t> </a:t>
            </a:r>
            <a:r>
              <a:rPr lang="en-US" dirty="0"/>
              <a:t>L</a:t>
            </a:r>
            <a:r>
              <a:rPr lang="en-US" sz="100" dirty="0"/>
              <a:t> </a:t>
            </a:r>
            <a:r>
              <a:rPr lang="en-US" dirty="0"/>
              <a:t>U</a:t>
            </a:r>
            <a:r>
              <a:rPr lang="en-US" sz="100" dirty="0"/>
              <a:t> </a:t>
            </a:r>
            <a:r>
              <a:rPr lang="en-US" dirty="0"/>
              <a:t>D</a:t>
            </a:r>
            <a:r>
              <a:rPr lang="en-US" sz="100" dirty="0"/>
              <a:t> </a:t>
            </a:r>
            <a:r>
              <a:rPr lang="en-US" dirty="0"/>
              <a:t>G</a:t>
            </a:r>
            <a:r>
              <a:rPr lang="en-US" sz="100" dirty="0"/>
              <a:t> </a:t>
            </a:r>
            <a:r>
              <a:rPr lang="en-US" dirty="0"/>
              <a:t>E</a:t>
            </a:r>
            <a:r>
              <a:rPr lang="en-US" sz="100" dirty="0"/>
              <a:t> </a:t>
            </a:r>
            <a:r>
              <a:rPr lang="en-US" dirty="0"/>
              <a:t>M signs and symptoms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Chemical Agents </a:t>
            </a:r>
            <a:r>
              <a:rPr lang="en-US" sz="2000" b="0" dirty="0"/>
              <a:t>(6 of 6)</a:t>
            </a:r>
          </a:p>
        </p:txBody>
      </p:sp>
      <p:sp>
        <p:nvSpPr>
          <p:cNvPr id="5" name="Content Placeholder 4"/>
          <p:cNvSpPr>
            <a:spLocks noGrp="1"/>
          </p:cNvSpPr>
          <p:nvPr>
            <p:ph sz="quarter" idx="13"/>
          </p:nvPr>
        </p:nvSpPr>
        <p:spPr>
          <a:xfrm>
            <a:off x="457200" y="1556326"/>
            <a:ext cx="8229600" cy="4467955"/>
          </a:xfrm>
        </p:spPr>
        <p:txBody>
          <a:bodyPr/>
          <a:lstStyle/>
          <a:p>
            <a:r>
              <a:rPr lang="en-US" dirty="0"/>
              <a:t>Classifications of chemical agents</a:t>
            </a:r>
          </a:p>
          <a:p>
            <a:pPr lvl="1"/>
            <a:r>
              <a:rPr lang="en-US" dirty="0"/>
              <a:t>Riot control agents</a:t>
            </a:r>
          </a:p>
          <a:p>
            <a:pPr lvl="2"/>
            <a:r>
              <a:rPr lang="en-US" dirty="0"/>
              <a:t>Irritating materials and lacrimators (tear-flow increasers)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 Agents</a:t>
            </a:r>
          </a:p>
        </p:txBody>
      </p:sp>
      <p:sp>
        <p:nvSpPr>
          <p:cNvPr id="3" name="Content Placeholder 2"/>
          <p:cNvSpPr>
            <a:spLocks noGrp="1"/>
          </p:cNvSpPr>
          <p:nvPr>
            <p:ph sz="quarter" idx="13"/>
          </p:nvPr>
        </p:nvSpPr>
        <p:spPr/>
        <p:txBody>
          <a:bodyPr/>
          <a:lstStyle/>
          <a:p>
            <a:r>
              <a:rPr lang="en-US" dirty="0"/>
              <a:t>Microorganisms or toxins that can cause disease processes</a:t>
            </a:r>
          </a:p>
          <a:p>
            <a:pPr lvl="1"/>
            <a:r>
              <a:rPr lang="en-US" dirty="0"/>
              <a:t>Bacteria</a:t>
            </a:r>
          </a:p>
          <a:p>
            <a:pPr lvl="2"/>
            <a:r>
              <a:rPr lang="en-US" dirty="0"/>
              <a:t>Small, free-living microorganism</a:t>
            </a:r>
          </a:p>
          <a:p>
            <a:pPr lvl="1"/>
            <a:r>
              <a:rPr lang="en-US" dirty="0"/>
              <a:t>Viruses</a:t>
            </a:r>
          </a:p>
          <a:p>
            <a:pPr lvl="2"/>
            <a:r>
              <a:rPr lang="en-US" dirty="0"/>
              <a:t>Organisms that requires a host cell inside which to live and reproduce</a:t>
            </a:r>
          </a:p>
          <a:p>
            <a:pPr lvl="1"/>
            <a:r>
              <a:rPr lang="en-US" dirty="0"/>
              <a:t>Toxins</a:t>
            </a:r>
          </a:p>
          <a:p>
            <a:pPr lvl="2"/>
            <a:r>
              <a:rPr lang="en-US" dirty="0"/>
              <a:t>Poisonous chemical produced by or derived from a living organism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 Agent Considerations</a:t>
            </a:r>
          </a:p>
        </p:txBody>
      </p:sp>
      <p:sp>
        <p:nvSpPr>
          <p:cNvPr id="3" name="Content Placeholder 2"/>
          <p:cNvSpPr>
            <a:spLocks noGrp="1"/>
          </p:cNvSpPr>
          <p:nvPr>
            <p:ph sz="quarter" idx="13"/>
          </p:nvPr>
        </p:nvSpPr>
        <p:spPr/>
        <p:txBody>
          <a:bodyPr/>
          <a:lstStyle/>
          <a:p>
            <a:r>
              <a:rPr lang="en-US" dirty="0"/>
              <a:t>Features of biologic agents that influence their use as weapons</a:t>
            </a:r>
          </a:p>
          <a:p>
            <a:pPr lvl="1"/>
            <a:r>
              <a:rPr lang="en-US" dirty="0"/>
              <a:t>Infectivity</a:t>
            </a:r>
          </a:p>
          <a:p>
            <a:pPr lvl="1"/>
            <a:r>
              <a:rPr lang="en-US" dirty="0"/>
              <a:t>Virulence</a:t>
            </a:r>
          </a:p>
          <a:p>
            <a:pPr lvl="1"/>
            <a:r>
              <a:rPr lang="en-US" dirty="0"/>
              <a:t>Toxicity</a:t>
            </a:r>
          </a:p>
          <a:p>
            <a:pPr lvl="1"/>
            <a:r>
              <a:rPr lang="en-US" dirty="0"/>
              <a:t>Incubation period</a:t>
            </a:r>
          </a:p>
          <a:p>
            <a:pPr lvl="1"/>
            <a:r>
              <a:rPr lang="en-US" dirty="0"/>
              <a:t>Transmissibility</a:t>
            </a:r>
          </a:p>
          <a:p>
            <a:pPr lvl="1"/>
            <a:r>
              <a:rPr lang="en-US" dirty="0"/>
              <a:t>Lethality</a:t>
            </a:r>
          </a:p>
          <a:p>
            <a:pPr lvl="1"/>
            <a:r>
              <a:rPr lang="en-US" dirty="0"/>
              <a:t>Stability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a:t>
            </a:r>
          </a:p>
        </p:txBody>
      </p:sp>
      <p:sp>
        <p:nvSpPr>
          <p:cNvPr id="3" name="Content Placeholder 2"/>
          <p:cNvSpPr>
            <a:spLocks noGrp="1"/>
          </p:cNvSpPr>
          <p:nvPr>
            <p:ph sz="quarter" idx="13"/>
          </p:nvPr>
        </p:nvSpPr>
        <p:spPr/>
        <p:txBody>
          <a:bodyPr/>
          <a:lstStyle/>
          <a:p>
            <a:r>
              <a:rPr lang="en-US" dirty="0"/>
              <a:t>Like human body cells, they have an internal cytoplasm surrounded by a rigid cell wall; unlike human body cells, they lack an organized nucleus and other intracellular structures.</a:t>
            </a:r>
          </a:p>
          <a:p>
            <a:r>
              <a:rPr lang="en-US" dirty="0"/>
              <a:t>Anthrax</a:t>
            </a:r>
          </a:p>
          <a:p>
            <a:r>
              <a:rPr lang="en-US" dirty="0"/>
              <a:t>Cholera</a:t>
            </a:r>
          </a:p>
          <a:p>
            <a:r>
              <a:rPr lang="en-US" dirty="0"/>
              <a:t>Plague</a:t>
            </a:r>
          </a:p>
          <a:p>
            <a:r>
              <a:rPr lang="en-US" dirty="0"/>
              <a:t>Q fever</a:t>
            </a:r>
          </a:p>
          <a:p>
            <a:r>
              <a:rPr lang="en-US" dirty="0"/>
              <a:t>Tularemia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Defining Terrorism </a:t>
            </a:r>
            <a:r>
              <a:rPr lang="en-US" sz="2000" b="0" dirty="0"/>
              <a:t>(2 of 2)</a:t>
            </a:r>
          </a:p>
        </p:txBody>
      </p:sp>
      <p:sp>
        <p:nvSpPr>
          <p:cNvPr id="5" name="Content Placeholder 4"/>
          <p:cNvSpPr>
            <a:spLocks noGrp="1"/>
          </p:cNvSpPr>
          <p:nvPr>
            <p:ph sz="quarter" idx="13"/>
          </p:nvPr>
        </p:nvSpPr>
        <p:spPr/>
        <p:txBody>
          <a:bodyPr/>
          <a:lstStyle/>
          <a:p>
            <a:r>
              <a:rPr lang="en-US" dirty="0"/>
              <a:t>“The unlawful use of force or violence against persons or property to intimidate or coerce a government, the civilian population or any segments thereof, in furtherance of political or social objectives”-The U.S. Department of Justice, Federal Bureau of Investigation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Toxins</a:t>
            </a:r>
          </a:p>
        </p:txBody>
      </p:sp>
      <p:sp>
        <p:nvSpPr>
          <p:cNvPr id="3" name="Content Placeholder 2"/>
          <p:cNvSpPr>
            <a:spLocks noGrp="1"/>
          </p:cNvSpPr>
          <p:nvPr>
            <p:ph sz="quarter" idx="13"/>
          </p:nvPr>
        </p:nvSpPr>
        <p:spPr/>
        <p:txBody>
          <a:bodyPr/>
          <a:lstStyle/>
          <a:p>
            <a:r>
              <a:rPr lang="en-US" dirty="0"/>
              <a:t>Chemical compounds produced by living organisms</a:t>
            </a:r>
          </a:p>
          <a:p>
            <a:r>
              <a:rPr lang="en-US" dirty="0"/>
              <a:t>Not volatile and do not replicate</a:t>
            </a:r>
          </a:p>
          <a:p>
            <a:r>
              <a:rPr lang="en-US" dirty="0"/>
              <a:t>Botulinum</a:t>
            </a:r>
          </a:p>
          <a:p>
            <a:r>
              <a:rPr lang="en-US" dirty="0"/>
              <a:t>Ricin</a:t>
            </a:r>
          </a:p>
          <a:p>
            <a:r>
              <a:rPr lang="en-US" dirty="0"/>
              <a:t>Staphylococcal Enterotoxin B (S</a:t>
            </a:r>
            <a:r>
              <a:rPr lang="en-US" sz="100" dirty="0"/>
              <a:t> </a:t>
            </a:r>
            <a:r>
              <a:rPr lang="en-US" dirty="0"/>
              <a:t>E</a:t>
            </a:r>
            <a:r>
              <a:rPr lang="en-US" sz="100" dirty="0"/>
              <a:t> </a:t>
            </a:r>
            <a:r>
              <a:rPr lang="en-US" dirty="0"/>
              <a:t>B)</a:t>
            </a:r>
          </a:p>
          <a:p>
            <a:r>
              <a:rPr lang="en-US" dirty="0"/>
              <a:t>Trichothecene Mycotoxins (T 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Viruses</a:t>
            </a:r>
          </a:p>
        </p:txBody>
      </p:sp>
      <p:sp>
        <p:nvSpPr>
          <p:cNvPr id="3" name="Content Placeholder 2"/>
          <p:cNvSpPr>
            <a:spLocks noGrp="1"/>
          </p:cNvSpPr>
          <p:nvPr>
            <p:ph sz="quarter" idx="13"/>
          </p:nvPr>
        </p:nvSpPr>
        <p:spPr/>
        <p:txBody>
          <a:bodyPr/>
          <a:lstStyle/>
          <a:p>
            <a:r>
              <a:rPr lang="en-US" dirty="0"/>
              <a:t>Simplest microorganisms</a:t>
            </a:r>
          </a:p>
          <a:p>
            <a:r>
              <a:rPr lang="en-US" dirty="0"/>
              <a:t>Obligatory intracellular parasites</a:t>
            </a:r>
          </a:p>
          <a:p>
            <a:pPr lvl="1"/>
            <a:r>
              <a:rPr lang="en-US" dirty="0"/>
              <a:t>Replicate only inside host cells</a:t>
            </a:r>
          </a:p>
          <a:p>
            <a:r>
              <a:rPr lang="en-US" dirty="0"/>
              <a:t>Not easy to manufacture viruses in large quantities</a:t>
            </a:r>
          </a:p>
          <a:p>
            <a:r>
              <a:rPr lang="en-US" dirty="0"/>
              <a:t>Smallpox</a:t>
            </a:r>
          </a:p>
          <a:p>
            <a:r>
              <a:rPr lang="en-US" dirty="0"/>
              <a:t>Encephalitis</a:t>
            </a:r>
          </a:p>
          <a:p>
            <a:r>
              <a:rPr lang="en-US" dirty="0"/>
              <a:t>The Viral Hemorrhagic Fevers (V</a:t>
            </a:r>
            <a:r>
              <a:rPr lang="en-US" sz="100" dirty="0"/>
              <a:t> </a:t>
            </a:r>
            <a:r>
              <a:rPr lang="en-US" dirty="0"/>
              <a:t>H</a:t>
            </a:r>
            <a:r>
              <a:rPr lang="en-US" sz="100" dirty="0"/>
              <a:t> </a:t>
            </a:r>
            <a:r>
              <a:rPr lang="en-US" dirty="0"/>
              <a:t>F</a:t>
            </a:r>
            <a:r>
              <a:rPr lang="en-US" sz="100" dirty="0"/>
              <a:t> </a:t>
            </a:r>
            <a:r>
              <a:rPr lang="en-US" dirty="0"/>
              <a: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Radioactive/Nuclear Devices </a:t>
            </a:r>
            <a:r>
              <a:rPr lang="en-US" sz="2000" b="0" dirty="0"/>
              <a:t>(1 of 2)</a:t>
            </a:r>
          </a:p>
        </p:txBody>
      </p:sp>
      <p:sp>
        <p:nvSpPr>
          <p:cNvPr id="3" name="Content Placeholder 2"/>
          <p:cNvSpPr>
            <a:spLocks noGrp="1"/>
          </p:cNvSpPr>
          <p:nvPr>
            <p:ph sz="quarter" idx="13"/>
          </p:nvPr>
        </p:nvSpPr>
        <p:spPr/>
        <p:txBody>
          <a:bodyPr/>
          <a:lstStyle/>
          <a:p>
            <a:r>
              <a:rPr lang="en-US" dirty="0"/>
              <a:t>Potential scenarios</a:t>
            </a:r>
          </a:p>
          <a:p>
            <a:pPr lvl="1"/>
            <a:r>
              <a:rPr lang="en-US" dirty="0"/>
              <a:t>Military nuclear devices</a:t>
            </a:r>
          </a:p>
          <a:p>
            <a:pPr lvl="1"/>
            <a:r>
              <a:rPr lang="en-US" dirty="0"/>
              <a:t>Improvised nuclear devices</a:t>
            </a:r>
          </a:p>
          <a:p>
            <a:pPr lvl="1"/>
            <a:r>
              <a:rPr lang="en-US" dirty="0"/>
              <a:t>Radiological dispersal device (R</a:t>
            </a:r>
            <a:r>
              <a:rPr lang="en-US" sz="100" dirty="0"/>
              <a:t> </a:t>
            </a:r>
            <a:r>
              <a:rPr lang="en-US" dirty="0"/>
              <a:t>D</a:t>
            </a:r>
            <a:r>
              <a:rPr lang="en-US" sz="100" dirty="0"/>
              <a:t> </a:t>
            </a:r>
            <a:r>
              <a:rPr lang="en-US" dirty="0"/>
              <a:t>D) or “dirty bomb”</a:t>
            </a:r>
          </a:p>
          <a:p>
            <a:pPr lvl="1"/>
            <a:r>
              <a:rPr lang="en-US" dirty="0"/>
              <a:t>Sabotage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Radioactive/Nuclear Devices </a:t>
            </a:r>
            <a:r>
              <a:rPr lang="en-US" sz="2000" b="0" dirty="0"/>
              <a:t>(2 of 2)</a:t>
            </a:r>
          </a:p>
        </p:txBody>
      </p:sp>
      <p:sp>
        <p:nvSpPr>
          <p:cNvPr id="3" name="Content Placeholder 2"/>
          <p:cNvSpPr>
            <a:spLocks noGrp="1"/>
          </p:cNvSpPr>
          <p:nvPr>
            <p:ph sz="quarter" idx="13"/>
          </p:nvPr>
        </p:nvSpPr>
        <p:spPr/>
        <p:txBody>
          <a:bodyPr/>
          <a:lstStyle/>
          <a:p>
            <a:r>
              <a:rPr lang="en-US" dirty="0"/>
              <a:t>Effects of radiation</a:t>
            </a:r>
          </a:p>
          <a:p>
            <a:pPr lvl="1"/>
            <a:r>
              <a:rPr lang="en-US" dirty="0"/>
              <a:t>Bone marrow</a:t>
            </a:r>
          </a:p>
          <a:p>
            <a:pPr lvl="1"/>
            <a:r>
              <a:rPr lang="en-US" dirty="0"/>
              <a:t>Gastrointestinal system</a:t>
            </a:r>
          </a:p>
          <a:p>
            <a:pPr lvl="1"/>
            <a:r>
              <a:rPr lang="en-US" dirty="0"/>
              <a:t>Central nervous system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Incendiary Devices</a:t>
            </a:r>
          </a:p>
        </p:txBody>
      </p:sp>
      <p:sp>
        <p:nvSpPr>
          <p:cNvPr id="3" name="Content Placeholder 2"/>
          <p:cNvSpPr>
            <a:spLocks noGrp="1"/>
          </p:cNvSpPr>
          <p:nvPr>
            <p:ph sz="quarter" idx="13"/>
          </p:nvPr>
        </p:nvSpPr>
        <p:spPr/>
        <p:txBody>
          <a:bodyPr/>
          <a:lstStyle/>
          <a:p>
            <a:r>
              <a:rPr lang="en-US" dirty="0"/>
              <a:t>Use more plausible than the use of nuclear devices</a:t>
            </a:r>
          </a:p>
          <a:p>
            <a:r>
              <a:rPr lang="en-US" dirty="0"/>
              <a:t>Not hard to obtain or initiate items</a:t>
            </a:r>
          </a:p>
          <a:p>
            <a:r>
              <a:rPr lang="en-US" dirty="0"/>
              <a:t>Specialized teams generally available to deal with incendiary devices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Blast Injury Patterns </a:t>
            </a:r>
            <a:r>
              <a:rPr lang="en-US" sz="2000" b="0" dirty="0"/>
              <a:t>(1 of 2)</a:t>
            </a:r>
          </a:p>
        </p:txBody>
      </p:sp>
      <p:sp>
        <p:nvSpPr>
          <p:cNvPr id="3" name="Content Placeholder 2"/>
          <p:cNvSpPr>
            <a:spLocks noGrp="1"/>
          </p:cNvSpPr>
          <p:nvPr>
            <p:ph sz="quarter" idx="13"/>
          </p:nvPr>
        </p:nvSpPr>
        <p:spPr/>
        <p:txBody>
          <a:bodyPr/>
          <a:lstStyle/>
          <a:p>
            <a:r>
              <a:rPr lang="en-US" dirty="0"/>
              <a:t>Lung injury</a:t>
            </a:r>
          </a:p>
          <a:p>
            <a:pPr lvl="1"/>
            <a:r>
              <a:rPr lang="en-US" dirty="0"/>
              <a:t>Bradycardia, apnea, and hypotension from blast wave</a:t>
            </a:r>
          </a:p>
          <a:p>
            <a:r>
              <a:rPr lang="en-US" dirty="0"/>
              <a:t>Ear injury</a:t>
            </a:r>
          </a:p>
          <a:p>
            <a:pPr lvl="1"/>
            <a:r>
              <a:rPr lang="en-US" dirty="0"/>
              <a:t>Rupture of tympanic membrane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Blast Injury Patterns </a:t>
            </a:r>
            <a:r>
              <a:rPr lang="en-US" sz="2000" b="0" dirty="0"/>
              <a:t>(2 of 2)</a:t>
            </a:r>
          </a:p>
        </p:txBody>
      </p:sp>
      <p:sp>
        <p:nvSpPr>
          <p:cNvPr id="3" name="Content Placeholder 2"/>
          <p:cNvSpPr>
            <a:spLocks noGrp="1"/>
          </p:cNvSpPr>
          <p:nvPr>
            <p:ph sz="quarter" idx="13"/>
          </p:nvPr>
        </p:nvSpPr>
        <p:spPr/>
        <p:txBody>
          <a:bodyPr/>
          <a:lstStyle/>
          <a:p>
            <a:r>
              <a:rPr lang="en-US" dirty="0"/>
              <a:t>Abdominal injury</a:t>
            </a:r>
          </a:p>
          <a:p>
            <a:pPr lvl="1"/>
            <a:r>
              <a:rPr lang="en-US" dirty="0"/>
              <a:t>Rupture of gas-containing section of intestine</a:t>
            </a:r>
          </a:p>
          <a:p>
            <a:r>
              <a:rPr lang="en-US" dirty="0"/>
              <a:t>Brain injury</a:t>
            </a:r>
          </a:p>
          <a:p>
            <a:pPr lvl="1"/>
            <a:r>
              <a:rPr lang="en-US" dirty="0"/>
              <a:t>Concussion or mild traumatic brain injury (M</a:t>
            </a:r>
            <a:r>
              <a:rPr lang="en-US" sz="100" dirty="0"/>
              <a:t> </a:t>
            </a:r>
            <a:r>
              <a:rPr lang="en-US" dirty="0"/>
              <a:t>T</a:t>
            </a:r>
            <a:r>
              <a:rPr lang="en-US" sz="100" dirty="0"/>
              <a:t> </a:t>
            </a:r>
            <a:r>
              <a:rPr lang="en-US" dirty="0"/>
              <a:t>B</a:t>
            </a:r>
            <a:r>
              <a:rPr lang="en-US" sz="100" dirty="0"/>
              <a:t> </a:t>
            </a:r>
            <a:r>
              <a:rPr lang="en-US" dirty="0"/>
              <a:t>I) from blast wave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for Blast Injuries</a:t>
            </a:r>
          </a:p>
        </p:txBody>
      </p:sp>
      <p:sp>
        <p:nvSpPr>
          <p:cNvPr id="3" name="Content Placeholder 2"/>
          <p:cNvSpPr>
            <a:spLocks noGrp="1"/>
          </p:cNvSpPr>
          <p:nvPr>
            <p:ph sz="quarter" idx="13"/>
          </p:nvPr>
        </p:nvSpPr>
        <p:spPr/>
        <p:txBody>
          <a:bodyPr/>
          <a:lstStyle/>
          <a:p>
            <a:r>
              <a:rPr lang="en-US" dirty="0"/>
              <a:t>No different from the treatment for patients of any other thermal or blast injury</a:t>
            </a:r>
          </a:p>
          <a:p>
            <a:r>
              <a:rPr lang="en-US" dirty="0"/>
              <a:t>Follow local protocol.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Strategy and Tactics </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6044423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and Tactics</a:t>
            </a:r>
          </a:p>
        </p:txBody>
      </p:sp>
      <p:sp>
        <p:nvSpPr>
          <p:cNvPr id="5" name="Content Placeholder 4"/>
          <p:cNvSpPr>
            <a:spLocks noGrp="1"/>
          </p:cNvSpPr>
          <p:nvPr>
            <p:ph sz="quarter" idx="13"/>
          </p:nvPr>
        </p:nvSpPr>
        <p:spPr/>
        <p:txBody>
          <a:bodyPr/>
          <a:lstStyle/>
          <a:p>
            <a:r>
              <a:rPr lang="en-US" dirty="0"/>
              <a:t>The D</a:t>
            </a:r>
            <a:r>
              <a:rPr lang="en-US" sz="100" dirty="0"/>
              <a:t> </a:t>
            </a:r>
            <a:r>
              <a:rPr lang="en-US" dirty="0"/>
              <a:t>O</a:t>
            </a:r>
            <a:r>
              <a:rPr lang="en-US" sz="100" dirty="0"/>
              <a:t> </a:t>
            </a:r>
            <a:r>
              <a:rPr lang="en-US" dirty="0"/>
              <a:t>T </a:t>
            </a:r>
            <a:r>
              <a:rPr lang="en-US" b="1" dirty="0"/>
              <a:t>Emergency Response Guidebook</a:t>
            </a:r>
            <a:r>
              <a:rPr lang="en-US" dirty="0"/>
              <a:t> provides information for the common terrorist weapons.</a:t>
            </a:r>
          </a:p>
          <a:p>
            <a:r>
              <a:rPr lang="en-US" dirty="0"/>
              <a:t>Strategies</a:t>
            </a:r>
          </a:p>
          <a:p>
            <a:pPr lvl="1"/>
            <a:r>
              <a:rPr lang="en-US" dirty="0"/>
              <a:t>Broad general plans designed to achieve desired outcomes</a:t>
            </a:r>
          </a:p>
          <a:p>
            <a:r>
              <a:rPr lang="en-US" dirty="0"/>
              <a:t>Tactics</a:t>
            </a:r>
          </a:p>
          <a:p>
            <a:pPr lvl="1"/>
            <a:r>
              <a:rPr lang="en-US" dirty="0"/>
              <a:t>Specific operational actions responders take to accomplish assigned tasks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Domestic Terrorism</a:t>
            </a:r>
            <a:endParaRPr lang="en-US" dirty="0"/>
          </a:p>
        </p:txBody>
      </p:sp>
      <p:sp>
        <p:nvSpPr>
          <p:cNvPr id="3" name="Content Placeholder 2"/>
          <p:cNvSpPr>
            <a:spLocks noGrp="1"/>
          </p:cNvSpPr>
          <p:nvPr>
            <p:ph sz="quarter" idx="13"/>
          </p:nvPr>
        </p:nvSpPr>
        <p:spPr>
          <a:xfrm>
            <a:off x="457200" y="1556326"/>
            <a:ext cx="8121192" cy="4467955"/>
          </a:xfrm>
        </p:spPr>
        <p:txBody>
          <a:bodyPr/>
          <a:lstStyle/>
          <a:p>
            <a:r>
              <a:rPr lang="en-US" dirty="0"/>
              <a:t>Groups or individuals whose terrorist activities are directed their own government or population</a:t>
            </a:r>
          </a:p>
          <a:p>
            <a:pPr lvl="1"/>
            <a:r>
              <a:rPr lang="en-US" dirty="0"/>
              <a:t>Environmental terrorists</a:t>
            </a:r>
          </a:p>
          <a:p>
            <a:pPr lvl="1"/>
            <a:r>
              <a:rPr lang="en-US" dirty="0"/>
              <a:t>Antigovernment militias</a:t>
            </a:r>
          </a:p>
          <a:p>
            <a:pPr lvl="1"/>
            <a:r>
              <a:rPr lang="en-US" dirty="0"/>
              <a:t>Racial-hate groups</a:t>
            </a:r>
          </a:p>
          <a:p>
            <a:pPr lvl="1"/>
            <a:r>
              <a:rPr lang="en-US" dirty="0"/>
              <a:t>Groups with extreme political, religious, or other philosophies or beliefs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Isolation </a:t>
            </a:r>
            <a:r>
              <a:rPr lang="en-US" sz="2000" b="0" dirty="0"/>
              <a:t>(1 of 2)</a:t>
            </a:r>
          </a:p>
        </p:txBody>
      </p:sp>
      <p:sp>
        <p:nvSpPr>
          <p:cNvPr id="3" name="Content Placeholder 2"/>
          <p:cNvSpPr>
            <a:spLocks noGrp="1"/>
          </p:cNvSpPr>
          <p:nvPr>
            <p:ph sz="quarter" idx="13"/>
          </p:nvPr>
        </p:nvSpPr>
        <p:spPr>
          <a:xfrm>
            <a:off x="457200" y="1556326"/>
            <a:ext cx="7989216" cy="4467955"/>
          </a:xfrm>
        </p:spPr>
        <p:txBody>
          <a:bodyPr/>
          <a:lstStyle/>
          <a:p>
            <a:r>
              <a:rPr lang="en-US" dirty="0"/>
              <a:t>Initial considerations</a:t>
            </a:r>
          </a:p>
          <a:p>
            <a:pPr lvl="1"/>
            <a:r>
              <a:rPr lang="en-US" dirty="0"/>
              <a:t>Controlling scene, isolating hazards, and attempting to conduct controlled evacuation is resource-intensive and requires law enforcement personnel.</a:t>
            </a:r>
          </a:p>
          <a:p>
            <a:r>
              <a:rPr lang="en-US" dirty="0"/>
              <a:t>Establishing perimeter control</a:t>
            </a:r>
          </a:p>
          <a:p>
            <a:pPr lvl="1"/>
            <a:r>
              <a:rPr lang="en-US" dirty="0"/>
              <a:t>Law enforcement must establish and control perimeter throughout incident.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Isolation </a:t>
            </a:r>
            <a:r>
              <a:rPr lang="en-US" sz="2000" b="0" dirty="0"/>
              <a:t>(2 of 2)</a:t>
            </a:r>
          </a:p>
        </p:txBody>
      </p:sp>
      <p:sp>
        <p:nvSpPr>
          <p:cNvPr id="3" name="Content Placeholder 2"/>
          <p:cNvSpPr>
            <a:spLocks noGrp="1"/>
          </p:cNvSpPr>
          <p:nvPr>
            <p:ph sz="quarter" idx="13"/>
          </p:nvPr>
        </p:nvSpPr>
        <p:spPr/>
        <p:txBody>
          <a:bodyPr/>
          <a:lstStyle/>
          <a:p>
            <a:r>
              <a:rPr lang="en-US" dirty="0"/>
              <a:t>Perimeter control factors</a:t>
            </a:r>
          </a:p>
          <a:p>
            <a:pPr lvl="1"/>
            <a:r>
              <a:rPr lang="en-US" dirty="0"/>
              <a:t>Amount and type of resources on hand</a:t>
            </a:r>
          </a:p>
          <a:p>
            <a:pPr lvl="1"/>
            <a:r>
              <a:rPr lang="en-US" dirty="0"/>
              <a:t>Capability of available resources</a:t>
            </a:r>
          </a:p>
          <a:p>
            <a:pPr lvl="1"/>
            <a:r>
              <a:rPr lang="en-US" dirty="0"/>
              <a:t>Ability of resources to self-protect</a:t>
            </a:r>
          </a:p>
          <a:p>
            <a:pPr lvl="1"/>
            <a:r>
              <a:rPr lang="en-US" dirty="0"/>
              <a:t>Size, configuration of incident</a:t>
            </a:r>
          </a:p>
          <a:p>
            <a:pPr lvl="1"/>
            <a:r>
              <a:rPr lang="en-US" dirty="0"/>
              <a:t>Stability of scene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a:t>
            </a:r>
          </a:p>
        </p:txBody>
      </p:sp>
      <p:sp>
        <p:nvSpPr>
          <p:cNvPr id="3" name="Content Placeholder 2"/>
          <p:cNvSpPr>
            <a:spLocks noGrp="1"/>
          </p:cNvSpPr>
          <p:nvPr>
            <p:ph sz="quarter" idx="13"/>
          </p:nvPr>
        </p:nvSpPr>
        <p:spPr>
          <a:xfrm>
            <a:off x="457199" y="1556326"/>
            <a:ext cx="8319155" cy="4467955"/>
          </a:xfrm>
        </p:spPr>
        <p:txBody>
          <a:bodyPr/>
          <a:lstStyle/>
          <a:p>
            <a:r>
              <a:rPr lang="en-US" dirty="0"/>
              <a:t>Generally required by established directives, procedures, and statutes</a:t>
            </a:r>
          </a:p>
          <a:p>
            <a:r>
              <a:rPr lang="en-US" dirty="0"/>
              <a:t>Request for additional specialized agencies carried out by communications center based upon early reports of E</a:t>
            </a:r>
            <a:r>
              <a:rPr lang="en-US" sz="100" dirty="0"/>
              <a:t> </a:t>
            </a:r>
            <a:r>
              <a:rPr lang="en-US" dirty="0"/>
              <a:t>M</a:t>
            </a:r>
            <a:r>
              <a:rPr lang="en-US" sz="100" dirty="0"/>
              <a:t> </a:t>
            </a:r>
            <a:r>
              <a:rPr lang="en-US" dirty="0"/>
              <a:t>Ts on scene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a:t>
            </a:r>
          </a:p>
        </p:txBody>
      </p:sp>
      <p:sp>
        <p:nvSpPr>
          <p:cNvPr id="3" name="Content Placeholder 2"/>
          <p:cNvSpPr>
            <a:spLocks noGrp="1"/>
          </p:cNvSpPr>
          <p:nvPr>
            <p:ph sz="quarter" idx="13"/>
          </p:nvPr>
        </p:nvSpPr>
        <p:spPr/>
        <p:txBody>
          <a:bodyPr/>
          <a:lstStyle/>
          <a:p>
            <a:r>
              <a:rPr lang="en-US" dirty="0"/>
              <a:t>Observe indicators of particular agent or presence of chemical containers or lab materials</a:t>
            </a:r>
          </a:p>
          <a:p>
            <a:r>
              <a:rPr lang="en-US" dirty="0"/>
              <a:t>Consult current edition of </a:t>
            </a:r>
            <a:r>
              <a:rPr lang="en-US" b="1" dirty="0"/>
              <a:t>Emergency Response Guidebook</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a:t>
            </a:r>
            <a:r>
              <a:rPr lang="en-US" sz="2000" b="0" dirty="0"/>
              <a:t>(1 of 2)</a:t>
            </a:r>
          </a:p>
        </p:txBody>
      </p:sp>
      <p:sp>
        <p:nvSpPr>
          <p:cNvPr id="3" name="Content Placeholder 2"/>
          <p:cNvSpPr>
            <a:spLocks noGrp="1"/>
          </p:cNvSpPr>
          <p:nvPr>
            <p:ph sz="quarter" idx="13"/>
          </p:nvPr>
        </p:nvSpPr>
        <p:spPr>
          <a:xfrm>
            <a:off x="457200" y="1556326"/>
            <a:ext cx="8432276" cy="4467955"/>
          </a:xfrm>
        </p:spPr>
        <p:txBody>
          <a:bodyPr/>
          <a:lstStyle/>
          <a:p>
            <a:r>
              <a:rPr lang="en-US" dirty="0"/>
              <a:t>People, vehicles, equipment/supplies</a:t>
            </a:r>
          </a:p>
          <a:p>
            <a:r>
              <a:rPr lang="en-US" dirty="0"/>
              <a:t>Make an initial scene size-up to determine security threats.</a:t>
            </a:r>
          </a:p>
          <a:p>
            <a:r>
              <a:rPr lang="en-US" dirty="0"/>
              <a:t>Request protection (read: security) via radio as soon as practical.</a:t>
            </a:r>
          </a:p>
          <a:p>
            <a:r>
              <a:rPr lang="en-US" dirty="0"/>
              <a:t>Establish vehicle staging and triage/treatment areas in protected locations.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a:t>
            </a:r>
            <a:r>
              <a:rPr lang="en-US" sz="2000" b="0" dirty="0"/>
              <a:t>(2 of 2)</a:t>
            </a:r>
          </a:p>
        </p:txBody>
      </p:sp>
      <p:sp>
        <p:nvSpPr>
          <p:cNvPr id="3" name="Content Placeholder 2"/>
          <p:cNvSpPr>
            <a:spLocks noGrp="1"/>
          </p:cNvSpPr>
          <p:nvPr>
            <p:ph sz="quarter" idx="13"/>
          </p:nvPr>
        </p:nvSpPr>
        <p:spPr>
          <a:xfrm>
            <a:off x="457200" y="1556326"/>
            <a:ext cx="8158899" cy="4467955"/>
          </a:xfrm>
        </p:spPr>
        <p:txBody>
          <a:bodyPr/>
          <a:lstStyle/>
          <a:p>
            <a:r>
              <a:rPr lang="en-US" dirty="0"/>
              <a:t>Advise E</a:t>
            </a:r>
            <a:r>
              <a:rPr lang="en-US" sz="100" dirty="0"/>
              <a:t> </a:t>
            </a:r>
            <a:r>
              <a:rPr lang="en-US" dirty="0"/>
              <a:t>M</a:t>
            </a:r>
            <a:r>
              <a:rPr lang="en-US" sz="100" dirty="0"/>
              <a:t> </a:t>
            </a:r>
            <a:r>
              <a:rPr lang="en-US" dirty="0"/>
              <a:t>S Command about protection/security concerns.</a:t>
            </a:r>
          </a:p>
          <a:p>
            <a:r>
              <a:rPr lang="en-US" dirty="0"/>
              <a:t>Immediately report suspicious people or activities.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Decontamination</a:t>
            </a:r>
          </a:p>
        </p:txBody>
      </p:sp>
      <p:sp>
        <p:nvSpPr>
          <p:cNvPr id="3" name="Content Placeholder 2"/>
          <p:cNvSpPr>
            <a:spLocks noGrp="1"/>
          </p:cNvSpPr>
          <p:nvPr>
            <p:ph sz="quarter" idx="13"/>
          </p:nvPr>
        </p:nvSpPr>
        <p:spPr/>
        <p:txBody>
          <a:bodyPr/>
          <a:lstStyle/>
          <a:p>
            <a:r>
              <a:rPr lang="en-US" dirty="0"/>
              <a:t>Gross decontamination by E</a:t>
            </a:r>
            <a:r>
              <a:rPr lang="en-US" sz="100" dirty="0"/>
              <a:t> </a:t>
            </a:r>
            <a:r>
              <a:rPr lang="en-US" dirty="0"/>
              <a:t>M</a:t>
            </a:r>
            <a:r>
              <a:rPr lang="en-US" sz="100" dirty="0"/>
              <a:t> </a:t>
            </a:r>
            <a:r>
              <a:rPr lang="en-US" dirty="0"/>
              <a:t>S personnel</a:t>
            </a:r>
          </a:p>
          <a:p>
            <a:pPr lvl="1"/>
            <a:r>
              <a:rPr lang="en-US" dirty="0"/>
              <a:t>Removing surface contamination via mechanical means and initial rinsing</a:t>
            </a:r>
          </a:p>
          <a:p>
            <a:pPr lvl="1"/>
            <a:r>
              <a:rPr lang="en-US" dirty="0"/>
              <a:t>Amount of surface contamination significantly reduced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762000"/>
            <a:ext cx="8281555" cy="2838451"/>
          </a:xfrm>
        </p:spPr>
        <p:txBody>
          <a:bodyPr/>
          <a:lstStyle/>
          <a:p>
            <a:r>
              <a:rPr lang="en-US" altLang="en-US" dirty="0"/>
              <a:t>Self-Protection at a Terrorist Incident</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6044423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Protect Yourself First</a:t>
            </a:r>
            <a:r>
              <a:rPr lang="en-US" b="0" dirty="0"/>
              <a:t> </a:t>
            </a:r>
            <a:r>
              <a:rPr lang="en-US" sz="2000" b="0" dirty="0"/>
              <a:t>(1 of 2)</a:t>
            </a:r>
          </a:p>
        </p:txBody>
      </p:sp>
      <p:sp>
        <p:nvSpPr>
          <p:cNvPr id="5" name="Content Placeholder 4"/>
          <p:cNvSpPr>
            <a:spLocks noGrp="1"/>
          </p:cNvSpPr>
          <p:nvPr>
            <p:ph sz="quarter" idx="13"/>
          </p:nvPr>
        </p:nvSpPr>
        <p:spPr/>
        <p:txBody>
          <a:bodyPr/>
          <a:lstStyle/>
          <a:p>
            <a:r>
              <a:rPr lang="en-US" dirty="0"/>
              <a:t>Scene size-up and situational awareness</a:t>
            </a:r>
          </a:p>
          <a:p>
            <a:pPr lvl="1"/>
            <a:r>
              <a:rPr lang="en-US" dirty="0"/>
              <a:t>Patients displaying signs of hazardous substance exposure?</a:t>
            </a:r>
          </a:p>
          <a:p>
            <a:pPr lvl="1"/>
            <a:r>
              <a:rPr lang="en-US" dirty="0"/>
              <a:t>Unconscious patients?</a:t>
            </a:r>
          </a:p>
          <a:p>
            <a:pPr lvl="1"/>
            <a:r>
              <a:rPr lang="en-US" dirty="0"/>
              <a:t>Patients exhibiting S</a:t>
            </a:r>
            <a:r>
              <a:rPr lang="en-US" sz="100" dirty="0"/>
              <a:t> </a:t>
            </a:r>
            <a:r>
              <a:rPr lang="en-US" dirty="0"/>
              <a:t>L</a:t>
            </a:r>
            <a:r>
              <a:rPr lang="en-US" sz="100" dirty="0"/>
              <a:t> </a:t>
            </a:r>
            <a:r>
              <a:rPr lang="en-US" dirty="0"/>
              <a:t>U</a:t>
            </a:r>
            <a:r>
              <a:rPr lang="en-US" sz="100" dirty="0"/>
              <a:t> </a:t>
            </a:r>
            <a:r>
              <a:rPr lang="en-US" dirty="0"/>
              <a:t>D</a:t>
            </a:r>
            <a:r>
              <a:rPr lang="en-US" sz="100" dirty="0"/>
              <a:t> </a:t>
            </a:r>
            <a:r>
              <a:rPr lang="en-US" dirty="0"/>
              <a:t>G</a:t>
            </a:r>
            <a:r>
              <a:rPr lang="en-US" sz="100" dirty="0"/>
              <a:t> </a:t>
            </a:r>
            <a:r>
              <a:rPr lang="en-US" dirty="0"/>
              <a:t>E</a:t>
            </a:r>
            <a:r>
              <a:rPr lang="en-US" sz="100" dirty="0"/>
              <a:t> </a:t>
            </a:r>
            <a:r>
              <a:rPr lang="en-US" dirty="0"/>
              <a:t>M signs?</a:t>
            </a:r>
          </a:p>
          <a:p>
            <a:pPr lvl="1"/>
            <a:r>
              <a:rPr lang="en-US" dirty="0"/>
              <a:t>Blistering, reddening of skin, discoloration, or skin irritation?</a:t>
            </a:r>
          </a:p>
          <a:p>
            <a:pPr lvl="1"/>
            <a:r>
              <a:rPr lang="en-US" dirty="0"/>
              <a:t>Patients having difficulty breathing?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Yourself First </a:t>
            </a:r>
            <a:r>
              <a:rPr lang="en-US" sz="2000" b="0" dirty="0"/>
              <a:t>(2 of 2)</a:t>
            </a:r>
          </a:p>
        </p:txBody>
      </p:sp>
      <p:sp>
        <p:nvSpPr>
          <p:cNvPr id="3" name="Content Placeholder 2"/>
          <p:cNvSpPr>
            <a:spLocks noGrp="1"/>
          </p:cNvSpPr>
          <p:nvPr>
            <p:ph sz="quarter" idx="13"/>
          </p:nvPr>
        </p:nvSpPr>
        <p:spPr>
          <a:xfrm>
            <a:off x="457200" y="1556326"/>
            <a:ext cx="8382000" cy="4467955"/>
          </a:xfrm>
        </p:spPr>
        <p:txBody>
          <a:bodyPr/>
          <a:lstStyle/>
          <a:p>
            <a:r>
              <a:rPr lang="en-US" dirty="0"/>
              <a:t>Consider if there is evidence of the following:</a:t>
            </a:r>
          </a:p>
          <a:p>
            <a:pPr lvl="1"/>
            <a:r>
              <a:rPr lang="en-US" dirty="0"/>
              <a:t>Medical mass casualties or fatalities with minimal or no trauma</a:t>
            </a:r>
          </a:p>
          <a:p>
            <a:pPr lvl="1"/>
            <a:r>
              <a:rPr lang="en-US" dirty="0"/>
              <a:t>Responder casualties</a:t>
            </a:r>
          </a:p>
          <a:p>
            <a:pPr lvl="1"/>
            <a:r>
              <a:rPr lang="en-US" dirty="0"/>
              <a:t>Dead animals and vegetation</a:t>
            </a:r>
          </a:p>
          <a:p>
            <a:pPr lvl="1"/>
            <a:r>
              <a:rPr lang="en-US" dirty="0"/>
              <a:t>Unusual odors, color of smoke, vapor clouds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Terrorism</a:t>
            </a:r>
          </a:p>
        </p:txBody>
      </p:sp>
      <p:sp>
        <p:nvSpPr>
          <p:cNvPr id="3" name="Content Placeholder 2"/>
          <p:cNvSpPr>
            <a:spLocks noGrp="1"/>
          </p:cNvSpPr>
          <p:nvPr>
            <p:ph sz="quarter" idx="13"/>
          </p:nvPr>
        </p:nvSpPr>
        <p:spPr/>
        <p:txBody>
          <a:bodyPr/>
          <a:lstStyle/>
          <a:p>
            <a:r>
              <a:rPr lang="en-US" dirty="0"/>
              <a:t>Groups or individuals whose terrorist activities are foreign based and/or directed by countries or groups outside the targeted country or whose activities cross national boundaries.</a:t>
            </a:r>
          </a:p>
          <a:p>
            <a:r>
              <a:rPr lang="en-US" dirty="0"/>
              <a:t>Growing trend toward loosely organized, international networks of terrorists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Protect Yourself </a:t>
            </a:r>
            <a:r>
              <a:rPr lang="en-US" sz="2000" b="0" dirty="0"/>
              <a:t>(1 of 4)</a:t>
            </a:r>
          </a:p>
        </p:txBody>
      </p:sp>
      <p:sp>
        <p:nvSpPr>
          <p:cNvPr id="3" name="Content Placeholder 2"/>
          <p:cNvSpPr>
            <a:spLocks noGrp="1"/>
          </p:cNvSpPr>
          <p:nvPr>
            <p:ph sz="quarter" idx="13"/>
          </p:nvPr>
        </p:nvSpPr>
        <p:spPr/>
        <p:txBody>
          <a:bodyPr/>
          <a:lstStyle/>
          <a:p>
            <a:r>
              <a:rPr lang="en-US" dirty="0"/>
              <a:t>Recognize a Possible Terrorist Event</a:t>
            </a:r>
          </a:p>
          <a:p>
            <a:pPr lvl="1"/>
            <a:r>
              <a:rPr lang="en-US" b="1" dirty="0"/>
              <a:t>O</a:t>
            </a:r>
            <a:r>
              <a:rPr lang="en-US" dirty="0"/>
              <a:t>ccupancy or location</a:t>
            </a:r>
          </a:p>
          <a:p>
            <a:pPr lvl="1"/>
            <a:r>
              <a:rPr lang="en-US" b="1" dirty="0"/>
              <a:t>T</a:t>
            </a:r>
            <a:r>
              <a:rPr lang="en-US" dirty="0"/>
              <a:t>ype of event</a:t>
            </a:r>
          </a:p>
          <a:p>
            <a:pPr lvl="1"/>
            <a:r>
              <a:rPr lang="en-US" b="1" dirty="0"/>
              <a:t>T</a:t>
            </a:r>
            <a:r>
              <a:rPr lang="en-US" dirty="0"/>
              <a:t>iming</a:t>
            </a:r>
          </a:p>
          <a:p>
            <a:pPr lvl="1"/>
            <a:r>
              <a:rPr lang="en-US" b="1" dirty="0"/>
              <a:t>O</a:t>
            </a:r>
            <a:r>
              <a:rPr lang="en-US" dirty="0"/>
              <a:t>n-scene clues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Protect Yourself </a:t>
            </a:r>
            <a:r>
              <a:rPr lang="en-US" sz="2000" b="0" dirty="0"/>
              <a:t>(2 of 4)</a:t>
            </a:r>
          </a:p>
        </p:txBody>
      </p:sp>
      <p:sp>
        <p:nvSpPr>
          <p:cNvPr id="3" name="Content Placeholder 2"/>
          <p:cNvSpPr>
            <a:spLocks noGrp="1"/>
          </p:cNvSpPr>
          <p:nvPr>
            <p:ph sz="quarter" idx="13"/>
          </p:nvPr>
        </p:nvSpPr>
        <p:spPr>
          <a:xfrm>
            <a:off x="457199" y="1556326"/>
            <a:ext cx="8429625" cy="4467955"/>
          </a:xfrm>
        </p:spPr>
        <p:txBody>
          <a:bodyPr/>
          <a:lstStyle/>
          <a:p>
            <a:r>
              <a:rPr lang="en-US" dirty="0"/>
              <a:t>Don’t rush in!</a:t>
            </a:r>
          </a:p>
          <a:p>
            <a:pPr lvl="1"/>
            <a:r>
              <a:rPr lang="en-US" dirty="0"/>
              <a:t>Wait until appropriate authority says scene is safe.</a:t>
            </a:r>
          </a:p>
          <a:p>
            <a:pPr lvl="1"/>
            <a:r>
              <a:rPr lang="en-US" dirty="0"/>
              <a:t>Follow Incident Command protocols.</a:t>
            </a:r>
          </a:p>
          <a:p>
            <a:pPr lvl="1"/>
            <a:r>
              <a:rPr lang="en-US" dirty="0"/>
              <a:t>Wear appropriate P</a:t>
            </a:r>
            <a:r>
              <a:rPr lang="en-US" sz="100" dirty="0"/>
              <a:t> </a:t>
            </a:r>
            <a:r>
              <a:rPr lang="en-US" dirty="0"/>
              <a:t>P</a:t>
            </a:r>
            <a:r>
              <a:rPr lang="en-US" sz="100" dirty="0"/>
              <a:t> </a:t>
            </a:r>
            <a:r>
              <a:rPr lang="en-US" dirty="0"/>
              <a:t>E.</a:t>
            </a:r>
          </a:p>
          <a:p>
            <a:pPr lvl="1"/>
            <a:r>
              <a:rPr lang="en-US" dirty="0"/>
              <a:t>Beware of possible multiple explosive devices or booby traps.</a:t>
            </a:r>
          </a:p>
          <a:p>
            <a:pPr lvl="1"/>
            <a:r>
              <a:rPr lang="en-US" dirty="0"/>
              <a:t>Search all patients for explosives or weapons.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Protect Yourself </a:t>
            </a:r>
            <a:r>
              <a:rPr lang="en-US" sz="2000" b="0" dirty="0"/>
              <a:t>(3 of 4)</a:t>
            </a:r>
          </a:p>
        </p:txBody>
      </p:sp>
      <p:sp>
        <p:nvSpPr>
          <p:cNvPr id="3" name="Content Placeholder 2"/>
          <p:cNvSpPr>
            <a:spLocks noGrp="1"/>
          </p:cNvSpPr>
          <p:nvPr>
            <p:ph sz="quarter" idx="13"/>
          </p:nvPr>
        </p:nvSpPr>
        <p:spPr/>
        <p:txBody>
          <a:bodyPr/>
          <a:lstStyle/>
          <a:p>
            <a:r>
              <a:rPr lang="en-US" dirty="0"/>
              <a:t>Understand the T</a:t>
            </a:r>
            <a:r>
              <a:rPr lang="en-US" sz="100" dirty="0"/>
              <a:t> </a:t>
            </a:r>
            <a:r>
              <a:rPr lang="en-US" dirty="0"/>
              <a:t>R</a:t>
            </a:r>
            <a:r>
              <a:rPr lang="en-US" sz="100" dirty="0"/>
              <a:t> </a:t>
            </a:r>
            <a:r>
              <a:rPr lang="en-US" dirty="0"/>
              <a:t>A</a:t>
            </a:r>
            <a:r>
              <a:rPr lang="en-US" sz="100" dirty="0"/>
              <a:t> </a:t>
            </a:r>
            <a:r>
              <a:rPr lang="en-US" dirty="0"/>
              <a:t>C</a:t>
            </a:r>
            <a:r>
              <a:rPr lang="en-US" sz="100" dirty="0"/>
              <a:t> </a:t>
            </a:r>
            <a:r>
              <a:rPr lang="en-US" dirty="0"/>
              <a:t>E</a:t>
            </a:r>
            <a:r>
              <a:rPr lang="en-US" sz="100" dirty="0"/>
              <a:t> </a:t>
            </a:r>
            <a:r>
              <a:rPr lang="en-US" dirty="0"/>
              <a:t>M-P harms</a:t>
            </a:r>
          </a:p>
          <a:p>
            <a:r>
              <a:rPr lang="en-US" dirty="0"/>
              <a:t>Time, distance, shielding</a:t>
            </a:r>
          </a:p>
          <a:p>
            <a:r>
              <a:rPr lang="en-US" dirty="0"/>
              <a:t>At a chemical incident</a:t>
            </a:r>
          </a:p>
          <a:p>
            <a:pPr lvl="1"/>
            <a:r>
              <a:rPr lang="en-US" dirty="0"/>
              <a:t>Chemical harm primary</a:t>
            </a:r>
          </a:p>
          <a:p>
            <a:r>
              <a:rPr lang="en-US" dirty="0"/>
              <a:t>At a biologic incident</a:t>
            </a:r>
          </a:p>
          <a:p>
            <a:pPr lvl="1"/>
            <a:r>
              <a:rPr lang="en-US" dirty="0"/>
              <a:t>Etiologic harm primary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Protect Yourself </a:t>
            </a:r>
            <a:r>
              <a:rPr lang="en-US" sz="2000" b="0" dirty="0"/>
              <a:t>(4 of 4)</a:t>
            </a:r>
          </a:p>
        </p:txBody>
      </p:sp>
      <p:sp>
        <p:nvSpPr>
          <p:cNvPr id="3" name="Content Placeholder 2"/>
          <p:cNvSpPr>
            <a:spLocks noGrp="1"/>
          </p:cNvSpPr>
          <p:nvPr>
            <p:ph sz="quarter" idx="13"/>
          </p:nvPr>
        </p:nvSpPr>
        <p:spPr/>
        <p:txBody>
          <a:bodyPr/>
          <a:lstStyle/>
          <a:p>
            <a:r>
              <a:rPr lang="en-US" dirty="0"/>
              <a:t>At a radiologic/nuclear incident</a:t>
            </a:r>
          </a:p>
          <a:p>
            <a:pPr lvl="1"/>
            <a:r>
              <a:rPr lang="en-US" dirty="0"/>
              <a:t>Radiologic harm primary</a:t>
            </a:r>
          </a:p>
          <a:p>
            <a:r>
              <a:rPr lang="en-US" dirty="0"/>
              <a:t>At an explosive incident</a:t>
            </a:r>
          </a:p>
          <a:p>
            <a:pPr lvl="1"/>
            <a:r>
              <a:rPr lang="en-US" dirty="0"/>
              <a:t>Thermal and mechanical harms primary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Yourself</a:t>
            </a:r>
          </a:p>
        </p:txBody>
      </p:sp>
      <p:pic>
        <p:nvPicPr>
          <p:cNvPr id="17" name="Picture 2" descr="A person in a bomb suit stands beside an emergency vehicle.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428" y="1762198"/>
            <a:ext cx="5975287" cy="400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6"/>
          </p:nvPr>
        </p:nvSpPr>
        <p:spPr>
          <a:xfrm>
            <a:off x="457200" y="5924102"/>
            <a:ext cx="8229600" cy="362107"/>
          </a:xfrm>
        </p:spPr>
        <p:txBody>
          <a:bodyPr/>
          <a:lstStyle/>
          <a:p>
            <a:pPr marL="0" indent="0">
              <a:buNone/>
            </a:pPr>
            <a:r>
              <a:rPr lang="en-US" altLang="en-US" sz="2000" dirty="0"/>
              <a:t>A specialized truck contains equipment for handling explosives.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Resources</a:t>
            </a:r>
          </a:p>
        </p:txBody>
      </p:sp>
      <p:sp>
        <p:nvSpPr>
          <p:cNvPr id="17" name="Content Placeholder 16"/>
          <p:cNvSpPr>
            <a:spLocks noGrp="1"/>
          </p:cNvSpPr>
          <p:nvPr>
            <p:ph sz="quarter" idx="13"/>
          </p:nvPr>
        </p:nvSpPr>
        <p:spPr/>
        <p:txBody>
          <a:bodyPr/>
          <a:lstStyle/>
          <a:p>
            <a:r>
              <a:rPr lang="en-US" dirty="0"/>
              <a:t>Strategic National Stockpile is a stockpile of pharmaceuticals and medical supplies to be used when local resources are used up</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Trends</a:t>
            </a:r>
          </a:p>
        </p:txBody>
      </p:sp>
      <p:sp>
        <p:nvSpPr>
          <p:cNvPr id="3" name="Content Placeholder 2"/>
          <p:cNvSpPr>
            <a:spLocks noGrp="1"/>
          </p:cNvSpPr>
          <p:nvPr>
            <p:ph sz="quarter" idx="13"/>
          </p:nvPr>
        </p:nvSpPr>
        <p:spPr/>
        <p:txBody>
          <a:bodyPr/>
          <a:lstStyle/>
          <a:p>
            <a:r>
              <a:rPr lang="en-US" altLang="en-US" dirty="0"/>
              <a:t>Active shooter/mass shooting incidents</a:t>
            </a:r>
          </a:p>
          <a:p>
            <a:r>
              <a:rPr lang="en-US" altLang="en-US" dirty="0"/>
              <a:t>Cyberterrorism</a:t>
            </a:r>
          </a:p>
          <a:p>
            <a:r>
              <a:rPr lang="en-US" altLang="en-US" dirty="0"/>
              <a:t>Use of drugs of abuse as chemical weapons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Chapter Review</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(1 of 2)</a:t>
            </a:r>
          </a:p>
        </p:txBody>
      </p:sp>
      <p:sp>
        <p:nvSpPr>
          <p:cNvPr id="5" name="Content Placeholder 4"/>
          <p:cNvSpPr>
            <a:spLocks noGrp="1"/>
          </p:cNvSpPr>
          <p:nvPr>
            <p:ph sz="quarter" idx="13"/>
          </p:nvPr>
        </p:nvSpPr>
        <p:spPr/>
        <p:txBody>
          <a:bodyPr/>
          <a:lstStyle/>
          <a:p>
            <a:r>
              <a:rPr lang="en-US" dirty="0"/>
              <a:t>There have been terrorist attacks throughout history. However, since the events of September 11, 2001, the modern world has been a different place because of the threat of terrorism.</a:t>
            </a:r>
          </a:p>
          <a:p>
            <a:r>
              <a:rPr lang="en-US" dirty="0"/>
              <a:t>There are many different types of agents and weapons that can be used by terrorists. C</a:t>
            </a:r>
            <a:r>
              <a:rPr lang="en-US" sz="100" dirty="0"/>
              <a:t> </a:t>
            </a:r>
            <a:r>
              <a:rPr lang="en-US" dirty="0"/>
              <a:t>B</a:t>
            </a:r>
            <a:r>
              <a:rPr lang="en-US" sz="100" dirty="0"/>
              <a:t> </a:t>
            </a:r>
            <a:r>
              <a:rPr lang="en-US" dirty="0"/>
              <a:t>R</a:t>
            </a:r>
            <a:r>
              <a:rPr lang="en-US" sz="100" dirty="0"/>
              <a:t> </a:t>
            </a:r>
            <a:r>
              <a:rPr lang="en-US" dirty="0"/>
              <a:t>N</a:t>
            </a:r>
            <a:r>
              <a:rPr lang="en-US" sz="100" dirty="0"/>
              <a:t> </a:t>
            </a:r>
            <a:r>
              <a:rPr lang="en-US" dirty="0"/>
              <a:t>E is used to remember the different types. T</a:t>
            </a:r>
            <a:r>
              <a:rPr lang="en-US" sz="100" dirty="0"/>
              <a:t> </a:t>
            </a:r>
            <a:r>
              <a:rPr lang="en-US" dirty="0"/>
              <a:t>R</a:t>
            </a:r>
            <a:r>
              <a:rPr lang="en-US" sz="100" dirty="0"/>
              <a:t> </a:t>
            </a:r>
            <a:r>
              <a:rPr lang="en-US" dirty="0"/>
              <a:t>A</a:t>
            </a:r>
            <a:r>
              <a:rPr lang="en-US" sz="100" dirty="0"/>
              <a:t> </a:t>
            </a:r>
            <a:r>
              <a:rPr lang="en-US" dirty="0"/>
              <a:t>C</a:t>
            </a:r>
            <a:r>
              <a:rPr lang="en-US" sz="100" dirty="0"/>
              <a:t> </a:t>
            </a:r>
            <a:r>
              <a:rPr lang="en-US" dirty="0"/>
              <a:t>E</a:t>
            </a:r>
            <a:r>
              <a:rPr lang="en-US" sz="100" dirty="0"/>
              <a:t> </a:t>
            </a:r>
            <a:r>
              <a:rPr lang="en-US" dirty="0"/>
              <a:t>M-P is used to remember the types of hazards posed by these agents.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Review </a:t>
            </a:r>
            <a:r>
              <a:rPr lang="en-US" sz="2000" b="0" dirty="0"/>
              <a:t>(2 of 2)</a:t>
            </a:r>
          </a:p>
        </p:txBody>
      </p:sp>
      <p:sp>
        <p:nvSpPr>
          <p:cNvPr id="3" name="Content Placeholder 2"/>
          <p:cNvSpPr>
            <a:spLocks noGrp="1"/>
          </p:cNvSpPr>
          <p:nvPr>
            <p:ph sz="quarter" idx="13"/>
          </p:nvPr>
        </p:nvSpPr>
        <p:spPr>
          <a:xfrm>
            <a:off x="457199" y="1556326"/>
            <a:ext cx="8328581" cy="4467955"/>
          </a:xfrm>
        </p:spPr>
        <p:txBody>
          <a:bodyPr/>
          <a:lstStyle/>
          <a:p>
            <a:r>
              <a:rPr lang="en-US" dirty="0"/>
              <a:t>You must be sure to protect yourself from terrorist attacks as well as secondary attacks that are designed to injure or kill rescuers and further the physical and psychological impact of the attack.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Terrorism Incidents</a:t>
            </a:r>
          </a:p>
        </p:txBody>
      </p:sp>
      <p:sp>
        <p:nvSpPr>
          <p:cNvPr id="3" name="Content Placeholder 2"/>
          <p:cNvSpPr>
            <a:spLocks noGrp="1"/>
          </p:cNvSpPr>
          <p:nvPr>
            <p:ph sz="quarter" idx="13"/>
          </p:nvPr>
        </p:nvSpPr>
        <p:spPr/>
        <p:txBody>
          <a:bodyPr/>
          <a:lstStyle/>
          <a:p>
            <a:r>
              <a:rPr lang="en-US" dirty="0"/>
              <a:t>Incidents of terrorism may involve C</a:t>
            </a:r>
            <a:r>
              <a:rPr lang="en-US" sz="100" dirty="0"/>
              <a:t> </a:t>
            </a:r>
            <a:r>
              <a:rPr lang="en-US" dirty="0"/>
              <a:t>B</a:t>
            </a:r>
            <a:r>
              <a:rPr lang="en-US" sz="100" dirty="0"/>
              <a:t> </a:t>
            </a:r>
            <a:r>
              <a:rPr lang="en-US" dirty="0"/>
              <a:t>R</a:t>
            </a:r>
            <a:r>
              <a:rPr lang="en-US" sz="100" dirty="0"/>
              <a:t> </a:t>
            </a:r>
            <a:r>
              <a:rPr lang="en-US" dirty="0"/>
              <a:t>N</a:t>
            </a:r>
            <a:r>
              <a:rPr lang="en-US" sz="100" dirty="0"/>
              <a:t> </a:t>
            </a:r>
            <a:r>
              <a:rPr lang="en-US" dirty="0"/>
              <a:t>E agents.</a:t>
            </a:r>
          </a:p>
          <a:p>
            <a:pPr lvl="1"/>
            <a:r>
              <a:rPr lang="en-US" b="1" dirty="0"/>
              <a:t>C</a:t>
            </a:r>
            <a:r>
              <a:rPr lang="en-US" dirty="0"/>
              <a:t>hemical</a:t>
            </a:r>
          </a:p>
          <a:p>
            <a:pPr lvl="1"/>
            <a:r>
              <a:rPr lang="en-US" b="1" dirty="0"/>
              <a:t>B</a:t>
            </a:r>
            <a:r>
              <a:rPr lang="en-US" dirty="0"/>
              <a:t>iologic</a:t>
            </a:r>
          </a:p>
          <a:p>
            <a:pPr lvl="1"/>
            <a:r>
              <a:rPr lang="en-US" b="1" dirty="0"/>
              <a:t>R</a:t>
            </a:r>
            <a:r>
              <a:rPr lang="en-US" dirty="0"/>
              <a:t>adiologic</a:t>
            </a:r>
          </a:p>
          <a:p>
            <a:pPr lvl="1"/>
            <a:r>
              <a:rPr lang="en-US" b="1" dirty="0"/>
              <a:t>N</a:t>
            </a:r>
            <a:r>
              <a:rPr lang="en-US" dirty="0"/>
              <a:t>uclear</a:t>
            </a:r>
          </a:p>
          <a:p>
            <a:pPr lvl="1"/>
            <a:r>
              <a:rPr lang="en-US" b="1" dirty="0"/>
              <a:t>E</a:t>
            </a:r>
            <a:r>
              <a:rPr lang="en-US" dirty="0"/>
              <a:t>xplosive</a:t>
            </a:r>
          </a:p>
          <a:p>
            <a:r>
              <a:rPr lang="en-US" dirty="0"/>
              <a:t>Also called weapons of mass destruction (W</a:t>
            </a:r>
            <a:r>
              <a:rPr lang="en-US" sz="100" dirty="0"/>
              <a:t> </a:t>
            </a:r>
            <a:r>
              <a:rPr lang="en-US" dirty="0"/>
              <a:t>M</a:t>
            </a:r>
            <a:r>
              <a:rPr lang="en-US" sz="100" dirty="0"/>
              <a:t> </a:t>
            </a:r>
            <a:r>
              <a:rPr lang="en-US" dirty="0"/>
              <a:t>D)</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(1 of 2)</a:t>
            </a:r>
          </a:p>
        </p:txBody>
      </p:sp>
      <p:sp>
        <p:nvSpPr>
          <p:cNvPr id="3" name="Content Placeholder 2"/>
          <p:cNvSpPr>
            <a:spLocks noGrp="1"/>
          </p:cNvSpPr>
          <p:nvPr>
            <p:ph sz="quarter" idx="13"/>
          </p:nvPr>
        </p:nvSpPr>
        <p:spPr>
          <a:xfrm>
            <a:off x="457199" y="1556326"/>
            <a:ext cx="8375715" cy="4467955"/>
          </a:xfrm>
        </p:spPr>
        <p:txBody>
          <a:bodyPr/>
          <a:lstStyle/>
          <a:p>
            <a:r>
              <a:rPr lang="en-US" dirty="0"/>
              <a:t>Responders often are targets of terrorists. Safety must be the highest priority. Use scene clues to identify potential terrorist incidents.</a:t>
            </a:r>
          </a:p>
          <a:p>
            <a:r>
              <a:rPr lang="en-US" dirty="0"/>
              <a:t>Adapt protective measures to the specific threat. Know the protective principles of C</a:t>
            </a:r>
            <a:r>
              <a:rPr lang="en-US" sz="100" dirty="0"/>
              <a:t> </a:t>
            </a:r>
            <a:r>
              <a:rPr lang="en-US" dirty="0"/>
              <a:t>B</a:t>
            </a:r>
            <a:r>
              <a:rPr lang="en-US" sz="100" dirty="0"/>
              <a:t> </a:t>
            </a:r>
            <a:r>
              <a:rPr lang="en-US" dirty="0"/>
              <a:t>R</a:t>
            </a:r>
            <a:r>
              <a:rPr lang="en-US" sz="100" dirty="0"/>
              <a:t> </a:t>
            </a:r>
            <a:r>
              <a:rPr lang="en-US" dirty="0"/>
              <a:t>N</a:t>
            </a:r>
            <a:r>
              <a:rPr lang="en-US" sz="100" dirty="0"/>
              <a:t> </a:t>
            </a:r>
            <a:r>
              <a:rPr lang="en-US" dirty="0"/>
              <a:t>E events.</a:t>
            </a:r>
          </a:p>
          <a:p>
            <a:r>
              <a:rPr lang="en-US" dirty="0"/>
              <a:t>Important priorities for responders at a terrorist incident are life safety, incident stabilization, and protection of property.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(2 of 2)</a:t>
            </a:r>
          </a:p>
        </p:txBody>
      </p:sp>
      <p:sp>
        <p:nvSpPr>
          <p:cNvPr id="3" name="Content Placeholder 2"/>
          <p:cNvSpPr>
            <a:spLocks noGrp="1"/>
          </p:cNvSpPr>
          <p:nvPr>
            <p:ph sz="quarter" idx="13"/>
          </p:nvPr>
        </p:nvSpPr>
        <p:spPr/>
        <p:txBody>
          <a:bodyPr/>
          <a:lstStyle/>
          <a:p>
            <a:r>
              <a:rPr lang="en-US" dirty="0"/>
              <a:t>Isolation, perimeter control, and appropriate notifications are important priorities in managing a terrorist incident.</a:t>
            </a:r>
          </a:p>
          <a:p>
            <a:r>
              <a:rPr lang="en-US" dirty="0"/>
              <a:t>Force protection is an extension of general safety procedures. It refers to the safety and security of both providers and resources.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3" name="Content Placeholder 2"/>
          <p:cNvSpPr>
            <a:spLocks noGrp="1"/>
          </p:cNvSpPr>
          <p:nvPr>
            <p:ph sz="quarter" idx="13"/>
          </p:nvPr>
        </p:nvSpPr>
        <p:spPr>
          <a:xfrm>
            <a:off x="457200" y="1556326"/>
            <a:ext cx="8111765" cy="4467955"/>
          </a:xfrm>
        </p:spPr>
        <p:txBody>
          <a:bodyPr/>
          <a:lstStyle/>
          <a:p>
            <a:r>
              <a:rPr lang="en-US" dirty="0"/>
              <a:t>How can I best protect myself from danger and hazards during a terrorist incident?</a:t>
            </a:r>
          </a:p>
          <a:p>
            <a:r>
              <a:rPr lang="en-US" dirty="0"/>
              <a:t>What is my role in the incident response plan for a terrorist incident?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a:t>
            </a:r>
            <a:r>
              <a:rPr lang="en-US" sz="2000" b="0" dirty="0"/>
              <a:t>(1 of 2)</a:t>
            </a:r>
          </a:p>
        </p:txBody>
      </p:sp>
      <p:sp>
        <p:nvSpPr>
          <p:cNvPr id="3" name="Content Placeholder 2"/>
          <p:cNvSpPr>
            <a:spLocks noGrp="1"/>
          </p:cNvSpPr>
          <p:nvPr>
            <p:ph sz="quarter" idx="13"/>
          </p:nvPr>
        </p:nvSpPr>
        <p:spPr>
          <a:xfrm>
            <a:off x="457200" y="1556326"/>
            <a:ext cx="8338008" cy="4467955"/>
          </a:xfrm>
        </p:spPr>
        <p:txBody>
          <a:bodyPr/>
          <a:lstStyle/>
          <a:p>
            <a:r>
              <a:rPr lang="en-US" dirty="0"/>
              <a:t>You arrive at an office where multiple patients are complaining of the same symptoms. They state their office received several threats due to its role in a controversial foreign relations incident. You and your partner recognize the similar symptoms and decide these may be linked.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a:t>
            </a:r>
            <a:r>
              <a:rPr lang="en-US" sz="2000" b="0" dirty="0"/>
              <a:t>(2 of 2)</a:t>
            </a:r>
          </a:p>
        </p:txBody>
      </p:sp>
      <p:sp>
        <p:nvSpPr>
          <p:cNvPr id="3" name="Content Placeholder 2"/>
          <p:cNvSpPr>
            <a:spLocks noGrp="1"/>
          </p:cNvSpPr>
          <p:nvPr>
            <p:ph sz="quarter" idx="13"/>
          </p:nvPr>
        </p:nvSpPr>
        <p:spPr>
          <a:xfrm>
            <a:off x="457200" y="1556326"/>
            <a:ext cx="8121192" cy="4467955"/>
          </a:xfrm>
        </p:spPr>
        <p:txBody>
          <a:bodyPr/>
          <a:lstStyle/>
          <a:p>
            <a:r>
              <a:rPr lang="en-US" dirty="0"/>
              <a:t>What is your best course of action next? Should you remove yourself from the scene at this point or remain with your patients?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36387</TotalTime>
  <Words>7111</Words>
  <Application>Microsoft Office PowerPoint</Application>
  <PresentationFormat>On-screen Show (4:3)</PresentationFormat>
  <Paragraphs>879</Paragraphs>
  <Slides>95</Slides>
  <Notes>89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95</vt:i4>
      </vt:variant>
    </vt:vector>
  </HeadingPairs>
  <TitlesOfParts>
    <vt:vector size="104" baseType="lpstr">
      <vt:lpstr>ＭＳ Ｐゴシック</vt:lpstr>
      <vt:lpstr>Arial</vt:lpstr>
      <vt:lpstr>Gill Sans</vt:lpstr>
      <vt:lpstr>Lucida Grande</vt:lpstr>
      <vt:lpstr>Noto Sans Symbols</vt:lpstr>
      <vt:lpstr>Times New Roman</vt:lpstr>
      <vt:lpstr>Verdana</vt:lpstr>
      <vt:lpstr>508 Lecture</vt:lpstr>
      <vt:lpstr>2_508 Lecture</vt:lpstr>
      <vt:lpstr>Emergency Care</vt:lpstr>
      <vt:lpstr>Topics (1 of 2)</vt:lpstr>
      <vt:lpstr>Topics (2 of 2)</vt:lpstr>
      <vt:lpstr>Defining Terrorism</vt:lpstr>
      <vt:lpstr>Defining Terrorism (1 of 2)</vt:lpstr>
      <vt:lpstr>Defining Terrorism (2 of 2)</vt:lpstr>
      <vt:lpstr>Domestic Terrorism</vt:lpstr>
      <vt:lpstr>International Terrorism</vt:lpstr>
      <vt:lpstr>Types of Terrorism Incidents</vt:lpstr>
      <vt:lpstr>Terrorism and E M S </vt:lpstr>
      <vt:lpstr>Terrorism and E M S</vt:lpstr>
      <vt:lpstr>Emergency Medical Responders as Targets</vt:lpstr>
      <vt:lpstr>Identify the Threat Posed by Event (1 of 2)</vt:lpstr>
      <vt:lpstr>Identify the Threat Posed by Event (2 of 2)</vt:lpstr>
      <vt:lpstr>Occupancy or Location</vt:lpstr>
      <vt:lpstr>Type of Event</vt:lpstr>
      <vt:lpstr>Timing of Event</vt:lpstr>
      <vt:lpstr>On-Scene Warning Signs</vt:lpstr>
      <vt:lpstr>Recognize the Harms Posed by the Threat (1 of 2)</vt:lpstr>
      <vt:lpstr>Recognize the Harms Posed by the Threat (2 of 2)</vt:lpstr>
      <vt:lpstr>Think About It</vt:lpstr>
      <vt:lpstr>Time/Distance/Shielding</vt:lpstr>
      <vt:lpstr>Time/Distance/Shielding (1 of 2)</vt:lpstr>
      <vt:lpstr>Time/Distance/Shielding (2 of 2)</vt:lpstr>
      <vt:lpstr>Responses to Terrorist Incidents</vt:lpstr>
      <vt:lpstr>Responses to a Chemical Incident</vt:lpstr>
      <vt:lpstr>Types of Harm from Chemical Incidents (1 of 2)</vt:lpstr>
      <vt:lpstr>Types of Harm from Chemical Incidents (2 of 2)</vt:lpstr>
      <vt:lpstr>Self-Protection Measures at a Chemical Incident</vt:lpstr>
      <vt:lpstr>Responses to a Biologic Incident (1 of 2)</vt:lpstr>
      <vt:lpstr>Responses to a Biologic Incident (2 of 2)</vt:lpstr>
      <vt:lpstr>Critical Information about Biologic Incidents (1 of 4)</vt:lpstr>
      <vt:lpstr>Critical Information about Biologic Incidents (2 of 4)</vt:lpstr>
      <vt:lpstr>Critical Information about Biologic Incidents (3 of 4)</vt:lpstr>
      <vt:lpstr>Critical Information about Biologic Incidents (4 of 4)</vt:lpstr>
      <vt:lpstr>Types of Harm from Biologic Incidents</vt:lpstr>
      <vt:lpstr>Self-Protection Measures at a Biologic Incident</vt:lpstr>
      <vt:lpstr>Responses to a Radiologic/Nuclear Incident</vt:lpstr>
      <vt:lpstr>Types of Harm from Radiologic/Nuclear Incidents (1 of 2)</vt:lpstr>
      <vt:lpstr>Types of Harm from Radiologic/Nuclear Incidents (2 of 2)</vt:lpstr>
      <vt:lpstr>Self-Protection Measures at a Radiologic/Nuclear Incident</vt:lpstr>
      <vt:lpstr>Responses to an Explosive Incident</vt:lpstr>
      <vt:lpstr>Types of Harm from Explosive Incidents (1 of 2)</vt:lpstr>
      <vt:lpstr>Types of Harm from Explosive Incidents (2 of 2)</vt:lpstr>
      <vt:lpstr>Self-Protection Measures at an Explosive Incident</vt:lpstr>
      <vt:lpstr>Dissemination and Weaponization</vt:lpstr>
      <vt:lpstr>Respiratory Route</vt:lpstr>
      <vt:lpstr>Other Routes</vt:lpstr>
      <vt:lpstr>Weaponization</vt:lpstr>
      <vt:lpstr>Characteristics of C B R N E Agents</vt:lpstr>
      <vt:lpstr>Chemical Agents (1 of 6)</vt:lpstr>
      <vt:lpstr>Chemical Agents (2 of 6)</vt:lpstr>
      <vt:lpstr>Chemical Agents (3 of 6)</vt:lpstr>
      <vt:lpstr>Chemical Agents (4 of 6)</vt:lpstr>
      <vt:lpstr>Chemical Agents (5 of 6)</vt:lpstr>
      <vt:lpstr>Chemical Agents (6 of 6)</vt:lpstr>
      <vt:lpstr>Biologic Agents</vt:lpstr>
      <vt:lpstr>Biologic Agent Considerations</vt:lpstr>
      <vt:lpstr>Bacteria</vt:lpstr>
      <vt:lpstr>Toxins</vt:lpstr>
      <vt:lpstr>Viruses</vt:lpstr>
      <vt:lpstr>Radioactive/Nuclear Devices (1 of 2)</vt:lpstr>
      <vt:lpstr>Radioactive/Nuclear Devices (2 of 2)</vt:lpstr>
      <vt:lpstr>Incendiary Devices</vt:lpstr>
      <vt:lpstr>Blast Injury Patterns (1 of 2)</vt:lpstr>
      <vt:lpstr>Blast Injury Patterns (2 of 2)</vt:lpstr>
      <vt:lpstr>Treatment for Blast Injuries</vt:lpstr>
      <vt:lpstr>Strategy and Tactics </vt:lpstr>
      <vt:lpstr>Strategy and Tactics</vt:lpstr>
      <vt:lpstr>Isolation (1 of 2)</vt:lpstr>
      <vt:lpstr>Isolation (2 of 2)</vt:lpstr>
      <vt:lpstr>Notification</vt:lpstr>
      <vt:lpstr>Identification</vt:lpstr>
      <vt:lpstr>Protection (1 of 2)</vt:lpstr>
      <vt:lpstr>Protection (2 of 2)</vt:lpstr>
      <vt:lpstr>Decontamination</vt:lpstr>
      <vt:lpstr>Self-Protection at a Terrorist Incident</vt:lpstr>
      <vt:lpstr>Protect Yourself First (1 of 2)</vt:lpstr>
      <vt:lpstr>Protect Yourself First (2 of 2)</vt:lpstr>
      <vt:lpstr>How to Protect Yourself (1 of 4)</vt:lpstr>
      <vt:lpstr>How to Protect Yourself (2 of 4)</vt:lpstr>
      <vt:lpstr>How to Protect Yourself (3 of 4)</vt:lpstr>
      <vt:lpstr>How to Protect Yourself (4 of 4)</vt:lpstr>
      <vt:lpstr>Protect Yourself</vt:lpstr>
      <vt:lpstr>Resources</vt:lpstr>
      <vt:lpstr>Future Trends</vt:lpstr>
      <vt:lpstr>Chapter Review</vt:lpstr>
      <vt:lpstr>Chapter Review (1 of 2)</vt:lpstr>
      <vt:lpstr>Chapter Review (2 of 2)</vt:lpstr>
      <vt:lpstr>Remember (1 of 2)</vt:lpstr>
      <vt:lpstr>Remember (2 of 2)</vt:lpstr>
      <vt:lpstr>Questions to Consider</vt:lpstr>
      <vt:lpstr>Critical Thinking (1 of 2)</vt:lpstr>
      <vt:lpstr>Critical Thinking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41, E M S Response to Terrorism</dc:title>
  <dc:subject>Health</dc:subject>
  <dc:creator>Limmer/O'Keefe</dc:creator>
  <cp:keywords>Emergency Care</cp:keywords>
  <cp:lastModifiedBy>Radhakrishnan, Rajendran</cp:lastModifiedBy>
  <cp:revision>769</cp:revision>
  <dcterms:modified xsi:type="dcterms:W3CDTF">2020-01-14T05:12:14Z</dcterms:modified>
</cp:coreProperties>
</file>