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55"/>
  </p:notesMasterIdLst>
  <p:handoutMasterIdLst>
    <p:handoutMasterId r:id="rId56"/>
  </p:handoutMasterIdLst>
  <p:sldIdLst>
    <p:sldId id="354" r:id="rId3"/>
    <p:sldId id="355" r:id="rId4"/>
    <p:sldId id="356" r:id="rId5"/>
    <p:sldId id="358" r:id="rId6"/>
    <p:sldId id="359" r:id="rId7"/>
    <p:sldId id="357"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60" r:id="rId21"/>
    <p:sldId id="374" r:id="rId22"/>
    <p:sldId id="375" r:id="rId23"/>
    <p:sldId id="376" r:id="rId24"/>
    <p:sldId id="377" r:id="rId25"/>
    <p:sldId id="378" r:id="rId26"/>
    <p:sldId id="379" r:id="rId27"/>
    <p:sldId id="380" r:id="rId28"/>
    <p:sldId id="381" r:id="rId29"/>
    <p:sldId id="382" r:id="rId30"/>
    <p:sldId id="422" r:id="rId31"/>
    <p:sldId id="384" r:id="rId32"/>
    <p:sldId id="385" r:id="rId33"/>
    <p:sldId id="386" r:id="rId34"/>
    <p:sldId id="387" r:id="rId35"/>
    <p:sldId id="388" r:id="rId36"/>
    <p:sldId id="389" r:id="rId37"/>
    <p:sldId id="390" r:id="rId38"/>
    <p:sldId id="391" r:id="rId39"/>
    <p:sldId id="392" r:id="rId40"/>
    <p:sldId id="393" r:id="rId41"/>
    <p:sldId id="373" r:id="rId42"/>
    <p:sldId id="395" r:id="rId43"/>
    <p:sldId id="396" r:id="rId44"/>
    <p:sldId id="397" r:id="rId45"/>
    <p:sldId id="398" r:id="rId46"/>
    <p:sldId id="399" r:id="rId47"/>
    <p:sldId id="400" r:id="rId48"/>
    <p:sldId id="401" r:id="rId49"/>
    <p:sldId id="402" r:id="rId50"/>
    <p:sldId id="403" r:id="rId51"/>
    <p:sldId id="404" r:id="rId52"/>
    <p:sldId id="405" r:id="rId53"/>
    <p:sldId id="298" r:id="rId5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62" autoAdjust="0"/>
    <p:restoredTop sz="96395" autoAdjust="0"/>
  </p:normalViewPr>
  <p:slideViewPr>
    <p:cSldViewPr snapToGrid="0" snapToObjects="1">
      <p:cViewPr varScale="1">
        <p:scale>
          <a:sx n="107" d="100"/>
          <a:sy n="107" d="100"/>
        </p:scale>
        <p:origin x="2322" y="114"/>
      </p:cViewPr>
      <p:guideLst>
        <p:guide orient="horz" pos="777"/>
        <p:guide pos="295"/>
        <p:guide orient="horz" pos="981"/>
      </p:guideLst>
    </p:cSldViewPr>
  </p:slideViewPr>
  <p:outlineViewPr>
    <p:cViewPr>
      <p:scale>
        <a:sx n="33" d="100"/>
        <a:sy n="33" d="100"/>
      </p:scale>
      <p:origin x="0" y="-354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4.2</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Critical Thinking Discussion</a:t>
            </a:r>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 </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Discuss situations in which involuntary transport would be allowed in your state. When are patients not allowed to refuse transport?</a:t>
            </a:r>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5349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4.2</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Knowledge Application</a:t>
            </a:r>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 </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Have students work in small groups. Use programmed patients and create decision making scenarios around consent and patient refusal.</a:t>
            </a:r>
          </a:p>
          <a:p>
            <a:pPr eaLnBrk="1" hangingPunct="1"/>
            <a:endPar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Discussion Topic: </a:t>
            </a:r>
            <a:r>
              <a:rPr lang="en-US" altLang="en-US" b="0" i="0" baseline="0" dirty="0">
                <a:solidFill>
                  <a:srgbClr val="000000"/>
                </a:solidFill>
                <a:latin typeface="Arial" panose="020B0604020202020204" pitchFamily="34" charset="0"/>
                <a:ea typeface="ＭＳ Ｐゴシック" panose="020B0600070205080204" pitchFamily="34" charset="-128"/>
                <a:sym typeface="Lucida Grande" pitchFamily="-107" charset="0"/>
              </a:rPr>
              <a:t>Describe the conditions necessary to allow a patient to refuse care. What documentation would also be necessary?</a:t>
            </a:r>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endParaRPr lang="en-US" dirty="0"/>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0737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4.2</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Knowledge Application</a:t>
            </a:r>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 </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Work in small groups with a programmed patient. Present each group with a patient refusal scenario and discuss strategies and outcomes.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73446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4.2</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3375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4.2</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Critical Thinking Discussion</a:t>
            </a:r>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 </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Discuss how you might handle a patient who is refusing care but clearly has a life threatening illness or injury. What resources would you use, what steps would you take in determining a patient is incompetent?</a:t>
            </a:r>
          </a:p>
          <a:p>
            <a:pPr eaLnBrk="1" hangingPunct="1"/>
            <a:endPar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7155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4.2</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07" charset="0"/>
              </a:rPr>
              <a:t>Talking Points: </a:t>
            </a:r>
            <a:r>
              <a:rPr lang="en-US" altLang="en-US" dirty="0">
                <a:latin typeface="Arial" panose="020B0604020202020204" pitchFamily="34" charset="0"/>
                <a:ea typeface="ＭＳ Ｐゴシック" panose="020B0600070205080204" pitchFamily="34" charset="-128"/>
                <a:sym typeface="Lucida Grande" pitchFamily="-107" charset="0"/>
              </a:rPr>
              <a:t>The patient can bring</a:t>
            </a:r>
            <a:r>
              <a:rPr lang="en-US" altLang="en-US" baseline="0" dirty="0">
                <a:latin typeface="Arial" panose="020B0604020202020204" pitchFamily="34" charset="0"/>
                <a:ea typeface="ＭＳ Ｐゴシック" panose="020B0600070205080204" pitchFamily="34" charset="-128"/>
                <a:sym typeface="Lucida Grande" pitchFamily="-107" charset="0"/>
              </a:rPr>
              <a:t> a lawsuit against the EMT for assault and/or battery if the EMT begins treatment or transport without getting consent from the patient, especially if the patient does not want care. If the patient refuses to sign, the EMT should obtain witnesses to the refusal and fully document all attempts to convince the patient to accept care and transport.</a:t>
            </a:r>
            <a:endParaRPr lang="en-US" altLang="en-US" dirty="0">
              <a:latin typeface="Arial" panose="020B0604020202020204" pitchFamily="34" charset="0"/>
              <a:ea typeface="ＭＳ Ｐゴシック" panose="020B0600070205080204" pitchFamily="34" charset="-128"/>
              <a:sym typeface="Lucida Grande" pitchFamily="-107" charset="0"/>
            </a:endParaRPr>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88048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4.2</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Knowledge Application</a:t>
            </a:r>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 </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Have students work document patient refusal scenarios. Have other students conduct a peer review for quality assurance purposes. Discuss the results.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3568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4.2</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22988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4.2</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Knowledge Application</a:t>
            </a:r>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 </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Have students research local EMS law for regulations regarding patient refusal and do not resuscitate (DNR) orders. What rules apply specifically to your EMS system?</a:t>
            </a:r>
          </a:p>
          <a:p>
            <a:pPr eaLnBrk="1" hangingPunct="1"/>
            <a:endParaRPr 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Critical Thinking Discussion: </a:t>
            </a:r>
            <a:r>
              <a:rPr 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You respond to a nursing home for a patient in cardiac arrest. Staff at the facility present you with a valid DNR order, but family members ask you to “please do everything you can.” They are very upset and agitated. What should you do?</a:t>
            </a:r>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40474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4</a:t>
            </a:r>
            <a:r>
              <a:rPr lang="en-US" altLang="en-US" dirty="0">
                <a:latin typeface="Arial" panose="020B0604020202020204" pitchFamily="34" charset="0"/>
                <a:ea typeface="ＭＳ Ｐゴシック" panose="020B0600070205080204" pitchFamily="34" charset="-128"/>
                <a:cs typeface="Arial" panose="020B0604020202020204" pitchFamily="34" charset="0"/>
              </a:rPr>
              <a:t>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617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75 minutes for this chapter.</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Scope of Practice (10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Patient</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Consent and Refusal (25 minutes)</a:t>
            </a:r>
          </a:p>
          <a:p>
            <a:pPr>
              <a:buFontTx/>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Other Legal Issues (40 minutes)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Note: The total teaching time recommended is only a guideline.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Core Concepts:</a:t>
            </a:r>
          </a:p>
          <a:p>
            <a:pPr>
              <a:buFontTx/>
              <a:buChar char="•"/>
            </a:pPr>
            <a:r>
              <a:rPr lang="en-US" altLang="en-US" dirty="0">
                <a:ea typeface="ＭＳ Ｐゴシック" panose="020B0600070205080204" pitchFamily="34" charset="-128"/>
              </a:rPr>
              <a:t> Scope of practice defines the extent and limits of the EMT’s job</a:t>
            </a:r>
          </a:p>
          <a:p>
            <a:pPr>
              <a:buFontTx/>
              <a:buChar char="•"/>
            </a:pPr>
            <a:r>
              <a:rPr lang="en-US" altLang="en-US" dirty="0">
                <a:ea typeface="ＭＳ Ｐゴシック" panose="020B0600070205080204" pitchFamily="34" charset="-128"/>
              </a:rPr>
              <a:t> Patients must</a:t>
            </a:r>
            <a:r>
              <a:rPr lang="en-US" altLang="en-US" baseline="0" dirty="0">
                <a:ea typeface="ＭＳ Ｐゴシック" panose="020B0600070205080204" pitchFamily="34" charset="-128"/>
              </a:rPr>
              <a:t> give consent for care, and they can refuse care</a:t>
            </a:r>
            <a:endParaRPr lang="en-US" altLang="en-US" dirty="0">
              <a:ea typeface="ＭＳ Ｐゴシック" panose="020B0600070205080204" pitchFamily="34" charset="-128"/>
            </a:endParaRPr>
          </a:p>
          <a:p>
            <a:pPr>
              <a:buFontTx/>
              <a:buChar char="•"/>
            </a:pPr>
            <a:r>
              <a:rPr lang="en-US" altLang="en-US" dirty="0">
                <a:ea typeface="ＭＳ Ｐゴシック" panose="020B0600070205080204" pitchFamily="34" charset="-128"/>
              </a:rPr>
              <a:t> The EMT</a:t>
            </a:r>
            <a:r>
              <a:rPr lang="en-US" altLang="en-US" baseline="0" dirty="0">
                <a:ea typeface="ＭＳ Ｐゴシック" panose="020B0600070205080204" pitchFamily="34" charset="-128"/>
              </a:rPr>
              <a:t> must be aware of legal issues such as negligence, duty to act, and crime scenes</a:t>
            </a:r>
            <a:endParaRPr lang="en-US" altLang="en-US" dirty="0">
              <a:ea typeface="ＭＳ Ｐゴシック" panose="020B0600070205080204" pitchFamily="34" charset="-128"/>
            </a:endParaRPr>
          </a:p>
          <a:p>
            <a:endParaRPr lang="en-US" dirty="0"/>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Discussion Topic</a:t>
            </a:r>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 </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Discuss the requirements for proving negligence. Use specific examples of each.</a:t>
            </a:r>
            <a:endParaRPr lang="en-US" dirty="0"/>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52573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Critical Thinking Discussion</a:t>
            </a:r>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 </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How does our previous discussion about standard of care relate to negligence?</a:t>
            </a: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13057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Class Activity</a:t>
            </a:r>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 </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Have a mock trial. Consider using local attorneys to add realism. Create a mock lawsuit and have a student defend himself against charges of negligence.</a:t>
            </a: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70981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Critical Thinking Discussion</a:t>
            </a:r>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 </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Legal and ethical obligations are different. Describe an EMS situation where although you are not legally obligated to act, ethics might compel you to do so.</a:t>
            </a:r>
          </a:p>
          <a:p>
            <a:pPr eaLnBrk="1" hangingPunct="1"/>
            <a:endParaRPr lang="en-US" baseline="0"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Knowledge Application: </a:t>
            </a:r>
            <a:r>
              <a:rPr 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Choose three types of EMS responders: the off-duty EMT, the volunteer EMT, and the on-duty paid EMT. Discuss how the duty to act is defined for each group.</a:t>
            </a:r>
            <a:endParaRPr lang="en-US" dirty="0"/>
          </a:p>
          <a:p>
            <a:endParaRPr lang="en-US" dirty="0"/>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76771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67629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Discussion Topic</a:t>
            </a:r>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 </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Discuss the Good Samaritan laws. What protections do they afford EMS workers?</a:t>
            </a:r>
            <a:endParaRPr lang="en-US" dirty="0"/>
          </a:p>
          <a:p>
            <a:endParaRPr lang="en-US" dirty="0"/>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0080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07" charset="0"/>
              </a:rPr>
              <a:t>Talking Points: </a:t>
            </a:r>
            <a:r>
              <a:rPr lang="en-US" altLang="en-US" dirty="0">
                <a:latin typeface="Arial" panose="020B0604020202020204" pitchFamily="34" charset="0"/>
                <a:ea typeface="ＭＳ Ｐゴシック" panose="020B0600070205080204" pitchFamily="34" charset="-128"/>
                <a:sym typeface="Lucida Grande" pitchFamily="-107" charset="0"/>
              </a:rPr>
              <a:t>If you are not in physical possession of a DNR, you should provide care to the patient or have a health care proxy sign a release form that they are refusing care. If the family can produce the DNR at any point during your care, you should then</a:t>
            </a:r>
            <a:r>
              <a:rPr lang="en-US" altLang="en-US" baseline="0" dirty="0">
                <a:latin typeface="Arial" panose="020B0604020202020204" pitchFamily="34" charset="0"/>
                <a:ea typeface="ＭＳ Ｐゴシック" panose="020B0600070205080204" pitchFamily="34" charset="-128"/>
                <a:sym typeface="Lucida Grande" pitchFamily="-107" charset="0"/>
              </a:rPr>
              <a:t> follow the stipulations of the DNR. If you are off duty and arrive at an accident, you are not legally obligated to stop and render aid in most states (may differ in different states), but you may feel morally or ethically compelled to do so. You would then be covered under Good Samaritan laws. </a:t>
            </a:r>
            <a:endParaRPr lang="en-US" altLang="en-US" dirty="0">
              <a:latin typeface="Arial" panose="020B0604020202020204" pitchFamily="34" charset="0"/>
              <a:ea typeface="ＭＳ Ｐゴシック" panose="020B0600070205080204" pitchFamily="34" charset="-128"/>
              <a:sym typeface="Lucida Grande" pitchFamily="-107" charset="0"/>
            </a:endParaRPr>
          </a:p>
          <a:p>
            <a:endParaRPr lang="en-US" dirty="0"/>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28836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07" charset="0"/>
              </a:rPr>
              <a:t>Knowledge</a:t>
            </a:r>
            <a:r>
              <a:rPr lang="en-US" altLang="en-US" b="1" baseline="0" dirty="0">
                <a:latin typeface="Arial" panose="020B0604020202020204" pitchFamily="34" charset="0"/>
                <a:ea typeface="ＭＳ Ｐゴシック" panose="020B0600070205080204" pitchFamily="34" charset="-128"/>
                <a:sym typeface="Lucida Grande" pitchFamily="-107" charset="0"/>
              </a:rPr>
              <a:t> Application</a:t>
            </a:r>
            <a:r>
              <a:rPr lang="en-US" altLang="en-US" b="1" dirty="0">
                <a:latin typeface="Arial" panose="020B0604020202020204" pitchFamily="34" charset="0"/>
                <a:ea typeface="ＭＳ Ｐゴシック" panose="020B0600070205080204" pitchFamily="34" charset="-128"/>
                <a:sym typeface="Lucida Grande" pitchFamily="-107" charset="0"/>
              </a:rPr>
              <a:t>: </a:t>
            </a:r>
            <a:r>
              <a:rPr lang="en-US" altLang="en-US" dirty="0">
                <a:latin typeface="Arial" panose="020B0604020202020204" pitchFamily="34" charset="0"/>
                <a:ea typeface="ＭＳ Ｐゴシック" panose="020B0600070205080204" pitchFamily="34" charset="-128"/>
                <a:sym typeface="Lucida Grande" pitchFamily="-107" charset="0"/>
              </a:rPr>
              <a:t>Present local confidentiality policies (for example, from a local clinical site). Discuss how these policies</a:t>
            </a:r>
            <a:r>
              <a:rPr lang="en-US" altLang="en-US" baseline="0" dirty="0">
                <a:latin typeface="Arial" panose="020B0604020202020204" pitchFamily="34" charset="0"/>
                <a:ea typeface="ＭＳ Ｐゴシック" panose="020B0600070205080204" pitchFamily="34" charset="-128"/>
                <a:sym typeface="Lucida Grande" pitchFamily="-107" charset="0"/>
              </a:rPr>
              <a:t> might apply to local EMS services.</a:t>
            </a:r>
            <a:endParaRPr lang="en-US" altLang="en-US" dirty="0">
              <a:latin typeface="Arial" panose="020B0604020202020204" pitchFamily="34" charset="0"/>
              <a:ea typeface="ＭＳ Ｐゴシック" panose="020B0600070205080204" pitchFamily="34" charset="-128"/>
              <a:sym typeface="Lucida Grande" pitchFamily="-107" charset="0"/>
            </a:endParaRPr>
          </a:p>
          <a:p>
            <a:endParaRPr lang="en-US" dirty="0"/>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8861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07" charset="0"/>
              </a:rPr>
              <a:t>Discussion Topic: </a:t>
            </a:r>
            <a:r>
              <a:rPr lang="en-US" altLang="en-US" dirty="0">
                <a:latin typeface="Arial" panose="020B0604020202020204" pitchFamily="34" charset="0"/>
                <a:ea typeface="ＭＳ Ｐゴシック" panose="020B0600070205080204" pitchFamily="34" charset="-128"/>
                <a:sym typeface="Lucida Grande" pitchFamily="-107" charset="0"/>
              </a:rPr>
              <a:t>Describe the confidentiality laws associated</a:t>
            </a:r>
            <a:r>
              <a:rPr lang="en-US" altLang="en-US" baseline="0" dirty="0">
                <a:latin typeface="Arial" panose="020B0604020202020204" pitchFamily="34" charset="0"/>
                <a:ea typeface="ＭＳ Ｐゴシック" panose="020B0600070205080204" pitchFamily="34" charset="-128"/>
                <a:sym typeface="Lucida Grande" pitchFamily="-107" charset="0"/>
              </a:rPr>
              <a:t> with HIPAA. How might they apply to an EMS service?</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5606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07" charset="0"/>
              </a:rPr>
              <a:t>Teaching Tip:</a:t>
            </a:r>
            <a:r>
              <a:rPr lang="en-US" altLang="en-US" b="1" baseline="0" dirty="0">
                <a:latin typeface="Arial" panose="020B0604020202020204" pitchFamily="34" charset="0"/>
                <a:ea typeface="ＭＳ Ｐゴシック" panose="020B0600070205080204" pitchFamily="34" charset="-128"/>
                <a:sym typeface="Lucida Grande" pitchFamily="-107" charset="0"/>
              </a:rPr>
              <a:t> </a:t>
            </a:r>
            <a:r>
              <a:rPr lang="en-US" altLang="en-US" dirty="0">
                <a:latin typeface="Arial" panose="020B0604020202020204" pitchFamily="34" charset="0"/>
                <a:ea typeface="ＭＳ Ｐゴシック" panose="020B0600070205080204" pitchFamily="34" charset="-128"/>
                <a:sym typeface="Lucida Grande" pitchFamily="-107" charset="0"/>
              </a:rPr>
              <a:t>Obtain common examples of medical identification devices. Demonstrate what they look like and how to identify them in a clinical setting.</a:t>
            </a:r>
            <a:endParaRPr lang="en-US" dirty="0"/>
          </a:p>
          <a:p>
            <a:endParaRPr lang="en-US" dirty="0"/>
          </a:p>
          <a:p>
            <a:endParaRPr lang="en-US" dirty="0"/>
          </a:p>
          <a:p>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0494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1</a:t>
            </a:r>
            <a:r>
              <a:rPr lang="en-US" altLang="en-US" dirty="0">
                <a:latin typeface="Arial" panose="020B0604020202020204" pitchFamily="34" charset="0"/>
                <a:ea typeface="ＭＳ Ｐゴシック" panose="020B0600070205080204" pitchFamily="34" charset="-128"/>
                <a:cs typeface="Arial" panose="020B0604020202020204" pitchFamily="34" charset="0"/>
              </a:rPr>
              <a:t>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how the scope of practice for an EMT is defined in your state</a:t>
            </a:r>
            <a:r>
              <a:rPr lang="en-US" altLang="en-US" dirty="0">
                <a:latin typeface="Arial" panose="020B0604020202020204" pitchFamily="34" charset="0"/>
                <a:ea typeface="ＭＳ Ｐゴシック" panose="020B0600070205080204" pitchFamily="34" charset="-128"/>
              </a:rPr>
              <a:t>. Describe the actual scope of practice. Use examples to illustrate standard of care and deviation from the standard of care.</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07" charset="0"/>
              </a:rPr>
              <a:t>Teaching Tip:</a:t>
            </a:r>
            <a:r>
              <a:rPr lang="en-US" altLang="en-US" b="1" baseline="0" dirty="0">
                <a:latin typeface="Arial" panose="020B0604020202020204" pitchFamily="34" charset="0"/>
                <a:ea typeface="ＭＳ Ｐゴシック" panose="020B0600070205080204" pitchFamily="34" charset="-128"/>
                <a:sym typeface="Lucida Grande" pitchFamily="-107" charset="0"/>
              </a:rPr>
              <a:t> </a:t>
            </a:r>
            <a:r>
              <a:rPr lang="en-US" altLang="en-US" dirty="0">
                <a:latin typeface="Arial" panose="020B0604020202020204" pitchFamily="34" charset="0"/>
                <a:ea typeface="ＭＳ Ｐゴシック" panose="020B0600070205080204" pitchFamily="34" charset="-128"/>
                <a:sym typeface="Lucida Grande" pitchFamily="-107" charset="0"/>
              </a:rPr>
              <a:t>Obtain common examples of medical identification devices. Demonstrate what they look like and how to identify them in a clinical setting.</a:t>
            </a:r>
            <a:endParaRPr lang="en-US" dirty="0"/>
          </a:p>
          <a:p>
            <a:endParaRPr lang="en-US" dirty="0"/>
          </a:p>
          <a:p>
            <a:endParaRPr lang="en-US" dirty="0"/>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73055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07" charset="0"/>
              </a:rPr>
              <a:t>Discussion Topic:</a:t>
            </a:r>
            <a:r>
              <a:rPr lang="en-US" altLang="en-US" b="1" baseline="0" dirty="0">
                <a:latin typeface="Arial" panose="020B0604020202020204" pitchFamily="34" charset="0"/>
                <a:ea typeface="ＭＳ Ｐゴシック" panose="020B0600070205080204" pitchFamily="34" charset="-128"/>
                <a:sym typeface="Lucida Grande" pitchFamily="-107" charset="0"/>
              </a:rPr>
              <a:t> </a:t>
            </a:r>
            <a:r>
              <a:rPr lang="en-US" altLang="en-US" dirty="0">
                <a:latin typeface="Arial" panose="020B0604020202020204" pitchFamily="34" charset="0"/>
                <a:ea typeface="ＭＳ Ｐゴシック" panose="020B0600070205080204" pitchFamily="34" charset="-128"/>
                <a:sym typeface="Lucida Grande" pitchFamily="-107" charset="0"/>
              </a:rPr>
              <a:t>Describe how a potential</a:t>
            </a:r>
            <a:r>
              <a:rPr lang="en-US" altLang="en-US" baseline="0" dirty="0">
                <a:latin typeface="Arial" panose="020B0604020202020204" pitchFamily="34" charset="0"/>
                <a:ea typeface="ＭＳ Ｐゴシック" panose="020B0600070205080204" pitchFamily="34" charset="-128"/>
                <a:sym typeface="Lucida Grande" pitchFamily="-107" charset="0"/>
              </a:rPr>
              <a:t> organ donor would be identified in your state.</a:t>
            </a:r>
          </a:p>
          <a:p>
            <a:pPr eaLnBrk="1" hangingPunct="1"/>
            <a:endParaRPr lang="en-US" baseline="0" dirty="0">
              <a:latin typeface="Arial" panose="020B0604020202020204" pitchFamily="34" charset="0"/>
              <a:ea typeface="ＭＳ Ｐゴシック" panose="020B0600070205080204" pitchFamily="34" charset="-128"/>
              <a:sym typeface="Lucida Grande" pitchFamily="-107" charset="0"/>
            </a:endParaRPr>
          </a:p>
          <a:p>
            <a:pPr eaLnBrk="1" hangingPunct="1"/>
            <a:r>
              <a:rPr lang="en-US" b="1" baseline="0" dirty="0">
                <a:latin typeface="Arial" panose="020B0604020202020204" pitchFamily="34" charset="0"/>
                <a:ea typeface="ＭＳ Ｐゴシック" panose="020B0600070205080204" pitchFamily="34" charset="-128"/>
                <a:sym typeface="Lucida Grande" pitchFamily="-107" charset="0"/>
              </a:rPr>
              <a:t>Class Activity: </a:t>
            </a:r>
            <a:r>
              <a:rPr lang="en-US" baseline="0" dirty="0">
                <a:latin typeface="Arial" panose="020B0604020202020204" pitchFamily="34" charset="0"/>
                <a:ea typeface="ＭＳ Ｐゴシック" panose="020B0600070205080204" pitchFamily="34" charset="-128"/>
                <a:sym typeface="Lucida Grande" pitchFamily="-107" charset="0"/>
              </a:rPr>
              <a:t>Invite a representative from the local organ transplant bank or trauma center to discuss the importance of organ donation.</a:t>
            </a:r>
            <a:endParaRPr lang="en-US" dirty="0"/>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28115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07" charset="0"/>
              </a:rPr>
              <a:t>Discussion Topic:</a:t>
            </a:r>
            <a:r>
              <a:rPr lang="en-US" altLang="en-US" b="1" baseline="0" dirty="0">
                <a:latin typeface="Arial" panose="020B0604020202020204" pitchFamily="34" charset="0"/>
                <a:ea typeface="ＭＳ Ｐゴシック" panose="020B0600070205080204" pitchFamily="34" charset="-128"/>
                <a:sym typeface="Lucida Grande" pitchFamily="-107" charset="0"/>
              </a:rPr>
              <a:t> </a:t>
            </a:r>
            <a:r>
              <a:rPr lang="en-US" altLang="en-US" dirty="0">
                <a:latin typeface="Arial" panose="020B0604020202020204" pitchFamily="34" charset="0"/>
                <a:ea typeface="ＭＳ Ｐゴシック" panose="020B0600070205080204" pitchFamily="34" charset="-128"/>
                <a:sym typeface="Lucida Grande" pitchFamily="-107" charset="0"/>
              </a:rPr>
              <a:t>Describe local laws pertaining to safe haven.</a:t>
            </a:r>
            <a:endParaRPr lang="en-US" dirty="0"/>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50994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r>
              <a:rPr lang="en-US" b="1" dirty="0"/>
              <a:t>Discussion Topic: </a:t>
            </a:r>
            <a:r>
              <a:rPr lang="en-US" dirty="0"/>
              <a:t>Describe the best practice strategies used to conduct EMS operations in a potential crime scene.</a:t>
            </a:r>
          </a:p>
          <a:p>
            <a:endParaRPr lang="en-US" dirty="0"/>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2811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07" charset="0"/>
              </a:rPr>
              <a:t>Critical Thinking Discussion:</a:t>
            </a:r>
            <a:r>
              <a:rPr lang="en-US" altLang="en-US" b="1" baseline="0" dirty="0">
                <a:latin typeface="Arial" panose="020B0604020202020204" pitchFamily="34" charset="0"/>
                <a:ea typeface="ＭＳ Ｐゴシック" panose="020B0600070205080204" pitchFamily="34" charset="-128"/>
                <a:sym typeface="Lucida Grande" pitchFamily="-107" charset="0"/>
              </a:rPr>
              <a:t> </a:t>
            </a:r>
            <a:r>
              <a:rPr lang="en-US" altLang="en-US" dirty="0">
                <a:latin typeface="Arial" panose="020B0604020202020204" pitchFamily="34" charset="0"/>
                <a:ea typeface="ＭＳ Ｐゴシック" panose="020B0600070205080204" pitchFamily="34" charset="-128"/>
                <a:sym typeface="Lucida Grande" pitchFamily="-107" charset="0"/>
              </a:rPr>
              <a:t>What if patient care meant disrupting a crime scene? Describe how you might address a situation such as this.</a:t>
            </a: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479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07" charset="0"/>
              </a:rPr>
              <a:t>Knowledge Application:</a:t>
            </a:r>
            <a:r>
              <a:rPr lang="en-US" altLang="en-US" b="1" baseline="0" dirty="0">
                <a:latin typeface="Arial" panose="020B0604020202020204" pitchFamily="34" charset="0"/>
                <a:ea typeface="ＭＳ Ｐゴシック" panose="020B0600070205080204" pitchFamily="34" charset="-128"/>
                <a:sym typeface="Lucida Grande" pitchFamily="-107" charset="0"/>
              </a:rPr>
              <a:t> </a:t>
            </a:r>
            <a:r>
              <a:rPr lang="en-US" altLang="en-US" dirty="0">
                <a:latin typeface="Arial" panose="020B0604020202020204" pitchFamily="34" charset="0"/>
                <a:ea typeface="ＭＳ Ｐゴシック" panose="020B0600070205080204" pitchFamily="34" charset="-128"/>
                <a:sym typeface="Lucida Grande" pitchFamily="-107" charset="0"/>
              </a:rPr>
              <a:t>Use programmed patients to present simulations of crime scenes and the mandated reporting of crimes.</a:t>
            </a:r>
            <a:r>
              <a:rPr lang="en-US" altLang="en-US" baseline="0" dirty="0">
                <a:latin typeface="Arial" panose="020B0604020202020204" pitchFamily="34" charset="0"/>
                <a:ea typeface="ＭＳ Ｐゴシック" panose="020B0600070205080204" pitchFamily="34" charset="-128"/>
                <a:sym typeface="Lucida Grande" pitchFamily="-107" charset="0"/>
              </a:rPr>
              <a:t> Practice crime scene strategies.</a:t>
            </a:r>
            <a:endParaRPr lang="en-US" dirty="0"/>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8223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07" charset="0"/>
              </a:rPr>
              <a:t>Discussion Topic:</a:t>
            </a:r>
            <a:r>
              <a:rPr lang="en-US" altLang="en-US" b="1" baseline="0" dirty="0">
                <a:latin typeface="Arial" panose="020B0604020202020204" pitchFamily="34" charset="0"/>
                <a:ea typeface="ＭＳ Ｐゴシック" panose="020B0600070205080204" pitchFamily="34" charset="-128"/>
                <a:sym typeface="Lucida Grande" pitchFamily="-107" charset="0"/>
              </a:rPr>
              <a:t> </a:t>
            </a:r>
            <a:r>
              <a:rPr lang="en-US" altLang="en-US" dirty="0">
                <a:latin typeface="Arial" panose="020B0604020202020204" pitchFamily="34" charset="0"/>
                <a:ea typeface="ＭＳ Ｐゴシック" panose="020B0600070205080204" pitchFamily="34" charset="-128"/>
                <a:sym typeface="Lucida Grande" pitchFamily="-107" charset="0"/>
              </a:rPr>
              <a:t>Discuss the situations in your state</a:t>
            </a:r>
            <a:r>
              <a:rPr lang="en-US" altLang="en-US" baseline="0" dirty="0">
                <a:latin typeface="Arial" panose="020B0604020202020204" pitchFamily="34" charset="0"/>
                <a:ea typeface="ＭＳ Ｐゴシック" panose="020B0600070205080204" pitchFamily="34" charset="-128"/>
                <a:sym typeface="Lucida Grande" pitchFamily="-107" charset="0"/>
              </a:rPr>
              <a:t> in which EMS workers are mandated to report specific crimes.</a:t>
            </a:r>
            <a:endParaRPr lang="en-US" dirty="0"/>
          </a:p>
          <a:p>
            <a:endParaRPr lang="en-US" dirty="0"/>
          </a:p>
          <a:p>
            <a:endParaRPr lang="en-US" dirty="0"/>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23480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07" charset="0"/>
              </a:rPr>
              <a:t>Discussion Topic:</a:t>
            </a:r>
            <a:r>
              <a:rPr lang="en-US" altLang="en-US" b="1" baseline="0" dirty="0">
                <a:latin typeface="Arial" panose="020B0604020202020204" pitchFamily="34" charset="0"/>
                <a:ea typeface="ＭＳ Ｐゴシック" panose="020B0600070205080204" pitchFamily="34" charset="-128"/>
                <a:sym typeface="Lucida Grande" pitchFamily="-107" charset="0"/>
              </a:rPr>
              <a:t> </a:t>
            </a:r>
            <a:r>
              <a:rPr lang="en-US" altLang="en-US" dirty="0">
                <a:latin typeface="Arial" panose="020B0604020202020204" pitchFamily="34" charset="0"/>
                <a:ea typeface="ＭＳ Ｐゴシック" panose="020B0600070205080204" pitchFamily="34" charset="-128"/>
                <a:sym typeface="Lucida Grande" pitchFamily="-107" charset="0"/>
              </a:rPr>
              <a:t>Discuss the situations in your state</a:t>
            </a:r>
            <a:r>
              <a:rPr lang="en-US" altLang="en-US" baseline="0" dirty="0">
                <a:latin typeface="Arial" panose="020B0604020202020204" pitchFamily="34" charset="0"/>
                <a:ea typeface="ＭＳ Ｐゴシック" panose="020B0600070205080204" pitchFamily="34" charset="-128"/>
                <a:sym typeface="Lucida Grande" pitchFamily="-107" charset="0"/>
              </a:rPr>
              <a:t> in which EMS workers are mandated to report specific crimes.</a:t>
            </a: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38636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66234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697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4.1</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Discussion Topics: </a:t>
            </a:r>
            <a:r>
              <a:rPr lang="en-US" altLang="en-US" dirty="0">
                <a:solidFill>
                  <a:srgbClr val="000000"/>
                </a:solidFill>
                <a:latin typeface="Arial" panose="020B0604020202020204" pitchFamily="34" charset="0"/>
                <a:ea typeface="ＭＳ Ｐゴシック" panose="020B0600070205080204" pitchFamily="34" charset="-128"/>
                <a:sym typeface="Lucida Grande" pitchFamily="-107" charset="0"/>
              </a:rPr>
              <a:t>Define</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 scope of practice</a:t>
            </a:r>
            <a:r>
              <a:rPr lang="en-US" altLang="en-US" dirty="0">
                <a:solidFill>
                  <a:srgbClr val="000000"/>
                </a:solidFill>
                <a:latin typeface="Arial" panose="020B0604020202020204" pitchFamily="34" charset="0"/>
                <a:ea typeface="ＭＳ Ｐゴシック" panose="020B0600070205080204" pitchFamily="34" charset="-128"/>
                <a:sym typeface="Lucida Grande" pitchFamily="-107" charset="0"/>
              </a:rPr>
              <a:t>. How is the scope of practice for</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 an EMT different from what it is for a paramedic?</a:t>
            </a:r>
          </a:p>
          <a:p>
            <a:pPr eaLnBrk="1" hangingPunct="1"/>
            <a:endPar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Knowledge Application: </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Have students research the scope of practice for EMTs in your area. How might that scope differ from what is used in another state?</a:t>
            </a:r>
            <a:r>
              <a:rPr lang="en-US" altLang="en-US" dirty="0">
                <a:solidFill>
                  <a:srgbClr val="000000"/>
                </a:solidFill>
                <a:latin typeface="Arial" panose="020B0604020202020204" pitchFamily="34" charset="0"/>
                <a:ea typeface="ＭＳ Ｐゴシック" panose="020B0600070205080204" pitchFamily="34" charset="-128"/>
                <a:sym typeface="Lucida Grande" pitchFamily="-107" charset="0"/>
              </a:rPr>
              <a:t> </a:t>
            </a:r>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2172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51533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07" charset="0"/>
              </a:rPr>
              <a:t>Talking Points: </a:t>
            </a:r>
            <a:r>
              <a:rPr lang="en-US" altLang="en-US" dirty="0">
                <a:latin typeface="Arial" panose="020B0604020202020204" pitchFamily="34" charset="0"/>
                <a:ea typeface="ＭＳ Ｐゴシック" panose="020B0600070205080204" pitchFamily="34" charset="-128"/>
                <a:sym typeface="Lucida Grande" pitchFamily="-107" charset="0"/>
              </a:rPr>
              <a:t>Scope of practice is a set of regulations and ethical considerations that define the scope, or extent and limits, of the EMT’s job. Negligence is a finding that there was failure to act properly in a situation in which there was a duty to act, that needed care as would reasonably be expected of the EMT was not provided, and that harm was caused to the patient as a result. Duty to act is an obligation to provide care to a patient. Abandonment is leaving a patient after care has been initiated and before the patient has been transferred</a:t>
            </a:r>
            <a:r>
              <a:rPr lang="en-US" altLang="en-US" baseline="0" dirty="0">
                <a:latin typeface="Arial" panose="020B0604020202020204" pitchFamily="34" charset="0"/>
                <a:ea typeface="ＭＳ Ｐゴシック" panose="020B0600070205080204" pitchFamily="34" charset="-128"/>
                <a:sym typeface="Lucida Grande" pitchFamily="-107" charset="0"/>
              </a:rPr>
              <a:t> to someone with equal or greater medical training. Confidentiality is the obligation not to reveal information obtained about a patient except to other health care professionals involved in the patient’s care or under subpoena or in a court of law or when the patient has signed a release of confidentiality.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aseline="0" dirty="0">
              <a:latin typeface="Arial" panose="020B0604020202020204" pitchFamily="34" charset="0"/>
              <a:ea typeface="ＭＳ Ｐゴシック" panose="020B0600070205080204" pitchFamily="34" charset="-128"/>
              <a:sym typeface="Lucida Grande" pitchFamily="-107"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aseline="0" dirty="0">
                <a:latin typeface="Arial" panose="020B0604020202020204" pitchFamily="34" charset="0"/>
                <a:ea typeface="ＭＳ Ｐゴシック" panose="020B0600070205080204" pitchFamily="34" charset="-128"/>
                <a:sym typeface="Lucida Grande" pitchFamily="-107" charset="0"/>
              </a:rPr>
              <a:t>When a patient refuses care, the EMT should do everything possible to convince the patient to accept care and document these steps. Inform the patient of the consequences of not going to the hospital. Consult medical direction. Have someone stay with the patient. Have the patient sign a release form.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aseline="0" dirty="0">
              <a:latin typeface="Arial" panose="020B0604020202020204" pitchFamily="34" charset="0"/>
              <a:ea typeface="ＭＳ Ｐゴシック" panose="020B0600070205080204" pitchFamily="34" charset="-128"/>
              <a:sym typeface="Lucida Grande" pitchFamily="-107"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aseline="0" dirty="0">
                <a:latin typeface="Arial" panose="020B0604020202020204" pitchFamily="34" charset="0"/>
                <a:ea typeface="ＭＳ Ｐゴシック" panose="020B0600070205080204" pitchFamily="34" charset="-128"/>
                <a:sym typeface="Lucida Grande" pitchFamily="-107" charset="0"/>
              </a:rPr>
              <a:t>Evidence at a crime scene includes the condition of the scene, the patient, fingerprints and footprints, and microscopic evidence. Always remember what you touch, minimize your impact on the scene, and work with the police. </a:t>
            </a:r>
            <a:endParaRPr lang="en-US" altLang="en-US" dirty="0">
              <a:latin typeface="Arial" panose="020B0604020202020204" pitchFamily="34" charset="0"/>
              <a:ea typeface="ＭＳ Ｐゴシック" panose="020B0600070205080204" pitchFamily="34" charset="-128"/>
              <a:sym typeface="Lucida Grande" pitchFamily="-107" charset="0"/>
            </a:endParaRPr>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5356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07" charset="0"/>
              </a:rPr>
              <a:t>Talking Points: </a:t>
            </a:r>
            <a:r>
              <a:rPr lang="en-US" altLang="en-US" dirty="0">
                <a:latin typeface="Arial" panose="020B0604020202020204" pitchFamily="34" charset="0"/>
                <a:ea typeface="ＭＳ Ｐゴシック" panose="020B0600070205080204" pitchFamily="34" charset="-128"/>
                <a:sym typeface="Lucida Grande" pitchFamily="-107" charset="0"/>
              </a:rPr>
              <a:t>You should provide care as you would for any other patient until someone can physically</a:t>
            </a:r>
            <a:r>
              <a:rPr lang="en-US" altLang="en-US" baseline="0" dirty="0">
                <a:latin typeface="Arial" panose="020B0604020202020204" pitchFamily="34" charset="0"/>
                <a:ea typeface="ＭＳ Ｐゴシック" panose="020B0600070205080204" pitchFamily="34" charset="-128"/>
                <a:sym typeface="Lucida Grande" pitchFamily="-107" charset="0"/>
              </a:rPr>
              <a:t> produce a DNR or until you confirm with medical direction that you should stop providing care. </a:t>
            </a:r>
            <a:endParaRPr lang="en-US" altLang="en-US" dirty="0">
              <a:latin typeface="Arial" panose="020B0604020202020204" pitchFamily="34" charset="0"/>
              <a:ea typeface="ＭＳ Ｐゴシック" panose="020B0600070205080204" pitchFamily="34" charset="-128"/>
              <a:sym typeface="Lucida Grande" pitchFamily="-107" charset="0"/>
            </a:endParaRPr>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84704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4.1</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Discussion Topics: </a:t>
            </a:r>
            <a:r>
              <a:rPr lang="en-US" altLang="en-US" dirty="0">
                <a:solidFill>
                  <a:srgbClr val="000000"/>
                </a:solidFill>
                <a:latin typeface="Arial" panose="020B0604020202020204" pitchFamily="34" charset="0"/>
                <a:ea typeface="ＭＳ Ｐゴシック" panose="020B0600070205080204" pitchFamily="34" charset="-128"/>
                <a:sym typeface="Lucida Grande" pitchFamily="-107" charset="0"/>
              </a:rPr>
              <a:t>How is the standard of care created in your state? How might the actions you take be judged against a particular standard of care?</a:t>
            </a:r>
            <a:endPar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endPar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baseline="0" dirty="0">
                <a:solidFill>
                  <a:srgbClr val="000000"/>
                </a:solidFill>
                <a:latin typeface="Arial" panose="020B0604020202020204" pitchFamily="34" charset="0"/>
                <a:ea typeface="ＭＳ Ｐゴシック" panose="020B0600070205080204" pitchFamily="34" charset="-128"/>
                <a:sym typeface="Lucida Grande" pitchFamily="-107" charset="0"/>
              </a:rPr>
              <a:t>Knowledge Application: </a:t>
            </a:r>
            <a:r>
              <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rPr>
              <a:t>Present examples of patient care. Have the class become the expert witness for the prosecution. Ask students to judge whether the care that you describe meets their standard of care.</a:t>
            </a:r>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97091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25</a:t>
            </a:r>
            <a:r>
              <a:rPr lang="en-US" altLang="en-US" dirty="0">
                <a:latin typeface="Arial" panose="020B0604020202020204" pitchFamily="34" charset="0"/>
                <a:ea typeface="ＭＳ Ｐゴシック" panose="020B0600070205080204" pitchFamily="34" charset="-128"/>
                <a:cs typeface="Arial" panose="020B0604020202020204" pitchFamily="34" charset="0"/>
              </a:rPr>
              <a:t>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role-playing</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and simulated patients to present reality-based scenarios pertaining to consent and refusal of care.</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0671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4.2</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Discussion Topics: </a:t>
            </a:r>
            <a:r>
              <a:rPr lang="en-US" altLang="en-US" dirty="0">
                <a:solidFill>
                  <a:srgbClr val="000000"/>
                </a:solidFill>
                <a:latin typeface="Arial" panose="020B0604020202020204" pitchFamily="34" charset="0"/>
                <a:ea typeface="ＭＳ Ｐゴシック" panose="020B0600070205080204" pitchFamily="34" charset="-128"/>
                <a:sym typeface="Lucida Grande" pitchFamily="-107" charset="0"/>
              </a:rPr>
              <a:t>How is expressed consent different from implied consent? Discuss specific examples of each.</a:t>
            </a:r>
            <a:endPar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endParaRPr>
          </a:p>
          <a:p>
            <a:pPr eaLnBrk="1" hangingPunct="1"/>
            <a:endParaRPr lang="en-US" altLang="en-US" baseline="0" dirty="0">
              <a:solidFill>
                <a:srgbClr val="000000"/>
              </a:solidFill>
              <a:latin typeface="Arial" panose="020B0604020202020204" pitchFamily="34" charset="0"/>
              <a:ea typeface="ＭＳ Ｐゴシック" panose="020B0600070205080204" pitchFamily="34" charset="-128"/>
              <a:sym typeface="Lucida Grande" pitchFamily="-107" charset="0"/>
            </a:endParaRPr>
          </a:p>
          <a:p>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44377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4.2</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6766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ea typeface="ＭＳ Ｐゴシック" panose="020B0600070205080204" pitchFamily="34" charset="-128"/>
                <a:sym typeface="Lucida Grande" pitchFamily="-107" charset="0"/>
              </a:rPr>
              <a:t>Covers Objective: 4.2</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7744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649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Text Placeholder 22"/>
          <p:cNvSpPr>
            <a:spLocks noGrp="1"/>
          </p:cNvSpPr>
          <p:nvPr>
            <p:ph type="body" sz="quarter" idx="28"/>
          </p:nvPr>
        </p:nvSpPr>
        <p:spPr>
          <a:xfrm>
            <a:off x="457200" y="5784850"/>
            <a:ext cx="3730625"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19.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294668" cy="905769"/>
          </a:xfrm>
        </p:spPr>
        <p:txBody>
          <a:bodyPr/>
          <a:lstStyle/>
          <a:p>
            <a:pPr lvl="0" algn="ctr"/>
            <a:r>
              <a:rPr lang="en-US" b="1" dirty="0">
                <a:latin typeface="+mn-lt"/>
              </a:rPr>
              <a:t>Chapter 4</a:t>
            </a:r>
          </a:p>
        </p:txBody>
      </p:sp>
      <p:sp>
        <p:nvSpPr>
          <p:cNvPr id="5" name="Text Placeholder 4"/>
          <p:cNvSpPr>
            <a:spLocks noGrp="1"/>
          </p:cNvSpPr>
          <p:nvPr>
            <p:ph type="body" idx="3"/>
          </p:nvPr>
        </p:nvSpPr>
        <p:spPr>
          <a:xfrm>
            <a:off x="5029199" y="3409979"/>
            <a:ext cx="3294669" cy="950360"/>
          </a:xfrm>
        </p:spPr>
        <p:txBody>
          <a:bodyPr/>
          <a:lstStyle/>
          <a:p>
            <a:pPr algn="ctr"/>
            <a:r>
              <a:rPr lang="en-US" dirty="0">
                <a:latin typeface="+mn-lt"/>
              </a:rPr>
              <a:t>Medical, Legal, and Ethical Issues</a:t>
            </a: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411601"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7604-7CB1-49AB-9B85-6C5B8680A83F}"/>
              </a:ext>
            </a:extLst>
          </p:cNvPr>
          <p:cNvSpPr>
            <a:spLocks noGrp="1"/>
          </p:cNvSpPr>
          <p:nvPr>
            <p:ph type="title"/>
          </p:nvPr>
        </p:nvSpPr>
        <p:spPr/>
        <p:txBody>
          <a:bodyPr/>
          <a:lstStyle/>
          <a:p>
            <a:r>
              <a:rPr lang="en-IN" dirty="0"/>
              <a:t>Consent </a:t>
            </a:r>
            <a:r>
              <a:rPr lang="en-IN" sz="2000" b="0" dirty="0"/>
              <a:t>(4 of 4)</a:t>
            </a:r>
          </a:p>
        </p:txBody>
      </p:sp>
      <p:sp>
        <p:nvSpPr>
          <p:cNvPr id="3" name="Content Placeholder 2">
            <a:extLst>
              <a:ext uri="{FF2B5EF4-FFF2-40B4-BE49-F238E27FC236}">
                <a16:creationId xmlns:a16="http://schemas.microsoft.com/office/drawing/2014/main" id="{A1649C5B-1F7D-4264-AAE6-0B1ED9872C34}"/>
              </a:ext>
            </a:extLst>
          </p:cNvPr>
          <p:cNvSpPr>
            <a:spLocks noGrp="1"/>
          </p:cNvSpPr>
          <p:nvPr>
            <p:ph sz="quarter" idx="13"/>
          </p:nvPr>
        </p:nvSpPr>
        <p:spPr>
          <a:xfrm>
            <a:off x="457200" y="1556326"/>
            <a:ext cx="8378982" cy="4467955"/>
          </a:xfrm>
        </p:spPr>
        <p:txBody>
          <a:bodyPr/>
          <a:lstStyle/>
          <a:p>
            <a:r>
              <a:rPr lang="en-US" altLang="en-US" dirty="0"/>
              <a:t>Involuntary transportation</a:t>
            </a:r>
          </a:p>
          <a:p>
            <a:pPr lvl="1"/>
            <a:r>
              <a:rPr lang="en-US" altLang="en-US" dirty="0"/>
              <a:t>Patient considered threat to themselves or others</a:t>
            </a:r>
          </a:p>
          <a:p>
            <a:pPr lvl="1"/>
            <a:r>
              <a:rPr lang="en-US" altLang="en-US" dirty="0"/>
              <a:t>Court order</a:t>
            </a:r>
          </a:p>
          <a:p>
            <a:pPr lvl="1"/>
            <a:r>
              <a:rPr lang="en-US" altLang="en-US" dirty="0"/>
              <a:t>Usually requires decision by mental health professional or police officer</a:t>
            </a:r>
          </a:p>
          <a:p>
            <a:pPr lvl="1"/>
            <a:r>
              <a:rPr lang="en-US" altLang="en-US" dirty="0"/>
              <a:t>If patient restrained, ensure the patient’s health and well-being during this time</a:t>
            </a:r>
          </a:p>
        </p:txBody>
      </p:sp>
    </p:spTree>
    <p:extLst>
      <p:ext uri="{BB962C8B-B14F-4D97-AF65-F5344CB8AC3E}">
        <p14:creationId xmlns:p14="http://schemas.microsoft.com/office/powerpoint/2010/main" val="2874203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117F-7FDA-4CF5-A46F-700075569AFD}"/>
              </a:ext>
            </a:extLst>
          </p:cNvPr>
          <p:cNvSpPr>
            <a:spLocks noGrp="1"/>
          </p:cNvSpPr>
          <p:nvPr>
            <p:ph type="title"/>
          </p:nvPr>
        </p:nvSpPr>
        <p:spPr/>
        <p:txBody>
          <a:bodyPr/>
          <a:lstStyle/>
          <a:p>
            <a:r>
              <a:rPr lang="en-US" dirty="0"/>
              <a:t>When a Patient Refuses Care </a:t>
            </a:r>
            <a:r>
              <a:rPr lang="en-US" sz="2000" b="0" dirty="0"/>
              <a:t>(1 of 6)</a:t>
            </a:r>
            <a:endParaRPr lang="en-IN" sz="2000" b="0" dirty="0"/>
          </a:p>
        </p:txBody>
      </p:sp>
      <p:sp>
        <p:nvSpPr>
          <p:cNvPr id="3" name="Content Placeholder 2">
            <a:extLst>
              <a:ext uri="{FF2B5EF4-FFF2-40B4-BE49-F238E27FC236}">
                <a16:creationId xmlns:a16="http://schemas.microsoft.com/office/drawing/2014/main" id="{B85A5E5A-9B59-43BC-8CA6-DB7AB9443866}"/>
              </a:ext>
            </a:extLst>
          </p:cNvPr>
          <p:cNvSpPr>
            <a:spLocks noGrp="1"/>
          </p:cNvSpPr>
          <p:nvPr>
            <p:ph sz="quarter" idx="13"/>
          </p:nvPr>
        </p:nvSpPr>
        <p:spPr/>
        <p:txBody>
          <a:bodyPr/>
          <a:lstStyle/>
          <a:p>
            <a:r>
              <a:rPr lang="en-US" altLang="en-US" dirty="0"/>
              <a:t>Patient may refuse care or transport under the following circumstances:</a:t>
            </a:r>
          </a:p>
          <a:p>
            <a:pPr lvl="1"/>
            <a:r>
              <a:rPr lang="en-US" altLang="en-US" dirty="0"/>
              <a:t>Patient must be legally able to consent.</a:t>
            </a:r>
          </a:p>
          <a:p>
            <a:pPr lvl="1"/>
            <a:r>
              <a:rPr lang="en-US" altLang="en-US" dirty="0"/>
              <a:t>Patient must be awake and oriented.</a:t>
            </a:r>
          </a:p>
          <a:p>
            <a:pPr lvl="1"/>
            <a:r>
              <a:rPr lang="en-US" altLang="en-US" dirty="0"/>
              <a:t>Patient must be fully informed.</a:t>
            </a:r>
          </a:p>
          <a:p>
            <a:pPr lvl="1"/>
            <a:r>
              <a:rPr lang="en-US" altLang="en-US" dirty="0"/>
              <a:t>Patient will be asked to sign a “release” form.</a:t>
            </a:r>
          </a:p>
          <a:p>
            <a:r>
              <a:rPr lang="en-US" altLang="en-US" dirty="0"/>
              <a:t>Despite all precautions, E</a:t>
            </a:r>
            <a:r>
              <a:rPr lang="en-US" altLang="en-US" sz="100" dirty="0"/>
              <a:t> </a:t>
            </a:r>
            <a:r>
              <a:rPr lang="en-US" altLang="en-US" dirty="0"/>
              <a:t>M</a:t>
            </a:r>
            <a:r>
              <a:rPr lang="en-US" altLang="en-US" sz="100" dirty="0"/>
              <a:t> </a:t>
            </a:r>
            <a:r>
              <a:rPr lang="en-US" altLang="en-US" dirty="0"/>
              <a:t>T may still be held liable.</a:t>
            </a:r>
          </a:p>
        </p:txBody>
      </p:sp>
    </p:spTree>
    <p:extLst>
      <p:ext uri="{BB962C8B-B14F-4D97-AF65-F5344CB8AC3E}">
        <p14:creationId xmlns:p14="http://schemas.microsoft.com/office/powerpoint/2010/main" val="2860343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117F-7FDA-4CF5-A46F-700075569AFD}"/>
              </a:ext>
            </a:extLst>
          </p:cNvPr>
          <p:cNvSpPr>
            <a:spLocks noGrp="1"/>
          </p:cNvSpPr>
          <p:nvPr>
            <p:ph type="title"/>
          </p:nvPr>
        </p:nvSpPr>
        <p:spPr/>
        <p:txBody>
          <a:bodyPr/>
          <a:lstStyle/>
          <a:p>
            <a:r>
              <a:rPr lang="en-US" dirty="0"/>
              <a:t>When a Patient Refuses Care </a:t>
            </a:r>
            <a:r>
              <a:rPr lang="en-US" sz="2000" b="0" dirty="0"/>
              <a:t>(2 of 6)</a:t>
            </a:r>
            <a:endParaRPr lang="en-IN" sz="2000" b="0" dirty="0"/>
          </a:p>
        </p:txBody>
      </p:sp>
      <p:sp>
        <p:nvSpPr>
          <p:cNvPr id="3" name="Content Placeholder 2">
            <a:extLst>
              <a:ext uri="{FF2B5EF4-FFF2-40B4-BE49-F238E27FC236}">
                <a16:creationId xmlns:a16="http://schemas.microsoft.com/office/drawing/2014/main" id="{B85A5E5A-9B59-43BC-8CA6-DB7AB9443866}"/>
              </a:ext>
            </a:extLst>
          </p:cNvPr>
          <p:cNvSpPr>
            <a:spLocks noGrp="1"/>
          </p:cNvSpPr>
          <p:nvPr>
            <p:ph sz="quarter" idx="13"/>
          </p:nvPr>
        </p:nvSpPr>
        <p:spPr/>
        <p:txBody>
          <a:bodyPr/>
          <a:lstStyle/>
          <a:p>
            <a:r>
              <a:rPr lang="en-US" altLang="en-US" dirty="0"/>
              <a:t>Take all possible actions to persuade the patient to accept care and transport.</a:t>
            </a:r>
          </a:p>
          <a:p>
            <a:pPr lvl="1"/>
            <a:r>
              <a:rPr lang="en-US" altLang="en-US" dirty="0"/>
              <a:t>Spend time speaking with the patient.</a:t>
            </a:r>
          </a:p>
          <a:p>
            <a:pPr lvl="1"/>
            <a:r>
              <a:rPr lang="en-US" altLang="en-US" dirty="0"/>
              <a:t>Listen carefully to try to determine why the patient is refusing care.</a:t>
            </a:r>
          </a:p>
          <a:p>
            <a:pPr lvl="1"/>
            <a:r>
              <a:rPr lang="en-US" altLang="en-US" dirty="0"/>
              <a:t>Inform the patient of the consequences of not going to the hospital. This is an essential component of every refusal-of-care situation.</a:t>
            </a:r>
          </a:p>
        </p:txBody>
      </p:sp>
    </p:spTree>
    <p:extLst>
      <p:ext uri="{BB962C8B-B14F-4D97-AF65-F5344CB8AC3E}">
        <p14:creationId xmlns:p14="http://schemas.microsoft.com/office/powerpoint/2010/main" val="2476371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117F-7FDA-4CF5-A46F-700075569AFD}"/>
              </a:ext>
            </a:extLst>
          </p:cNvPr>
          <p:cNvSpPr>
            <a:spLocks noGrp="1"/>
          </p:cNvSpPr>
          <p:nvPr>
            <p:ph type="title"/>
          </p:nvPr>
        </p:nvSpPr>
        <p:spPr/>
        <p:txBody>
          <a:bodyPr/>
          <a:lstStyle/>
          <a:p>
            <a:r>
              <a:rPr lang="en-US" dirty="0"/>
              <a:t>When a Patient Refuses Care </a:t>
            </a:r>
            <a:r>
              <a:rPr lang="en-US" sz="2000" b="0" dirty="0"/>
              <a:t>(3 of 6)</a:t>
            </a:r>
            <a:endParaRPr lang="en-IN" sz="2000" b="0" dirty="0"/>
          </a:p>
        </p:txBody>
      </p:sp>
      <p:sp>
        <p:nvSpPr>
          <p:cNvPr id="3" name="Content Placeholder 2">
            <a:extLst>
              <a:ext uri="{FF2B5EF4-FFF2-40B4-BE49-F238E27FC236}">
                <a16:creationId xmlns:a16="http://schemas.microsoft.com/office/drawing/2014/main" id="{B85A5E5A-9B59-43BC-8CA6-DB7AB9443866}"/>
              </a:ext>
            </a:extLst>
          </p:cNvPr>
          <p:cNvSpPr>
            <a:spLocks noGrp="1"/>
          </p:cNvSpPr>
          <p:nvPr>
            <p:ph sz="quarter" idx="13"/>
          </p:nvPr>
        </p:nvSpPr>
        <p:spPr/>
        <p:txBody>
          <a:bodyPr/>
          <a:lstStyle/>
          <a:p>
            <a:r>
              <a:rPr lang="en-US" altLang="en-US" dirty="0"/>
              <a:t>Take all possible actions to persuade the patient to accept care and transport.</a:t>
            </a:r>
          </a:p>
          <a:p>
            <a:pPr lvl="1"/>
            <a:r>
              <a:rPr lang="en-US" altLang="en-US" dirty="0"/>
              <a:t>Consult medical direction.</a:t>
            </a:r>
          </a:p>
          <a:p>
            <a:pPr lvl="1"/>
            <a:r>
              <a:rPr lang="en-US" altLang="en-US" dirty="0"/>
              <a:t>Ask the patient if it is all right if you call a family member—or advise the patient that you would like to call a family member.</a:t>
            </a:r>
          </a:p>
        </p:txBody>
      </p:sp>
    </p:spTree>
    <p:extLst>
      <p:ext uri="{BB962C8B-B14F-4D97-AF65-F5344CB8AC3E}">
        <p14:creationId xmlns:p14="http://schemas.microsoft.com/office/powerpoint/2010/main" val="877094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117F-7FDA-4CF5-A46F-700075569AFD}"/>
              </a:ext>
            </a:extLst>
          </p:cNvPr>
          <p:cNvSpPr>
            <a:spLocks noGrp="1"/>
          </p:cNvSpPr>
          <p:nvPr>
            <p:ph type="title"/>
          </p:nvPr>
        </p:nvSpPr>
        <p:spPr/>
        <p:txBody>
          <a:bodyPr/>
          <a:lstStyle/>
          <a:p>
            <a:r>
              <a:rPr lang="en-US" dirty="0"/>
              <a:t>When a Patient Refuses Care </a:t>
            </a:r>
            <a:r>
              <a:rPr lang="en-US" sz="2000" b="0" dirty="0"/>
              <a:t>(4 of 6)</a:t>
            </a:r>
            <a:endParaRPr lang="en-IN" sz="2000" b="0" dirty="0"/>
          </a:p>
        </p:txBody>
      </p:sp>
      <p:sp>
        <p:nvSpPr>
          <p:cNvPr id="3" name="Content Placeholder 2">
            <a:extLst>
              <a:ext uri="{FF2B5EF4-FFF2-40B4-BE49-F238E27FC236}">
                <a16:creationId xmlns:a16="http://schemas.microsoft.com/office/drawing/2014/main" id="{B85A5E5A-9B59-43BC-8CA6-DB7AB9443866}"/>
              </a:ext>
            </a:extLst>
          </p:cNvPr>
          <p:cNvSpPr>
            <a:spLocks noGrp="1"/>
          </p:cNvSpPr>
          <p:nvPr>
            <p:ph sz="quarter" idx="13"/>
          </p:nvPr>
        </p:nvSpPr>
        <p:spPr/>
        <p:txBody>
          <a:bodyPr/>
          <a:lstStyle/>
          <a:p>
            <a:r>
              <a:rPr lang="en-US" altLang="en-US" dirty="0"/>
              <a:t>Take all possible actions to persuade the patient to accept care and transport.</a:t>
            </a:r>
          </a:p>
          <a:p>
            <a:pPr lvl="1"/>
            <a:r>
              <a:rPr lang="en-US" altLang="en-US" dirty="0"/>
              <a:t>Call law enforcement personnel if necessary.</a:t>
            </a:r>
          </a:p>
          <a:p>
            <a:pPr lvl="1"/>
            <a:r>
              <a:rPr lang="en-US" altLang="en-US" dirty="0"/>
              <a:t>Ask the patient to sign the refusal of care form used by your agency.</a:t>
            </a:r>
          </a:p>
        </p:txBody>
      </p:sp>
    </p:spTree>
    <p:extLst>
      <p:ext uri="{BB962C8B-B14F-4D97-AF65-F5344CB8AC3E}">
        <p14:creationId xmlns:p14="http://schemas.microsoft.com/office/powerpoint/2010/main" val="1323495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FA3-C873-4924-B55B-0F831C57EC47}"/>
              </a:ext>
            </a:extLst>
          </p:cNvPr>
          <p:cNvSpPr>
            <a:spLocks noGrp="1"/>
          </p:cNvSpPr>
          <p:nvPr>
            <p:ph type="title"/>
          </p:nvPr>
        </p:nvSpPr>
        <p:spPr/>
        <p:txBody>
          <a:bodyPr/>
          <a:lstStyle/>
          <a:p>
            <a:r>
              <a:rPr lang="en-IN" dirty="0"/>
              <a:t>Think About </a:t>
            </a:r>
            <a:r>
              <a:rPr lang="en-IN" dirty="0" smtClean="0"/>
              <a:t>It 1</a:t>
            </a:r>
            <a:endParaRPr lang="en-IN" sz="2000" b="0" dirty="0"/>
          </a:p>
        </p:txBody>
      </p:sp>
      <p:sp>
        <p:nvSpPr>
          <p:cNvPr id="3" name="Content Placeholder 2">
            <a:extLst>
              <a:ext uri="{FF2B5EF4-FFF2-40B4-BE49-F238E27FC236}">
                <a16:creationId xmlns:a16="http://schemas.microsoft.com/office/drawing/2014/main" id="{2E6FAA70-BD4A-4B18-A0C3-4759EB3A75B3}"/>
              </a:ext>
            </a:extLst>
          </p:cNvPr>
          <p:cNvSpPr>
            <a:spLocks noGrp="1"/>
          </p:cNvSpPr>
          <p:nvPr>
            <p:ph sz="quarter" idx="13"/>
          </p:nvPr>
        </p:nvSpPr>
        <p:spPr>
          <a:xfrm>
            <a:off x="457199" y="1556326"/>
            <a:ext cx="8406143" cy="4467955"/>
          </a:xfrm>
        </p:spPr>
        <p:txBody>
          <a:bodyPr/>
          <a:lstStyle/>
          <a:p>
            <a:r>
              <a:rPr lang="en-US" dirty="0"/>
              <a:t>What are the risks of beginning treatment and/or transport without getting consent from the patient?</a:t>
            </a:r>
          </a:p>
          <a:p>
            <a:r>
              <a:rPr lang="en-US" dirty="0"/>
              <a:t>What if the patient refuses to sign the refusal of care form?</a:t>
            </a:r>
          </a:p>
        </p:txBody>
      </p:sp>
    </p:spTree>
    <p:extLst>
      <p:ext uri="{BB962C8B-B14F-4D97-AF65-F5344CB8AC3E}">
        <p14:creationId xmlns:p14="http://schemas.microsoft.com/office/powerpoint/2010/main" val="640727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117F-7FDA-4CF5-A46F-700075569AFD}"/>
              </a:ext>
            </a:extLst>
          </p:cNvPr>
          <p:cNvSpPr>
            <a:spLocks noGrp="1"/>
          </p:cNvSpPr>
          <p:nvPr>
            <p:ph type="title"/>
          </p:nvPr>
        </p:nvSpPr>
        <p:spPr/>
        <p:txBody>
          <a:bodyPr/>
          <a:lstStyle/>
          <a:p>
            <a:r>
              <a:rPr lang="en-US" dirty="0"/>
              <a:t>When a Patient Refuses Care </a:t>
            </a:r>
            <a:r>
              <a:rPr lang="en-US" sz="2000" b="0" dirty="0"/>
              <a:t>(5 of 6)</a:t>
            </a:r>
            <a:endParaRPr lang="en-IN" sz="2000" b="0" dirty="0"/>
          </a:p>
        </p:txBody>
      </p:sp>
      <p:sp>
        <p:nvSpPr>
          <p:cNvPr id="3" name="Content Placeholder 2">
            <a:extLst>
              <a:ext uri="{FF2B5EF4-FFF2-40B4-BE49-F238E27FC236}">
                <a16:creationId xmlns:a16="http://schemas.microsoft.com/office/drawing/2014/main" id="{B85A5E5A-9B59-43BC-8CA6-DB7AB9443866}"/>
              </a:ext>
            </a:extLst>
          </p:cNvPr>
          <p:cNvSpPr>
            <a:spLocks noGrp="1"/>
          </p:cNvSpPr>
          <p:nvPr>
            <p:ph sz="quarter" idx="13"/>
          </p:nvPr>
        </p:nvSpPr>
        <p:spPr/>
        <p:txBody>
          <a:bodyPr/>
          <a:lstStyle/>
          <a:p>
            <a:r>
              <a:rPr lang="en-US" altLang="en-US" dirty="0"/>
              <a:t>Subjecting the patient to unwanted care and transport has actually been viewed in court as assault or battery.</a:t>
            </a:r>
          </a:p>
          <a:p>
            <a:r>
              <a:rPr lang="en-US" altLang="en-US" dirty="0"/>
              <a:t>Have witnesses to refusal.</a:t>
            </a:r>
          </a:p>
          <a:p>
            <a:r>
              <a:rPr lang="en-US" altLang="en-US" dirty="0"/>
              <a:t>Inform patient that if they change their mind, they can call back.</a:t>
            </a:r>
          </a:p>
        </p:txBody>
      </p:sp>
    </p:spTree>
    <p:extLst>
      <p:ext uri="{BB962C8B-B14F-4D97-AF65-F5344CB8AC3E}">
        <p14:creationId xmlns:p14="http://schemas.microsoft.com/office/powerpoint/2010/main" val="41848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117F-7FDA-4CF5-A46F-700075569AFD}"/>
              </a:ext>
            </a:extLst>
          </p:cNvPr>
          <p:cNvSpPr>
            <a:spLocks noGrp="1"/>
          </p:cNvSpPr>
          <p:nvPr>
            <p:ph type="title"/>
          </p:nvPr>
        </p:nvSpPr>
        <p:spPr/>
        <p:txBody>
          <a:bodyPr/>
          <a:lstStyle/>
          <a:p>
            <a:r>
              <a:rPr lang="en-US" dirty="0"/>
              <a:t>When a Patient Refuses Care </a:t>
            </a:r>
            <a:r>
              <a:rPr lang="en-US" sz="2000" b="0" dirty="0"/>
              <a:t>(6 of 6)</a:t>
            </a:r>
            <a:endParaRPr lang="en-IN" sz="2000" b="0" dirty="0"/>
          </a:p>
        </p:txBody>
      </p:sp>
      <p:sp>
        <p:nvSpPr>
          <p:cNvPr id="3" name="Content Placeholder 2">
            <a:extLst>
              <a:ext uri="{FF2B5EF4-FFF2-40B4-BE49-F238E27FC236}">
                <a16:creationId xmlns:a16="http://schemas.microsoft.com/office/drawing/2014/main" id="{B85A5E5A-9B59-43BC-8CA6-DB7AB9443866}"/>
              </a:ext>
            </a:extLst>
          </p:cNvPr>
          <p:cNvSpPr>
            <a:spLocks noGrp="1"/>
          </p:cNvSpPr>
          <p:nvPr>
            <p:ph sz="quarter" idx="13"/>
          </p:nvPr>
        </p:nvSpPr>
        <p:spPr/>
        <p:txBody>
          <a:bodyPr/>
          <a:lstStyle/>
          <a:p>
            <a:r>
              <a:rPr lang="en-US" altLang="en-US" dirty="0"/>
              <a:t>If possible, have friend or relative remain with patient.</a:t>
            </a:r>
          </a:p>
          <a:p>
            <a:r>
              <a:rPr lang="en-US" altLang="en-US" dirty="0"/>
              <a:t>Document attempts thoroughly.</a:t>
            </a:r>
          </a:p>
        </p:txBody>
      </p:sp>
    </p:spTree>
    <p:extLst>
      <p:ext uri="{BB962C8B-B14F-4D97-AF65-F5344CB8AC3E}">
        <p14:creationId xmlns:p14="http://schemas.microsoft.com/office/powerpoint/2010/main" val="3167680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D102-DE81-41F2-8A73-6CF60AD932DB}"/>
              </a:ext>
            </a:extLst>
          </p:cNvPr>
          <p:cNvSpPr>
            <a:spLocks noGrp="1"/>
          </p:cNvSpPr>
          <p:nvPr>
            <p:ph type="title"/>
          </p:nvPr>
        </p:nvSpPr>
        <p:spPr>
          <a:xfrm>
            <a:off x="457199" y="215371"/>
            <a:ext cx="8605319" cy="1097279"/>
          </a:xfrm>
        </p:spPr>
        <p:txBody>
          <a:bodyPr/>
          <a:lstStyle/>
          <a:p>
            <a:r>
              <a:rPr lang="en-US" sz="3200" dirty="0"/>
              <a:t>Do Not Resuscitate Orders and Physician Orders for Life-Sustaining Treatment</a:t>
            </a:r>
            <a:endParaRPr lang="en-IN" sz="3200" dirty="0"/>
          </a:p>
        </p:txBody>
      </p:sp>
      <p:sp>
        <p:nvSpPr>
          <p:cNvPr id="3" name="Content Placeholder 2">
            <a:extLst>
              <a:ext uri="{FF2B5EF4-FFF2-40B4-BE49-F238E27FC236}">
                <a16:creationId xmlns:a16="http://schemas.microsoft.com/office/drawing/2014/main" id="{1962690D-F31F-40B9-AE56-B5167A7ABC68}"/>
              </a:ext>
            </a:extLst>
          </p:cNvPr>
          <p:cNvSpPr>
            <a:spLocks noGrp="1"/>
          </p:cNvSpPr>
          <p:nvPr>
            <p:ph sz="quarter" idx="13"/>
          </p:nvPr>
        </p:nvSpPr>
        <p:spPr/>
        <p:txBody>
          <a:bodyPr/>
          <a:lstStyle/>
          <a:p>
            <a:r>
              <a:rPr lang="en-US" altLang="en-US" dirty="0">
                <a:sym typeface="Lucida Grande" pitchFamily="-111" charset="0"/>
              </a:rPr>
              <a:t>Legal document expressing patient’s wishes if patient is unable to speak for self</a:t>
            </a:r>
          </a:p>
          <a:p>
            <a:r>
              <a:rPr lang="en-US" altLang="en-US" dirty="0">
                <a:sym typeface="Lucida Grande" pitchFamily="-111" charset="0"/>
              </a:rPr>
              <a:t>Do not resuscitate order (D</a:t>
            </a:r>
            <a:r>
              <a:rPr lang="en-US" altLang="en-US" sz="100" dirty="0">
                <a:sym typeface="Lucida Grande" pitchFamily="-111" charset="0"/>
              </a:rPr>
              <a:t> </a:t>
            </a:r>
            <a:r>
              <a:rPr lang="en-US" altLang="en-US" dirty="0">
                <a:sym typeface="Lucida Grande" pitchFamily="-111" charset="0"/>
              </a:rPr>
              <a:t>N</a:t>
            </a:r>
            <a:r>
              <a:rPr lang="en-US" altLang="en-US" sz="100" dirty="0">
                <a:sym typeface="Lucida Grande" pitchFamily="-111" charset="0"/>
              </a:rPr>
              <a:t> </a:t>
            </a:r>
            <a:r>
              <a:rPr lang="en-US" altLang="en-US" dirty="0">
                <a:sym typeface="Lucida Grande" pitchFamily="-111" charset="0"/>
              </a:rPr>
              <a:t>R)</a:t>
            </a:r>
          </a:p>
          <a:p>
            <a:pPr lvl="1"/>
            <a:r>
              <a:rPr lang="en-US" altLang="en-US" dirty="0">
                <a:sym typeface="Lucida Grande" pitchFamily="-111" charset="0"/>
              </a:rPr>
              <a:t>May be part of an advance directive</a:t>
            </a:r>
          </a:p>
          <a:p>
            <a:pPr lvl="1"/>
            <a:r>
              <a:rPr lang="en-US" altLang="en-US" dirty="0">
                <a:sym typeface="Lucida Grande" pitchFamily="-111" charset="0"/>
              </a:rPr>
              <a:t>May be part of a Physician Order for Life-Sustaining Treatment (P</a:t>
            </a:r>
            <a:r>
              <a:rPr lang="en-US" altLang="en-US" sz="100" dirty="0">
                <a:sym typeface="Lucida Grande" pitchFamily="-111" charset="0"/>
              </a:rPr>
              <a:t> </a:t>
            </a:r>
            <a:r>
              <a:rPr lang="en-US" altLang="en-US" dirty="0">
                <a:sym typeface="Lucida Grande" pitchFamily="-111" charset="0"/>
              </a:rPr>
              <a:t>O</a:t>
            </a:r>
            <a:r>
              <a:rPr lang="en-US" altLang="en-US" sz="100" dirty="0">
                <a:sym typeface="Lucida Grande" pitchFamily="-111" charset="0"/>
              </a:rPr>
              <a:t> </a:t>
            </a:r>
            <a:r>
              <a:rPr lang="en-US" altLang="en-US" dirty="0">
                <a:sym typeface="Lucida Grande" pitchFamily="-111" charset="0"/>
              </a:rPr>
              <a:t>L</a:t>
            </a:r>
            <a:r>
              <a:rPr lang="en-US" altLang="en-US" sz="100" dirty="0">
                <a:sym typeface="Lucida Grande" pitchFamily="-111" charset="0"/>
              </a:rPr>
              <a:t> </a:t>
            </a:r>
            <a:r>
              <a:rPr lang="en-US" altLang="en-US" dirty="0">
                <a:sym typeface="Lucida Grande" pitchFamily="-111" charset="0"/>
              </a:rPr>
              <a:t>S</a:t>
            </a:r>
            <a:r>
              <a:rPr lang="en-US" altLang="en-US" sz="100" dirty="0">
                <a:sym typeface="Lucida Grande" pitchFamily="-111" charset="0"/>
              </a:rPr>
              <a:t> </a:t>
            </a:r>
            <a:r>
              <a:rPr lang="en-US" altLang="en-US" dirty="0">
                <a:sym typeface="Lucida Grande" pitchFamily="-111" charset="0"/>
              </a:rPr>
              <a:t>T)</a:t>
            </a:r>
          </a:p>
          <a:p>
            <a:r>
              <a:rPr lang="en-US" altLang="en-US" dirty="0">
                <a:sym typeface="Lucida Grande" pitchFamily="-111" charset="0"/>
              </a:rPr>
              <a:t>Should also be familiar with living wills and health care proxies</a:t>
            </a:r>
          </a:p>
        </p:txBody>
      </p:sp>
    </p:spTree>
    <p:extLst>
      <p:ext uri="{BB962C8B-B14F-4D97-AF65-F5344CB8AC3E}">
        <p14:creationId xmlns:p14="http://schemas.microsoft.com/office/powerpoint/2010/main" val="4210242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Other Legal Issues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1341859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a:t>
            </a:r>
            <a:endParaRPr lang="en-IN" dirty="0"/>
          </a:p>
        </p:txBody>
      </p:sp>
      <p:sp>
        <p:nvSpPr>
          <p:cNvPr id="4" name="Text Placeholder 3"/>
          <p:cNvSpPr>
            <a:spLocks noGrp="1"/>
          </p:cNvSpPr>
          <p:nvPr>
            <p:ph type="body" sz="quarter" idx="14"/>
          </p:nvPr>
        </p:nvSpPr>
        <p:spPr/>
        <p:txBody>
          <a:bodyPr/>
          <a:lstStyle/>
          <a:p>
            <a:r>
              <a:rPr lang="en-US" altLang="en-US" dirty="0">
                <a:hlinkClick r:id="rId3" action="ppaction://hlinksldjump"/>
              </a:rPr>
              <a:t>Scope of Practice</a:t>
            </a:r>
            <a:endParaRPr lang="en-US" altLang="en-US" dirty="0"/>
          </a:p>
          <a:p>
            <a:r>
              <a:rPr lang="en-US" altLang="en-US" dirty="0">
                <a:hlinkClick r:id="rId4" action="ppaction://hlinksldjump"/>
              </a:rPr>
              <a:t>Patient Consent and Refusal</a:t>
            </a:r>
            <a:endParaRPr lang="en-US" altLang="en-US" dirty="0"/>
          </a:p>
          <a:p>
            <a:r>
              <a:rPr lang="en-US" altLang="en-US" dirty="0">
                <a:hlinkClick r:id="rId5" action="ppaction://hlinksldjump"/>
              </a:rPr>
              <a:t>Other Legal Issues</a:t>
            </a:r>
            <a:endParaRPr lang="en-US" altLang="en-US" dirty="0"/>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E880-96CD-4451-A4B4-EFC731F5FF56}"/>
              </a:ext>
            </a:extLst>
          </p:cNvPr>
          <p:cNvSpPr>
            <a:spLocks noGrp="1"/>
          </p:cNvSpPr>
          <p:nvPr>
            <p:ph type="title"/>
          </p:nvPr>
        </p:nvSpPr>
        <p:spPr/>
        <p:txBody>
          <a:bodyPr/>
          <a:lstStyle/>
          <a:p>
            <a:r>
              <a:rPr lang="en-IN" dirty="0"/>
              <a:t>Negligence </a:t>
            </a:r>
            <a:r>
              <a:rPr lang="en-IN" sz="2000" b="0" dirty="0"/>
              <a:t>(1 of 3)</a:t>
            </a:r>
          </a:p>
        </p:txBody>
      </p:sp>
      <p:sp>
        <p:nvSpPr>
          <p:cNvPr id="3" name="Content Placeholder 2">
            <a:extLst>
              <a:ext uri="{FF2B5EF4-FFF2-40B4-BE49-F238E27FC236}">
                <a16:creationId xmlns:a16="http://schemas.microsoft.com/office/drawing/2014/main" id="{5C13F2AA-A115-429B-B0DF-1D0E46977B84}"/>
              </a:ext>
            </a:extLst>
          </p:cNvPr>
          <p:cNvSpPr>
            <a:spLocks noGrp="1"/>
          </p:cNvSpPr>
          <p:nvPr>
            <p:ph sz="quarter" idx="13"/>
          </p:nvPr>
        </p:nvSpPr>
        <p:spPr/>
        <p:txBody>
          <a:bodyPr/>
          <a:lstStyle/>
          <a:p>
            <a:r>
              <a:rPr lang="en-US" altLang="en-US" dirty="0">
                <a:sym typeface="Lucida Grande" pitchFamily="-111" charset="0"/>
              </a:rPr>
              <a:t>Something that should have been done was not done or was done incorrectly</a:t>
            </a:r>
          </a:p>
          <a:p>
            <a:r>
              <a:rPr lang="en-US" altLang="en-US" dirty="0">
                <a:sym typeface="Lucida Grande" pitchFamily="-111" charset="0"/>
              </a:rPr>
              <a:t>Must prove:</a:t>
            </a:r>
          </a:p>
          <a:p>
            <a:pPr lvl="1"/>
            <a:r>
              <a:rPr lang="en-US" altLang="en-US" dirty="0">
                <a:sym typeface="Lucida Grande" pitchFamily="-111" charset="0"/>
              </a:rPr>
              <a:t>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T had duty to act</a:t>
            </a:r>
          </a:p>
          <a:p>
            <a:pPr lvl="1"/>
            <a:r>
              <a:rPr lang="en-US" altLang="en-US" dirty="0">
                <a:sym typeface="Lucida Grande" pitchFamily="-111" charset="0"/>
              </a:rPr>
              <a:t>Breach of duty</a:t>
            </a:r>
          </a:p>
          <a:p>
            <a:pPr lvl="2"/>
            <a:r>
              <a:rPr lang="en-US" altLang="en-US" dirty="0">
                <a:sym typeface="Lucida Grande" pitchFamily="-111" charset="0"/>
              </a:rPr>
              <a:t>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T failed to provide standard of care expected or failed to act</a:t>
            </a:r>
          </a:p>
        </p:txBody>
      </p:sp>
    </p:spTree>
    <p:extLst>
      <p:ext uri="{BB962C8B-B14F-4D97-AF65-F5344CB8AC3E}">
        <p14:creationId xmlns:p14="http://schemas.microsoft.com/office/powerpoint/2010/main" val="3021177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E880-96CD-4451-A4B4-EFC731F5FF56}"/>
              </a:ext>
            </a:extLst>
          </p:cNvPr>
          <p:cNvSpPr>
            <a:spLocks noGrp="1"/>
          </p:cNvSpPr>
          <p:nvPr>
            <p:ph type="title"/>
          </p:nvPr>
        </p:nvSpPr>
        <p:spPr/>
        <p:txBody>
          <a:bodyPr/>
          <a:lstStyle/>
          <a:p>
            <a:r>
              <a:rPr lang="en-IN" dirty="0"/>
              <a:t>Negligence </a:t>
            </a:r>
            <a:r>
              <a:rPr lang="en-IN" sz="2000" b="0" dirty="0"/>
              <a:t>(2 of 3)</a:t>
            </a:r>
          </a:p>
        </p:txBody>
      </p:sp>
      <p:sp>
        <p:nvSpPr>
          <p:cNvPr id="3" name="Content Placeholder 2">
            <a:extLst>
              <a:ext uri="{FF2B5EF4-FFF2-40B4-BE49-F238E27FC236}">
                <a16:creationId xmlns:a16="http://schemas.microsoft.com/office/drawing/2014/main" id="{5C13F2AA-A115-429B-B0DF-1D0E46977B84}"/>
              </a:ext>
            </a:extLst>
          </p:cNvPr>
          <p:cNvSpPr>
            <a:spLocks noGrp="1"/>
          </p:cNvSpPr>
          <p:nvPr>
            <p:ph sz="quarter" idx="13"/>
          </p:nvPr>
        </p:nvSpPr>
        <p:spPr/>
        <p:txBody>
          <a:bodyPr/>
          <a:lstStyle/>
          <a:p>
            <a:r>
              <a:rPr lang="en-US" altLang="en-US" dirty="0">
                <a:sym typeface="Lucida Grande" pitchFamily="-111" charset="0"/>
              </a:rPr>
              <a:t>Must prove:</a:t>
            </a:r>
          </a:p>
          <a:p>
            <a:pPr lvl="1"/>
            <a:r>
              <a:rPr lang="en-US" altLang="en-US" dirty="0">
                <a:sym typeface="Lucida Grande" pitchFamily="-111" charset="0"/>
              </a:rPr>
              <a:t>Proximate causation</a:t>
            </a:r>
          </a:p>
          <a:p>
            <a:pPr lvl="2"/>
            <a:r>
              <a:rPr lang="en-US" altLang="en-US" dirty="0">
                <a:sym typeface="Lucida Grande" pitchFamily="-111" charset="0"/>
              </a:rPr>
              <a:t>Patient suffered harm because of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T action or inaction</a:t>
            </a:r>
          </a:p>
          <a:p>
            <a:r>
              <a:rPr lang="en-US" altLang="en-US" dirty="0">
                <a:sym typeface="Lucida Grande" pitchFamily="-111" charset="0"/>
              </a:rPr>
              <a:t>Negligent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smtClean="0">
                <a:sym typeface="Lucida Grande" pitchFamily="-111" charset="0"/>
              </a:rPr>
              <a:t>Ts </a:t>
            </a:r>
            <a:r>
              <a:rPr lang="en-US" altLang="en-US" dirty="0">
                <a:sym typeface="Lucida Grande" pitchFamily="-111" charset="0"/>
              </a:rPr>
              <a:t>may be required to pay damages.</a:t>
            </a:r>
          </a:p>
        </p:txBody>
      </p:sp>
    </p:spTree>
    <p:extLst>
      <p:ext uri="{BB962C8B-B14F-4D97-AF65-F5344CB8AC3E}">
        <p14:creationId xmlns:p14="http://schemas.microsoft.com/office/powerpoint/2010/main" val="3258721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E880-96CD-4451-A4B4-EFC731F5FF56}"/>
              </a:ext>
            </a:extLst>
          </p:cNvPr>
          <p:cNvSpPr>
            <a:spLocks noGrp="1"/>
          </p:cNvSpPr>
          <p:nvPr>
            <p:ph type="title"/>
          </p:nvPr>
        </p:nvSpPr>
        <p:spPr/>
        <p:txBody>
          <a:bodyPr/>
          <a:lstStyle/>
          <a:p>
            <a:r>
              <a:rPr lang="en-IN" dirty="0"/>
              <a:t>Negligence </a:t>
            </a:r>
            <a:r>
              <a:rPr lang="en-IN" sz="2000" b="0" dirty="0"/>
              <a:t>(3 of 3)</a:t>
            </a:r>
          </a:p>
        </p:txBody>
      </p:sp>
      <p:sp>
        <p:nvSpPr>
          <p:cNvPr id="3" name="Content Placeholder 2">
            <a:extLst>
              <a:ext uri="{FF2B5EF4-FFF2-40B4-BE49-F238E27FC236}">
                <a16:creationId xmlns:a16="http://schemas.microsoft.com/office/drawing/2014/main" id="{5C13F2AA-A115-429B-B0DF-1D0E46977B84}"/>
              </a:ext>
            </a:extLst>
          </p:cNvPr>
          <p:cNvSpPr>
            <a:spLocks noGrp="1"/>
          </p:cNvSpPr>
          <p:nvPr>
            <p:ph sz="quarter" idx="13"/>
          </p:nvPr>
        </p:nvSpPr>
        <p:spPr/>
        <p:txBody>
          <a:bodyPr/>
          <a:lstStyle/>
          <a:p>
            <a:r>
              <a:rPr lang="en-US" altLang="en-US" dirty="0">
                <a:sym typeface="Lucida Grande" pitchFamily="-111" charset="0"/>
              </a:rPr>
              <a:t>Lawsuits against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Ts are usually classified as torts</a:t>
            </a:r>
          </a:p>
          <a:p>
            <a:r>
              <a:rPr lang="en-US" altLang="en-US" dirty="0">
                <a:sym typeface="Lucida Grande" pitchFamily="-111" charset="0"/>
              </a:rPr>
              <a:t>Res</a:t>
            </a:r>
            <a:r>
              <a:rPr lang="en-US" altLang="en-US" i="1" dirty="0">
                <a:sym typeface="Lucida Grande" pitchFamily="-111" charset="0"/>
              </a:rPr>
              <a:t> </a:t>
            </a:r>
            <a:r>
              <a:rPr lang="en-US" altLang="en-US" dirty="0">
                <a:sym typeface="Lucida Grande" pitchFamily="-111" charset="0"/>
              </a:rPr>
              <a:t>ipsa loquitur</a:t>
            </a:r>
            <a:r>
              <a:rPr lang="en-US" altLang="en-US" i="1" dirty="0">
                <a:sym typeface="Lucida Grande" pitchFamily="-111" charset="0"/>
              </a:rPr>
              <a:t> </a:t>
            </a:r>
            <a:r>
              <a:rPr lang="en-US" altLang="en-US" dirty="0">
                <a:sym typeface="Lucida Grande" pitchFamily="-111" charset="0"/>
              </a:rPr>
              <a:t>(the thing speaks for itself)</a:t>
            </a:r>
          </a:p>
          <a:p>
            <a:pPr lvl="1"/>
            <a:r>
              <a:rPr lang="en-US" altLang="en-US" dirty="0">
                <a:sym typeface="Lucida Grande" pitchFamily="-111" charset="0"/>
              </a:rPr>
              <a:t>Legal concept important in negligence cases</a:t>
            </a:r>
            <a:endParaRPr lang="en-US" altLang="en-US" dirty="0"/>
          </a:p>
        </p:txBody>
      </p:sp>
    </p:spTree>
    <p:extLst>
      <p:ext uri="{BB962C8B-B14F-4D97-AF65-F5344CB8AC3E}">
        <p14:creationId xmlns:p14="http://schemas.microsoft.com/office/powerpoint/2010/main" val="922300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87AA-218F-4337-946F-C4A3D04A0E38}"/>
              </a:ext>
            </a:extLst>
          </p:cNvPr>
          <p:cNvSpPr>
            <a:spLocks noGrp="1"/>
          </p:cNvSpPr>
          <p:nvPr>
            <p:ph type="title"/>
          </p:nvPr>
        </p:nvSpPr>
        <p:spPr/>
        <p:txBody>
          <a:bodyPr/>
          <a:lstStyle/>
          <a:p>
            <a:r>
              <a:rPr lang="en-US" dirty="0"/>
              <a:t>Duty to Act </a:t>
            </a:r>
            <a:r>
              <a:rPr lang="en-US" sz="2000" b="0" dirty="0"/>
              <a:t>(1 of 2)</a:t>
            </a:r>
            <a:endParaRPr lang="en-IN" sz="2000" b="0" dirty="0"/>
          </a:p>
        </p:txBody>
      </p:sp>
      <p:sp>
        <p:nvSpPr>
          <p:cNvPr id="3" name="Content Placeholder 2">
            <a:extLst>
              <a:ext uri="{FF2B5EF4-FFF2-40B4-BE49-F238E27FC236}">
                <a16:creationId xmlns:a16="http://schemas.microsoft.com/office/drawing/2014/main" id="{0D0FE0F0-2519-4553-BD16-6718B948E1A3}"/>
              </a:ext>
            </a:extLst>
          </p:cNvPr>
          <p:cNvSpPr>
            <a:spLocks noGrp="1"/>
          </p:cNvSpPr>
          <p:nvPr>
            <p:ph sz="quarter" idx="13"/>
          </p:nvPr>
        </p:nvSpPr>
        <p:spPr/>
        <p:txBody>
          <a:bodyPr/>
          <a:lstStyle/>
          <a:p>
            <a:r>
              <a:rPr lang="en-US" dirty="0"/>
              <a:t>Obligation to provide care to a patient</a:t>
            </a:r>
          </a:p>
          <a:p>
            <a:r>
              <a:rPr lang="en-US" dirty="0"/>
              <a:t>Duty to act is not always clear.</a:t>
            </a:r>
          </a:p>
          <a:p>
            <a:pPr lvl="1"/>
            <a:r>
              <a:rPr lang="en-US" dirty="0"/>
              <a:t>Off duty</a:t>
            </a:r>
          </a:p>
          <a:p>
            <a:pPr lvl="1"/>
            <a:r>
              <a:rPr lang="en-US" dirty="0"/>
              <a:t>On duty but out of jurisdiction</a:t>
            </a:r>
          </a:p>
          <a:p>
            <a:r>
              <a:rPr lang="en-US" dirty="0"/>
              <a:t>Follow local laws and protocols.</a:t>
            </a:r>
          </a:p>
          <a:p>
            <a:r>
              <a:rPr lang="en-US" dirty="0"/>
              <a:t>Follow own conscience.</a:t>
            </a:r>
          </a:p>
        </p:txBody>
      </p:sp>
    </p:spTree>
    <p:extLst>
      <p:ext uri="{BB962C8B-B14F-4D97-AF65-F5344CB8AC3E}">
        <p14:creationId xmlns:p14="http://schemas.microsoft.com/office/powerpoint/2010/main" val="1852932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87AA-218F-4337-946F-C4A3D04A0E38}"/>
              </a:ext>
            </a:extLst>
          </p:cNvPr>
          <p:cNvSpPr>
            <a:spLocks noGrp="1"/>
          </p:cNvSpPr>
          <p:nvPr>
            <p:ph type="title"/>
          </p:nvPr>
        </p:nvSpPr>
        <p:spPr/>
        <p:txBody>
          <a:bodyPr/>
          <a:lstStyle/>
          <a:p>
            <a:r>
              <a:rPr lang="en-US" dirty="0"/>
              <a:t>Duty to Act </a:t>
            </a:r>
            <a:r>
              <a:rPr lang="en-US" sz="2000" b="0" dirty="0"/>
              <a:t>(2 of 2)</a:t>
            </a:r>
            <a:endParaRPr lang="en-IN" sz="2000" b="0" dirty="0"/>
          </a:p>
        </p:txBody>
      </p:sp>
      <p:sp>
        <p:nvSpPr>
          <p:cNvPr id="3" name="Content Placeholder 2">
            <a:extLst>
              <a:ext uri="{FF2B5EF4-FFF2-40B4-BE49-F238E27FC236}">
                <a16:creationId xmlns:a16="http://schemas.microsoft.com/office/drawing/2014/main" id="{0D0FE0F0-2519-4553-BD16-6718B948E1A3}"/>
              </a:ext>
            </a:extLst>
          </p:cNvPr>
          <p:cNvSpPr>
            <a:spLocks noGrp="1"/>
          </p:cNvSpPr>
          <p:nvPr>
            <p:ph sz="quarter" idx="13"/>
          </p:nvPr>
        </p:nvSpPr>
        <p:spPr/>
        <p:txBody>
          <a:bodyPr/>
          <a:lstStyle/>
          <a:p>
            <a:r>
              <a:rPr lang="en-US" dirty="0"/>
              <a:t>Abandonment</a:t>
            </a:r>
          </a:p>
          <a:p>
            <a:pPr lvl="1"/>
            <a:r>
              <a:rPr lang="en-US" dirty="0"/>
              <a:t>Once care is initiated, it may not be discontinued until transferred to medical personnel of equal or greater training.</a:t>
            </a:r>
          </a:p>
          <a:p>
            <a:pPr lvl="1"/>
            <a:r>
              <a:rPr lang="en-US" dirty="0"/>
              <a:t>Failure to do so may constitute abandonment.</a:t>
            </a:r>
          </a:p>
        </p:txBody>
      </p:sp>
    </p:spTree>
    <p:extLst>
      <p:ext uri="{BB962C8B-B14F-4D97-AF65-F5344CB8AC3E}">
        <p14:creationId xmlns:p14="http://schemas.microsoft.com/office/powerpoint/2010/main" val="1681219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D805-6432-474B-B21C-BA7C648F7F90}"/>
              </a:ext>
            </a:extLst>
          </p:cNvPr>
          <p:cNvSpPr>
            <a:spLocks noGrp="1"/>
          </p:cNvSpPr>
          <p:nvPr>
            <p:ph type="title"/>
          </p:nvPr>
        </p:nvSpPr>
        <p:spPr/>
        <p:txBody>
          <a:bodyPr/>
          <a:lstStyle/>
          <a:p>
            <a:r>
              <a:rPr lang="en-IN" dirty="0"/>
              <a:t>Good Samaritan Laws</a:t>
            </a:r>
          </a:p>
        </p:txBody>
      </p:sp>
      <p:sp>
        <p:nvSpPr>
          <p:cNvPr id="3" name="Content Placeholder 2">
            <a:extLst>
              <a:ext uri="{FF2B5EF4-FFF2-40B4-BE49-F238E27FC236}">
                <a16:creationId xmlns:a16="http://schemas.microsoft.com/office/drawing/2014/main" id="{7C1E6B24-FD92-4A38-A0EF-0150C8BD450A}"/>
              </a:ext>
            </a:extLst>
          </p:cNvPr>
          <p:cNvSpPr>
            <a:spLocks noGrp="1"/>
          </p:cNvSpPr>
          <p:nvPr>
            <p:ph sz="quarter" idx="13"/>
          </p:nvPr>
        </p:nvSpPr>
        <p:spPr>
          <a:xfrm>
            <a:off x="457200" y="1556326"/>
            <a:ext cx="8104094" cy="4467955"/>
          </a:xfrm>
        </p:spPr>
        <p:txBody>
          <a:bodyPr/>
          <a:lstStyle/>
          <a:p>
            <a:r>
              <a:rPr lang="en-US" altLang="en-US" dirty="0">
                <a:sym typeface="Lucida Grande" pitchFamily="-111" charset="0"/>
              </a:rPr>
              <a:t>Grant immunity from liability if rescuer acts in good faith within level of training</a:t>
            </a:r>
          </a:p>
          <a:p>
            <a:r>
              <a:rPr lang="en-US" altLang="en-US" dirty="0">
                <a:sym typeface="Lucida Grande" pitchFamily="-111" charset="0"/>
              </a:rPr>
              <a:t>May not cover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T</a:t>
            </a:r>
            <a:r>
              <a:rPr lang="en-US" altLang="en-US" sz="100" dirty="0">
                <a:sym typeface="Lucida Grande" pitchFamily="-111" charset="0"/>
              </a:rPr>
              <a:t> </a:t>
            </a:r>
            <a:r>
              <a:rPr lang="en-US" altLang="en-US" dirty="0">
                <a:sym typeface="Lucida Grande" pitchFamily="-111" charset="0"/>
              </a:rPr>
              <a:t>s in some situations</a:t>
            </a:r>
          </a:p>
          <a:p>
            <a:r>
              <a:rPr lang="en-US" altLang="en-US" dirty="0">
                <a:sym typeface="Lucida Grande" pitchFamily="-111" charset="0"/>
              </a:rPr>
              <a:t>Do not protect persons from gross negligence or violations of law</a:t>
            </a:r>
          </a:p>
        </p:txBody>
      </p:sp>
    </p:spTree>
    <p:extLst>
      <p:ext uri="{BB962C8B-B14F-4D97-AF65-F5344CB8AC3E}">
        <p14:creationId xmlns:p14="http://schemas.microsoft.com/office/powerpoint/2010/main" val="3905769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81F2-22B8-426B-916E-7E36A42AAC47}"/>
              </a:ext>
            </a:extLst>
          </p:cNvPr>
          <p:cNvSpPr>
            <a:spLocks noGrp="1"/>
          </p:cNvSpPr>
          <p:nvPr>
            <p:ph type="title"/>
          </p:nvPr>
        </p:nvSpPr>
        <p:spPr/>
        <p:txBody>
          <a:bodyPr/>
          <a:lstStyle/>
          <a:p>
            <a:r>
              <a:rPr lang="en-IN" dirty="0"/>
              <a:t>Think About </a:t>
            </a:r>
            <a:r>
              <a:rPr lang="en-IN" dirty="0" smtClean="0"/>
              <a:t>It 2</a:t>
            </a:r>
            <a:endParaRPr lang="en-IN" dirty="0"/>
          </a:p>
        </p:txBody>
      </p:sp>
      <p:sp>
        <p:nvSpPr>
          <p:cNvPr id="3" name="Content Placeholder 2">
            <a:extLst>
              <a:ext uri="{FF2B5EF4-FFF2-40B4-BE49-F238E27FC236}">
                <a16:creationId xmlns:a16="http://schemas.microsoft.com/office/drawing/2014/main" id="{4B423A60-B25A-4347-B3F3-346BE000366C}"/>
              </a:ext>
            </a:extLst>
          </p:cNvPr>
          <p:cNvSpPr>
            <a:spLocks noGrp="1"/>
          </p:cNvSpPr>
          <p:nvPr>
            <p:ph sz="quarter" idx="13"/>
          </p:nvPr>
        </p:nvSpPr>
        <p:spPr>
          <a:xfrm>
            <a:off x="457200" y="1556326"/>
            <a:ext cx="8523838" cy="4467955"/>
          </a:xfrm>
        </p:spPr>
        <p:txBody>
          <a:bodyPr/>
          <a:lstStyle/>
          <a:p>
            <a:r>
              <a:rPr lang="en-US" altLang="en-US" dirty="0">
                <a:sym typeface="Lucida Grande" pitchFamily="-111" charset="0"/>
              </a:rPr>
              <a:t>You arrive on the scene of a patient in cardiac arrest. The family says she has a D</a:t>
            </a:r>
            <a:r>
              <a:rPr lang="en-US" altLang="en-US" sz="100" dirty="0">
                <a:sym typeface="Lucida Grande" pitchFamily="-111" charset="0"/>
              </a:rPr>
              <a:t> </a:t>
            </a:r>
            <a:r>
              <a:rPr lang="en-US" altLang="en-US" dirty="0">
                <a:sym typeface="Lucida Grande" pitchFamily="-111" charset="0"/>
              </a:rPr>
              <a:t>N</a:t>
            </a:r>
            <a:r>
              <a:rPr lang="en-US" altLang="en-US" sz="100" dirty="0">
                <a:sym typeface="Lucida Grande" pitchFamily="-111" charset="0"/>
              </a:rPr>
              <a:t> </a:t>
            </a:r>
            <a:r>
              <a:rPr lang="en-US" altLang="en-US" dirty="0">
                <a:sym typeface="Lucida Grande" pitchFamily="-111" charset="0"/>
              </a:rPr>
              <a:t>R, but don’t know where it is. How should you handle this?</a:t>
            </a:r>
          </a:p>
          <a:p>
            <a:r>
              <a:rPr lang="en-US" altLang="en-US" dirty="0">
                <a:sym typeface="Lucida Grande" pitchFamily="-111" charset="0"/>
              </a:rPr>
              <a:t>You are off duty and arrive on the scene of a vehicle crash. Police and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S have not yet arrived. Are you legally obligated to stop and render aid?</a:t>
            </a:r>
          </a:p>
        </p:txBody>
      </p:sp>
    </p:spTree>
    <p:extLst>
      <p:ext uri="{BB962C8B-B14F-4D97-AF65-F5344CB8AC3E}">
        <p14:creationId xmlns:p14="http://schemas.microsoft.com/office/powerpoint/2010/main" val="2625057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B5C93-0E06-415A-AA55-DC42153D256A}"/>
              </a:ext>
            </a:extLst>
          </p:cNvPr>
          <p:cNvSpPr>
            <a:spLocks noGrp="1"/>
          </p:cNvSpPr>
          <p:nvPr>
            <p:ph type="title"/>
          </p:nvPr>
        </p:nvSpPr>
        <p:spPr/>
        <p:txBody>
          <a:bodyPr/>
          <a:lstStyle/>
          <a:p>
            <a:r>
              <a:rPr lang="en-IN" dirty="0"/>
              <a:t>Confidentiality </a:t>
            </a:r>
            <a:r>
              <a:rPr lang="en-IN" sz="2000" b="0" dirty="0"/>
              <a:t>(1 of 2)</a:t>
            </a:r>
          </a:p>
        </p:txBody>
      </p:sp>
      <p:sp>
        <p:nvSpPr>
          <p:cNvPr id="3" name="Content Placeholder 2">
            <a:extLst>
              <a:ext uri="{FF2B5EF4-FFF2-40B4-BE49-F238E27FC236}">
                <a16:creationId xmlns:a16="http://schemas.microsoft.com/office/drawing/2014/main" id="{D91970FA-856B-45AD-A5DD-6191A9F8DD5F}"/>
              </a:ext>
            </a:extLst>
          </p:cNvPr>
          <p:cNvSpPr>
            <a:spLocks noGrp="1"/>
          </p:cNvSpPr>
          <p:nvPr>
            <p:ph sz="quarter" idx="13"/>
          </p:nvPr>
        </p:nvSpPr>
        <p:spPr/>
        <p:txBody>
          <a:bodyPr/>
          <a:lstStyle/>
          <a:p>
            <a:r>
              <a:rPr lang="en-US" dirty="0"/>
              <a:t>Information on patient’s history, condition, treatment considered confidential</a:t>
            </a:r>
          </a:p>
        </p:txBody>
      </p:sp>
    </p:spTree>
    <p:extLst>
      <p:ext uri="{BB962C8B-B14F-4D97-AF65-F5344CB8AC3E}">
        <p14:creationId xmlns:p14="http://schemas.microsoft.com/office/powerpoint/2010/main" val="18185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B5C93-0E06-415A-AA55-DC42153D256A}"/>
              </a:ext>
            </a:extLst>
          </p:cNvPr>
          <p:cNvSpPr>
            <a:spLocks noGrp="1"/>
          </p:cNvSpPr>
          <p:nvPr>
            <p:ph type="title"/>
          </p:nvPr>
        </p:nvSpPr>
        <p:spPr/>
        <p:txBody>
          <a:bodyPr/>
          <a:lstStyle/>
          <a:p>
            <a:r>
              <a:rPr lang="en-IN" dirty="0"/>
              <a:t>Confidentiality </a:t>
            </a:r>
            <a:r>
              <a:rPr lang="en-IN" sz="2000" b="0" dirty="0"/>
              <a:t>(2 of 2)</a:t>
            </a:r>
          </a:p>
        </p:txBody>
      </p:sp>
      <p:sp>
        <p:nvSpPr>
          <p:cNvPr id="3" name="Content Placeholder 2">
            <a:extLst>
              <a:ext uri="{FF2B5EF4-FFF2-40B4-BE49-F238E27FC236}">
                <a16:creationId xmlns:a16="http://schemas.microsoft.com/office/drawing/2014/main" id="{D91970FA-856B-45AD-A5DD-6191A9F8DD5F}"/>
              </a:ext>
            </a:extLst>
          </p:cNvPr>
          <p:cNvSpPr>
            <a:spLocks noGrp="1"/>
          </p:cNvSpPr>
          <p:nvPr>
            <p:ph sz="quarter" idx="13"/>
          </p:nvPr>
        </p:nvSpPr>
        <p:spPr/>
        <p:txBody>
          <a:bodyPr/>
          <a:lstStyle/>
          <a:p>
            <a:r>
              <a:rPr lang="en-US" altLang="en-US" dirty="0"/>
              <a:t>Privacy Rule of the Health Insurance Portability and Accountability Act (H</a:t>
            </a:r>
            <a:r>
              <a:rPr lang="en-US" altLang="en-US" sz="100" dirty="0"/>
              <a:t> </a:t>
            </a:r>
            <a:r>
              <a:rPr lang="en-US" altLang="en-US" dirty="0"/>
              <a:t>I</a:t>
            </a:r>
            <a:r>
              <a:rPr lang="en-US" altLang="en-US" sz="100" dirty="0"/>
              <a:t> </a:t>
            </a:r>
            <a:r>
              <a:rPr lang="en-US" altLang="en-US" dirty="0"/>
              <a:t>P</a:t>
            </a:r>
            <a:r>
              <a:rPr lang="en-US" altLang="en-US" sz="100" dirty="0"/>
              <a:t> </a:t>
            </a:r>
            <a:r>
              <a:rPr lang="en-US" altLang="en-US" dirty="0"/>
              <a:t>A</a:t>
            </a:r>
            <a:r>
              <a:rPr lang="en-US" altLang="en-US" sz="100" dirty="0"/>
              <a:t> </a:t>
            </a:r>
            <a:r>
              <a:rPr lang="en-US" altLang="en-US" dirty="0"/>
              <a:t>A)</a:t>
            </a:r>
            <a:endParaRPr lang="en-US" altLang="en-US" dirty="0">
              <a:sym typeface="Lucida Grande" pitchFamily="-111" charset="0"/>
            </a:endParaRPr>
          </a:p>
          <a:p>
            <a:pPr lvl="1"/>
            <a:r>
              <a:rPr lang="en-US" altLang="en-US" dirty="0">
                <a:sym typeface="Lucida Grande" pitchFamily="-111" charset="0"/>
              </a:rPr>
              <a:t>Information shared with other health care personnel as part of patient’s continuing care</a:t>
            </a:r>
          </a:p>
          <a:p>
            <a:pPr lvl="1"/>
            <a:r>
              <a:rPr lang="en-US" altLang="en-US" dirty="0">
                <a:sym typeface="Lucida Grande" pitchFamily="-111" charset="0"/>
              </a:rPr>
              <a:t>Otherwise must be obtained through subpoena</a:t>
            </a:r>
          </a:p>
        </p:txBody>
      </p:sp>
    </p:spTree>
    <p:extLst>
      <p:ext uri="{BB962C8B-B14F-4D97-AF65-F5344CB8AC3E}">
        <p14:creationId xmlns:p14="http://schemas.microsoft.com/office/powerpoint/2010/main" val="3087037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p:txBody>
          <a:bodyPr/>
          <a:lstStyle/>
          <a:p>
            <a:r>
              <a:rPr lang="en-IN" dirty="0"/>
              <a:t>Medical Identification Devices</a:t>
            </a:r>
            <a:endParaRPr lang="en-IN" sz="2000" dirty="0"/>
          </a:p>
        </p:txBody>
      </p:sp>
      <p:pic>
        <p:nvPicPr>
          <p:cNvPr id="4" name="Picture 3" descr="The Photo displays the front and back of a medical identification bracelet. The photo has medic alert that is embossed on the front of both the bracelets and diabetic neuropathy with the contact number is embossed on the back."/>
          <p:cNvPicPr>
            <a:picLocks noChangeAspect="1"/>
          </p:cNvPicPr>
          <p:nvPr/>
        </p:nvPicPr>
        <p:blipFill>
          <a:blip r:embed="rId3"/>
          <a:stretch>
            <a:fillRect/>
          </a:stretch>
        </p:blipFill>
        <p:spPr>
          <a:xfrm>
            <a:off x="477016" y="1847943"/>
            <a:ext cx="8189967" cy="2679506"/>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4"/>
          </p:nvPr>
        </p:nvSpPr>
        <p:spPr>
          <a:xfrm>
            <a:off x="457201" y="5356665"/>
            <a:ext cx="6753224" cy="371943"/>
          </a:xfrm>
        </p:spPr>
        <p:txBody>
          <a:bodyPr/>
          <a:lstStyle/>
          <a:p>
            <a:pPr marL="432" indent="0">
              <a:buNone/>
            </a:pPr>
            <a:r>
              <a:rPr lang="en-US" sz="2000" dirty="0"/>
              <a:t>Example of a medical identification device (front and back).</a:t>
            </a:r>
          </a:p>
        </p:txBody>
      </p:sp>
    </p:spTree>
    <p:extLst>
      <p:ext uri="{BB962C8B-B14F-4D97-AF65-F5344CB8AC3E}">
        <p14:creationId xmlns:p14="http://schemas.microsoft.com/office/powerpoint/2010/main" val="198670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Scope of </a:t>
            </a:r>
            <a:r>
              <a:rPr lang="en-US" altLang="en-US" dirty="0" smtClean="0"/>
              <a:t>Practice </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E39D-BBC5-4CA0-856B-AB7765F070B1}"/>
              </a:ext>
            </a:extLst>
          </p:cNvPr>
          <p:cNvSpPr>
            <a:spLocks noGrp="1"/>
          </p:cNvSpPr>
          <p:nvPr>
            <p:ph type="title"/>
          </p:nvPr>
        </p:nvSpPr>
        <p:spPr/>
        <p:txBody>
          <a:bodyPr/>
          <a:lstStyle/>
          <a:p>
            <a:r>
              <a:rPr lang="en-US" dirty="0"/>
              <a:t>Special Situations </a:t>
            </a:r>
            <a:r>
              <a:rPr lang="en-US" sz="2000" b="0" dirty="0"/>
              <a:t>(1 of 3)</a:t>
            </a:r>
            <a:endParaRPr lang="en-IN" sz="2000" b="0" dirty="0"/>
          </a:p>
        </p:txBody>
      </p:sp>
      <p:sp>
        <p:nvSpPr>
          <p:cNvPr id="3" name="Content Placeholder 2">
            <a:extLst>
              <a:ext uri="{FF2B5EF4-FFF2-40B4-BE49-F238E27FC236}">
                <a16:creationId xmlns:a16="http://schemas.microsoft.com/office/drawing/2014/main" id="{56191177-AA21-41FB-A722-785C3826AA61}"/>
              </a:ext>
            </a:extLst>
          </p:cNvPr>
          <p:cNvSpPr>
            <a:spLocks noGrp="1"/>
          </p:cNvSpPr>
          <p:nvPr>
            <p:ph sz="quarter" idx="13"/>
          </p:nvPr>
        </p:nvSpPr>
        <p:spPr/>
        <p:txBody>
          <a:bodyPr/>
          <a:lstStyle/>
          <a:p>
            <a:r>
              <a:rPr lang="en-US" dirty="0"/>
              <a:t>Medical identification devices</a:t>
            </a:r>
          </a:p>
          <a:p>
            <a:pPr lvl="1"/>
            <a:r>
              <a:rPr lang="en-US" dirty="0"/>
              <a:t>For particular medical conditions</a:t>
            </a:r>
          </a:p>
          <a:p>
            <a:pPr lvl="1"/>
            <a:r>
              <a:rPr lang="en-US" dirty="0"/>
              <a:t>Necklace, bracelet, or card</a:t>
            </a:r>
          </a:p>
          <a:p>
            <a:pPr lvl="1"/>
            <a:r>
              <a:rPr lang="en-US" dirty="0"/>
              <a:t>Conditions include:</a:t>
            </a:r>
          </a:p>
          <a:p>
            <a:pPr lvl="2"/>
            <a:r>
              <a:rPr lang="en-US" dirty="0"/>
              <a:t>Heart conditions</a:t>
            </a:r>
          </a:p>
          <a:p>
            <a:pPr lvl="2"/>
            <a:r>
              <a:rPr lang="en-US" dirty="0"/>
              <a:t>Allergies</a:t>
            </a:r>
          </a:p>
          <a:p>
            <a:pPr lvl="2"/>
            <a:r>
              <a:rPr lang="en-US" dirty="0"/>
              <a:t>Diabetes</a:t>
            </a:r>
          </a:p>
          <a:p>
            <a:pPr lvl="2"/>
            <a:r>
              <a:rPr lang="en-US" dirty="0"/>
              <a:t>Epilepsy</a:t>
            </a:r>
          </a:p>
        </p:txBody>
      </p:sp>
    </p:spTree>
    <p:extLst>
      <p:ext uri="{BB962C8B-B14F-4D97-AF65-F5344CB8AC3E}">
        <p14:creationId xmlns:p14="http://schemas.microsoft.com/office/powerpoint/2010/main" val="1219459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E39D-BBC5-4CA0-856B-AB7765F070B1}"/>
              </a:ext>
            </a:extLst>
          </p:cNvPr>
          <p:cNvSpPr>
            <a:spLocks noGrp="1"/>
          </p:cNvSpPr>
          <p:nvPr>
            <p:ph type="title"/>
          </p:nvPr>
        </p:nvSpPr>
        <p:spPr/>
        <p:txBody>
          <a:bodyPr/>
          <a:lstStyle/>
          <a:p>
            <a:r>
              <a:rPr lang="en-US" dirty="0"/>
              <a:t>Special Situations </a:t>
            </a:r>
            <a:r>
              <a:rPr lang="en-US" sz="2000" b="0" dirty="0"/>
              <a:t>(2 of 3)</a:t>
            </a:r>
            <a:endParaRPr lang="en-IN" sz="2000" b="0" dirty="0"/>
          </a:p>
        </p:txBody>
      </p:sp>
      <p:sp>
        <p:nvSpPr>
          <p:cNvPr id="3" name="Content Placeholder 2">
            <a:extLst>
              <a:ext uri="{FF2B5EF4-FFF2-40B4-BE49-F238E27FC236}">
                <a16:creationId xmlns:a16="http://schemas.microsoft.com/office/drawing/2014/main" id="{56191177-AA21-41FB-A722-785C3826AA61}"/>
              </a:ext>
            </a:extLst>
          </p:cNvPr>
          <p:cNvSpPr>
            <a:spLocks noGrp="1"/>
          </p:cNvSpPr>
          <p:nvPr>
            <p:ph sz="quarter" idx="13"/>
          </p:nvPr>
        </p:nvSpPr>
        <p:spPr>
          <a:xfrm>
            <a:off x="457200" y="1556326"/>
            <a:ext cx="8378982" cy="4467955"/>
          </a:xfrm>
        </p:spPr>
        <p:txBody>
          <a:bodyPr/>
          <a:lstStyle/>
          <a:p>
            <a:r>
              <a:rPr lang="en-US" dirty="0"/>
              <a:t>Organ donors</a:t>
            </a:r>
          </a:p>
          <a:p>
            <a:pPr lvl="1"/>
            <a:r>
              <a:rPr lang="en-US" dirty="0"/>
              <a:t>Completed legal document allowing donation of organs and tissues in event of death</a:t>
            </a:r>
          </a:p>
          <a:p>
            <a:pPr lvl="1"/>
            <a:r>
              <a:rPr lang="en-US" dirty="0"/>
              <a:t>May be identified by family members, donor card, driver’s license</a:t>
            </a:r>
          </a:p>
          <a:p>
            <a:pPr lvl="1"/>
            <a:r>
              <a:rPr lang="en-US" dirty="0"/>
              <a:t>Receiving hospital and/or medical direction should be advised per protocol</a:t>
            </a:r>
          </a:p>
        </p:txBody>
      </p:sp>
    </p:spTree>
    <p:extLst>
      <p:ext uri="{BB962C8B-B14F-4D97-AF65-F5344CB8AC3E}">
        <p14:creationId xmlns:p14="http://schemas.microsoft.com/office/powerpoint/2010/main" val="1215065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E39D-BBC5-4CA0-856B-AB7765F070B1}"/>
              </a:ext>
            </a:extLst>
          </p:cNvPr>
          <p:cNvSpPr>
            <a:spLocks noGrp="1"/>
          </p:cNvSpPr>
          <p:nvPr>
            <p:ph type="title"/>
          </p:nvPr>
        </p:nvSpPr>
        <p:spPr/>
        <p:txBody>
          <a:bodyPr/>
          <a:lstStyle/>
          <a:p>
            <a:r>
              <a:rPr lang="en-US" dirty="0"/>
              <a:t>Special Situations </a:t>
            </a:r>
            <a:r>
              <a:rPr lang="en-US" sz="2000" b="0" dirty="0"/>
              <a:t>(3 of 3)</a:t>
            </a:r>
            <a:endParaRPr lang="en-IN" sz="2000" b="0" dirty="0"/>
          </a:p>
        </p:txBody>
      </p:sp>
      <p:sp>
        <p:nvSpPr>
          <p:cNvPr id="3" name="Content Placeholder 2">
            <a:extLst>
              <a:ext uri="{FF2B5EF4-FFF2-40B4-BE49-F238E27FC236}">
                <a16:creationId xmlns:a16="http://schemas.microsoft.com/office/drawing/2014/main" id="{56191177-AA21-41FB-A722-785C3826AA61}"/>
              </a:ext>
            </a:extLst>
          </p:cNvPr>
          <p:cNvSpPr>
            <a:spLocks noGrp="1"/>
          </p:cNvSpPr>
          <p:nvPr>
            <p:ph sz="quarter" idx="13"/>
          </p:nvPr>
        </p:nvSpPr>
        <p:spPr>
          <a:xfrm>
            <a:off x="457200" y="1556326"/>
            <a:ext cx="8378982" cy="4467955"/>
          </a:xfrm>
        </p:spPr>
        <p:txBody>
          <a:bodyPr/>
          <a:lstStyle/>
          <a:p>
            <a:r>
              <a:rPr lang="en-US" dirty="0"/>
              <a:t>Safe haven laws</a:t>
            </a:r>
          </a:p>
          <a:p>
            <a:pPr lvl="1"/>
            <a:r>
              <a:rPr lang="en-US" dirty="0"/>
              <a:t>Allow person to drop off an infant or child at any fire, police, or E</a:t>
            </a:r>
            <a:r>
              <a:rPr lang="en-US" sz="100" dirty="0"/>
              <a:t> </a:t>
            </a:r>
            <a:r>
              <a:rPr lang="en-US" dirty="0"/>
              <a:t>M</a:t>
            </a:r>
            <a:r>
              <a:rPr lang="en-US" sz="100" dirty="0"/>
              <a:t> </a:t>
            </a:r>
            <a:r>
              <a:rPr lang="en-US" dirty="0"/>
              <a:t>S station</a:t>
            </a:r>
          </a:p>
          <a:p>
            <a:pPr lvl="1"/>
            <a:r>
              <a:rPr lang="en-US" dirty="0"/>
              <a:t>States have different guidelines for ages of children included</a:t>
            </a:r>
          </a:p>
          <a:p>
            <a:pPr lvl="1"/>
            <a:r>
              <a:rPr lang="en-US" dirty="0"/>
              <a:t>Protect children who may otherwise be abandoned or harmed by parents unwilling or unable to care for them</a:t>
            </a:r>
          </a:p>
        </p:txBody>
      </p:sp>
    </p:spTree>
    <p:extLst>
      <p:ext uri="{BB962C8B-B14F-4D97-AF65-F5344CB8AC3E}">
        <p14:creationId xmlns:p14="http://schemas.microsoft.com/office/powerpoint/2010/main" val="1465014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BDF0-0729-422C-8570-EA6414A7A172}"/>
              </a:ext>
            </a:extLst>
          </p:cNvPr>
          <p:cNvSpPr>
            <a:spLocks noGrp="1"/>
          </p:cNvSpPr>
          <p:nvPr>
            <p:ph type="title"/>
          </p:nvPr>
        </p:nvSpPr>
        <p:spPr/>
        <p:txBody>
          <a:bodyPr/>
          <a:lstStyle/>
          <a:p>
            <a:r>
              <a:rPr lang="en-US" dirty="0"/>
              <a:t>Crime Scenes </a:t>
            </a:r>
            <a:r>
              <a:rPr lang="en-US" sz="2000" b="0" dirty="0"/>
              <a:t>(1 of 3)</a:t>
            </a:r>
            <a:endParaRPr lang="en-IN" sz="2000" b="0" dirty="0"/>
          </a:p>
        </p:txBody>
      </p:sp>
      <p:sp>
        <p:nvSpPr>
          <p:cNvPr id="3" name="Content Placeholder 2">
            <a:extLst>
              <a:ext uri="{FF2B5EF4-FFF2-40B4-BE49-F238E27FC236}">
                <a16:creationId xmlns:a16="http://schemas.microsoft.com/office/drawing/2014/main" id="{A8A778DD-1173-4689-A4C1-653203B019C2}"/>
              </a:ext>
            </a:extLst>
          </p:cNvPr>
          <p:cNvSpPr>
            <a:spLocks noGrp="1"/>
          </p:cNvSpPr>
          <p:nvPr>
            <p:ph sz="quarter" idx="13"/>
          </p:nvPr>
        </p:nvSpPr>
        <p:spPr/>
        <p:txBody>
          <a:bodyPr/>
          <a:lstStyle/>
          <a:p>
            <a:r>
              <a:rPr lang="en-US" altLang="en-US" dirty="0">
                <a:sym typeface="Lucida Grande" pitchFamily="-111" charset="0"/>
              </a:rPr>
              <a:t>Location where crime was committed or anywhere evidence may be found</a:t>
            </a:r>
          </a:p>
          <a:p>
            <a:r>
              <a:rPr lang="en-US" altLang="en-US" dirty="0">
                <a:sym typeface="Lucida Grande" pitchFamily="-111" charset="0"/>
              </a:rPr>
              <a:t>Once police have made scene safe,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T’s priority is patient care.</a:t>
            </a:r>
          </a:p>
          <a:p>
            <a:r>
              <a:rPr lang="en-US" altLang="en-US" dirty="0">
                <a:sym typeface="Lucida Grande" pitchFamily="-111" charset="0"/>
              </a:rPr>
              <a:t>Know what evidence is.</a:t>
            </a:r>
          </a:p>
          <a:p>
            <a:r>
              <a:rPr lang="en-US" altLang="en-US" dirty="0">
                <a:sym typeface="Lucida Grande" pitchFamily="-111" charset="0"/>
              </a:rPr>
              <a:t>Take steps to preserve evidence.</a:t>
            </a:r>
          </a:p>
        </p:txBody>
      </p:sp>
    </p:spTree>
    <p:extLst>
      <p:ext uri="{BB962C8B-B14F-4D97-AF65-F5344CB8AC3E}">
        <p14:creationId xmlns:p14="http://schemas.microsoft.com/office/powerpoint/2010/main" val="959457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BDF0-0729-422C-8570-EA6414A7A172}"/>
              </a:ext>
            </a:extLst>
          </p:cNvPr>
          <p:cNvSpPr>
            <a:spLocks noGrp="1"/>
          </p:cNvSpPr>
          <p:nvPr>
            <p:ph type="title"/>
          </p:nvPr>
        </p:nvSpPr>
        <p:spPr/>
        <p:txBody>
          <a:bodyPr/>
          <a:lstStyle/>
          <a:p>
            <a:r>
              <a:rPr lang="en-US" dirty="0"/>
              <a:t>Crime Scenes </a:t>
            </a:r>
            <a:r>
              <a:rPr lang="en-US" sz="2000" b="0" dirty="0"/>
              <a:t>(2 of 3)</a:t>
            </a:r>
            <a:endParaRPr lang="en-IN" sz="2000" b="0" dirty="0"/>
          </a:p>
        </p:txBody>
      </p:sp>
      <p:sp>
        <p:nvSpPr>
          <p:cNvPr id="3" name="Content Placeholder 2">
            <a:extLst>
              <a:ext uri="{FF2B5EF4-FFF2-40B4-BE49-F238E27FC236}">
                <a16:creationId xmlns:a16="http://schemas.microsoft.com/office/drawing/2014/main" id="{A8A778DD-1173-4689-A4C1-653203B019C2}"/>
              </a:ext>
            </a:extLst>
          </p:cNvPr>
          <p:cNvSpPr>
            <a:spLocks noGrp="1"/>
          </p:cNvSpPr>
          <p:nvPr>
            <p:ph sz="quarter" idx="13"/>
          </p:nvPr>
        </p:nvSpPr>
        <p:spPr/>
        <p:txBody>
          <a:bodyPr/>
          <a:lstStyle/>
          <a:p>
            <a:r>
              <a:rPr lang="en-US" altLang="en-US" dirty="0">
                <a:sym typeface="Lucida Grande" pitchFamily="-111" charset="0"/>
              </a:rPr>
              <a:t>Examples of evidence</a:t>
            </a:r>
          </a:p>
          <a:p>
            <a:pPr lvl="1"/>
            <a:r>
              <a:rPr lang="en-US" altLang="en-US" dirty="0">
                <a:sym typeface="Lucida Grande" pitchFamily="-111" charset="0"/>
              </a:rPr>
              <a:t>Condition of the scene</a:t>
            </a:r>
          </a:p>
          <a:p>
            <a:pPr lvl="1"/>
            <a:r>
              <a:rPr lang="en-US" altLang="en-US" dirty="0">
                <a:sym typeface="Lucida Grande" pitchFamily="-111" charset="0"/>
              </a:rPr>
              <a:t>The patient</a:t>
            </a:r>
          </a:p>
          <a:p>
            <a:pPr lvl="1"/>
            <a:r>
              <a:rPr lang="en-US" altLang="en-US" dirty="0">
                <a:sym typeface="Lucida Grande" pitchFamily="-111" charset="0"/>
              </a:rPr>
              <a:t>Fingerprints and footprints</a:t>
            </a:r>
          </a:p>
          <a:p>
            <a:pPr lvl="1"/>
            <a:r>
              <a:rPr lang="en-US" altLang="en-US" dirty="0">
                <a:sym typeface="Lucida Grande" pitchFamily="-111" charset="0"/>
              </a:rPr>
              <a:t>Microscopic evidence</a:t>
            </a:r>
          </a:p>
        </p:txBody>
      </p:sp>
    </p:spTree>
    <p:extLst>
      <p:ext uri="{BB962C8B-B14F-4D97-AF65-F5344CB8AC3E}">
        <p14:creationId xmlns:p14="http://schemas.microsoft.com/office/powerpoint/2010/main" val="4284336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BDF0-0729-422C-8570-EA6414A7A172}"/>
              </a:ext>
            </a:extLst>
          </p:cNvPr>
          <p:cNvSpPr>
            <a:spLocks noGrp="1"/>
          </p:cNvSpPr>
          <p:nvPr>
            <p:ph type="title"/>
          </p:nvPr>
        </p:nvSpPr>
        <p:spPr/>
        <p:txBody>
          <a:bodyPr/>
          <a:lstStyle/>
          <a:p>
            <a:r>
              <a:rPr lang="en-US" dirty="0"/>
              <a:t>Crime Scenes </a:t>
            </a:r>
            <a:r>
              <a:rPr lang="en-US" sz="2000" b="0" dirty="0"/>
              <a:t>(3 of 3)</a:t>
            </a:r>
            <a:endParaRPr lang="en-IN" sz="2000" b="0" dirty="0"/>
          </a:p>
        </p:txBody>
      </p:sp>
      <p:sp>
        <p:nvSpPr>
          <p:cNvPr id="3" name="Content Placeholder 2">
            <a:extLst>
              <a:ext uri="{FF2B5EF4-FFF2-40B4-BE49-F238E27FC236}">
                <a16:creationId xmlns:a16="http://schemas.microsoft.com/office/drawing/2014/main" id="{A8A778DD-1173-4689-A4C1-653203B019C2}"/>
              </a:ext>
            </a:extLst>
          </p:cNvPr>
          <p:cNvSpPr>
            <a:spLocks noGrp="1"/>
          </p:cNvSpPr>
          <p:nvPr>
            <p:ph sz="quarter" idx="13"/>
          </p:nvPr>
        </p:nvSpPr>
        <p:spPr/>
        <p:txBody>
          <a:bodyPr/>
          <a:lstStyle/>
          <a:p>
            <a:r>
              <a:rPr lang="en-US" altLang="en-US" dirty="0">
                <a:sym typeface="Lucida Grande" pitchFamily="-111" charset="0"/>
              </a:rPr>
              <a:t>Preservation of evidence</a:t>
            </a:r>
          </a:p>
          <a:p>
            <a:pPr lvl="1"/>
            <a:r>
              <a:rPr lang="en-US" altLang="en-US" dirty="0">
                <a:sym typeface="Lucida Grande" pitchFamily="-111" charset="0"/>
              </a:rPr>
              <a:t>Remember what you touch</a:t>
            </a:r>
          </a:p>
          <a:p>
            <a:pPr lvl="1"/>
            <a:r>
              <a:rPr lang="en-US" altLang="en-US" dirty="0">
                <a:sym typeface="Lucida Grande" pitchFamily="-111" charset="0"/>
              </a:rPr>
              <a:t>Minimize your impact on the scene</a:t>
            </a:r>
          </a:p>
          <a:p>
            <a:pPr lvl="1"/>
            <a:r>
              <a:rPr lang="en-US" altLang="en-US" dirty="0">
                <a:sym typeface="Lucida Grande" pitchFamily="-111" charset="0"/>
              </a:rPr>
              <a:t>Work with the police</a:t>
            </a:r>
          </a:p>
        </p:txBody>
      </p:sp>
    </p:spTree>
    <p:extLst>
      <p:ext uri="{BB962C8B-B14F-4D97-AF65-F5344CB8AC3E}">
        <p14:creationId xmlns:p14="http://schemas.microsoft.com/office/powerpoint/2010/main" val="821792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95C0-DFEC-4FB2-B652-EC58CA4AA228}"/>
              </a:ext>
            </a:extLst>
          </p:cNvPr>
          <p:cNvSpPr>
            <a:spLocks noGrp="1"/>
          </p:cNvSpPr>
          <p:nvPr>
            <p:ph type="title"/>
          </p:nvPr>
        </p:nvSpPr>
        <p:spPr/>
        <p:txBody>
          <a:bodyPr/>
          <a:lstStyle/>
          <a:p>
            <a:r>
              <a:rPr lang="en-US" dirty="0"/>
              <a:t>Special Reporting Requirements </a:t>
            </a:r>
            <a:r>
              <a:rPr lang="en-US" sz="2000" b="0" dirty="0"/>
              <a:t>(1 of 2)</a:t>
            </a:r>
            <a:endParaRPr lang="en-IN" sz="2000" b="0" dirty="0"/>
          </a:p>
        </p:txBody>
      </p:sp>
      <p:sp>
        <p:nvSpPr>
          <p:cNvPr id="3" name="Content Placeholder 2">
            <a:extLst>
              <a:ext uri="{FF2B5EF4-FFF2-40B4-BE49-F238E27FC236}">
                <a16:creationId xmlns:a16="http://schemas.microsoft.com/office/drawing/2014/main" id="{B42ABE96-576F-442F-A5CA-B38801650355}"/>
              </a:ext>
            </a:extLst>
          </p:cNvPr>
          <p:cNvSpPr>
            <a:spLocks noGrp="1"/>
          </p:cNvSpPr>
          <p:nvPr>
            <p:ph sz="quarter" idx="13"/>
          </p:nvPr>
        </p:nvSpPr>
        <p:spPr/>
        <p:txBody>
          <a:bodyPr/>
          <a:lstStyle/>
          <a:p>
            <a:r>
              <a:rPr lang="en-US" dirty="0"/>
              <a:t>Child, elderly, or domestic abuse</a:t>
            </a:r>
          </a:p>
          <a:p>
            <a:r>
              <a:rPr lang="en-US" dirty="0"/>
              <a:t>Human trafficking</a:t>
            </a:r>
          </a:p>
          <a:p>
            <a:r>
              <a:rPr lang="en-US" dirty="0"/>
              <a:t>Violence (gunshot wounds or stabbings)</a:t>
            </a:r>
          </a:p>
          <a:p>
            <a:r>
              <a:rPr lang="en-US" dirty="0"/>
              <a:t>Sexual assault</a:t>
            </a:r>
          </a:p>
          <a:p>
            <a:r>
              <a:rPr lang="en-US" dirty="0"/>
              <a:t>Situations where restraint may be necessary</a:t>
            </a:r>
          </a:p>
        </p:txBody>
      </p:sp>
    </p:spTree>
    <p:extLst>
      <p:ext uri="{BB962C8B-B14F-4D97-AF65-F5344CB8AC3E}">
        <p14:creationId xmlns:p14="http://schemas.microsoft.com/office/powerpoint/2010/main" val="1172712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95C0-DFEC-4FB2-B652-EC58CA4AA228}"/>
              </a:ext>
            </a:extLst>
          </p:cNvPr>
          <p:cNvSpPr>
            <a:spLocks noGrp="1"/>
          </p:cNvSpPr>
          <p:nvPr>
            <p:ph type="title"/>
          </p:nvPr>
        </p:nvSpPr>
        <p:spPr/>
        <p:txBody>
          <a:bodyPr/>
          <a:lstStyle/>
          <a:p>
            <a:r>
              <a:rPr lang="en-US" dirty="0"/>
              <a:t>Special Reporting Requirements </a:t>
            </a:r>
            <a:r>
              <a:rPr lang="en-US" sz="2000" b="0" dirty="0"/>
              <a:t>(2 of 2)</a:t>
            </a:r>
            <a:endParaRPr lang="en-IN" sz="2000" b="0" dirty="0"/>
          </a:p>
        </p:txBody>
      </p:sp>
      <p:sp>
        <p:nvSpPr>
          <p:cNvPr id="3" name="Content Placeholder 2">
            <a:extLst>
              <a:ext uri="{FF2B5EF4-FFF2-40B4-BE49-F238E27FC236}">
                <a16:creationId xmlns:a16="http://schemas.microsoft.com/office/drawing/2014/main" id="{B42ABE96-576F-442F-A5CA-B38801650355}"/>
              </a:ext>
            </a:extLst>
          </p:cNvPr>
          <p:cNvSpPr>
            <a:spLocks noGrp="1"/>
          </p:cNvSpPr>
          <p:nvPr>
            <p:ph sz="quarter" idx="13"/>
          </p:nvPr>
        </p:nvSpPr>
        <p:spPr/>
        <p:txBody>
          <a:bodyPr/>
          <a:lstStyle/>
          <a:p>
            <a:r>
              <a:rPr lang="en-US" dirty="0"/>
              <a:t>Intoxicated person with injuries</a:t>
            </a:r>
          </a:p>
          <a:p>
            <a:r>
              <a:rPr lang="en-US" dirty="0"/>
              <a:t>Mentally incompetent people with injuries</a:t>
            </a:r>
          </a:p>
          <a:p>
            <a:r>
              <a:rPr lang="en-US" dirty="0"/>
              <a:t>Check local laws and protocols.</a:t>
            </a:r>
          </a:p>
        </p:txBody>
      </p:sp>
    </p:spTree>
    <p:extLst>
      <p:ext uri="{BB962C8B-B14F-4D97-AF65-F5344CB8AC3E}">
        <p14:creationId xmlns:p14="http://schemas.microsoft.com/office/powerpoint/2010/main" val="2618925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FE67-93CB-47C2-B9A1-33A7E045A085}"/>
              </a:ext>
            </a:extLst>
          </p:cNvPr>
          <p:cNvSpPr>
            <a:spLocks noGrp="1"/>
          </p:cNvSpPr>
          <p:nvPr>
            <p:ph type="title"/>
          </p:nvPr>
        </p:nvSpPr>
        <p:spPr/>
        <p:txBody>
          <a:bodyPr/>
          <a:lstStyle/>
          <a:p>
            <a:r>
              <a:rPr lang="en-US" dirty="0"/>
              <a:t>Other Ethical Responsibilities </a:t>
            </a:r>
            <a:r>
              <a:rPr lang="en-US" sz="2000" b="0" dirty="0"/>
              <a:t>(1 of 2)</a:t>
            </a:r>
            <a:endParaRPr lang="en-IN" sz="2000" b="0" dirty="0"/>
          </a:p>
        </p:txBody>
      </p:sp>
      <p:sp>
        <p:nvSpPr>
          <p:cNvPr id="3" name="Content Placeholder 2">
            <a:extLst>
              <a:ext uri="{FF2B5EF4-FFF2-40B4-BE49-F238E27FC236}">
                <a16:creationId xmlns:a16="http://schemas.microsoft.com/office/drawing/2014/main" id="{B60166A8-6474-403D-8841-1BB817D2ACFC}"/>
              </a:ext>
            </a:extLst>
          </p:cNvPr>
          <p:cNvSpPr>
            <a:spLocks noGrp="1"/>
          </p:cNvSpPr>
          <p:nvPr>
            <p:ph sz="quarter" idx="13"/>
          </p:nvPr>
        </p:nvSpPr>
        <p:spPr/>
        <p:txBody>
          <a:bodyPr/>
          <a:lstStyle/>
          <a:p>
            <a:r>
              <a:rPr lang="en-US" altLang="en-US" dirty="0">
                <a:sym typeface="Lucida Grande" pitchFamily="-111" charset="0"/>
              </a:rPr>
              <a:t>Morality: Personal opinions about right and wrong</a:t>
            </a:r>
          </a:p>
          <a:p>
            <a:r>
              <a:rPr lang="en-US" altLang="en-US" dirty="0">
                <a:sym typeface="Lucida Grande" pitchFamily="-111" charset="0"/>
              </a:rPr>
              <a:t>Ethics: Standard of behavior for a profession</a:t>
            </a:r>
          </a:p>
          <a:p>
            <a:r>
              <a:rPr lang="en-US" altLang="en-US" dirty="0">
                <a:sym typeface="Lucida Grande" pitchFamily="-111" charset="0"/>
              </a:rPr>
              <a:t>Ethical expectations for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T:</a:t>
            </a:r>
          </a:p>
          <a:p>
            <a:pPr lvl="1"/>
            <a:r>
              <a:rPr lang="en-US" altLang="en-US" dirty="0">
                <a:sym typeface="Lucida Grande" pitchFamily="-111" charset="0"/>
              </a:rPr>
              <a:t>Be honest in reporting</a:t>
            </a:r>
          </a:p>
          <a:p>
            <a:pPr lvl="1"/>
            <a:r>
              <a:rPr lang="en-US" altLang="en-US" dirty="0">
                <a:sym typeface="Lucida Grande" pitchFamily="-111" charset="0"/>
              </a:rPr>
              <a:t>Refrain from actions that cause harm to a patient</a:t>
            </a:r>
          </a:p>
          <a:p>
            <a:pPr lvl="1"/>
            <a:r>
              <a:rPr lang="en-US" altLang="en-US" dirty="0">
                <a:sym typeface="Lucida Grande" pitchFamily="-111" charset="0"/>
              </a:rPr>
              <a:t>Work to help the patient</a:t>
            </a:r>
          </a:p>
        </p:txBody>
      </p:sp>
    </p:spTree>
    <p:extLst>
      <p:ext uri="{BB962C8B-B14F-4D97-AF65-F5344CB8AC3E}">
        <p14:creationId xmlns:p14="http://schemas.microsoft.com/office/powerpoint/2010/main" val="1745716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FE67-93CB-47C2-B9A1-33A7E045A085}"/>
              </a:ext>
            </a:extLst>
          </p:cNvPr>
          <p:cNvSpPr>
            <a:spLocks noGrp="1"/>
          </p:cNvSpPr>
          <p:nvPr>
            <p:ph type="title"/>
          </p:nvPr>
        </p:nvSpPr>
        <p:spPr/>
        <p:txBody>
          <a:bodyPr/>
          <a:lstStyle/>
          <a:p>
            <a:r>
              <a:rPr lang="en-US" dirty="0"/>
              <a:t>Other Ethical Responsibilities </a:t>
            </a:r>
            <a:r>
              <a:rPr lang="en-US" sz="2000" b="0" dirty="0"/>
              <a:t>(2 of 2)</a:t>
            </a:r>
            <a:endParaRPr lang="en-IN" sz="2000" b="0" dirty="0"/>
          </a:p>
        </p:txBody>
      </p:sp>
      <p:sp>
        <p:nvSpPr>
          <p:cNvPr id="3" name="Content Placeholder 2">
            <a:extLst>
              <a:ext uri="{FF2B5EF4-FFF2-40B4-BE49-F238E27FC236}">
                <a16:creationId xmlns:a16="http://schemas.microsoft.com/office/drawing/2014/main" id="{B60166A8-6474-403D-8841-1BB817D2ACFC}"/>
              </a:ext>
            </a:extLst>
          </p:cNvPr>
          <p:cNvSpPr>
            <a:spLocks noGrp="1"/>
          </p:cNvSpPr>
          <p:nvPr>
            <p:ph sz="quarter" idx="13"/>
          </p:nvPr>
        </p:nvSpPr>
        <p:spPr/>
        <p:txBody>
          <a:bodyPr/>
          <a:lstStyle/>
          <a:p>
            <a:r>
              <a:rPr lang="en-US" altLang="en-US" dirty="0">
                <a:sym typeface="Lucida Grande" pitchFamily="-111" charset="0"/>
              </a:rPr>
              <a:t>Ethical expectations for E</a:t>
            </a:r>
            <a:r>
              <a:rPr lang="en-US" altLang="en-US" sz="100" dirty="0">
                <a:sym typeface="Lucida Grande" pitchFamily="-111" charset="0"/>
              </a:rPr>
              <a:t> </a:t>
            </a:r>
            <a:r>
              <a:rPr lang="en-US" altLang="en-US" dirty="0">
                <a:sym typeface="Lucida Grande" pitchFamily="-111" charset="0"/>
              </a:rPr>
              <a:t>M</a:t>
            </a:r>
            <a:r>
              <a:rPr lang="en-US" altLang="en-US" sz="100" dirty="0">
                <a:sym typeface="Lucida Grande" pitchFamily="-111" charset="0"/>
              </a:rPr>
              <a:t> </a:t>
            </a:r>
            <a:r>
              <a:rPr lang="en-US" altLang="en-US" dirty="0">
                <a:sym typeface="Lucida Grande" pitchFamily="-111" charset="0"/>
              </a:rPr>
              <a:t>T:</a:t>
            </a:r>
          </a:p>
          <a:p>
            <a:pPr lvl="1"/>
            <a:r>
              <a:rPr lang="en-US" altLang="en-US" dirty="0">
                <a:sym typeface="Lucida Grande" pitchFamily="-111" charset="0"/>
              </a:rPr>
              <a:t>Respect the right of adult patients to make their own decisions</a:t>
            </a:r>
          </a:p>
          <a:p>
            <a:pPr lvl="1"/>
            <a:r>
              <a:rPr lang="en-US" altLang="en-US" dirty="0">
                <a:sym typeface="Lucida Grande" pitchFamily="-111" charset="0"/>
              </a:rPr>
              <a:t>Treat all patients fairly and justly</a:t>
            </a:r>
          </a:p>
          <a:p>
            <a:pPr lvl="1"/>
            <a:r>
              <a:rPr lang="en-US" altLang="en-US" dirty="0">
                <a:sym typeface="Lucida Grande" pitchFamily="-111" charset="0"/>
              </a:rPr>
              <a:t>Assist others to learn your profession</a:t>
            </a:r>
          </a:p>
          <a:p>
            <a:pPr lvl="1"/>
            <a:r>
              <a:rPr lang="en-US" altLang="en-US" dirty="0">
                <a:sym typeface="Lucida Grande" pitchFamily="-111" charset="0"/>
              </a:rPr>
              <a:t>Report misconduct</a:t>
            </a:r>
          </a:p>
          <a:p>
            <a:pPr lvl="1"/>
            <a:r>
              <a:rPr lang="en-US" altLang="en-US" dirty="0">
                <a:sym typeface="Lucida Grande" pitchFamily="-111" charset="0"/>
              </a:rPr>
              <a:t>Make sure research is approved</a:t>
            </a:r>
          </a:p>
        </p:txBody>
      </p:sp>
    </p:spTree>
    <p:extLst>
      <p:ext uri="{BB962C8B-B14F-4D97-AF65-F5344CB8AC3E}">
        <p14:creationId xmlns:p14="http://schemas.microsoft.com/office/powerpoint/2010/main" val="4258947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35AB-919B-413D-B4AC-1325177181A0}"/>
              </a:ext>
            </a:extLst>
          </p:cNvPr>
          <p:cNvSpPr>
            <a:spLocks noGrp="1"/>
          </p:cNvSpPr>
          <p:nvPr>
            <p:ph type="title"/>
          </p:nvPr>
        </p:nvSpPr>
        <p:spPr/>
        <p:txBody>
          <a:bodyPr/>
          <a:lstStyle/>
          <a:p>
            <a:r>
              <a:rPr lang="en-IN" dirty="0"/>
              <a:t>Scope of Practice</a:t>
            </a:r>
          </a:p>
        </p:txBody>
      </p:sp>
      <p:sp>
        <p:nvSpPr>
          <p:cNvPr id="3" name="Content Placeholder 2">
            <a:extLst>
              <a:ext uri="{FF2B5EF4-FFF2-40B4-BE49-F238E27FC236}">
                <a16:creationId xmlns:a16="http://schemas.microsoft.com/office/drawing/2014/main" id="{F28B0697-8A5A-46FE-B178-8A4E66861103}"/>
              </a:ext>
            </a:extLst>
          </p:cNvPr>
          <p:cNvSpPr>
            <a:spLocks noGrp="1"/>
          </p:cNvSpPr>
          <p:nvPr>
            <p:ph sz="quarter" idx="13"/>
          </p:nvPr>
        </p:nvSpPr>
        <p:spPr/>
        <p:txBody>
          <a:bodyPr/>
          <a:lstStyle/>
          <a:p>
            <a:r>
              <a:rPr lang="en-US" altLang="en-US" dirty="0"/>
              <a:t>Regulations and ethical considerations that defines the scope, or extent and limits of an E</a:t>
            </a:r>
            <a:r>
              <a:rPr lang="en-US" altLang="en-US" sz="100" dirty="0"/>
              <a:t> </a:t>
            </a:r>
            <a:r>
              <a:rPr lang="en-US" altLang="en-US" dirty="0"/>
              <a:t>M</a:t>
            </a:r>
            <a:r>
              <a:rPr lang="en-US" altLang="en-US" sz="100" dirty="0"/>
              <a:t> </a:t>
            </a:r>
            <a:r>
              <a:rPr lang="en-US" altLang="en-US" dirty="0"/>
              <a:t>T’s job</a:t>
            </a:r>
          </a:p>
          <a:p>
            <a:r>
              <a:rPr lang="en-US" altLang="en-US" dirty="0"/>
              <a:t>May include skills and medical interventions</a:t>
            </a:r>
          </a:p>
          <a:p>
            <a:r>
              <a:rPr lang="en-US" altLang="en-US" dirty="0"/>
              <a:t>Defined by state legislation and regional rules and guidelines</a:t>
            </a:r>
          </a:p>
        </p:txBody>
      </p:sp>
    </p:spTree>
    <p:extLst>
      <p:ext uri="{BB962C8B-B14F-4D97-AF65-F5344CB8AC3E}">
        <p14:creationId xmlns:p14="http://schemas.microsoft.com/office/powerpoint/2010/main" val="802089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Chapter Review</a:t>
            </a:r>
            <a:endParaRPr lang="en-IN" dirty="0"/>
          </a:p>
        </p:txBody>
      </p:sp>
    </p:spTree>
    <p:extLst>
      <p:ext uri="{BB962C8B-B14F-4D97-AF65-F5344CB8AC3E}">
        <p14:creationId xmlns:p14="http://schemas.microsoft.com/office/powerpoint/2010/main" val="35248075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656A-8836-4062-92E8-AAE268ADD3B4}"/>
              </a:ext>
            </a:extLst>
          </p:cNvPr>
          <p:cNvSpPr>
            <a:spLocks noGrp="1"/>
          </p:cNvSpPr>
          <p:nvPr>
            <p:ph type="title"/>
          </p:nvPr>
        </p:nvSpPr>
        <p:spPr/>
        <p:txBody>
          <a:bodyPr/>
          <a:lstStyle/>
          <a:p>
            <a:r>
              <a:rPr lang="en-US" dirty="0"/>
              <a:t>Chapter Review </a:t>
            </a:r>
            <a:r>
              <a:rPr lang="en-US" sz="2000" b="0" dirty="0"/>
              <a:t>(1 of 7)</a:t>
            </a:r>
            <a:endParaRPr lang="en-IN" sz="2000" b="0" dirty="0"/>
          </a:p>
        </p:txBody>
      </p:sp>
      <p:sp>
        <p:nvSpPr>
          <p:cNvPr id="3" name="Content Placeholder 2">
            <a:extLst>
              <a:ext uri="{FF2B5EF4-FFF2-40B4-BE49-F238E27FC236}">
                <a16:creationId xmlns:a16="http://schemas.microsoft.com/office/drawing/2014/main" id="{5EDEFBBE-C648-4156-8C6E-986B856898C0}"/>
              </a:ext>
            </a:extLst>
          </p:cNvPr>
          <p:cNvSpPr>
            <a:spLocks noGrp="1"/>
          </p:cNvSpPr>
          <p:nvPr>
            <p:ph sz="quarter" idx="13"/>
          </p:nvPr>
        </p:nvSpPr>
        <p:spPr>
          <a:xfrm>
            <a:off x="457200" y="1556326"/>
            <a:ext cx="7503459" cy="4467955"/>
          </a:xfrm>
        </p:spPr>
        <p:txBody>
          <a:bodyPr/>
          <a:lstStyle/>
          <a:p>
            <a:r>
              <a:rPr lang="en-US" dirty="0"/>
              <a:t>Medical, legal, and ethical issues are a part of every E</a:t>
            </a:r>
            <a:r>
              <a:rPr lang="en-US" sz="100" dirty="0"/>
              <a:t> </a:t>
            </a:r>
            <a:r>
              <a:rPr lang="en-US" dirty="0"/>
              <a:t>M</a:t>
            </a:r>
            <a:r>
              <a:rPr lang="en-US" sz="100" dirty="0"/>
              <a:t> </a:t>
            </a:r>
            <a:r>
              <a:rPr lang="en-US" dirty="0"/>
              <a:t>S call.</a:t>
            </a:r>
          </a:p>
        </p:txBody>
      </p:sp>
    </p:spTree>
    <p:extLst>
      <p:ext uri="{BB962C8B-B14F-4D97-AF65-F5344CB8AC3E}">
        <p14:creationId xmlns:p14="http://schemas.microsoft.com/office/powerpoint/2010/main" val="1736184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656A-8836-4062-92E8-AAE268ADD3B4}"/>
              </a:ext>
            </a:extLst>
          </p:cNvPr>
          <p:cNvSpPr>
            <a:spLocks noGrp="1"/>
          </p:cNvSpPr>
          <p:nvPr>
            <p:ph type="title"/>
          </p:nvPr>
        </p:nvSpPr>
        <p:spPr/>
        <p:txBody>
          <a:bodyPr/>
          <a:lstStyle/>
          <a:p>
            <a:r>
              <a:rPr lang="en-US" dirty="0"/>
              <a:t>Chapter Review </a:t>
            </a:r>
            <a:r>
              <a:rPr lang="en-US" sz="2000" b="0" dirty="0"/>
              <a:t>(2 of 7)</a:t>
            </a:r>
            <a:endParaRPr lang="en-IN" sz="2000" b="0" dirty="0"/>
          </a:p>
        </p:txBody>
      </p:sp>
      <p:sp>
        <p:nvSpPr>
          <p:cNvPr id="3" name="Content Placeholder 2">
            <a:extLst>
              <a:ext uri="{FF2B5EF4-FFF2-40B4-BE49-F238E27FC236}">
                <a16:creationId xmlns:a16="http://schemas.microsoft.com/office/drawing/2014/main" id="{5EDEFBBE-C648-4156-8C6E-986B856898C0}"/>
              </a:ext>
            </a:extLst>
          </p:cNvPr>
          <p:cNvSpPr>
            <a:spLocks noGrp="1"/>
          </p:cNvSpPr>
          <p:nvPr>
            <p:ph sz="quarter" idx="13"/>
          </p:nvPr>
        </p:nvSpPr>
        <p:spPr>
          <a:xfrm>
            <a:off x="457199" y="1556326"/>
            <a:ext cx="8397089" cy="4467955"/>
          </a:xfrm>
        </p:spPr>
        <p:txBody>
          <a:bodyPr/>
          <a:lstStyle/>
          <a:p>
            <a:r>
              <a:rPr lang="en-US" dirty="0"/>
              <a:t>Consent may be expressed or implied. If patients who are awake and oriented and have the capacity to fully understand their situation refuse care or transport, you should make every effort to persuade them, but you cannot force them to accept care or go to the hospital.</a:t>
            </a:r>
          </a:p>
        </p:txBody>
      </p:sp>
    </p:spTree>
    <p:extLst>
      <p:ext uri="{BB962C8B-B14F-4D97-AF65-F5344CB8AC3E}">
        <p14:creationId xmlns:p14="http://schemas.microsoft.com/office/powerpoint/2010/main" val="3083321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656A-8836-4062-92E8-AAE268ADD3B4}"/>
              </a:ext>
            </a:extLst>
          </p:cNvPr>
          <p:cNvSpPr>
            <a:spLocks noGrp="1"/>
          </p:cNvSpPr>
          <p:nvPr>
            <p:ph type="title"/>
          </p:nvPr>
        </p:nvSpPr>
        <p:spPr/>
        <p:txBody>
          <a:bodyPr/>
          <a:lstStyle/>
          <a:p>
            <a:r>
              <a:rPr lang="en-US" dirty="0"/>
              <a:t>Chapter Review </a:t>
            </a:r>
            <a:r>
              <a:rPr lang="en-US" sz="2000" b="0" dirty="0"/>
              <a:t>(3 of 7)</a:t>
            </a:r>
            <a:endParaRPr lang="en-IN" sz="2000" b="0" dirty="0"/>
          </a:p>
        </p:txBody>
      </p:sp>
      <p:sp>
        <p:nvSpPr>
          <p:cNvPr id="3" name="Content Placeholder 2">
            <a:extLst>
              <a:ext uri="{FF2B5EF4-FFF2-40B4-BE49-F238E27FC236}">
                <a16:creationId xmlns:a16="http://schemas.microsoft.com/office/drawing/2014/main" id="{5EDEFBBE-C648-4156-8C6E-986B856898C0}"/>
              </a:ext>
            </a:extLst>
          </p:cNvPr>
          <p:cNvSpPr>
            <a:spLocks noGrp="1"/>
          </p:cNvSpPr>
          <p:nvPr>
            <p:ph sz="quarter" idx="13"/>
          </p:nvPr>
        </p:nvSpPr>
        <p:spPr>
          <a:xfrm>
            <a:off x="457199" y="1556326"/>
            <a:ext cx="8229601" cy="4467955"/>
          </a:xfrm>
        </p:spPr>
        <p:txBody>
          <a:bodyPr/>
          <a:lstStyle/>
          <a:p>
            <a:r>
              <a:rPr lang="en-US" dirty="0"/>
              <a:t>Negligence is failing to act properly when you have a duty to act. As an E</a:t>
            </a:r>
            <a:r>
              <a:rPr lang="en-US" sz="100" dirty="0"/>
              <a:t> </a:t>
            </a:r>
            <a:r>
              <a:rPr lang="en-US" dirty="0"/>
              <a:t>M</a:t>
            </a:r>
            <a:r>
              <a:rPr lang="en-US" sz="100" dirty="0"/>
              <a:t> </a:t>
            </a:r>
            <a:r>
              <a:rPr lang="en-US" dirty="0"/>
              <a:t>T, you have a duty to act whenever you are dispatched on a call. You may have a legal or moral duty to act even when off duty or outside your jurisdiction.</a:t>
            </a:r>
          </a:p>
        </p:txBody>
      </p:sp>
    </p:spTree>
    <p:extLst>
      <p:ext uri="{BB962C8B-B14F-4D97-AF65-F5344CB8AC3E}">
        <p14:creationId xmlns:p14="http://schemas.microsoft.com/office/powerpoint/2010/main" val="12221640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656A-8836-4062-92E8-AAE268ADD3B4}"/>
              </a:ext>
            </a:extLst>
          </p:cNvPr>
          <p:cNvSpPr>
            <a:spLocks noGrp="1"/>
          </p:cNvSpPr>
          <p:nvPr>
            <p:ph type="title"/>
          </p:nvPr>
        </p:nvSpPr>
        <p:spPr/>
        <p:txBody>
          <a:bodyPr/>
          <a:lstStyle/>
          <a:p>
            <a:r>
              <a:rPr lang="en-US" dirty="0"/>
              <a:t>Chapter Review </a:t>
            </a:r>
            <a:r>
              <a:rPr lang="en-US" sz="2000" b="0" dirty="0"/>
              <a:t>(4 of 7)</a:t>
            </a:r>
            <a:endParaRPr lang="en-IN" sz="2000" b="0" dirty="0"/>
          </a:p>
        </p:txBody>
      </p:sp>
      <p:sp>
        <p:nvSpPr>
          <p:cNvPr id="3" name="Content Placeholder 2">
            <a:extLst>
              <a:ext uri="{FF2B5EF4-FFF2-40B4-BE49-F238E27FC236}">
                <a16:creationId xmlns:a16="http://schemas.microsoft.com/office/drawing/2014/main" id="{5EDEFBBE-C648-4156-8C6E-986B856898C0}"/>
              </a:ext>
            </a:extLst>
          </p:cNvPr>
          <p:cNvSpPr>
            <a:spLocks noGrp="1"/>
          </p:cNvSpPr>
          <p:nvPr>
            <p:ph sz="quarter" idx="13"/>
          </p:nvPr>
        </p:nvSpPr>
        <p:spPr>
          <a:xfrm>
            <a:off x="457199" y="1556326"/>
            <a:ext cx="8514785" cy="4467955"/>
          </a:xfrm>
        </p:spPr>
        <p:txBody>
          <a:bodyPr/>
          <a:lstStyle/>
          <a:p>
            <a:r>
              <a:rPr lang="en-US" dirty="0"/>
              <a:t>Abandonment is leaving a patient after you have initiated care and before you have transferred the patient to a person with equal or higher training.</a:t>
            </a:r>
          </a:p>
        </p:txBody>
      </p:sp>
    </p:spTree>
    <p:extLst>
      <p:ext uri="{BB962C8B-B14F-4D97-AF65-F5344CB8AC3E}">
        <p14:creationId xmlns:p14="http://schemas.microsoft.com/office/powerpoint/2010/main" val="810869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656A-8836-4062-92E8-AAE268ADD3B4}"/>
              </a:ext>
            </a:extLst>
          </p:cNvPr>
          <p:cNvSpPr>
            <a:spLocks noGrp="1"/>
          </p:cNvSpPr>
          <p:nvPr>
            <p:ph type="title"/>
          </p:nvPr>
        </p:nvSpPr>
        <p:spPr/>
        <p:txBody>
          <a:bodyPr/>
          <a:lstStyle/>
          <a:p>
            <a:r>
              <a:rPr lang="en-US" dirty="0"/>
              <a:t>Chapter Review </a:t>
            </a:r>
            <a:r>
              <a:rPr lang="en-US" sz="2000" b="0" dirty="0"/>
              <a:t>(5 of 7)</a:t>
            </a:r>
            <a:endParaRPr lang="en-IN" sz="2000" b="0" dirty="0"/>
          </a:p>
        </p:txBody>
      </p:sp>
      <p:sp>
        <p:nvSpPr>
          <p:cNvPr id="3" name="Content Placeholder 2">
            <a:extLst>
              <a:ext uri="{FF2B5EF4-FFF2-40B4-BE49-F238E27FC236}">
                <a16:creationId xmlns:a16="http://schemas.microsoft.com/office/drawing/2014/main" id="{5EDEFBBE-C648-4156-8C6E-986B856898C0}"/>
              </a:ext>
            </a:extLst>
          </p:cNvPr>
          <p:cNvSpPr>
            <a:spLocks noGrp="1"/>
          </p:cNvSpPr>
          <p:nvPr>
            <p:ph sz="quarter" idx="13"/>
          </p:nvPr>
        </p:nvSpPr>
        <p:spPr>
          <a:xfrm>
            <a:off x="457200" y="1556326"/>
            <a:ext cx="7805058" cy="4467955"/>
          </a:xfrm>
        </p:spPr>
        <p:txBody>
          <a:bodyPr/>
          <a:lstStyle/>
          <a:p>
            <a:r>
              <a:rPr lang="en-US" dirty="0"/>
              <a:t>Confidentiality is the obligation not to reveal personal information you obtain about a patient except to other health care professionals involved in the patient’s care, under court order, or when the patient signs a release.</a:t>
            </a:r>
          </a:p>
        </p:txBody>
      </p:sp>
    </p:spTree>
    <p:extLst>
      <p:ext uri="{BB962C8B-B14F-4D97-AF65-F5344CB8AC3E}">
        <p14:creationId xmlns:p14="http://schemas.microsoft.com/office/powerpoint/2010/main" val="3965687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656A-8836-4062-92E8-AAE268ADD3B4}"/>
              </a:ext>
            </a:extLst>
          </p:cNvPr>
          <p:cNvSpPr>
            <a:spLocks noGrp="1"/>
          </p:cNvSpPr>
          <p:nvPr>
            <p:ph type="title"/>
          </p:nvPr>
        </p:nvSpPr>
        <p:spPr/>
        <p:txBody>
          <a:bodyPr/>
          <a:lstStyle/>
          <a:p>
            <a:r>
              <a:rPr lang="en-US" dirty="0"/>
              <a:t>Chapter Review </a:t>
            </a:r>
            <a:r>
              <a:rPr lang="en-US" sz="2000" b="0" dirty="0"/>
              <a:t>(6 of 7)</a:t>
            </a:r>
            <a:endParaRPr lang="en-IN" sz="2000" b="0" dirty="0"/>
          </a:p>
        </p:txBody>
      </p:sp>
      <p:sp>
        <p:nvSpPr>
          <p:cNvPr id="3" name="Content Placeholder 2">
            <a:extLst>
              <a:ext uri="{FF2B5EF4-FFF2-40B4-BE49-F238E27FC236}">
                <a16:creationId xmlns:a16="http://schemas.microsoft.com/office/drawing/2014/main" id="{5EDEFBBE-C648-4156-8C6E-986B856898C0}"/>
              </a:ext>
            </a:extLst>
          </p:cNvPr>
          <p:cNvSpPr>
            <a:spLocks noGrp="1"/>
          </p:cNvSpPr>
          <p:nvPr>
            <p:ph sz="quarter" idx="13"/>
          </p:nvPr>
        </p:nvSpPr>
        <p:spPr>
          <a:xfrm>
            <a:off x="457199" y="1556326"/>
            <a:ext cx="8514785" cy="4467955"/>
          </a:xfrm>
        </p:spPr>
        <p:txBody>
          <a:bodyPr/>
          <a:lstStyle/>
          <a:p>
            <a:r>
              <a:rPr lang="en-US" dirty="0"/>
              <a:t>As an E</a:t>
            </a:r>
            <a:r>
              <a:rPr lang="en-US" sz="100" dirty="0"/>
              <a:t> </a:t>
            </a:r>
            <a:r>
              <a:rPr lang="en-US" dirty="0"/>
              <a:t>M</a:t>
            </a:r>
            <a:r>
              <a:rPr lang="en-US" sz="100" dirty="0"/>
              <a:t> </a:t>
            </a:r>
            <a:r>
              <a:rPr lang="en-US" dirty="0"/>
              <a:t>T, you may be sued or held legally liable on any of these issues. However, E</a:t>
            </a:r>
            <a:r>
              <a:rPr lang="en-US" sz="100" dirty="0"/>
              <a:t> </a:t>
            </a:r>
            <a:r>
              <a:rPr lang="en-US" dirty="0"/>
              <a:t>M</a:t>
            </a:r>
            <a:r>
              <a:rPr lang="en-US" sz="100" dirty="0"/>
              <a:t> </a:t>
            </a:r>
            <a:r>
              <a:rPr lang="en-US" dirty="0" smtClean="0"/>
              <a:t>Ts </a:t>
            </a:r>
            <a:r>
              <a:rPr lang="en-US" dirty="0"/>
              <a:t>are rarely held liable when they have acted within their scope of practice and according to the standard of care, and have carefully documented the details of the call.</a:t>
            </a:r>
          </a:p>
        </p:txBody>
      </p:sp>
    </p:spTree>
    <p:extLst>
      <p:ext uri="{BB962C8B-B14F-4D97-AF65-F5344CB8AC3E}">
        <p14:creationId xmlns:p14="http://schemas.microsoft.com/office/powerpoint/2010/main" val="1842622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656A-8836-4062-92E8-AAE268ADD3B4}"/>
              </a:ext>
            </a:extLst>
          </p:cNvPr>
          <p:cNvSpPr>
            <a:spLocks noGrp="1"/>
          </p:cNvSpPr>
          <p:nvPr>
            <p:ph type="title"/>
          </p:nvPr>
        </p:nvSpPr>
        <p:spPr/>
        <p:txBody>
          <a:bodyPr/>
          <a:lstStyle/>
          <a:p>
            <a:r>
              <a:rPr lang="en-US" dirty="0"/>
              <a:t>Chapter Review </a:t>
            </a:r>
            <a:r>
              <a:rPr lang="en-US" sz="2000" b="0" dirty="0"/>
              <a:t>(7 of 7)</a:t>
            </a:r>
            <a:endParaRPr lang="en-IN" sz="2000" b="0" dirty="0"/>
          </a:p>
        </p:txBody>
      </p:sp>
      <p:sp>
        <p:nvSpPr>
          <p:cNvPr id="3" name="Content Placeholder 2">
            <a:extLst>
              <a:ext uri="{FF2B5EF4-FFF2-40B4-BE49-F238E27FC236}">
                <a16:creationId xmlns:a16="http://schemas.microsoft.com/office/drawing/2014/main" id="{5EDEFBBE-C648-4156-8C6E-986B856898C0}"/>
              </a:ext>
            </a:extLst>
          </p:cNvPr>
          <p:cNvSpPr>
            <a:spLocks noGrp="1"/>
          </p:cNvSpPr>
          <p:nvPr>
            <p:ph sz="quarter" idx="13"/>
          </p:nvPr>
        </p:nvSpPr>
        <p:spPr>
          <a:xfrm>
            <a:off x="457199" y="1556326"/>
            <a:ext cx="8514785" cy="4467955"/>
          </a:xfrm>
        </p:spPr>
        <p:txBody>
          <a:bodyPr/>
          <a:lstStyle/>
          <a:p>
            <a:r>
              <a:rPr lang="en-US" dirty="0"/>
              <a:t>At a crime scene, care of the patient takes precedence over preservation of evidence; however, you should make every effort not to disturb the scene unnecessarily and to report your actions and observations to the police.</a:t>
            </a:r>
          </a:p>
        </p:txBody>
      </p:sp>
    </p:spTree>
    <p:extLst>
      <p:ext uri="{BB962C8B-B14F-4D97-AF65-F5344CB8AC3E}">
        <p14:creationId xmlns:p14="http://schemas.microsoft.com/office/powerpoint/2010/main" val="12133880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6EF5-9EC7-436A-B6B7-5B1C58A443C9}"/>
              </a:ext>
            </a:extLst>
          </p:cNvPr>
          <p:cNvSpPr>
            <a:spLocks noGrp="1"/>
          </p:cNvSpPr>
          <p:nvPr>
            <p:ph type="title"/>
          </p:nvPr>
        </p:nvSpPr>
        <p:spPr/>
        <p:txBody>
          <a:bodyPr/>
          <a:lstStyle/>
          <a:p>
            <a:r>
              <a:rPr lang="en-IN" dirty="0"/>
              <a:t>Remember </a:t>
            </a:r>
            <a:r>
              <a:rPr lang="en-IN" sz="2000" b="0" dirty="0"/>
              <a:t>(1 of 2)</a:t>
            </a:r>
          </a:p>
        </p:txBody>
      </p:sp>
      <p:sp>
        <p:nvSpPr>
          <p:cNvPr id="3" name="Content Placeholder 2">
            <a:extLst>
              <a:ext uri="{FF2B5EF4-FFF2-40B4-BE49-F238E27FC236}">
                <a16:creationId xmlns:a16="http://schemas.microsoft.com/office/drawing/2014/main" id="{719DEBC4-445D-463E-832F-71B0C25E1BE2}"/>
              </a:ext>
            </a:extLst>
          </p:cNvPr>
          <p:cNvSpPr>
            <a:spLocks noGrp="1"/>
          </p:cNvSpPr>
          <p:nvPr>
            <p:ph sz="quarter" idx="13"/>
          </p:nvPr>
        </p:nvSpPr>
        <p:spPr/>
        <p:txBody>
          <a:bodyPr/>
          <a:lstStyle/>
          <a:p>
            <a:r>
              <a:rPr lang="en-US" dirty="0"/>
              <a:t>E</a:t>
            </a:r>
            <a:r>
              <a:rPr lang="en-US" sz="100" dirty="0"/>
              <a:t> </a:t>
            </a:r>
            <a:r>
              <a:rPr lang="en-US" dirty="0"/>
              <a:t>M</a:t>
            </a:r>
            <a:r>
              <a:rPr lang="en-US" sz="100" dirty="0"/>
              <a:t> </a:t>
            </a:r>
            <a:r>
              <a:rPr lang="en-US" dirty="0"/>
              <a:t>Ts must use good judgment and decision-making skills when dealing with patient consent and refusal.</a:t>
            </a:r>
          </a:p>
          <a:p>
            <a:r>
              <a:rPr lang="en-US" dirty="0"/>
              <a:t>Avoiding negligence implies using good judgment; critical thinking is an essential component for avoiding liability.</a:t>
            </a:r>
          </a:p>
        </p:txBody>
      </p:sp>
    </p:spTree>
    <p:extLst>
      <p:ext uri="{BB962C8B-B14F-4D97-AF65-F5344CB8AC3E}">
        <p14:creationId xmlns:p14="http://schemas.microsoft.com/office/powerpoint/2010/main" val="29113612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6EF5-9EC7-436A-B6B7-5B1C58A443C9}"/>
              </a:ext>
            </a:extLst>
          </p:cNvPr>
          <p:cNvSpPr>
            <a:spLocks noGrp="1"/>
          </p:cNvSpPr>
          <p:nvPr>
            <p:ph type="title"/>
          </p:nvPr>
        </p:nvSpPr>
        <p:spPr/>
        <p:txBody>
          <a:bodyPr/>
          <a:lstStyle/>
          <a:p>
            <a:r>
              <a:rPr lang="en-IN" dirty="0"/>
              <a:t>Remember </a:t>
            </a:r>
            <a:r>
              <a:rPr lang="en-IN" sz="2000" b="0" dirty="0"/>
              <a:t>(2 of 2)</a:t>
            </a:r>
          </a:p>
        </p:txBody>
      </p:sp>
      <p:sp>
        <p:nvSpPr>
          <p:cNvPr id="3" name="Content Placeholder 2">
            <a:extLst>
              <a:ext uri="{FF2B5EF4-FFF2-40B4-BE49-F238E27FC236}">
                <a16:creationId xmlns:a16="http://schemas.microsoft.com/office/drawing/2014/main" id="{719DEBC4-445D-463E-832F-71B0C25E1BE2}"/>
              </a:ext>
            </a:extLst>
          </p:cNvPr>
          <p:cNvSpPr>
            <a:spLocks noGrp="1"/>
          </p:cNvSpPr>
          <p:nvPr>
            <p:ph sz="quarter" idx="13"/>
          </p:nvPr>
        </p:nvSpPr>
        <p:spPr/>
        <p:txBody>
          <a:bodyPr/>
          <a:lstStyle/>
          <a:p>
            <a:r>
              <a:rPr lang="en-US" dirty="0"/>
              <a:t>E</a:t>
            </a:r>
            <a:r>
              <a:rPr lang="en-US" sz="100" dirty="0"/>
              <a:t> </a:t>
            </a:r>
            <a:r>
              <a:rPr lang="en-US" dirty="0"/>
              <a:t>M</a:t>
            </a:r>
            <a:r>
              <a:rPr lang="en-US" sz="100" dirty="0"/>
              <a:t> </a:t>
            </a:r>
            <a:r>
              <a:rPr lang="en-US" dirty="0"/>
              <a:t>Ts hold responsibility for patients’ protected health information; exercising care when dealing with this information is a legal and ethical obligation.</a:t>
            </a:r>
          </a:p>
        </p:txBody>
      </p:sp>
    </p:spTree>
    <p:extLst>
      <p:ext uri="{BB962C8B-B14F-4D97-AF65-F5344CB8AC3E}">
        <p14:creationId xmlns:p14="http://schemas.microsoft.com/office/powerpoint/2010/main" val="1289843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5030-EF89-4ECD-9102-711AF0F41B77}"/>
              </a:ext>
            </a:extLst>
          </p:cNvPr>
          <p:cNvSpPr>
            <a:spLocks noGrp="1"/>
          </p:cNvSpPr>
          <p:nvPr>
            <p:ph type="title"/>
          </p:nvPr>
        </p:nvSpPr>
        <p:spPr/>
        <p:txBody>
          <a:bodyPr/>
          <a:lstStyle/>
          <a:p>
            <a:r>
              <a:rPr lang="en-IN" dirty="0"/>
              <a:t>Standard of Care</a:t>
            </a:r>
          </a:p>
        </p:txBody>
      </p:sp>
      <p:sp>
        <p:nvSpPr>
          <p:cNvPr id="3" name="Content Placeholder 2">
            <a:extLst>
              <a:ext uri="{FF2B5EF4-FFF2-40B4-BE49-F238E27FC236}">
                <a16:creationId xmlns:a16="http://schemas.microsoft.com/office/drawing/2014/main" id="{E8003D7D-E2A2-4F2B-996F-8086CDA45BCB}"/>
              </a:ext>
            </a:extLst>
          </p:cNvPr>
          <p:cNvSpPr>
            <a:spLocks noGrp="1"/>
          </p:cNvSpPr>
          <p:nvPr>
            <p:ph sz="quarter" idx="13"/>
          </p:nvPr>
        </p:nvSpPr>
        <p:spPr/>
        <p:txBody>
          <a:bodyPr/>
          <a:lstStyle/>
          <a:p>
            <a:r>
              <a:rPr lang="en-US" altLang="en-US" dirty="0"/>
              <a:t>Care that would be expected from an E</a:t>
            </a:r>
            <a:r>
              <a:rPr lang="en-US" altLang="en-US" sz="100" dirty="0"/>
              <a:t> </a:t>
            </a:r>
            <a:r>
              <a:rPr lang="en-US" altLang="en-US" dirty="0"/>
              <a:t>M</a:t>
            </a:r>
            <a:r>
              <a:rPr lang="en-US" altLang="en-US" sz="100" dirty="0"/>
              <a:t> </a:t>
            </a:r>
            <a:r>
              <a:rPr lang="en-US" altLang="en-US" dirty="0"/>
              <a:t>T with similar training when caring for a patient in a similar situation</a:t>
            </a:r>
          </a:p>
          <a:p>
            <a:r>
              <a:rPr lang="en-US" altLang="en-US" dirty="0"/>
              <a:t>Scope of practice</a:t>
            </a:r>
          </a:p>
          <a:p>
            <a:pPr lvl="1"/>
            <a:r>
              <a:rPr lang="en-US" altLang="en-US" dirty="0"/>
              <a:t>What you can do</a:t>
            </a:r>
          </a:p>
          <a:p>
            <a:r>
              <a:rPr lang="en-US" altLang="en-US" dirty="0"/>
              <a:t>Standard of care</a:t>
            </a:r>
          </a:p>
          <a:p>
            <a:pPr lvl="1"/>
            <a:r>
              <a:rPr lang="en-US" altLang="en-US" dirty="0"/>
              <a:t>How you should do it</a:t>
            </a:r>
          </a:p>
        </p:txBody>
      </p:sp>
    </p:spTree>
    <p:extLst>
      <p:ext uri="{BB962C8B-B14F-4D97-AF65-F5344CB8AC3E}">
        <p14:creationId xmlns:p14="http://schemas.microsoft.com/office/powerpoint/2010/main" val="31465714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91FA-E691-4994-A075-D3EC42FEB09A}"/>
              </a:ext>
            </a:extLst>
          </p:cNvPr>
          <p:cNvSpPr>
            <a:spLocks noGrp="1"/>
          </p:cNvSpPr>
          <p:nvPr>
            <p:ph type="title"/>
          </p:nvPr>
        </p:nvSpPr>
        <p:spPr/>
        <p:txBody>
          <a:bodyPr/>
          <a:lstStyle/>
          <a:p>
            <a:r>
              <a:rPr lang="en-IN" dirty="0"/>
              <a:t>Questions to Consider</a:t>
            </a:r>
          </a:p>
        </p:txBody>
      </p:sp>
      <p:sp>
        <p:nvSpPr>
          <p:cNvPr id="3" name="Content Placeholder 2">
            <a:extLst>
              <a:ext uri="{FF2B5EF4-FFF2-40B4-BE49-F238E27FC236}">
                <a16:creationId xmlns:a16="http://schemas.microsoft.com/office/drawing/2014/main" id="{6D2959FE-0B8E-4A6D-B73E-3C00224AE806}"/>
              </a:ext>
            </a:extLst>
          </p:cNvPr>
          <p:cNvSpPr>
            <a:spLocks noGrp="1"/>
          </p:cNvSpPr>
          <p:nvPr>
            <p:ph sz="quarter" idx="13"/>
          </p:nvPr>
        </p:nvSpPr>
        <p:spPr/>
        <p:txBody>
          <a:bodyPr/>
          <a:lstStyle/>
          <a:p>
            <a:r>
              <a:rPr lang="en-US" dirty="0"/>
              <a:t>Define scope of practice, negligence, duty to act, abandonment, and confidentiality.</a:t>
            </a:r>
          </a:p>
          <a:p>
            <a:r>
              <a:rPr lang="en-US" dirty="0"/>
              <a:t>What steps must you take when a patient refuses care or transportation?</a:t>
            </a:r>
          </a:p>
          <a:p>
            <a:r>
              <a:rPr lang="en-US" dirty="0"/>
              <a:t>What types of evidence may be found at a crime scene? How should you act to preserve evidence?</a:t>
            </a:r>
          </a:p>
        </p:txBody>
      </p:sp>
    </p:spTree>
    <p:extLst>
      <p:ext uri="{BB962C8B-B14F-4D97-AF65-F5344CB8AC3E}">
        <p14:creationId xmlns:p14="http://schemas.microsoft.com/office/powerpoint/2010/main" val="7044825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37E6-BC91-4901-AF62-6D72D7BC13EF}"/>
              </a:ext>
            </a:extLst>
          </p:cNvPr>
          <p:cNvSpPr>
            <a:spLocks noGrp="1"/>
          </p:cNvSpPr>
          <p:nvPr>
            <p:ph type="title"/>
          </p:nvPr>
        </p:nvSpPr>
        <p:spPr/>
        <p:txBody>
          <a:bodyPr/>
          <a:lstStyle/>
          <a:p>
            <a:r>
              <a:rPr lang="en-IN" dirty="0"/>
              <a:t>Critical Thinking</a:t>
            </a:r>
          </a:p>
        </p:txBody>
      </p:sp>
      <p:sp>
        <p:nvSpPr>
          <p:cNvPr id="3" name="Content Placeholder 2">
            <a:extLst>
              <a:ext uri="{FF2B5EF4-FFF2-40B4-BE49-F238E27FC236}">
                <a16:creationId xmlns:a16="http://schemas.microsoft.com/office/drawing/2014/main" id="{9A051089-F8EF-45C8-9B7E-15E75634A6E5}"/>
              </a:ext>
            </a:extLst>
          </p:cNvPr>
          <p:cNvSpPr>
            <a:spLocks noGrp="1"/>
          </p:cNvSpPr>
          <p:nvPr>
            <p:ph sz="quarter" idx="13"/>
          </p:nvPr>
        </p:nvSpPr>
        <p:spPr>
          <a:xfrm>
            <a:off x="457199" y="1556326"/>
            <a:ext cx="8406143" cy="4467955"/>
          </a:xfrm>
        </p:spPr>
        <p:txBody>
          <a:bodyPr/>
          <a:lstStyle/>
          <a:p>
            <a:r>
              <a:rPr lang="en-US" altLang="en-US" dirty="0">
                <a:sym typeface="Times New Roman" panose="02020603050405020304" pitchFamily="18" charset="0"/>
              </a:rPr>
              <a:t>You respond to a motor vehicle crash and find a seriously injured patient. He has no pulse and you are about to begin C</a:t>
            </a:r>
            <a:r>
              <a:rPr lang="en-US" altLang="en-US" sz="100" dirty="0">
                <a:sym typeface="Times New Roman" panose="02020603050405020304" pitchFamily="18" charset="0"/>
              </a:rPr>
              <a:t> </a:t>
            </a:r>
            <a:r>
              <a:rPr lang="en-US" altLang="en-US" dirty="0">
                <a:sym typeface="Times New Roman" panose="02020603050405020304" pitchFamily="18" charset="0"/>
              </a:rPr>
              <a:t>P</a:t>
            </a:r>
            <a:r>
              <a:rPr lang="en-US" altLang="en-US" sz="100" dirty="0">
                <a:sym typeface="Times New Roman" panose="02020603050405020304" pitchFamily="18" charset="0"/>
              </a:rPr>
              <a:t> </a:t>
            </a:r>
            <a:r>
              <a:rPr lang="en-US" altLang="en-US" dirty="0">
                <a:sym typeface="Times New Roman" panose="02020603050405020304" pitchFamily="18" charset="0"/>
              </a:rPr>
              <a:t>R when someone says, “Don’t do that! He’s got cancer and a D</a:t>
            </a:r>
            <a:r>
              <a:rPr lang="en-US" altLang="en-US" sz="100" dirty="0">
                <a:sym typeface="Times New Roman" panose="02020603050405020304" pitchFamily="18" charset="0"/>
              </a:rPr>
              <a:t> </a:t>
            </a:r>
            <a:r>
              <a:rPr lang="en-US" altLang="en-US" dirty="0">
                <a:sym typeface="Times New Roman" panose="02020603050405020304" pitchFamily="18" charset="0"/>
              </a:rPr>
              <a:t>N</a:t>
            </a:r>
            <a:r>
              <a:rPr lang="en-US" altLang="en-US" sz="100" dirty="0">
                <a:sym typeface="Times New Roman" panose="02020603050405020304" pitchFamily="18" charset="0"/>
              </a:rPr>
              <a:t> </a:t>
            </a:r>
            <a:r>
              <a:rPr lang="en-US" altLang="en-US" dirty="0">
                <a:sym typeface="Times New Roman" panose="02020603050405020304" pitchFamily="18" charset="0"/>
              </a:rPr>
              <a:t>R!” No one has the D</a:t>
            </a:r>
            <a:r>
              <a:rPr lang="en-US" altLang="en-US" sz="100" dirty="0">
                <a:sym typeface="Times New Roman" panose="02020603050405020304" pitchFamily="18" charset="0"/>
              </a:rPr>
              <a:t> </a:t>
            </a:r>
            <a:r>
              <a:rPr lang="en-US" altLang="en-US" dirty="0">
                <a:sym typeface="Times New Roman" panose="02020603050405020304" pitchFamily="18" charset="0"/>
              </a:rPr>
              <a:t>N</a:t>
            </a:r>
            <a:r>
              <a:rPr lang="en-US" altLang="en-US" sz="100" dirty="0">
                <a:sym typeface="Times New Roman" panose="02020603050405020304" pitchFamily="18" charset="0"/>
              </a:rPr>
              <a:t> </a:t>
            </a:r>
            <a:r>
              <a:rPr lang="en-US" altLang="en-US" dirty="0">
                <a:sym typeface="Times New Roman" panose="02020603050405020304" pitchFamily="18" charset="0"/>
              </a:rPr>
              <a:t>R at the scene. Do you start C</a:t>
            </a:r>
            <a:r>
              <a:rPr lang="en-US" altLang="en-US" sz="100" dirty="0">
                <a:sym typeface="Times New Roman" panose="02020603050405020304" pitchFamily="18" charset="0"/>
              </a:rPr>
              <a:t> </a:t>
            </a:r>
            <a:r>
              <a:rPr lang="en-US" altLang="en-US" dirty="0">
                <a:sym typeface="Times New Roman" panose="02020603050405020304" pitchFamily="18" charset="0"/>
              </a:rPr>
              <a:t>P</a:t>
            </a:r>
            <a:r>
              <a:rPr lang="en-US" altLang="en-US" sz="100" dirty="0">
                <a:sym typeface="Times New Roman" panose="02020603050405020304" pitchFamily="18" charset="0"/>
              </a:rPr>
              <a:t> </a:t>
            </a:r>
            <a:r>
              <a:rPr lang="en-US" altLang="en-US" dirty="0">
                <a:sym typeface="Times New Roman" panose="02020603050405020304" pitchFamily="18" charset="0"/>
              </a:rPr>
              <a:t>R and transport the patient?</a:t>
            </a:r>
          </a:p>
        </p:txBody>
      </p:sp>
    </p:spTree>
    <p:extLst>
      <p:ext uri="{BB962C8B-B14F-4D97-AF65-F5344CB8AC3E}">
        <p14:creationId xmlns:p14="http://schemas.microsoft.com/office/powerpoint/2010/main" val="33162190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Patient Consent and Refusal</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356015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7604-7CB1-49AB-9B85-6C5B8680A83F}"/>
              </a:ext>
            </a:extLst>
          </p:cNvPr>
          <p:cNvSpPr>
            <a:spLocks noGrp="1"/>
          </p:cNvSpPr>
          <p:nvPr>
            <p:ph type="title"/>
          </p:nvPr>
        </p:nvSpPr>
        <p:spPr/>
        <p:txBody>
          <a:bodyPr/>
          <a:lstStyle/>
          <a:p>
            <a:r>
              <a:rPr lang="en-IN" dirty="0"/>
              <a:t>Consent </a:t>
            </a:r>
            <a:r>
              <a:rPr lang="en-IN" sz="2000" b="0" dirty="0"/>
              <a:t>(1 of 4)</a:t>
            </a:r>
          </a:p>
        </p:txBody>
      </p:sp>
      <p:sp>
        <p:nvSpPr>
          <p:cNvPr id="3" name="Content Placeholder 2">
            <a:extLst>
              <a:ext uri="{FF2B5EF4-FFF2-40B4-BE49-F238E27FC236}">
                <a16:creationId xmlns:a16="http://schemas.microsoft.com/office/drawing/2014/main" id="{A1649C5B-1F7D-4264-AAE6-0B1ED9872C34}"/>
              </a:ext>
            </a:extLst>
          </p:cNvPr>
          <p:cNvSpPr>
            <a:spLocks noGrp="1"/>
          </p:cNvSpPr>
          <p:nvPr>
            <p:ph sz="quarter" idx="13"/>
          </p:nvPr>
        </p:nvSpPr>
        <p:spPr/>
        <p:txBody>
          <a:bodyPr/>
          <a:lstStyle/>
          <a:p>
            <a:r>
              <a:rPr lang="en-US" altLang="en-US" dirty="0">
                <a:ea typeface="Verdana" panose="020B0604030504040204" pitchFamily="34" charset="0"/>
                <a:cs typeface="Verdana" panose="020B0604030504040204" pitchFamily="34" charset="0"/>
              </a:rPr>
              <a:t>Permission from patient to assess, treat, and transport</a:t>
            </a:r>
          </a:p>
          <a:p>
            <a:r>
              <a:rPr lang="en-US" altLang="en-US" dirty="0">
                <a:ea typeface="Verdana" panose="020B0604030504040204" pitchFamily="34" charset="0"/>
                <a:cs typeface="Verdana" panose="020B0604030504040204" pitchFamily="34" charset="0"/>
              </a:rPr>
              <a:t>Expressed consent</a:t>
            </a:r>
          </a:p>
          <a:p>
            <a:pPr lvl="1"/>
            <a:r>
              <a:rPr lang="en-US" altLang="en-US" dirty="0">
                <a:ea typeface="Verdana" panose="020B0604030504040204" pitchFamily="34" charset="0"/>
                <a:cs typeface="Verdana" panose="020B0604030504040204" pitchFamily="34" charset="0"/>
              </a:rPr>
              <a:t>Must be informed</a:t>
            </a:r>
          </a:p>
          <a:p>
            <a:r>
              <a:rPr lang="en-US" altLang="en-US" dirty="0">
                <a:ea typeface="Verdana" panose="020B0604030504040204" pitchFamily="34" charset="0"/>
                <a:cs typeface="Verdana" panose="020B0604030504040204" pitchFamily="34" charset="0"/>
              </a:rPr>
              <a:t>Implied consent</a:t>
            </a:r>
          </a:p>
          <a:p>
            <a:pPr lvl="1"/>
            <a:r>
              <a:rPr lang="en-US" altLang="en-US" dirty="0">
                <a:ea typeface="Verdana" panose="020B0604030504040204" pitchFamily="34" charset="0"/>
                <a:cs typeface="Verdana" panose="020B0604030504040204" pitchFamily="34" charset="0"/>
              </a:rPr>
              <a:t>Assumed consent</a:t>
            </a:r>
          </a:p>
        </p:txBody>
      </p:sp>
    </p:spTree>
    <p:extLst>
      <p:ext uri="{BB962C8B-B14F-4D97-AF65-F5344CB8AC3E}">
        <p14:creationId xmlns:p14="http://schemas.microsoft.com/office/powerpoint/2010/main" val="257261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7604-7CB1-49AB-9B85-6C5B8680A83F}"/>
              </a:ext>
            </a:extLst>
          </p:cNvPr>
          <p:cNvSpPr>
            <a:spLocks noGrp="1"/>
          </p:cNvSpPr>
          <p:nvPr>
            <p:ph type="title"/>
          </p:nvPr>
        </p:nvSpPr>
        <p:spPr/>
        <p:txBody>
          <a:bodyPr/>
          <a:lstStyle/>
          <a:p>
            <a:r>
              <a:rPr lang="en-IN" dirty="0"/>
              <a:t>Consent </a:t>
            </a:r>
            <a:r>
              <a:rPr lang="en-IN" sz="2000" b="0" dirty="0"/>
              <a:t>(2 of 4)</a:t>
            </a:r>
          </a:p>
        </p:txBody>
      </p:sp>
      <p:sp>
        <p:nvSpPr>
          <p:cNvPr id="3" name="Content Placeholder 2">
            <a:extLst>
              <a:ext uri="{FF2B5EF4-FFF2-40B4-BE49-F238E27FC236}">
                <a16:creationId xmlns:a16="http://schemas.microsoft.com/office/drawing/2014/main" id="{A1649C5B-1F7D-4264-AAE6-0B1ED9872C34}"/>
              </a:ext>
            </a:extLst>
          </p:cNvPr>
          <p:cNvSpPr>
            <a:spLocks noGrp="1"/>
          </p:cNvSpPr>
          <p:nvPr>
            <p:ph sz="quarter" idx="13"/>
          </p:nvPr>
        </p:nvSpPr>
        <p:spPr/>
        <p:txBody>
          <a:bodyPr/>
          <a:lstStyle/>
          <a:p>
            <a:r>
              <a:rPr lang="en-US" altLang="en-US" dirty="0"/>
              <a:t>Children and mentally incompetent adults</a:t>
            </a:r>
          </a:p>
          <a:p>
            <a:pPr lvl="1"/>
            <a:r>
              <a:rPr lang="en-US" altLang="en-US" dirty="0"/>
              <a:t>Minors not legally permitted to provide consent or refusal for treatment</a:t>
            </a:r>
          </a:p>
          <a:p>
            <a:pPr lvl="1"/>
            <a:r>
              <a:rPr lang="en-US" altLang="en-US" dirty="0"/>
              <a:t>Obtain from parent or legal guardian</a:t>
            </a:r>
          </a:p>
          <a:p>
            <a:pPr lvl="1"/>
            <a:r>
              <a:rPr lang="en-US" altLang="en-US" dirty="0"/>
              <a:t>Possible exceptions (check local law)</a:t>
            </a:r>
          </a:p>
          <a:p>
            <a:pPr lvl="2"/>
            <a:r>
              <a:rPr lang="en-US" altLang="en-US" dirty="0"/>
              <a:t>In loco parentis</a:t>
            </a:r>
          </a:p>
          <a:p>
            <a:pPr lvl="2"/>
            <a:r>
              <a:rPr lang="en-US" altLang="en-US" dirty="0"/>
              <a:t>Emancipated minors</a:t>
            </a:r>
          </a:p>
        </p:txBody>
      </p:sp>
    </p:spTree>
    <p:extLst>
      <p:ext uri="{BB962C8B-B14F-4D97-AF65-F5344CB8AC3E}">
        <p14:creationId xmlns:p14="http://schemas.microsoft.com/office/powerpoint/2010/main" val="2418891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7604-7CB1-49AB-9B85-6C5B8680A83F}"/>
              </a:ext>
            </a:extLst>
          </p:cNvPr>
          <p:cNvSpPr>
            <a:spLocks noGrp="1"/>
          </p:cNvSpPr>
          <p:nvPr>
            <p:ph type="title"/>
          </p:nvPr>
        </p:nvSpPr>
        <p:spPr/>
        <p:txBody>
          <a:bodyPr/>
          <a:lstStyle/>
          <a:p>
            <a:r>
              <a:rPr lang="en-IN" dirty="0"/>
              <a:t>Consent </a:t>
            </a:r>
            <a:r>
              <a:rPr lang="en-IN" sz="2000" b="0" dirty="0"/>
              <a:t>(3 of 4)</a:t>
            </a:r>
          </a:p>
        </p:txBody>
      </p:sp>
      <p:sp>
        <p:nvSpPr>
          <p:cNvPr id="3" name="Content Placeholder 2">
            <a:extLst>
              <a:ext uri="{FF2B5EF4-FFF2-40B4-BE49-F238E27FC236}">
                <a16:creationId xmlns:a16="http://schemas.microsoft.com/office/drawing/2014/main" id="{A1649C5B-1F7D-4264-AAE6-0B1ED9872C34}"/>
              </a:ext>
            </a:extLst>
          </p:cNvPr>
          <p:cNvSpPr>
            <a:spLocks noGrp="1"/>
          </p:cNvSpPr>
          <p:nvPr>
            <p:ph sz="quarter" idx="13"/>
          </p:nvPr>
        </p:nvSpPr>
        <p:spPr/>
        <p:txBody>
          <a:bodyPr/>
          <a:lstStyle/>
          <a:p>
            <a:r>
              <a:rPr lang="en-US" altLang="en-US" dirty="0"/>
              <a:t>Children and mentally incompetent adults</a:t>
            </a:r>
          </a:p>
          <a:p>
            <a:pPr lvl="1"/>
            <a:r>
              <a:rPr lang="en-US" altLang="en-US" dirty="0"/>
              <a:t>Possible exceptions (check local law)</a:t>
            </a:r>
          </a:p>
          <a:p>
            <a:pPr lvl="2"/>
            <a:r>
              <a:rPr lang="en-US" altLang="en-US" dirty="0"/>
              <a:t>Life-threatening illness or injury</a:t>
            </a:r>
          </a:p>
          <a:p>
            <a:pPr lvl="2"/>
            <a:r>
              <a:rPr lang="en-US" altLang="en-US" dirty="0"/>
              <a:t>Minors who have children</a:t>
            </a:r>
          </a:p>
          <a:p>
            <a:pPr lvl="2"/>
            <a:r>
              <a:rPr lang="en-US" altLang="en-US" dirty="0"/>
              <a:t>Minors serving in armed forces</a:t>
            </a:r>
          </a:p>
        </p:txBody>
      </p:sp>
    </p:spTree>
    <p:extLst>
      <p:ext uri="{BB962C8B-B14F-4D97-AF65-F5344CB8AC3E}">
        <p14:creationId xmlns:p14="http://schemas.microsoft.com/office/powerpoint/2010/main" val="1765185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36471</TotalTime>
  <Words>3749</Words>
  <Application>Microsoft Office PowerPoint</Application>
  <PresentationFormat>On-screen Show (4:3)</PresentationFormat>
  <Paragraphs>403</Paragraphs>
  <Slides>52</Slides>
  <Notes>43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ＭＳ Ｐゴシック</vt:lpstr>
      <vt:lpstr>Arial</vt:lpstr>
      <vt:lpstr>Lucida Grande</vt:lpstr>
      <vt:lpstr>Noto Sans Symbols</vt:lpstr>
      <vt:lpstr>Times New Roman</vt:lpstr>
      <vt:lpstr>Verdana</vt:lpstr>
      <vt:lpstr>508 Lecture</vt:lpstr>
      <vt:lpstr>2_508 Lecture</vt:lpstr>
      <vt:lpstr>Emergency Care</vt:lpstr>
      <vt:lpstr>Topics</vt:lpstr>
      <vt:lpstr>Scope of Practice </vt:lpstr>
      <vt:lpstr>Scope of Practice</vt:lpstr>
      <vt:lpstr>Standard of Care</vt:lpstr>
      <vt:lpstr>Patient Consent and Refusal</vt:lpstr>
      <vt:lpstr>Consent (1 of 4)</vt:lpstr>
      <vt:lpstr>Consent (2 of 4)</vt:lpstr>
      <vt:lpstr>Consent (3 of 4)</vt:lpstr>
      <vt:lpstr>Consent (4 of 4)</vt:lpstr>
      <vt:lpstr>When a Patient Refuses Care (1 of 6)</vt:lpstr>
      <vt:lpstr>When a Patient Refuses Care (2 of 6)</vt:lpstr>
      <vt:lpstr>When a Patient Refuses Care (3 of 6)</vt:lpstr>
      <vt:lpstr>When a Patient Refuses Care (4 of 6)</vt:lpstr>
      <vt:lpstr>Think About It 1</vt:lpstr>
      <vt:lpstr>When a Patient Refuses Care (5 of 6)</vt:lpstr>
      <vt:lpstr>When a Patient Refuses Care (6 of 6)</vt:lpstr>
      <vt:lpstr>Do Not Resuscitate Orders and Physician Orders for Life-Sustaining Treatment</vt:lpstr>
      <vt:lpstr>Other Legal Issues</vt:lpstr>
      <vt:lpstr>Negligence (1 of 3)</vt:lpstr>
      <vt:lpstr>Negligence (2 of 3)</vt:lpstr>
      <vt:lpstr>Negligence (3 of 3)</vt:lpstr>
      <vt:lpstr>Duty to Act (1 of 2)</vt:lpstr>
      <vt:lpstr>Duty to Act (2 of 2)</vt:lpstr>
      <vt:lpstr>Good Samaritan Laws</vt:lpstr>
      <vt:lpstr>Think About It 2</vt:lpstr>
      <vt:lpstr>Confidentiality (1 of 2)</vt:lpstr>
      <vt:lpstr>Confidentiality (2 of 2)</vt:lpstr>
      <vt:lpstr>Medical Identification Devices</vt:lpstr>
      <vt:lpstr>Special Situations (1 of 3)</vt:lpstr>
      <vt:lpstr>Special Situations (2 of 3)</vt:lpstr>
      <vt:lpstr>Special Situations (3 of 3)</vt:lpstr>
      <vt:lpstr>Crime Scenes (1 of 3)</vt:lpstr>
      <vt:lpstr>Crime Scenes (2 of 3)</vt:lpstr>
      <vt:lpstr>Crime Scenes (3 of 3)</vt:lpstr>
      <vt:lpstr>Special Reporting Requirements (1 of 2)</vt:lpstr>
      <vt:lpstr>Special Reporting Requirements (2 of 2)</vt:lpstr>
      <vt:lpstr>Other Ethical Responsibilities (1 of 2)</vt:lpstr>
      <vt:lpstr>Other Ethical Responsibilities (2 of 2)</vt:lpstr>
      <vt:lpstr>Chapter Review</vt:lpstr>
      <vt:lpstr>Chapter Review (1 of 7)</vt:lpstr>
      <vt:lpstr>Chapter Review (2 of 7)</vt:lpstr>
      <vt:lpstr>Chapter Review (3 of 7)</vt:lpstr>
      <vt:lpstr>Chapter Review (4 of 7)</vt:lpstr>
      <vt:lpstr>Chapter Review (5 of 7)</vt:lpstr>
      <vt:lpstr>Chapter Review (6 of 7)</vt:lpstr>
      <vt:lpstr>Chapter Review (7 of 7)</vt:lpstr>
      <vt:lpstr>Remember (1 of 2)</vt:lpstr>
      <vt:lpstr>Remember (2 of 2)</vt:lpstr>
      <vt:lpstr>Questions to Consider</vt:lpstr>
      <vt:lpstr>Critical Thinking</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4, Medical, Legal, and Ethical Issues</dc:title>
  <dc:subject>Health</dc:subject>
  <dc:creator>Limmer/O'Keefe</dc:creator>
  <cp:keywords>Emergency Care</cp:keywords>
  <dc:description/>
  <cp:lastModifiedBy>Radhakrishnan, Rajendran</cp:lastModifiedBy>
  <cp:revision>1070</cp:revision>
  <dcterms:modified xsi:type="dcterms:W3CDTF">2020-01-11T12:05:24Z</dcterms:modified>
  <cp:category/>
</cp:coreProperties>
</file>