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103"/>
  </p:notesMasterIdLst>
  <p:handoutMasterIdLst>
    <p:handoutMasterId r:id="rId104"/>
  </p:handoutMasterIdLst>
  <p:sldIdLst>
    <p:sldId id="354" r:id="rId3"/>
    <p:sldId id="355" r:id="rId4"/>
    <p:sldId id="356" r:id="rId5"/>
    <p:sldId id="418" r:id="rId6"/>
    <p:sldId id="419" r:id="rId7"/>
    <p:sldId id="420" r:id="rId8"/>
    <p:sldId id="421" r:id="rId9"/>
    <p:sldId id="422" r:id="rId10"/>
    <p:sldId id="417" r:id="rId11"/>
    <p:sldId id="424" r:id="rId12"/>
    <p:sldId id="425" r:id="rId13"/>
    <p:sldId id="426" r:id="rId14"/>
    <p:sldId id="427" r:id="rId15"/>
    <p:sldId id="428" r:id="rId16"/>
    <p:sldId id="429" r:id="rId17"/>
    <p:sldId id="430" r:id="rId18"/>
    <p:sldId id="423" r:id="rId19"/>
    <p:sldId id="432" r:id="rId20"/>
    <p:sldId id="433" r:id="rId21"/>
    <p:sldId id="434" r:id="rId22"/>
    <p:sldId id="435" r:id="rId23"/>
    <p:sldId id="436" r:id="rId24"/>
    <p:sldId id="437" r:id="rId25"/>
    <p:sldId id="438" r:id="rId26"/>
    <p:sldId id="431" r:id="rId27"/>
    <p:sldId id="440" r:id="rId28"/>
    <p:sldId id="441" r:id="rId29"/>
    <p:sldId id="442" r:id="rId30"/>
    <p:sldId id="443" r:id="rId31"/>
    <p:sldId id="444" r:id="rId32"/>
    <p:sldId id="445" r:id="rId33"/>
    <p:sldId id="446" r:id="rId34"/>
    <p:sldId id="447" r:id="rId35"/>
    <p:sldId id="448" r:id="rId36"/>
    <p:sldId id="449" r:id="rId37"/>
    <p:sldId id="450" r:id="rId38"/>
    <p:sldId id="451" r:id="rId39"/>
    <p:sldId id="452" r:id="rId40"/>
    <p:sldId id="453" r:id="rId41"/>
    <p:sldId id="454" r:id="rId42"/>
    <p:sldId id="455" r:id="rId43"/>
    <p:sldId id="456" r:id="rId44"/>
    <p:sldId id="457" r:id="rId45"/>
    <p:sldId id="458" r:id="rId46"/>
    <p:sldId id="459" r:id="rId47"/>
    <p:sldId id="460" r:id="rId48"/>
    <p:sldId id="461" r:id="rId49"/>
    <p:sldId id="439" r:id="rId50"/>
    <p:sldId id="463" r:id="rId51"/>
    <p:sldId id="464" r:id="rId52"/>
    <p:sldId id="465" r:id="rId53"/>
    <p:sldId id="513" r:id="rId54"/>
    <p:sldId id="467" r:id="rId55"/>
    <p:sldId id="468" r:id="rId56"/>
    <p:sldId id="469" r:id="rId57"/>
    <p:sldId id="470" r:id="rId58"/>
    <p:sldId id="471" r:id="rId59"/>
    <p:sldId id="472" r:id="rId60"/>
    <p:sldId id="473" r:id="rId61"/>
    <p:sldId id="474" r:id="rId62"/>
    <p:sldId id="475" r:id="rId63"/>
    <p:sldId id="478" r:id="rId64"/>
    <p:sldId id="479" r:id="rId65"/>
    <p:sldId id="480" r:id="rId66"/>
    <p:sldId id="481" r:id="rId67"/>
    <p:sldId id="482" r:id="rId68"/>
    <p:sldId id="483" r:id="rId69"/>
    <p:sldId id="484" r:id="rId70"/>
    <p:sldId id="485" r:id="rId71"/>
    <p:sldId id="486" r:id="rId72"/>
    <p:sldId id="462" r:id="rId73"/>
    <p:sldId id="488" r:id="rId74"/>
    <p:sldId id="489" r:id="rId75"/>
    <p:sldId id="490" r:id="rId76"/>
    <p:sldId id="487" r:id="rId77"/>
    <p:sldId id="492" r:id="rId78"/>
    <p:sldId id="493" r:id="rId79"/>
    <p:sldId id="494" r:id="rId80"/>
    <p:sldId id="495" r:id="rId81"/>
    <p:sldId id="496" r:id="rId82"/>
    <p:sldId id="497" r:id="rId83"/>
    <p:sldId id="498" r:id="rId84"/>
    <p:sldId id="499" r:id="rId85"/>
    <p:sldId id="491" r:id="rId86"/>
    <p:sldId id="501" r:id="rId87"/>
    <p:sldId id="502" r:id="rId88"/>
    <p:sldId id="503" r:id="rId89"/>
    <p:sldId id="504" r:id="rId90"/>
    <p:sldId id="505" r:id="rId91"/>
    <p:sldId id="506" r:id="rId92"/>
    <p:sldId id="507" r:id="rId93"/>
    <p:sldId id="508" r:id="rId94"/>
    <p:sldId id="509" r:id="rId95"/>
    <p:sldId id="510" r:id="rId96"/>
    <p:sldId id="511" r:id="rId97"/>
    <p:sldId id="298" r:id="rId98"/>
    <p:sldId id="381" r:id="rId99"/>
    <p:sldId id="512" r:id="rId100"/>
    <p:sldId id="476" r:id="rId101"/>
    <p:sldId id="477" r:id="rId10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441" autoAdjust="0"/>
    <p:restoredTop sz="96395" autoAdjust="0"/>
  </p:normalViewPr>
  <p:slideViewPr>
    <p:cSldViewPr snapToGrid="0" snapToObjects="1">
      <p:cViewPr>
        <p:scale>
          <a:sx n="100" d="100"/>
          <a:sy n="100" d="100"/>
        </p:scale>
        <p:origin x="1536" y="342"/>
      </p:cViewPr>
      <p:guideLst>
        <p:guide orient="horz" pos="777"/>
        <p:guide pos="295"/>
        <p:guide orient="horz" pos="981"/>
      </p:guideLst>
    </p:cSldViewPr>
  </p:slideViewPr>
  <p:outlineViewPr>
    <p:cViewPr>
      <p:scale>
        <a:sx n="33" d="100"/>
        <a:sy n="33" d="100"/>
      </p:scale>
      <p:origin x="0" y="-49914"/>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8941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Points to Emphasize: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In a closed wound, the skin has not been broken. Blunt trauma causes closed wounds. There are three types of closed wounds: contusions, hematomas, and crush injuries.</a:t>
            </a:r>
            <a:endParaRPr lang="en-US" altLang="en-US" sz="1200" b="1"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Describe the three types of closed wounds. </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6114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Discuss the forces that create closed injuries. How could these forces transfer damage to underlying structures?</a:t>
            </a:r>
          </a:p>
          <a:p>
            <a:pPr eaLnBrk="1" hangingPunct="1"/>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691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Class Activity: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Describe</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closed injuries to different areas of the body. Discuss with the class what structures and organs are at risk.</a:t>
            </a:r>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57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Use multimedia graphics to demonstrate different types of closed injuries. Distribute pictures to groups of students and ask groups to formulate an assessment and treatment strategy.</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Critical Thinking Discussion: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Ecchymosis</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is a sign that blood vessels have broken under the skin. What is the significance of ecchymosis around the eyes and at the base of the skull in the context of a head injury?</a:t>
            </a:r>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003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7843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Use programmed patients to simulate closed injuries. Have teams of students practice assessment and treatment.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9404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Time: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30 minutes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Tips: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Use multimedia graphics to demonstrate the various types of open injuries. Discuss the specific and varied threats that each type of open wound can pose. Use specific examples. </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4104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Discuss why a small puncture wound may disguise a major injury. Use a gunshot wound as an example. </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2941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Describe the major types of open wounds. Discuss the specific dangers of each. </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Have students work in small groups. Give each group a picture of an open wound. Have the group classify the type of wound and then discuss the potential dangers.</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Arial"/>
              </a:rPr>
              <a:t>Class Activity: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Describe</a:t>
            </a: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a type of open wound. Ask the students to discuss what specific threats might be posed by that particular type of injury.</a:t>
            </a:r>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0959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Planning Your Time: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Plan 180 minutes for this chapter.</a:t>
            </a:r>
          </a:p>
          <a:p>
            <a:pPr>
              <a:buFontTx/>
              <a:buChar char="•"/>
            </a:pP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 Soft Tissues (15 minutes)</a:t>
            </a:r>
          </a:p>
          <a:p>
            <a:pPr>
              <a:buFontTx/>
              <a:buChar char="•"/>
            </a:pP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 Closed Wounds (20 minutes)</a:t>
            </a:r>
          </a:p>
          <a:p>
            <a:pPr>
              <a:buFontTx/>
              <a:buChar char="•"/>
            </a:pP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 Open Wounds (30 minutes)</a:t>
            </a:r>
          </a:p>
          <a:p>
            <a:pPr>
              <a:buFontTx/>
              <a:buChar char="•"/>
            </a:pP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 Treating Specific Types</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of Open Wounds (35 minutes)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Burns (50 minutes)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Electrical Injuries (10 minutes)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Dressing and Bandaging (20 minutes)</a:t>
            </a:r>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Note: The total teaching time recommended is only a guideline. </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Core Concepts</a:t>
            </a:r>
          </a:p>
          <a:p>
            <a:pPr>
              <a:buFontTx/>
              <a:buChar char="•"/>
            </a:pP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 Anatomy and physiology of skin</a:t>
            </a:r>
          </a:p>
          <a:p>
            <a:pPr>
              <a:buFontTx/>
              <a:buChar char="•"/>
            </a:pP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 Types of closed wounds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Emergency care for closed wounds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Types of open wounds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Emergency care for open wounds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Emergency care for burns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Emergency care for electrical injuries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Types of dressings and bandages</a:t>
            </a:r>
          </a:p>
          <a:p>
            <a:pPr>
              <a:buFontTx/>
              <a:buChar char="•"/>
            </a:pP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Techniques for dressing and bandaging wounds</a:t>
            </a:r>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a:p>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67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Talking Points: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Open wounds may require more than just gloves as Standard Precautions, especially if they are spurting blood or if there is potential to get blood or other body fluids on clothing or in the face.</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eaLnBrk="1" hangingPunct="1"/>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An open injury to the face, neck, chest,</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or spine could affect the airway and breathing depending on the location of the injury and the structures that are damaged.</a:t>
            </a:r>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5890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5395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4298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Controlling hemorrhage, recognizing and treating shock, preventing infection, and bandaging are important elements in emergency care of open wounds.</a:t>
            </a:r>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Place a puncture wound on a manikin or full-body diagram. Have the class discuss what organs and structures lie in the potential pathway. Discuss life threats and treatment strategies.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6950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students work in small groups. Use programmed patients and moulage to simulate different types of open wounds. Practice assessment and treatment procedures.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Critical Thinking:</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 Consider a patient with a large soft-tissue injury to the face. After you dress and bandage it properly, what emotional concerns might you address? How might an injury such as this affect the emotional well-being of the patient?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2712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Time: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35 minutes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Tips: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Use multimedia graphics to illustrate specific types of injuries. Use moulage to simulate injuries. This will add realism to scenario work. Instill a fear of puncture wounds. Describe a variety of offending objects (knives, bullets, arrows, and so on) and discuss the potential for underlying damage despite minimal external wounding. Research local protocol on treatment of avulsed and amputated parts. Genital injuries are sometimes taken lightly by students (snickers</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and laughs). Be sure to emphasize the correlation to sexual assault to keep the lesson grounded.</a:t>
            </a:r>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5323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Describe the treatment of a patient with an abrasion or laceration.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6220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Puncture wounds are particularly dangerous as they present with only small external wounds but may damage structures deep into the body.</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 why a small puncture wound may disguise a major injury. Use a gunshot wound as an example.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5360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Describe the treatment of a patient with a puncture wound.</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7014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038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Time: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15 minutes</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Tips: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Don’t forget the affective domain</a:t>
            </a:r>
            <a:r>
              <a:rPr lang="en-US" altLang="ja-JP"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 It is easy to</a:t>
            </a:r>
            <a:r>
              <a:rPr lang="en-US" altLang="ja-JP"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emphasize skills and assessment, but soft tissue injuries have a definitive emotional component. Use multimedia graphics to demonstrate anatomy. Spend time now on the function of the skin to improve comprehension of later lessons.</a:t>
            </a:r>
            <a:endParaRPr lang="en-US" altLang="ja-JP"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6956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Do not remove or apply direct pressure to impaled objects. </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Describe the treatment of a patient with an impaled object.</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2690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9909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the students work in small groups. Simulate impaled objects and practice stabilization and treatment.</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2091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the students work in small groups. Simulate impaled objects and practice stabilization and treatment.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6042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1769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7646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3941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students work in small groups. Use a programmed patient and moulage</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and simulate various types of injuries</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 Practice specific treatment strategies.</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2721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students work in small groups. Assign each group a specific type of injury. Have the group research and present the most appropriate treatment strategies.</a:t>
            </a:r>
          </a:p>
          <a:p>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207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Arial"/>
              </a:rPr>
              <a:t>Discussion Topic:</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 Discuss the role of the blood. What specific functions does it serve?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2890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2402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9259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5604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Emergency care for avulsions requires the application of large, bulky pressure dressings. Preserve any avulsed parts and transport them to the medical facility along with the patient.</a:t>
            </a:r>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Describe the treatment of a patient with an avulsion.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781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8731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Class Activity: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Use</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simulated amputated parts. Practice care of amputations and avulsions.</a:t>
            </a:r>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9750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Take care to treat amputated parts carefully as there may be a possibility of reattachment.</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Critical Thinking: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How does the care of an amputated part impact the emotional side of patient care? What emotional benefit might the patient gain?</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6650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30.2</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Describe the treatment of a patient with a genital injury.</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4463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Time: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50 minutes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Tips: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Emphasize (and reemphasize) safety and appropriate scene size-up with burn patients. Contact a burn center or national burn care organization for specialized teaching resources. Use multimedia graphics to illustrate different types of burns. Teach students to identify critical burns rapidly. Address specific criteria to make the decision. Follow local protocols.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7942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Burns involve immediate destruction of tissue but also can have a long-term effect, both physically and emotionally.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7635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4121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Burns can be classified and evaluated in three ways: by agent and source, by depth, and by severity.</a:t>
            </a:r>
            <a:endParaRPr lang="en-US" altLang="en-US" sz="1200" b="1"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Describe the classification of a burn. </a:t>
            </a:r>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7471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Lucida Grande"/>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2599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58239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The three classifications of burn depth are superficial, partial thickness, and full thickness.</a:t>
            </a:r>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Display pictures of burns. Have students classify the depth of the burn based on presentation. Discuss.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26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8619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45343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8921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75546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5196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Times New Roman" panose="02020603050405020304" pitchFamily="18" charset="0"/>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 how the location of a burn might impact its severity. How might a hand burn be more serious than a burn of the same size on the abdomen?</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Determine body surface area. Describe an area burned. Have students use various methods to determine body surface area.</a:t>
            </a:r>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503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List and describe the layers and functions of the skin.</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Have students work in small groups to discuss the functions of the skin. Assign a function of the skin to each group; then have each group present the impact of losing skin on its particular function.</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Critical Thinking Discussion: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Many people die from infection after a large surface-area burn. How does this fact relate to our discussion about functions of the skin?</a:t>
            </a:r>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3250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Times New Roman" panose="02020603050405020304" pitchFamily="18" charset="0"/>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Times New Roman" panose="02020603050405020304" pitchFamily="18" charset="0"/>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The amount of skin surface involved in a burn can be calculated quickly by using the rule of nines.</a:t>
            </a:r>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Times New Roman" panose="02020603050405020304" pitchFamily="18" charset="0"/>
            </a:endParaRP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Explain how to determine the surface area of a burn. Consider an adult patient and a child. </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3950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87974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Times New Roman" panose="02020603050405020304" pitchFamily="18" charset="0"/>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Times New Roman" panose="02020603050405020304" pitchFamily="18" charset="0"/>
              </a:rPr>
              <a:t>Critical Thinking Discussion: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Times New Roman" panose="02020603050405020304" pitchFamily="18" charset="0"/>
              </a:rPr>
              <a:t>Review the Think Like an EMT feature with students and encourage discussion.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84959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Use a programmed patient to simulate different types of burn scenarios. Have teams of students practice assessment and identification of a critical burn.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99282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Lucida Grande"/>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05568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There are special approaches to the care of thermal burns, general chemical burns, and chemical burns to the eyes. EMTs should know the procedures for treating each type.</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2905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470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Compare and contrast treatment modalities for the various types of burns. How are the modalities similar? How are they different?</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Class Activities: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Tour a burn unit. See firsthand the impact of burns. Interview staff from a burn center. Discuss perils and pitfalls of burn care. </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a:t>
            </a:r>
            <a:r>
              <a:rPr lang="en-US" altLang="en-US" sz="1200" b="1"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Application: </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Use student volunteers and practice flushing an eye. Discuss necessary equipment and strategies.</a:t>
            </a:r>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1853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Critical Thinking: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How might a burn impact a patient emotionally? How might this be a long-term concern?</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10303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7986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Have</a:t>
            </a:r>
            <a:r>
              <a:rPr lang="en-US" altLang="en-US" sz="1200" b="0" i="0" u="none" strike="noStrike" kern="1200" cap="none" baseline="0" dirty="0">
                <a:solidFill>
                  <a:schemeClr val="dk1"/>
                </a:solidFill>
                <a:latin typeface="Arial"/>
                <a:ea typeface="ＭＳ Ｐゴシック" panose="020B0600070205080204" pitchFamily="34" charset="-128"/>
                <a:cs typeface="Arial"/>
                <a:sym typeface="Arial"/>
              </a:rPr>
              <a:t> students label the layers of the skin on a blank illustration</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272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55728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Time: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10 minutes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Tips: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Emphasize safety. Electrical injury scenes are extremely hazardous to emergency responders. Use multimedia graphics to illustrate electrical injuries. Invite a power company representative to discuss electrical safety and associated injuries. Note the importance of cardiac evaluation. This type of injury is not readily apparent on the outside but can be life threatening. </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00681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Points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The scenes of injuries due to electricity are often very hazardous. Assume that the source of electricity is still active unless a qualified person tells you that the power has been turned off. Electrical current can damage tissue in a variety of ways. Burns, nerve damage, and chemical changes are examples of the destruction that electricity can cause. Specific assessment findings can indicate the presence of electrical injuries.</a:t>
            </a:r>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 how you might determine that the scene is safe when approaching an electricity-related emergency. Describe how electricity can damage the body. Use specific examples. Describe the assessment findings that might indicate an electrical emergency. </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students work in small groups. Use programmed patients and simulate electrical emergencies. Focus on safety evaluation and approach strategies.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94861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Proper care for electrical injuries must include treatment of cardiac dysrhythmias. In addition, spinal motion</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restriction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should be considered. </a:t>
            </a:r>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Describe the treatment of a patient injured by electricity. What are the most important elements of treatment?</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Critical Thinking: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You have identified a patient who has been electrocuted. You are not sure if the power has been turned off, so you have decided to hold back. What forces may be present to make you want to push forward? How can you overcome these issues?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87990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Present pictures of electrical injuries. Discuss treatment priorities.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0896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Time: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20 minutes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Tips: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on hand various types of dressings and bandages with which students can practice. Create a culture of infection control. Always require appropriate PPE when practicing potentially infectious skills. Moulage a programmed patient to simulate injuries and bleeding. Foster creativity. Do not always place the wound in the same convenient location. Make students bandage difficult areas. Integrate hemostatic agents with dressings and bandages.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26541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A </a:t>
            </a:r>
            <a:r>
              <a:rPr lang="en-US" altLang="en-US" sz="1200" b="0" i="1" u="none" strike="noStrike" kern="1200" cap="none" dirty="0">
                <a:solidFill>
                  <a:schemeClr val="dk1"/>
                </a:solidFill>
                <a:latin typeface="Arial"/>
                <a:ea typeface="ＭＳ Ｐゴシック" panose="020B0600070205080204" pitchFamily="34" charset="-128"/>
                <a:cs typeface="Arial"/>
                <a:sym typeface="Arial"/>
              </a:rPr>
              <a:t>dressing</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 is any material that is applied to a wound in an effort to control bleeding and prevent further contamination. A </a:t>
            </a:r>
            <a:r>
              <a:rPr lang="en-US" altLang="en-US" sz="1200" b="0" i="1" u="none" strike="noStrike" kern="1200" cap="none" dirty="0">
                <a:solidFill>
                  <a:schemeClr val="dk1"/>
                </a:solidFill>
                <a:latin typeface="Arial"/>
                <a:ea typeface="ＭＳ Ｐゴシック" panose="020B0600070205080204" pitchFamily="34" charset="-128"/>
                <a:cs typeface="Arial"/>
                <a:sym typeface="Arial"/>
              </a:rPr>
              <a:t>bandage</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 is any material that is used to hold a dressing in place. </a:t>
            </a:r>
            <a:endParaRPr lang="en-US" altLang="en-US" sz="1200" b="1"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a:sym typeface="Lucida Grande"/>
              </a:rPr>
              <a:t>Discussion Topics: </a:t>
            </a:r>
            <a:r>
              <a:rPr lang="en-US" altLang="en-US" sz="1200" b="0" i="0" u="none" strike="noStrike" kern="1200" cap="none" dirty="0">
                <a:solidFill>
                  <a:schemeClr val="dk1"/>
                </a:solidFill>
                <a:latin typeface="Arial"/>
                <a:ea typeface="ＭＳ Ｐゴシック" panose="020B0600070205080204" pitchFamily="34" charset="-128"/>
                <a:cs typeface="Arial"/>
                <a:sym typeface="Arial"/>
              </a:rPr>
              <a:t>Discuss what PPE might be necessary when dressing and bandaging a bleeding wound. Discuss the rules for the general dressing of wounds. </a:t>
            </a:r>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386213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Lucida Grande"/>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98458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Points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Bandaging frequently exposes providers to bloodborne pathogens. EMTs always should don the correct level of personal protection prior to beginning these procedures. Bandaging is secondary to hemorrhage control. When necessary, stop bleeding before applying a bandage.</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Class Activities: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(Skill</a:t>
            </a:r>
            <a:r>
              <a:rPr lang="en-US" altLang="en-US" sz="1200" b="0" i="0" u="none" strike="noStrike" kern="1200" cap="none" baseline="0" dirty="0">
                <a:solidFill>
                  <a:schemeClr val="dk1"/>
                </a:solidFill>
                <a:latin typeface="Arial"/>
                <a:ea typeface="ＭＳ Ｐゴシック" panose="020B0600070205080204" pitchFamily="34" charset="-128"/>
                <a:cs typeface="Arial" panose="020B0604020202020204" pitchFamily="34" charset="0"/>
                <a:sym typeface="Arial"/>
              </a:rPr>
              <a:t> Demonstration) Given a scenario involving a patient with an open soft-tissue injury, apply an appropriate dressing and bandage for the situation.</a:t>
            </a:r>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67311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361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30.1</a:t>
            </a:r>
          </a:p>
          <a:p>
            <a:pPr eaLnBrk="1" hangingPunct="1"/>
            <a:endParaRPr lang="en-US" altLang="en-US" sz="1200" b="0" i="0" u="none" strike="noStrike" kern="1200" cap="none" dirty="0">
              <a:solidFill>
                <a:schemeClr val="dk1"/>
              </a:solidFill>
              <a:latin typeface="Arial"/>
              <a:ea typeface="ＭＳ Ｐゴシック" panose="020B0600070205080204" pitchFamily="34" charset="-128"/>
              <a:cs typeface="Arial"/>
              <a:sym typeface="Lucida Grande"/>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85444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Select and don appropriate PPE for treating open soft-tissue injuries. Have students work in small groups. Practice the sequence of bleeding control and bandaging. Discuss how the steps flow together.</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Critical Thinking Discussion: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If you did not have EMS equipment, what common items could you use to dress and bandage a wound?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53010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Point to Emphasize: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Completely cover the wound with a dressing. Apply the bandage over the dressing and completely cover the dressing. </a:t>
            </a:r>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Discussion Topic:</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 Discuss the rules for the general bandaging of wounds.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Class Activity: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Brainstorm creative bandaging techniques. List an unusual wound site and ask students to formulate creative bandaging solutions.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Knowledge Application: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Using a manikin or programmed patient, practice applying dressings and bandaging wounds.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77700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48976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Covers Objective: 30.3</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33295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70689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Talking Points: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students explain or demonstrate the answers to these questions.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83029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Talking Points: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Have students explain or demonstrate the answers to these questions.</a:t>
            </a:r>
          </a:p>
          <a:p>
            <a:endParaRPr lang="en-US" altLang="en-US" sz="1200" b="0" i="0" u="none" strike="noStrike" kern="1200" cap="none" dirty="0">
              <a:solidFill>
                <a:schemeClr val="dk1"/>
              </a:solidFill>
              <a:latin typeface="Arial"/>
              <a:ea typeface="ＭＳ Ｐゴシック" panose="020B0600070205080204" pitchFamily="34" charset="-128"/>
              <a:cs typeface="Aria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97799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Talking Points: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Ask a student to role-play the patient. Wrap the student's arm as described in the scenario, and have other students explain how much assessment they would do and demonstrate how best to do it.</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29259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96</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4161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Time: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20 minutes</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r>
              <a:rPr lang="en-US" altLang="en-US" sz="1200" b="1"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Teaching Tips: </a:t>
            </a:r>
            <a:r>
              <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rPr>
              <a:t>Use multimedia graphics to illustrate closed injuries. Review anatomy to identify body areas that potentially threaten underlying vital organs. Relate to the lessons on internal bleeding. Closed injuries and internal bleeding are closely related.</a:t>
            </a:r>
          </a:p>
          <a:p>
            <a:endParaRPr lang="en-US" altLang="en-US" sz="1200" b="0" i="0" u="none" strike="noStrike" kern="1200" cap="none" dirty="0">
              <a:solidFill>
                <a:schemeClr val="dk1"/>
              </a:solidFill>
              <a:latin typeface="Arial"/>
              <a:ea typeface="ＭＳ Ｐゴシック" panose="020B0600070205080204" pitchFamily="34" charset="-128"/>
              <a:cs typeface="Arial" panose="020B0604020202020204" pitchFamily="34" charset="0"/>
              <a:sym typeface="Arial"/>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097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9"/>
            <a:ext cx="4443412" cy="297374"/>
          </a:xfrm>
        </p:spPr>
        <p:txBody>
          <a:bodyPr/>
          <a:lstStyle>
            <a:lvl1pPr marL="0" indent="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Text Placeholder 22"/>
          <p:cNvSpPr>
            <a:spLocks noGrp="1"/>
          </p:cNvSpPr>
          <p:nvPr>
            <p:ph type="body" sz="quarter" idx="28"/>
          </p:nvPr>
        </p:nvSpPr>
        <p:spPr>
          <a:xfrm>
            <a:off x="457200" y="5784850"/>
            <a:ext cx="3730625" cy="820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50" r:id="rId4"/>
    <p:sldLayoutId id="2147483679" r:id="rId5"/>
    <p:sldLayoutId id="2147483677" r:id="rId6"/>
    <p:sldLayoutId id="2147483678" r:id="rId7"/>
    <p:sldLayoutId id="2147483687" r:id="rId8"/>
    <p:sldLayoutId id="2147483686" r:id="rId9"/>
    <p:sldLayoutId id="2147483688" r:id="rId10"/>
    <p:sldLayoutId id="2147483681" r:id="rId11"/>
    <p:sldLayoutId id="2147483671" r:id="rId12"/>
    <p:sldLayoutId id="2147483680" r:id="rId13"/>
    <p:sldLayoutId id="214748369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slide" Target="slide3.xml"/><Relationship Id="rId7" Type="http://schemas.openxmlformats.org/officeDocument/2006/relationships/slide" Target="slide48.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slide" Target="slide17.xml"/><Relationship Id="rId4" Type="http://schemas.openxmlformats.org/officeDocument/2006/relationships/slide" Target="slide9.xml"/><Relationship Id="rId9" Type="http://schemas.openxmlformats.org/officeDocument/2006/relationships/slide" Target="slide7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slide" Target="slide9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slide" Target="slide9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slide" Target="slide9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97.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30</a:t>
            </a:r>
          </a:p>
        </p:txBody>
      </p:sp>
      <p:sp>
        <p:nvSpPr>
          <p:cNvPr id="5" name="Text Placeholder 4"/>
          <p:cNvSpPr>
            <a:spLocks noGrp="1"/>
          </p:cNvSpPr>
          <p:nvPr>
            <p:ph type="body" idx="3"/>
          </p:nvPr>
        </p:nvSpPr>
        <p:spPr>
          <a:xfrm>
            <a:off x="5029199" y="3409979"/>
            <a:ext cx="3657601" cy="950360"/>
          </a:xfrm>
        </p:spPr>
        <p:txBody>
          <a:bodyPr/>
          <a:lstStyle/>
          <a:p>
            <a:pPr algn="ctr"/>
            <a:r>
              <a:rPr lang="en-US" dirty="0">
                <a:latin typeface="+mn-lt"/>
              </a:rPr>
              <a:t>Soft-Tissue Trauma</a:t>
            </a: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1A2D-D215-48AC-A043-E3011030A39B}"/>
              </a:ext>
            </a:extLst>
          </p:cNvPr>
          <p:cNvSpPr>
            <a:spLocks noGrp="1"/>
          </p:cNvSpPr>
          <p:nvPr>
            <p:ph type="title"/>
          </p:nvPr>
        </p:nvSpPr>
        <p:spPr/>
        <p:txBody>
          <a:bodyPr/>
          <a:lstStyle/>
          <a:p>
            <a:r>
              <a:rPr lang="en-US" dirty="0"/>
              <a:t>Closed Wounds </a:t>
            </a:r>
            <a:r>
              <a:rPr lang="en-US" sz="2000" b="0" dirty="0"/>
              <a:t>(1 of 4)</a:t>
            </a:r>
            <a:endParaRPr lang="en-IN" sz="2000" b="0" dirty="0"/>
          </a:p>
        </p:txBody>
      </p:sp>
      <p:sp>
        <p:nvSpPr>
          <p:cNvPr id="3" name="Content Placeholder 2">
            <a:extLst>
              <a:ext uri="{FF2B5EF4-FFF2-40B4-BE49-F238E27FC236}">
                <a16:creationId xmlns:a16="http://schemas.microsoft.com/office/drawing/2014/main" id="{80A83561-75ED-4C3E-A91E-CA3F13469704}"/>
              </a:ext>
            </a:extLst>
          </p:cNvPr>
          <p:cNvSpPr>
            <a:spLocks noGrp="1"/>
          </p:cNvSpPr>
          <p:nvPr>
            <p:ph sz="quarter" idx="13"/>
          </p:nvPr>
        </p:nvSpPr>
        <p:spPr/>
        <p:txBody>
          <a:bodyPr/>
          <a:lstStyle/>
          <a:p>
            <a:r>
              <a:rPr lang="en-US" dirty="0"/>
              <a:t>Internal injuries with no pathway from the outside to the injured site</a:t>
            </a:r>
          </a:p>
          <a:p>
            <a:r>
              <a:rPr lang="en-US" dirty="0"/>
              <a:t>Although skin unbroken, may be extensively crushed tissues beneath</a:t>
            </a:r>
          </a:p>
          <a:p>
            <a:r>
              <a:rPr lang="en-US" dirty="0"/>
              <a:t>Range from minor to life-threatening</a:t>
            </a:r>
          </a:p>
        </p:txBody>
      </p:sp>
    </p:spTree>
    <p:extLst>
      <p:ext uri="{BB962C8B-B14F-4D97-AF65-F5344CB8AC3E}">
        <p14:creationId xmlns:p14="http://schemas.microsoft.com/office/powerpoint/2010/main" val="32378310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7F73A-E3B5-47FE-8289-18244E54656D}"/>
              </a:ext>
            </a:extLst>
          </p:cNvPr>
          <p:cNvSpPr>
            <a:spLocks noGrp="1"/>
          </p:cNvSpPr>
          <p:nvPr>
            <p:ph type="title"/>
          </p:nvPr>
        </p:nvSpPr>
        <p:spPr/>
        <p:txBody>
          <a:bodyPr/>
          <a:lstStyle/>
          <a:p>
            <a:r>
              <a:rPr lang="en-IN" dirty="0"/>
              <a:t>Appendix </a:t>
            </a:r>
            <a:r>
              <a:rPr lang="en-IN" dirty="0" smtClean="0"/>
              <a:t>3 </a:t>
            </a:r>
            <a:r>
              <a:rPr lang="en-IN" sz="2000" b="0" dirty="0"/>
              <a:t>(2 of 2)</a:t>
            </a:r>
            <a:endParaRPr lang="en-IN" dirty="0"/>
          </a:p>
        </p:txBody>
      </p:sp>
      <p:sp>
        <p:nvSpPr>
          <p:cNvPr id="5" name="Content Placeholder 4">
            <a:extLst>
              <a:ext uri="{FF2B5EF4-FFF2-40B4-BE49-F238E27FC236}">
                <a16:creationId xmlns:a16="http://schemas.microsoft.com/office/drawing/2014/main" id="{B93BBBBB-A73F-4D99-A50B-2741D09AB637}"/>
              </a:ext>
            </a:extLst>
          </p:cNvPr>
          <p:cNvSpPr>
            <a:spLocks noGrp="1"/>
          </p:cNvSpPr>
          <p:nvPr>
            <p:ph sz="quarter" idx="16"/>
          </p:nvPr>
        </p:nvSpPr>
        <p:spPr>
          <a:xfrm>
            <a:off x="457200" y="1555748"/>
            <a:ext cx="8229600" cy="2968125"/>
          </a:xfrm>
        </p:spPr>
        <p:txBody>
          <a:bodyPr/>
          <a:lstStyle/>
          <a:p>
            <a:pPr marL="432" indent="0">
              <a:spcBef>
                <a:spcPts val="500"/>
              </a:spcBef>
              <a:buNone/>
            </a:pPr>
            <a:r>
              <a:rPr lang="en-US" sz="1600" dirty="0"/>
              <a:t>The rules are as follows for an infant.</a:t>
            </a:r>
          </a:p>
          <a:p>
            <a:pPr>
              <a:spcBef>
                <a:spcPts val="500"/>
              </a:spcBef>
            </a:pPr>
            <a:r>
              <a:rPr lang="en-US" sz="1600" dirty="0"/>
              <a:t>The anterior or posterior surface of the head represents 18 percent.</a:t>
            </a:r>
          </a:p>
          <a:p>
            <a:pPr>
              <a:spcBef>
                <a:spcPts val="500"/>
              </a:spcBef>
            </a:pPr>
            <a:r>
              <a:rPr lang="en-US" sz="1600" dirty="0"/>
              <a:t>The anterior or posterior surface of the torso and upper trunk or back and buttocks represents 18 percent.</a:t>
            </a:r>
          </a:p>
          <a:p>
            <a:pPr>
              <a:spcBef>
                <a:spcPts val="500"/>
              </a:spcBef>
            </a:pPr>
            <a:r>
              <a:rPr lang="en-US" sz="1600" dirty="0"/>
              <a:t>The anterior or posterior surface of each leg represents 14 percent.</a:t>
            </a:r>
          </a:p>
          <a:p>
            <a:pPr>
              <a:spcBef>
                <a:spcPts val="500"/>
              </a:spcBef>
            </a:pPr>
            <a:r>
              <a:rPr lang="en-US" sz="1600" dirty="0"/>
              <a:t>The anterior or posterior surface of each arm represents 9 percent.</a:t>
            </a:r>
          </a:p>
          <a:p>
            <a:pPr>
              <a:spcBef>
                <a:spcPts val="500"/>
              </a:spcBef>
            </a:pPr>
            <a:r>
              <a:rPr lang="en-US" sz="1600" dirty="0"/>
              <a:t>The genitalia represents 1 percent.</a:t>
            </a:r>
          </a:p>
        </p:txBody>
      </p:sp>
      <p:sp>
        <p:nvSpPr>
          <p:cNvPr id="14" name="Text Placeholder 13">
            <a:extLst>
              <a:ext uri="{FF2B5EF4-FFF2-40B4-BE49-F238E27FC236}">
                <a16:creationId xmlns:a16="http://schemas.microsoft.com/office/drawing/2014/main" id="{2B87A3B6-A783-4757-8C81-3102067EFFF2}"/>
              </a:ext>
            </a:extLst>
          </p:cNvPr>
          <p:cNvSpPr>
            <a:spLocks noGrp="1"/>
          </p:cNvSpPr>
          <p:nvPr>
            <p:ph type="body" sz="quarter" idx="27"/>
          </p:nvPr>
        </p:nvSpPr>
        <p:spPr>
          <a:xfrm>
            <a:off x="457200" y="6015039"/>
            <a:ext cx="8439150" cy="297374"/>
          </a:xfrm>
        </p:spPr>
        <p:txBody>
          <a:bodyPr/>
          <a:lstStyle/>
          <a:p>
            <a:pPr>
              <a:buNone/>
            </a:pPr>
            <a:r>
              <a:rPr lang="en-IN" dirty="0">
                <a:hlinkClick r:id="rId3" action="ppaction://hlinksldjump"/>
              </a:rPr>
              <a:t>Return to presentation</a:t>
            </a:r>
            <a:endParaRPr lang="en-IN" dirty="0"/>
          </a:p>
        </p:txBody>
      </p:sp>
    </p:spTree>
    <p:extLst>
      <p:ext uri="{BB962C8B-B14F-4D97-AF65-F5344CB8AC3E}">
        <p14:creationId xmlns:p14="http://schemas.microsoft.com/office/powerpoint/2010/main" val="665113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1A2D-D215-48AC-A043-E3011030A39B}"/>
              </a:ext>
            </a:extLst>
          </p:cNvPr>
          <p:cNvSpPr>
            <a:spLocks noGrp="1"/>
          </p:cNvSpPr>
          <p:nvPr>
            <p:ph type="title"/>
          </p:nvPr>
        </p:nvSpPr>
        <p:spPr/>
        <p:txBody>
          <a:bodyPr/>
          <a:lstStyle/>
          <a:p>
            <a:r>
              <a:rPr lang="en-US" dirty="0"/>
              <a:t>Closed Wounds </a:t>
            </a:r>
            <a:r>
              <a:rPr lang="en-US" sz="2000" b="0" dirty="0"/>
              <a:t>(2 of 4)</a:t>
            </a:r>
            <a:endParaRPr lang="en-IN" sz="2000" b="0" dirty="0"/>
          </a:p>
        </p:txBody>
      </p:sp>
      <p:sp>
        <p:nvSpPr>
          <p:cNvPr id="3" name="Content Placeholder 2">
            <a:extLst>
              <a:ext uri="{FF2B5EF4-FFF2-40B4-BE49-F238E27FC236}">
                <a16:creationId xmlns:a16="http://schemas.microsoft.com/office/drawing/2014/main" id="{80A83561-75ED-4C3E-A91E-CA3F13469704}"/>
              </a:ext>
            </a:extLst>
          </p:cNvPr>
          <p:cNvSpPr>
            <a:spLocks noGrp="1"/>
          </p:cNvSpPr>
          <p:nvPr>
            <p:ph sz="quarter" idx="13"/>
          </p:nvPr>
        </p:nvSpPr>
        <p:spPr/>
        <p:txBody>
          <a:bodyPr/>
          <a:lstStyle/>
          <a:p>
            <a:r>
              <a:rPr lang="en-US" altLang="en-US" dirty="0"/>
              <a:t>Contusions</a:t>
            </a:r>
          </a:p>
          <a:p>
            <a:pPr lvl="1"/>
            <a:r>
              <a:rPr lang="en-US" altLang="en-US" dirty="0"/>
              <a:t>Bruise</a:t>
            </a:r>
          </a:p>
          <a:p>
            <a:r>
              <a:rPr lang="en-US" altLang="en-US" dirty="0"/>
              <a:t>Hematomas</a:t>
            </a:r>
          </a:p>
          <a:p>
            <a:pPr lvl="1"/>
            <a:r>
              <a:rPr lang="en-US" altLang="en-US" dirty="0"/>
              <a:t>Similar to contusion</a:t>
            </a:r>
          </a:p>
          <a:p>
            <a:pPr lvl="1"/>
            <a:r>
              <a:rPr lang="en-US" altLang="en-US" dirty="0"/>
              <a:t>More tissue damage</a:t>
            </a:r>
          </a:p>
          <a:p>
            <a:pPr lvl="1"/>
            <a:r>
              <a:rPr lang="en-US" altLang="en-US" dirty="0"/>
              <a:t>Involves larger blood vessels</a:t>
            </a:r>
          </a:p>
        </p:txBody>
      </p:sp>
    </p:spTree>
    <p:extLst>
      <p:ext uri="{BB962C8B-B14F-4D97-AF65-F5344CB8AC3E}">
        <p14:creationId xmlns:p14="http://schemas.microsoft.com/office/powerpoint/2010/main" val="1668598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1A2D-D215-48AC-A043-E3011030A39B}"/>
              </a:ext>
            </a:extLst>
          </p:cNvPr>
          <p:cNvSpPr>
            <a:spLocks noGrp="1"/>
          </p:cNvSpPr>
          <p:nvPr>
            <p:ph type="title"/>
          </p:nvPr>
        </p:nvSpPr>
        <p:spPr/>
        <p:txBody>
          <a:bodyPr/>
          <a:lstStyle/>
          <a:p>
            <a:r>
              <a:rPr lang="en-US" dirty="0"/>
              <a:t>Closed Wounds </a:t>
            </a:r>
            <a:r>
              <a:rPr lang="en-US" sz="2000" b="0" dirty="0"/>
              <a:t>(3 of 4)</a:t>
            </a:r>
            <a:endParaRPr lang="en-IN" sz="2000" b="0" dirty="0"/>
          </a:p>
        </p:txBody>
      </p:sp>
      <p:sp>
        <p:nvSpPr>
          <p:cNvPr id="3" name="Content Placeholder 2">
            <a:extLst>
              <a:ext uri="{FF2B5EF4-FFF2-40B4-BE49-F238E27FC236}">
                <a16:creationId xmlns:a16="http://schemas.microsoft.com/office/drawing/2014/main" id="{80A83561-75ED-4C3E-A91E-CA3F13469704}"/>
              </a:ext>
            </a:extLst>
          </p:cNvPr>
          <p:cNvSpPr>
            <a:spLocks noGrp="1"/>
          </p:cNvSpPr>
          <p:nvPr>
            <p:ph sz="quarter" idx="13"/>
          </p:nvPr>
        </p:nvSpPr>
        <p:spPr/>
        <p:txBody>
          <a:bodyPr/>
          <a:lstStyle/>
          <a:p>
            <a:r>
              <a:rPr lang="en-US" altLang="en-US" dirty="0"/>
              <a:t>Closed crush injuries</a:t>
            </a:r>
          </a:p>
          <a:p>
            <a:pPr lvl="1"/>
            <a:r>
              <a:rPr lang="en-US" altLang="en-US" dirty="0"/>
              <a:t>Force transmitted from exterior to internal structures</a:t>
            </a:r>
          </a:p>
          <a:p>
            <a:pPr lvl="1"/>
            <a:r>
              <a:rPr lang="en-US" altLang="en-US" dirty="0"/>
              <a:t>Crush or rupture internal organs</a:t>
            </a:r>
          </a:p>
          <a:p>
            <a:pPr lvl="2"/>
            <a:r>
              <a:rPr lang="en-US" altLang="en-US" dirty="0"/>
              <a:t>Solid organs bleed severely and cause shock</a:t>
            </a:r>
          </a:p>
          <a:p>
            <a:pPr lvl="2"/>
            <a:r>
              <a:rPr lang="en-US" altLang="en-US" dirty="0"/>
              <a:t>Hollow organs leak into body cavities</a:t>
            </a:r>
          </a:p>
        </p:txBody>
      </p:sp>
    </p:spTree>
    <p:extLst>
      <p:ext uri="{BB962C8B-B14F-4D97-AF65-F5344CB8AC3E}">
        <p14:creationId xmlns:p14="http://schemas.microsoft.com/office/powerpoint/2010/main" val="1227604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1A2D-D215-48AC-A043-E3011030A39B}"/>
              </a:ext>
            </a:extLst>
          </p:cNvPr>
          <p:cNvSpPr>
            <a:spLocks noGrp="1"/>
          </p:cNvSpPr>
          <p:nvPr>
            <p:ph type="title"/>
          </p:nvPr>
        </p:nvSpPr>
        <p:spPr/>
        <p:txBody>
          <a:bodyPr/>
          <a:lstStyle/>
          <a:p>
            <a:r>
              <a:rPr lang="en-US" dirty="0"/>
              <a:t>Closed Wounds </a:t>
            </a:r>
            <a:r>
              <a:rPr lang="en-US" sz="2000" b="0" dirty="0"/>
              <a:t>(4 of 4)</a:t>
            </a:r>
            <a:endParaRPr lang="en-IN" sz="2000" b="0" dirty="0"/>
          </a:p>
        </p:txBody>
      </p:sp>
      <p:pic>
        <p:nvPicPr>
          <p:cNvPr id="6" name="Picture 5" descr="The figure illustrates examples of closed wounds, forearm contusion. Digestive tract hollow, organ rupture. Lung and ribs internal laceration and puncture. Finger crush injury with no open wound, and a liver solid-organ injury.">
            <a:extLst>
              <a:ext uri="{FF2B5EF4-FFF2-40B4-BE49-F238E27FC236}">
                <a16:creationId xmlns:a16="http://schemas.microsoft.com/office/drawing/2014/main" id="{0E256734-8B44-40C4-8B5D-00E1EE20E9B5}"/>
              </a:ext>
            </a:extLst>
          </p:cNvPr>
          <p:cNvPicPr>
            <a:picLocks noChangeAspect="1"/>
          </p:cNvPicPr>
          <p:nvPr/>
        </p:nvPicPr>
        <p:blipFill>
          <a:blip r:embed="rId3"/>
          <a:stretch>
            <a:fillRect/>
          </a:stretch>
        </p:blipFill>
        <p:spPr>
          <a:xfrm>
            <a:off x="457200" y="2477791"/>
            <a:ext cx="8230313" cy="2499577"/>
          </a:xfrm>
          <a:prstGeom prst="rect">
            <a:avLst/>
          </a:prstGeom>
        </p:spPr>
      </p:pic>
    </p:spTree>
    <p:extLst>
      <p:ext uri="{BB962C8B-B14F-4D97-AF65-F5344CB8AC3E}">
        <p14:creationId xmlns:p14="http://schemas.microsoft.com/office/powerpoint/2010/main" val="1559456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4A1F9-06E9-465C-8AFC-34C109CAF425}"/>
              </a:ext>
            </a:extLst>
          </p:cNvPr>
          <p:cNvSpPr>
            <a:spLocks noGrp="1"/>
          </p:cNvSpPr>
          <p:nvPr>
            <p:ph type="title"/>
          </p:nvPr>
        </p:nvSpPr>
        <p:spPr/>
        <p:txBody>
          <a:bodyPr/>
          <a:lstStyle/>
          <a:p>
            <a:r>
              <a:rPr lang="en-US" dirty="0"/>
              <a:t>Patient Assessment </a:t>
            </a:r>
            <a:r>
              <a:rPr lang="en-US" sz="2000" b="0" dirty="0"/>
              <a:t>(1 of 3)</a:t>
            </a:r>
            <a:endParaRPr lang="en-IN" sz="2000" b="0" dirty="0"/>
          </a:p>
        </p:txBody>
      </p:sp>
      <p:sp>
        <p:nvSpPr>
          <p:cNvPr id="3" name="Content Placeholder 2">
            <a:extLst>
              <a:ext uri="{FF2B5EF4-FFF2-40B4-BE49-F238E27FC236}">
                <a16:creationId xmlns:a16="http://schemas.microsoft.com/office/drawing/2014/main" id="{76449E9B-DF64-4967-AC36-C551EE59405B}"/>
              </a:ext>
            </a:extLst>
          </p:cNvPr>
          <p:cNvSpPr>
            <a:spLocks noGrp="1"/>
          </p:cNvSpPr>
          <p:nvPr>
            <p:ph sz="quarter" idx="13"/>
          </p:nvPr>
        </p:nvSpPr>
        <p:spPr/>
        <p:txBody>
          <a:bodyPr/>
          <a:lstStyle/>
          <a:p>
            <a:r>
              <a:rPr lang="en-US" dirty="0"/>
              <a:t>Bruising may be indication of internal injury or internal bleeding.</a:t>
            </a:r>
          </a:p>
          <a:p>
            <a:r>
              <a:rPr lang="en-US" dirty="0"/>
              <a:t>Consider mechanism of injury.</a:t>
            </a:r>
          </a:p>
          <a:p>
            <a:r>
              <a:rPr lang="en-US" dirty="0"/>
              <a:t>Crush injuries are difficult to identify.</a:t>
            </a:r>
          </a:p>
        </p:txBody>
      </p:sp>
    </p:spTree>
    <p:extLst>
      <p:ext uri="{BB962C8B-B14F-4D97-AF65-F5344CB8AC3E}">
        <p14:creationId xmlns:p14="http://schemas.microsoft.com/office/powerpoint/2010/main" val="4041488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0A17-28B8-4923-90E5-05DE1DA6E22D}"/>
              </a:ext>
            </a:extLst>
          </p:cNvPr>
          <p:cNvSpPr>
            <a:spLocks noGrp="1"/>
          </p:cNvSpPr>
          <p:nvPr>
            <p:ph type="title"/>
          </p:nvPr>
        </p:nvSpPr>
        <p:spPr/>
        <p:txBody>
          <a:bodyPr/>
          <a:lstStyle/>
          <a:p>
            <a:r>
              <a:rPr lang="en-US" dirty="0"/>
              <a:t>Patient Care </a:t>
            </a:r>
            <a:r>
              <a:rPr lang="en-US" sz="2000" b="0" dirty="0"/>
              <a:t>(1 of 8)</a:t>
            </a:r>
            <a:endParaRPr lang="en-IN" sz="2000" b="0" dirty="0"/>
          </a:p>
        </p:txBody>
      </p:sp>
      <p:sp>
        <p:nvSpPr>
          <p:cNvPr id="3" name="Content Placeholder 2">
            <a:extLst>
              <a:ext uri="{FF2B5EF4-FFF2-40B4-BE49-F238E27FC236}">
                <a16:creationId xmlns:a16="http://schemas.microsoft.com/office/drawing/2014/main" id="{6C233645-C7FC-4AFA-8A49-91E9FACA8F9E}"/>
              </a:ext>
            </a:extLst>
          </p:cNvPr>
          <p:cNvSpPr>
            <a:spLocks noGrp="1"/>
          </p:cNvSpPr>
          <p:nvPr>
            <p:ph sz="quarter" idx="13"/>
          </p:nvPr>
        </p:nvSpPr>
        <p:spPr/>
        <p:txBody>
          <a:bodyPr/>
          <a:lstStyle/>
          <a:p>
            <a:r>
              <a:rPr lang="en-US" dirty="0"/>
              <a:t>Take appropriate Standard Precautions</a:t>
            </a:r>
          </a:p>
          <a:p>
            <a:r>
              <a:rPr lang="en-US" dirty="0"/>
              <a:t>Manage airway, breathing, and circulation</a:t>
            </a:r>
          </a:p>
          <a:p>
            <a:r>
              <a:rPr lang="en-US" dirty="0"/>
              <a:t>Manage as if there were internal bleeding and shock if there is any possibility of internal injuries</a:t>
            </a:r>
          </a:p>
        </p:txBody>
      </p:sp>
    </p:spTree>
    <p:extLst>
      <p:ext uri="{BB962C8B-B14F-4D97-AF65-F5344CB8AC3E}">
        <p14:creationId xmlns:p14="http://schemas.microsoft.com/office/powerpoint/2010/main" val="12621519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0A17-28B8-4923-90E5-05DE1DA6E22D}"/>
              </a:ext>
            </a:extLst>
          </p:cNvPr>
          <p:cNvSpPr>
            <a:spLocks noGrp="1"/>
          </p:cNvSpPr>
          <p:nvPr>
            <p:ph type="title"/>
          </p:nvPr>
        </p:nvSpPr>
        <p:spPr/>
        <p:txBody>
          <a:bodyPr/>
          <a:lstStyle/>
          <a:p>
            <a:r>
              <a:rPr lang="en-US" dirty="0"/>
              <a:t>Patient Care </a:t>
            </a:r>
            <a:r>
              <a:rPr lang="en-US" sz="2000" b="0" dirty="0"/>
              <a:t>(2 of 8)</a:t>
            </a:r>
            <a:endParaRPr lang="en-IN" sz="2000" b="0" dirty="0"/>
          </a:p>
        </p:txBody>
      </p:sp>
      <p:sp>
        <p:nvSpPr>
          <p:cNvPr id="3" name="Content Placeholder 2">
            <a:extLst>
              <a:ext uri="{FF2B5EF4-FFF2-40B4-BE49-F238E27FC236}">
                <a16:creationId xmlns:a16="http://schemas.microsoft.com/office/drawing/2014/main" id="{6C233645-C7FC-4AFA-8A49-91E9FACA8F9E}"/>
              </a:ext>
            </a:extLst>
          </p:cNvPr>
          <p:cNvSpPr>
            <a:spLocks noGrp="1"/>
          </p:cNvSpPr>
          <p:nvPr>
            <p:ph sz="quarter" idx="13"/>
          </p:nvPr>
        </p:nvSpPr>
        <p:spPr/>
        <p:txBody>
          <a:bodyPr/>
          <a:lstStyle/>
          <a:p>
            <a:r>
              <a:rPr lang="en-US" dirty="0"/>
              <a:t>Splint extremities that are painful, swollen, or deformed</a:t>
            </a:r>
          </a:p>
          <a:p>
            <a:r>
              <a:rPr lang="en-US" dirty="0"/>
              <a:t>Stay alert for vomiting</a:t>
            </a:r>
          </a:p>
          <a:p>
            <a:r>
              <a:rPr lang="en-US" dirty="0"/>
              <a:t>Continuously monitor for changes and transport promptly</a:t>
            </a:r>
          </a:p>
          <a:p>
            <a:r>
              <a:rPr lang="en-US" dirty="0"/>
              <a:t>Apply cold pack to isolated injuries to manage pain and swelling</a:t>
            </a:r>
          </a:p>
        </p:txBody>
      </p:sp>
    </p:spTree>
    <p:extLst>
      <p:ext uri="{BB962C8B-B14F-4D97-AF65-F5344CB8AC3E}">
        <p14:creationId xmlns:p14="http://schemas.microsoft.com/office/powerpoint/2010/main" val="3691664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Open Wounds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85136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F55A-CE2A-4B4F-A272-AC50DC8E4CBC}"/>
              </a:ext>
            </a:extLst>
          </p:cNvPr>
          <p:cNvSpPr>
            <a:spLocks noGrp="1"/>
          </p:cNvSpPr>
          <p:nvPr>
            <p:ph type="title"/>
          </p:nvPr>
        </p:nvSpPr>
        <p:spPr/>
        <p:txBody>
          <a:bodyPr/>
          <a:lstStyle/>
          <a:p>
            <a:r>
              <a:rPr lang="en-US" dirty="0"/>
              <a:t>Types of Open Wounds </a:t>
            </a:r>
            <a:r>
              <a:rPr lang="en-US" sz="2000" b="0" dirty="0"/>
              <a:t>(1 of 2)</a:t>
            </a:r>
            <a:endParaRPr lang="en-IN" sz="2000" b="0" dirty="0"/>
          </a:p>
        </p:txBody>
      </p:sp>
      <p:sp>
        <p:nvSpPr>
          <p:cNvPr id="3" name="Content Placeholder 2">
            <a:extLst>
              <a:ext uri="{FF2B5EF4-FFF2-40B4-BE49-F238E27FC236}">
                <a16:creationId xmlns:a16="http://schemas.microsoft.com/office/drawing/2014/main" id="{F77F8685-3413-478A-B12D-C65CD8113818}"/>
              </a:ext>
            </a:extLst>
          </p:cNvPr>
          <p:cNvSpPr>
            <a:spLocks noGrp="1"/>
          </p:cNvSpPr>
          <p:nvPr>
            <p:ph sz="quarter" idx="13"/>
          </p:nvPr>
        </p:nvSpPr>
        <p:spPr/>
        <p:txBody>
          <a:bodyPr/>
          <a:lstStyle/>
          <a:p>
            <a:r>
              <a:rPr lang="en-IN" dirty="0"/>
              <a:t>Abrasions</a:t>
            </a:r>
          </a:p>
          <a:p>
            <a:r>
              <a:rPr lang="en-IN" dirty="0"/>
              <a:t>Lacerations</a:t>
            </a:r>
          </a:p>
          <a:p>
            <a:r>
              <a:rPr lang="en-IN" dirty="0"/>
              <a:t>Penetrating trauma and punctures</a:t>
            </a:r>
          </a:p>
          <a:p>
            <a:r>
              <a:rPr lang="en-IN" dirty="0"/>
              <a:t>Avulsions</a:t>
            </a:r>
          </a:p>
          <a:p>
            <a:r>
              <a:rPr lang="en-IN" dirty="0"/>
              <a:t>Amputations</a:t>
            </a:r>
          </a:p>
        </p:txBody>
      </p:sp>
    </p:spTree>
    <p:extLst>
      <p:ext uri="{BB962C8B-B14F-4D97-AF65-F5344CB8AC3E}">
        <p14:creationId xmlns:p14="http://schemas.microsoft.com/office/powerpoint/2010/main" val="17554355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F55A-CE2A-4B4F-A272-AC50DC8E4CBC}"/>
              </a:ext>
            </a:extLst>
          </p:cNvPr>
          <p:cNvSpPr>
            <a:spLocks noGrp="1"/>
          </p:cNvSpPr>
          <p:nvPr>
            <p:ph type="title"/>
          </p:nvPr>
        </p:nvSpPr>
        <p:spPr/>
        <p:txBody>
          <a:bodyPr/>
          <a:lstStyle/>
          <a:p>
            <a:r>
              <a:rPr lang="en-US" dirty="0"/>
              <a:t>Types of Open Wounds </a:t>
            </a:r>
            <a:r>
              <a:rPr lang="en-US" sz="2000" b="0" dirty="0"/>
              <a:t>(2 of 2)</a:t>
            </a:r>
            <a:endParaRPr lang="en-IN" sz="2000" b="0" dirty="0"/>
          </a:p>
        </p:txBody>
      </p:sp>
      <p:sp>
        <p:nvSpPr>
          <p:cNvPr id="3" name="Content Placeholder 2">
            <a:extLst>
              <a:ext uri="{FF2B5EF4-FFF2-40B4-BE49-F238E27FC236}">
                <a16:creationId xmlns:a16="http://schemas.microsoft.com/office/drawing/2014/main" id="{F77F8685-3413-478A-B12D-C65CD8113818}"/>
              </a:ext>
            </a:extLst>
          </p:cNvPr>
          <p:cNvSpPr>
            <a:spLocks noGrp="1"/>
          </p:cNvSpPr>
          <p:nvPr>
            <p:ph sz="quarter" idx="13"/>
          </p:nvPr>
        </p:nvSpPr>
        <p:spPr/>
        <p:txBody>
          <a:bodyPr/>
          <a:lstStyle/>
          <a:p>
            <a:r>
              <a:rPr lang="en-US" dirty="0"/>
              <a:t>Open crush injuries</a:t>
            </a:r>
          </a:p>
          <a:p>
            <a:r>
              <a:rPr lang="en-US" dirty="0"/>
              <a:t>Bite wounds</a:t>
            </a:r>
          </a:p>
          <a:p>
            <a:r>
              <a:rPr lang="en-US" dirty="0"/>
              <a:t>Blast injuries</a:t>
            </a:r>
          </a:p>
          <a:p>
            <a:r>
              <a:rPr lang="en-US" dirty="0"/>
              <a:t>High-pressure-injection injuries</a:t>
            </a:r>
          </a:p>
        </p:txBody>
      </p:sp>
    </p:spTree>
    <p:extLst>
      <p:ext uri="{BB962C8B-B14F-4D97-AF65-F5344CB8AC3E}">
        <p14:creationId xmlns:p14="http://schemas.microsoft.com/office/powerpoint/2010/main" val="882651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Times New Roman" panose="02020603050405020304" pitchFamily="18" charset="0"/>
              </a:rPr>
              <a:t>Topics</a:t>
            </a:r>
            <a:endParaRPr lang="en-IN" dirty="0"/>
          </a:p>
        </p:txBody>
      </p:sp>
      <p:sp>
        <p:nvSpPr>
          <p:cNvPr id="4" name="Text Placeholder 3"/>
          <p:cNvSpPr>
            <a:spLocks noGrp="1"/>
          </p:cNvSpPr>
          <p:nvPr>
            <p:ph type="body" sz="quarter" idx="14"/>
          </p:nvPr>
        </p:nvSpPr>
        <p:spPr/>
        <p:txBody>
          <a:bodyPr/>
          <a:lstStyle/>
          <a:p>
            <a:r>
              <a:rPr lang="en-US" altLang="en-US" dirty="0">
                <a:hlinkClick r:id="rId3" action="ppaction://hlinksldjump"/>
              </a:rPr>
              <a:t>Soft Tissues</a:t>
            </a:r>
            <a:endParaRPr lang="en-US" altLang="en-US" dirty="0"/>
          </a:p>
          <a:p>
            <a:r>
              <a:rPr lang="en-US" altLang="en-US" dirty="0">
                <a:hlinkClick r:id="rId4" action="ppaction://hlinksldjump"/>
              </a:rPr>
              <a:t>Closed Wounds</a:t>
            </a:r>
            <a:endParaRPr lang="en-US" altLang="en-US" dirty="0"/>
          </a:p>
          <a:p>
            <a:r>
              <a:rPr lang="en-US" altLang="en-US" dirty="0">
                <a:hlinkClick r:id="rId5" action="ppaction://hlinksldjump"/>
              </a:rPr>
              <a:t>Open Wounds</a:t>
            </a:r>
            <a:endParaRPr lang="en-US" altLang="en-US" dirty="0"/>
          </a:p>
          <a:p>
            <a:r>
              <a:rPr lang="en-US" altLang="en-US" dirty="0">
                <a:hlinkClick r:id="rId6" action="ppaction://hlinksldjump"/>
              </a:rPr>
              <a:t>Treating Specific Types of Open Wounds</a:t>
            </a:r>
            <a:endParaRPr lang="en-US" altLang="en-US" dirty="0"/>
          </a:p>
          <a:p>
            <a:r>
              <a:rPr lang="en-US" altLang="en-US" dirty="0">
                <a:hlinkClick r:id="rId7" action="ppaction://hlinksldjump"/>
              </a:rPr>
              <a:t>Burns</a:t>
            </a:r>
            <a:endParaRPr lang="en-US" altLang="en-US" dirty="0"/>
          </a:p>
          <a:p>
            <a:r>
              <a:rPr lang="en-US" altLang="en-US" dirty="0">
                <a:hlinkClick r:id="rId8" action="ppaction://hlinksldjump"/>
              </a:rPr>
              <a:t>Electrical Injuries</a:t>
            </a:r>
            <a:endParaRPr lang="en-US" altLang="en-US" dirty="0"/>
          </a:p>
          <a:p>
            <a:r>
              <a:rPr lang="en-US" altLang="en-US" dirty="0">
                <a:hlinkClick r:id="rId9" action="ppaction://hlinksldjump"/>
              </a:rPr>
              <a:t>Dressing and Bandaging</a:t>
            </a:r>
            <a:endParaRPr lang="en-US" altLang="en-US" dirty="0"/>
          </a:p>
        </p:txBody>
      </p:sp>
    </p:spTree>
    <p:extLst>
      <p:ext uri="{BB962C8B-B14F-4D97-AF65-F5344CB8AC3E}">
        <p14:creationId xmlns:p14="http://schemas.microsoft.com/office/powerpoint/2010/main" val="1556100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3354-E1FE-4DBC-AB39-A2AB9F0D2F86}"/>
              </a:ext>
            </a:extLst>
          </p:cNvPr>
          <p:cNvSpPr>
            <a:spLocks noGrp="1"/>
          </p:cNvSpPr>
          <p:nvPr>
            <p:ph type="title"/>
          </p:nvPr>
        </p:nvSpPr>
        <p:spPr/>
        <p:txBody>
          <a:bodyPr/>
          <a:lstStyle/>
          <a:p>
            <a:r>
              <a:rPr lang="en-IN" dirty="0"/>
              <a:t>Think About It</a:t>
            </a:r>
          </a:p>
        </p:txBody>
      </p:sp>
      <p:sp>
        <p:nvSpPr>
          <p:cNvPr id="3" name="Content Placeholder 2">
            <a:extLst>
              <a:ext uri="{FF2B5EF4-FFF2-40B4-BE49-F238E27FC236}">
                <a16:creationId xmlns:a16="http://schemas.microsoft.com/office/drawing/2014/main" id="{13FDE309-266B-4935-92B4-2EAA674E6B4E}"/>
              </a:ext>
            </a:extLst>
          </p:cNvPr>
          <p:cNvSpPr>
            <a:spLocks noGrp="1"/>
          </p:cNvSpPr>
          <p:nvPr>
            <p:ph sz="quarter" idx="13"/>
          </p:nvPr>
        </p:nvSpPr>
        <p:spPr>
          <a:xfrm>
            <a:off x="457200" y="1556326"/>
            <a:ext cx="8378890" cy="4467955"/>
          </a:xfrm>
        </p:spPr>
        <p:txBody>
          <a:bodyPr/>
          <a:lstStyle/>
          <a:p>
            <a:r>
              <a:rPr lang="en-US" dirty="0"/>
              <a:t>Does an open wound necessitate using more than just gloves as Standard Precautions?</a:t>
            </a:r>
          </a:p>
          <a:p>
            <a:r>
              <a:rPr lang="en-US" dirty="0"/>
              <a:t>Can an open injury affect the patient’s airway or breathing?</a:t>
            </a:r>
          </a:p>
        </p:txBody>
      </p:sp>
    </p:spTree>
    <p:extLst>
      <p:ext uri="{BB962C8B-B14F-4D97-AF65-F5344CB8AC3E}">
        <p14:creationId xmlns:p14="http://schemas.microsoft.com/office/powerpoint/2010/main" val="2266497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DBD3-F1E4-43B3-8B57-407633598707}"/>
              </a:ext>
            </a:extLst>
          </p:cNvPr>
          <p:cNvSpPr>
            <a:spLocks noGrp="1"/>
          </p:cNvSpPr>
          <p:nvPr>
            <p:ph type="title"/>
          </p:nvPr>
        </p:nvSpPr>
        <p:spPr/>
        <p:txBody>
          <a:bodyPr/>
          <a:lstStyle/>
          <a:p>
            <a:r>
              <a:rPr lang="en-US" dirty="0"/>
              <a:t>Emergency Care for Open Wounds</a:t>
            </a:r>
            <a:endParaRPr lang="en-IN" dirty="0"/>
          </a:p>
        </p:txBody>
      </p:sp>
      <p:sp>
        <p:nvSpPr>
          <p:cNvPr id="3" name="Content Placeholder 2">
            <a:extLst>
              <a:ext uri="{FF2B5EF4-FFF2-40B4-BE49-F238E27FC236}">
                <a16:creationId xmlns:a16="http://schemas.microsoft.com/office/drawing/2014/main" id="{FF8BEDD8-236D-4AE5-AA46-EC0E34A9AA9F}"/>
              </a:ext>
            </a:extLst>
          </p:cNvPr>
          <p:cNvSpPr>
            <a:spLocks noGrp="1"/>
          </p:cNvSpPr>
          <p:nvPr>
            <p:ph sz="quarter" idx="13"/>
          </p:nvPr>
        </p:nvSpPr>
        <p:spPr/>
        <p:txBody>
          <a:bodyPr/>
          <a:lstStyle/>
          <a:p>
            <a:r>
              <a:rPr lang="en-US" altLang="en-US" dirty="0"/>
              <a:t>Strict attention to Standard Precautions</a:t>
            </a:r>
          </a:p>
          <a:p>
            <a:pPr lvl="1"/>
            <a:r>
              <a:rPr lang="en-US" altLang="en-US" dirty="0"/>
              <a:t>In addition to wearing gloves, a gown and protective eyewear may be required.</a:t>
            </a:r>
          </a:p>
        </p:txBody>
      </p:sp>
    </p:spTree>
    <p:extLst>
      <p:ext uri="{BB962C8B-B14F-4D97-AF65-F5344CB8AC3E}">
        <p14:creationId xmlns:p14="http://schemas.microsoft.com/office/powerpoint/2010/main" val="4150007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4DBB-CED8-4316-9917-9CB4E78C35F0}"/>
              </a:ext>
            </a:extLst>
          </p:cNvPr>
          <p:cNvSpPr>
            <a:spLocks noGrp="1"/>
          </p:cNvSpPr>
          <p:nvPr>
            <p:ph type="title"/>
          </p:nvPr>
        </p:nvSpPr>
        <p:spPr/>
        <p:txBody>
          <a:bodyPr/>
          <a:lstStyle/>
          <a:p>
            <a:r>
              <a:rPr lang="en-US" dirty="0"/>
              <a:t>Patient Assessment </a:t>
            </a:r>
            <a:r>
              <a:rPr lang="en-US" sz="2000" b="0" dirty="0"/>
              <a:t>(2 of 3)</a:t>
            </a:r>
            <a:endParaRPr lang="en-IN" sz="2000" b="0" dirty="0"/>
          </a:p>
        </p:txBody>
      </p:sp>
      <p:sp>
        <p:nvSpPr>
          <p:cNvPr id="3" name="Content Placeholder 2">
            <a:extLst>
              <a:ext uri="{FF2B5EF4-FFF2-40B4-BE49-F238E27FC236}">
                <a16:creationId xmlns:a16="http://schemas.microsoft.com/office/drawing/2014/main" id="{B31BC4AE-9B01-469A-B4E1-AAF119EC8E7E}"/>
              </a:ext>
            </a:extLst>
          </p:cNvPr>
          <p:cNvSpPr>
            <a:spLocks noGrp="1"/>
          </p:cNvSpPr>
          <p:nvPr>
            <p:ph sz="quarter" idx="13"/>
          </p:nvPr>
        </p:nvSpPr>
        <p:spPr/>
        <p:txBody>
          <a:bodyPr/>
          <a:lstStyle/>
          <a:p>
            <a:r>
              <a:rPr lang="en-US" altLang="en-US" dirty="0"/>
              <a:t>Primary assessment</a:t>
            </a:r>
          </a:p>
          <a:p>
            <a:pPr lvl="1"/>
            <a:r>
              <a:rPr lang="en-US" altLang="en-US" dirty="0"/>
              <a:t>Airway</a:t>
            </a:r>
          </a:p>
          <a:p>
            <a:pPr lvl="1"/>
            <a:r>
              <a:rPr lang="en-US" altLang="en-US" dirty="0"/>
              <a:t>Breathing</a:t>
            </a:r>
          </a:p>
          <a:p>
            <a:pPr lvl="1"/>
            <a:r>
              <a:rPr lang="en-US" altLang="en-US" dirty="0"/>
              <a:t>Circulation</a:t>
            </a:r>
          </a:p>
          <a:p>
            <a:pPr lvl="1"/>
            <a:r>
              <a:rPr lang="en-US" altLang="en-US" dirty="0"/>
              <a:t>Severe bleeding</a:t>
            </a:r>
          </a:p>
          <a:p>
            <a:r>
              <a:rPr lang="en-US" altLang="en-US" dirty="0"/>
              <a:t>Care for individual wounds</a:t>
            </a:r>
          </a:p>
        </p:txBody>
      </p:sp>
    </p:spTree>
    <p:extLst>
      <p:ext uri="{BB962C8B-B14F-4D97-AF65-F5344CB8AC3E}">
        <p14:creationId xmlns:p14="http://schemas.microsoft.com/office/powerpoint/2010/main" val="14365911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B089-60CD-41D2-BB1F-9ABF415B52E2}"/>
              </a:ext>
            </a:extLst>
          </p:cNvPr>
          <p:cNvSpPr>
            <a:spLocks noGrp="1"/>
          </p:cNvSpPr>
          <p:nvPr>
            <p:ph type="title"/>
          </p:nvPr>
        </p:nvSpPr>
        <p:spPr/>
        <p:txBody>
          <a:bodyPr/>
          <a:lstStyle/>
          <a:p>
            <a:r>
              <a:rPr lang="en-US" dirty="0"/>
              <a:t>Patient Care </a:t>
            </a:r>
            <a:r>
              <a:rPr lang="en-US" sz="2000" b="0" dirty="0"/>
              <a:t>(3 of 8)</a:t>
            </a:r>
            <a:endParaRPr lang="en-IN" sz="2000" b="0" dirty="0"/>
          </a:p>
        </p:txBody>
      </p:sp>
      <p:sp>
        <p:nvSpPr>
          <p:cNvPr id="3" name="Content Placeholder 2">
            <a:extLst>
              <a:ext uri="{FF2B5EF4-FFF2-40B4-BE49-F238E27FC236}">
                <a16:creationId xmlns:a16="http://schemas.microsoft.com/office/drawing/2014/main" id="{6E8787E9-7B1A-4CA1-A61B-8F6C4FD90DFF}"/>
              </a:ext>
            </a:extLst>
          </p:cNvPr>
          <p:cNvSpPr>
            <a:spLocks noGrp="1"/>
          </p:cNvSpPr>
          <p:nvPr>
            <p:ph sz="quarter" idx="13"/>
          </p:nvPr>
        </p:nvSpPr>
        <p:spPr/>
        <p:txBody>
          <a:bodyPr/>
          <a:lstStyle/>
          <a:p>
            <a:r>
              <a:rPr lang="en-US" dirty="0"/>
              <a:t>Expose wound.</a:t>
            </a:r>
          </a:p>
          <a:p>
            <a:r>
              <a:rPr lang="en-US" dirty="0"/>
              <a:t>Clean wound surface.</a:t>
            </a:r>
          </a:p>
          <a:p>
            <a:r>
              <a:rPr lang="en-US" dirty="0"/>
              <a:t>Control bleeding.</a:t>
            </a:r>
          </a:p>
          <a:p>
            <a:r>
              <a:rPr lang="en-US" dirty="0"/>
              <a:t>For all serious wounds, provide care for shock, including administration of high-concentration oxygen.</a:t>
            </a:r>
          </a:p>
          <a:p>
            <a:r>
              <a:rPr lang="en-US" dirty="0"/>
              <a:t>Prevent further contamination.</a:t>
            </a:r>
          </a:p>
        </p:txBody>
      </p:sp>
    </p:spTree>
    <p:extLst>
      <p:ext uri="{BB962C8B-B14F-4D97-AF65-F5344CB8AC3E}">
        <p14:creationId xmlns:p14="http://schemas.microsoft.com/office/powerpoint/2010/main" val="29175624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B089-60CD-41D2-BB1F-9ABF415B52E2}"/>
              </a:ext>
            </a:extLst>
          </p:cNvPr>
          <p:cNvSpPr>
            <a:spLocks noGrp="1"/>
          </p:cNvSpPr>
          <p:nvPr>
            <p:ph type="title"/>
          </p:nvPr>
        </p:nvSpPr>
        <p:spPr/>
        <p:txBody>
          <a:bodyPr/>
          <a:lstStyle/>
          <a:p>
            <a:r>
              <a:rPr lang="en-US" dirty="0"/>
              <a:t>Patient Care </a:t>
            </a:r>
            <a:r>
              <a:rPr lang="en-US" sz="2000" b="0" dirty="0"/>
              <a:t>(4 of 8)</a:t>
            </a:r>
            <a:endParaRPr lang="en-IN" sz="2000" b="0" dirty="0"/>
          </a:p>
        </p:txBody>
      </p:sp>
      <p:sp>
        <p:nvSpPr>
          <p:cNvPr id="3" name="Content Placeholder 2">
            <a:extLst>
              <a:ext uri="{FF2B5EF4-FFF2-40B4-BE49-F238E27FC236}">
                <a16:creationId xmlns:a16="http://schemas.microsoft.com/office/drawing/2014/main" id="{6E8787E9-7B1A-4CA1-A61B-8F6C4FD90DFF}"/>
              </a:ext>
            </a:extLst>
          </p:cNvPr>
          <p:cNvSpPr>
            <a:spLocks noGrp="1"/>
          </p:cNvSpPr>
          <p:nvPr>
            <p:ph sz="quarter" idx="13"/>
          </p:nvPr>
        </p:nvSpPr>
        <p:spPr/>
        <p:txBody>
          <a:bodyPr/>
          <a:lstStyle/>
          <a:p>
            <a:r>
              <a:rPr lang="en-US" dirty="0"/>
              <a:t>Bandage dressings in place after bleeding is controlled.</a:t>
            </a:r>
          </a:p>
          <a:p>
            <a:r>
              <a:rPr lang="en-US" dirty="0"/>
              <a:t>Keep patient lying still.</a:t>
            </a:r>
          </a:p>
          <a:p>
            <a:r>
              <a:rPr lang="en-US" dirty="0"/>
              <a:t>Reassure patient.</a:t>
            </a:r>
          </a:p>
        </p:txBody>
      </p:sp>
    </p:spTree>
    <p:extLst>
      <p:ext uri="{BB962C8B-B14F-4D97-AF65-F5344CB8AC3E}">
        <p14:creationId xmlns:p14="http://schemas.microsoft.com/office/powerpoint/2010/main" val="19402941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Treating Specific Types of Open Wounds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21499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3D13-62A9-4903-9F1C-28C9B30E2E14}"/>
              </a:ext>
            </a:extLst>
          </p:cNvPr>
          <p:cNvSpPr>
            <a:spLocks noGrp="1"/>
          </p:cNvSpPr>
          <p:nvPr>
            <p:ph type="title"/>
          </p:nvPr>
        </p:nvSpPr>
        <p:spPr/>
        <p:txBody>
          <a:bodyPr/>
          <a:lstStyle/>
          <a:p>
            <a:r>
              <a:rPr lang="en-IN" dirty="0"/>
              <a:t>Treating Abrasions and Lacerations</a:t>
            </a:r>
          </a:p>
        </p:txBody>
      </p:sp>
      <p:sp>
        <p:nvSpPr>
          <p:cNvPr id="3" name="Content Placeholder 2">
            <a:extLst>
              <a:ext uri="{FF2B5EF4-FFF2-40B4-BE49-F238E27FC236}">
                <a16:creationId xmlns:a16="http://schemas.microsoft.com/office/drawing/2014/main" id="{62440C9C-2DED-401E-B54D-06C029AFD9D2}"/>
              </a:ext>
            </a:extLst>
          </p:cNvPr>
          <p:cNvSpPr>
            <a:spLocks noGrp="1"/>
          </p:cNvSpPr>
          <p:nvPr>
            <p:ph sz="quarter" idx="13"/>
          </p:nvPr>
        </p:nvSpPr>
        <p:spPr/>
        <p:txBody>
          <a:bodyPr/>
          <a:lstStyle/>
          <a:p>
            <a:r>
              <a:rPr lang="en-US" dirty="0"/>
              <a:t>Reduce wound contamination</a:t>
            </a:r>
          </a:p>
          <a:p>
            <a:r>
              <a:rPr lang="en-US" dirty="0"/>
              <a:t>Hold direct pressure to control bleeding</a:t>
            </a:r>
          </a:p>
          <a:p>
            <a:r>
              <a:rPr lang="en-US" dirty="0"/>
              <a:t>Always check pulse, motor, and sensory function distal to injury to assure function</a:t>
            </a:r>
          </a:p>
        </p:txBody>
      </p:sp>
    </p:spTree>
    <p:extLst>
      <p:ext uri="{BB962C8B-B14F-4D97-AF65-F5344CB8AC3E}">
        <p14:creationId xmlns:p14="http://schemas.microsoft.com/office/powerpoint/2010/main" val="1417563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0E5D-DFF3-4CD3-A21C-D0F7217B23EC}"/>
              </a:ext>
            </a:extLst>
          </p:cNvPr>
          <p:cNvSpPr>
            <a:spLocks noGrp="1"/>
          </p:cNvSpPr>
          <p:nvPr>
            <p:ph type="title"/>
          </p:nvPr>
        </p:nvSpPr>
        <p:spPr/>
        <p:txBody>
          <a:bodyPr/>
          <a:lstStyle/>
          <a:p>
            <a:r>
              <a:rPr lang="en-US" dirty="0"/>
              <a:t>Treating Penetrating Trauma </a:t>
            </a:r>
            <a:r>
              <a:rPr lang="en-US" sz="2000" b="0" dirty="0"/>
              <a:t>(1 of 2)</a:t>
            </a:r>
            <a:endParaRPr lang="en-IN" sz="2000" b="0" dirty="0"/>
          </a:p>
        </p:txBody>
      </p:sp>
      <p:sp>
        <p:nvSpPr>
          <p:cNvPr id="3" name="Content Placeholder 2">
            <a:extLst>
              <a:ext uri="{FF2B5EF4-FFF2-40B4-BE49-F238E27FC236}">
                <a16:creationId xmlns:a16="http://schemas.microsoft.com/office/drawing/2014/main" id="{430CAC58-A923-4883-BEDB-DA6E50B433E2}"/>
              </a:ext>
            </a:extLst>
          </p:cNvPr>
          <p:cNvSpPr>
            <a:spLocks noGrp="1"/>
          </p:cNvSpPr>
          <p:nvPr>
            <p:ph sz="quarter" idx="13"/>
          </p:nvPr>
        </p:nvSpPr>
        <p:spPr>
          <a:xfrm>
            <a:off x="457200" y="1556326"/>
            <a:ext cx="8313576" cy="4467955"/>
          </a:xfrm>
        </p:spPr>
        <p:txBody>
          <a:bodyPr/>
          <a:lstStyle/>
          <a:p>
            <a:r>
              <a:rPr lang="en-US" altLang="en-US" dirty="0"/>
              <a:t>Use caution because objects may be embedded deeper than they appear.</a:t>
            </a:r>
          </a:p>
          <a:p>
            <a:r>
              <a:rPr lang="en-US" altLang="en-US" dirty="0"/>
              <a:t>Check for exit wounds.</a:t>
            </a:r>
          </a:p>
          <a:p>
            <a:pPr lvl="1"/>
            <a:r>
              <a:rPr lang="en-US" altLang="en-US" dirty="0"/>
              <a:t>May require immediate care</a:t>
            </a:r>
          </a:p>
          <a:p>
            <a:r>
              <a:rPr lang="en-US" altLang="en-US" dirty="0"/>
              <a:t>Bullets can fracture bones as they enter.</a:t>
            </a:r>
          </a:p>
          <a:p>
            <a:r>
              <a:rPr lang="en-US" altLang="en-US" dirty="0"/>
              <a:t>Stab wounds are considered serious, especially if in a vital area of body.</a:t>
            </a:r>
          </a:p>
        </p:txBody>
      </p:sp>
    </p:spTree>
    <p:extLst>
      <p:ext uri="{BB962C8B-B14F-4D97-AF65-F5344CB8AC3E}">
        <p14:creationId xmlns:p14="http://schemas.microsoft.com/office/powerpoint/2010/main" val="23369470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0E5D-DFF3-4CD3-A21C-D0F7217B23EC}"/>
              </a:ext>
            </a:extLst>
          </p:cNvPr>
          <p:cNvSpPr>
            <a:spLocks noGrp="1"/>
          </p:cNvSpPr>
          <p:nvPr>
            <p:ph type="title"/>
          </p:nvPr>
        </p:nvSpPr>
        <p:spPr/>
        <p:txBody>
          <a:bodyPr/>
          <a:lstStyle/>
          <a:p>
            <a:r>
              <a:rPr lang="en-US" dirty="0"/>
              <a:t>Treating Penetrating Trauma </a:t>
            </a:r>
            <a:r>
              <a:rPr lang="en-US" sz="2000" b="0" dirty="0"/>
              <a:t>(2 of 2)</a:t>
            </a:r>
            <a:endParaRPr lang="en-IN" sz="2000" b="0" dirty="0"/>
          </a:p>
        </p:txBody>
      </p:sp>
      <p:sp>
        <p:nvSpPr>
          <p:cNvPr id="3" name="Content Placeholder 2">
            <a:extLst>
              <a:ext uri="{FF2B5EF4-FFF2-40B4-BE49-F238E27FC236}">
                <a16:creationId xmlns:a16="http://schemas.microsoft.com/office/drawing/2014/main" id="{430CAC58-A923-4883-BEDB-DA6E50B433E2}"/>
              </a:ext>
            </a:extLst>
          </p:cNvPr>
          <p:cNvSpPr>
            <a:spLocks noGrp="1"/>
          </p:cNvSpPr>
          <p:nvPr>
            <p:ph sz="quarter" idx="13"/>
          </p:nvPr>
        </p:nvSpPr>
        <p:spPr>
          <a:xfrm>
            <a:off x="457200" y="1556326"/>
            <a:ext cx="8313576" cy="4467955"/>
          </a:xfrm>
        </p:spPr>
        <p:txBody>
          <a:bodyPr/>
          <a:lstStyle/>
          <a:p>
            <a:r>
              <a:rPr lang="en-US" altLang="en-US" dirty="0"/>
              <a:t>Reassure patient.</a:t>
            </a:r>
          </a:p>
          <a:p>
            <a:r>
              <a:rPr lang="en-US" altLang="en-US" dirty="0"/>
              <a:t>Search for exit wound.</a:t>
            </a:r>
          </a:p>
          <a:p>
            <a:r>
              <a:rPr lang="en-US" altLang="en-US" dirty="0"/>
              <a:t>Assess need for basic life support.</a:t>
            </a:r>
          </a:p>
          <a:p>
            <a:r>
              <a:rPr lang="en-US" altLang="en-US" dirty="0"/>
              <a:t>Follow local protocols regarding spinal motion restriction.</a:t>
            </a:r>
          </a:p>
          <a:p>
            <a:r>
              <a:rPr lang="en-US" altLang="en-US" dirty="0"/>
              <a:t>Transport patient.</a:t>
            </a:r>
          </a:p>
        </p:txBody>
      </p:sp>
    </p:spTree>
    <p:extLst>
      <p:ext uri="{BB962C8B-B14F-4D97-AF65-F5344CB8AC3E}">
        <p14:creationId xmlns:p14="http://schemas.microsoft.com/office/powerpoint/2010/main" val="4005686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6A23-E31F-4916-94A5-E257105A7FDD}"/>
              </a:ext>
            </a:extLst>
          </p:cNvPr>
          <p:cNvSpPr>
            <a:spLocks noGrp="1"/>
          </p:cNvSpPr>
          <p:nvPr>
            <p:ph type="title"/>
          </p:nvPr>
        </p:nvSpPr>
        <p:spPr/>
        <p:txBody>
          <a:bodyPr/>
          <a:lstStyle/>
          <a:p>
            <a:r>
              <a:rPr lang="en-US" dirty="0"/>
              <a:t>Treatment: Penetrating Trauma </a:t>
            </a:r>
            <a:r>
              <a:rPr lang="en-US" sz="2000" b="0" dirty="0"/>
              <a:t>(1 of 2)</a:t>
            </a:r>
            <a:endParaRPr lang="en-IN" sz="2000" b="0" dirty="0"/>
          </a:p>
        </p:txBody>
      </p:sp>
      <p:pic>
        <p:nvPicPr>
          <p:cNvPr id="4" name="Picture 3" descr="Illustration showing the unpredictable path a bullet travels once inside the body. The head, torso, right lung, and liver of a man is shown. The bullet enters from the rear of the man's right lung and exits through his liver.">
            <a:extLst>
              <a:ext uri="{FF2B5EF4-FFF2-40B4-BE49-F238E27FC236}">
                <a16:creationId xmlns:a16="http://schemas.microsoft.com/office/drawing/2014/main" id="{D21595F2-2B5B-4405-8ED3-2E34B76B616D}"/>
              </a:ext>
            </a:extLst>
          </p:cNvPr>
          <p:cNvPicPr>
            <a:picLocks noChangeAspect="1"/>
          </p:cNvPicPr>
          <p:nvPr/>
        </p:nvPicPr>
        <p:blipFill>
          <a:blip r:embed="rId3"/>
          <a:stretch>
            <a:fillRect/>
          </a:stretch>
        </p:blipFill>
        <p:spPr>
          <a:xfrm>
            <a:off x="2510114" y="1577155"/>
            <a:ext cx="4123770" cy="4011520"/>
          </a:xfrm>
          <a:prstGeom prst="rect">
            <a:avLst/>
          </a:prstGeom>
        </p:spPr>
      </p:pic>
      <p:sp>
        <p:nvSpPr>
          <p:cNvPr id="3" name="Content Placeholder 2">
            <a:extLst>
              <a:ext uri="{FF2B5EF4-FFF2-40B4-BE49-F238E27FC236}">
                <a16:creationId xmlns:a16="http://schemas.microsoft.com/office/drawing/2014/main" id="{F38267C1-E6A3-4747-A03D-BB2878C3345E}"/>
              </a:ext>
            </a:extLst>
          </p:cNvPr>
          <p:cNvSpPr>
            <a:spLocks noGrp="1"/>
          </p:cNvSpPr>
          <p:nvPr>
            <p:ph sz="quarter" idx="14"/>
          </p:nvPr>
        </p:nvSpPr>
        <p:spPr>
          <a:xfrm>
            <a:off x="457201" y="5676670"/>
            <a:ext cx="8229600" cy="682518"/>
          </a:xfrm>
        </p:spPr>
        <p:txBody>
          <a:bodyPr/>
          <a:lstStyle/>
          <a:p>
            <a:pPr marL="432" indent="0">
              <a:buNone/>
            </a:pPr>
            <a:r>
              <a:rPr lang="en-US" sz="2000" dirty="0"/>
              <a:t>Bullets travel in an unpredictable path once they are inside the patient’s body, and can therefore cause damage to multiple organs and bones.</a:t>
            </a:r>
          </a:p>
        </p:txBody>
      </p:sp>
    </p:spTree>
    <p:extLst>
      <p:ext uri="{BB962C8B-B14F-4D97-AF65-F5344CB8AC3E}">
        <p14:creationId xmlns:p14="http://schemas.microsoft.com/office/powerpoint/2010/main" val="1152042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Soft Tissues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6A23-E31F-4916-94A5-E257105A7FDD}"/>
              </a:ext>
            </a:extLst>
          </p:cNvPr>
          <p:cNvSpPr>
            <a:spLocks noGrp="1"/>
          </p:cNvSpPr>
          <p:nvPr>
            <p:ph type="title"/>
          </p:nvPr>
        </p:nvSpPr>
        <p:spPr/>
        <p:txBody>
          <a:bodyPr/>
          <a:lstStyle/>
          <a:p>
            <a:r>
              <a:rPr lang="en-US" dirty="0"/>
              <a:t>Treatment: Penetrating Trauma </a:t>
            </a:r>
            <a:r>
              <a:rPr lang="en-US" sz="2000" b="0" dirty="0"/>
              <a:t>(2 of 2)</a:t>
            </a:r>
            <a:endParaRPr lang="en-IN" sz="2000" b="0" dirty="0"/>
          </a:p>
        </p:txBody>
      </p:sp>
      <p:pic>
        <p:nvPicPr>
          <p:cNvPr id="5" name="Picture 4" descr="Illustration showing a bloodied torso of a man lying supine with a gunshot wound to the right flank.">
            <a:extLst>
              <a:ext uri="{FF2B5EF4-FFF2-40B4-BE49-F238E27FC236}">
                <a16:creationId xmlns:a16="http://schemas.microsoft.com/office/drawing/2014/main" id="{3DA0703A-881F-4284-BC7E-EAC97BF8D6E3}"/>
              </a:ext>
            </a:extLst>
          </p:cNvPr>
          <p:cNvPicPr>
            <a:picLocks noChangeAspect="1"/>
          </p:cNvPicPr>
          <p:nvPr/>
        </p:nvPicPr>
        <p:blipFill>
          <a:blip r:embed="rId3"/>
          <a:stretch>
            <a:fillRect/>
          </a:stretch>
        </p:blipFill>
        <p:spPr>
          <a:xfrm>
            <a:off x="1474963" y="1607610"/>
            <a:ext cx="6194073" cy="4115157"/>
          </a:xfrm>
          <a:prstGeom prst="rect">
            <a:avLst/>
          </a:prstGeom>
        </p:spPr>
      </p:pic>
      <p:sp>
        <p:nvSpPr>
          <p:cNvPr id="3" name="Content Placeholder 2">
            <a:extLst>
              <a:ext uri="{FF2B5EF4-FFF2-40B4-BE49-F238E27FC236}">
                <a16:creationId xmlns:a16="http://schemas.microsoft.com/office/drawing/2014/main" id="{F38267C1-E6A3-4747-A03D-BB2878C3345E}"/>
              </a:ext>
            </a:extLst>
          </p:cNvPr>
          <p:cNvSpPr>
            <a:spLocks noGrp="1"/>
          </p:cNvSpPr>
          <p:nvPr>
            <p:ph sz="quarter" idx="14"/>
          </p:nvPr>
        </p:nvSpPr>
        <p:spPr>
          <a:xfrm>
            <a:off x="457200" y="5968834"/>
            <a:ext cx="8439150" cy="345940"/>
          </a:xfrm>
        </p:spPr>
        <p:txBody>
          <a:bodyPr/>
          <a:lstStyle/>
          <a:p>
            <a:pPr marL="432" indent="0">
              <a:buNone/>
            </a:pPr>
            <a:r>
              <a:rPr lang="en-US" altLang="en-US" sz="2000" dirty="0"/>
              <a:t>A gunshot wound to the right flank.</a:t>
            </a:r>
            <a:r>
              <a:rPr lang="en-US" altLang="en-US" sz="2000" b="1" dirty="0"/>
              <a:t> © Edward T. Dickinson, M</a:t>
            </a:r>
            <a:r>
              <a:rPr lang="en-US" altLang="en-US" sz="100" b="1" dirty="0"/>
              <a:t> </a:t>
            </a:r>
            <a:r>
              <a:rPr lang="en-US" altLang="en-US" sz="2000" b="1" dirty="0"/>
              <a:t>D</a:t>
            </a:r>
          </a:p>
        </p:txBody>
      </p:sp>
    </p:spTree>
    <p:extLst>
      <p:ext uri="{BB962C8B-B14F-4D97-AF65-F5344CB8AC3E}">
        <p14:creationId xmlns:p14="http://schemas.microsoft.com/office/powerpoint/2010/main" val="1325651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1D0D-1A73-4A9C-B04B-D9EFF8FDA336}"/>
              </a:ext>
            </a:extLst>
          </p:cNvPr>
          <p:cNvSpPr>
            <a:spLocks noGrp="1"/>
          </p:cNvSpPr>
          <p:nvPr>
            <p:ph type="title"/>
          </p:nvPr>
        </p:nvSpPr>
        <p:spPr/>
        <p:txBody>
          <a:bodyPr/>
          <a:lstStyle/>
          <a:p>
            <a:r>
              <a:rPr lang="en-US" dirty="0"/>
              <a:t>Treating Impaled Objects </a:t>
            </a:r>
            <a:r>
              <a:rPr lang="en-US" sz="2000" b="0" dirty="0"/>
              <a:t>(1 of 2)</a:t>
            </a:r>
            <a:endParaRPr lang="en-IN" sz="2000" b="0" dirty="0"/>
          </a:p>
        </p:txBody>
      </p:sp>
      <p:sp>
        <p:nvSpPr>
          <p:cNvPr id="3" name="Content Placeholder 2">
            <a:extLst>
              <a:ext uri="{FF2B5EF4-FFF2-40B4-BE49-F238E27FC236}">
                <a16:creationId xmlns:a16="http://schemas.microsoft.com/office/drawing/2014/main" id="{9B8C1B3D-68BD-4B6E-810C-3EFABCA1BD71}"/>
              </a:ext>
            </a:extLst>
          </p:cNvPr>
          <p:cNvSpPr>
            <a:spLocks noGrp="1"/>
          </p:cNvSpPr>
          <p:nvPr>
            <p:ph sz="quarter" idx="13"/>
          </p:nvPr>
        </p:nvSpPr>
        <p:spPr/>
        <p:txBody>
          <a:bodyPr/>
          <a:lstStyle/>
          <a:p>
            <a:r>
              <a:rPr lang="en-US" dirty="0"/>
              <a:t>Do not remove object; may cause severe bleeding.</a:t>
            </a:r>
          </a:p>
          <a:p>
            <a:r>
              <a:rPr lang="en-US" dirty="0"/>
              <a:t>Expose wound area.</a:t>
            </a:r>
          </a:p>
          <a:p>
            <a:r>
              <a:rPr lang="en-US" dirty="0"/>
              <a:t>Control profuse bleeding by direct pressure.</a:t>
            </a:r>
          </a:p>
          <a:p>
            <a:r>
              <a:rPr lang="en-US" dirty="0"/>
              <a:t>Get a description of the object.</a:t>
            </a:r>
          </a:p>
          <a:p>
            <a:r>
              <a:rPr lang="en-US" dirty="0"/>
              <a:t>Apply several layers of bulky dressing so dressing surrounds the object on all sides.</a:t>
            </a:r>
          </a:p>
        </p:txBody>
      </p:sp>
    </p:spTree>
    <p:extLst>
      <p:ext uri="{BB962C8B-B14F-4D97-AF65-F5344CB8AC3E}">
        <p14:creationId xmlns:p14="http://schemas.microsoft.com/office/powerpoint/2010/main" val="787586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1D0D-1A73-4A9C-B04B-D9EFF8FDA336}"/>
              </a:ext>
            </a:extLst>
          </p:cNvPr>
          <p:cNvSpPr>
            <a:spLocks noGrp="1"/>
          </p:cNvSpPr>
          <p:nvPr>
            <p:ph type="title"/>
          </p:nvPr>
        </p:nvSpPr>
        <p:spPr/>
        <p:txBody>
          <a:bodyPr/>
          <a:lstStyle/>
          <a:p>
            <a:r>
              <a:rPr lang="en-US" dirty="0"/>
              <a:t>Treating Impaled Objects </a:t>
            </a:r>
            <a:r>
              <a:rPr lang="en-US" sz="2000" b="0" dirty="0"/>
              <a:t>(2 of 2)</a:t>
            </a:r>
            <a:endParaRPr lang="en-IN" sz="2000" b="0" dirty="0"/>
          </a:p>
        </p:txBody>
      </p:sp>
      <p:sp>
        <p:nvSpPr>
          <p:cNvPr id="3" name="Content Placeholder 2">
            <a:extLst>
              <a:ext uri="{FF2B5EF4-FFF2-40B4-BE49-F238E27FC236}">
                <a16:creationId xmlns:a16="http://schemas.microsoft.com/office/drawing/2014/main" id="{9B8C1B3D-68BD-4B6E-810C-3EFABCA1BD71}"/>
              </a:ext>
            </a:extLst>
          </p:cNvPr>
          <p:cNvSpPr>
            <a:spLocks noGrp="1"/>
          </p:cNvSpPr>
          <p:nvPr>
            <p:ph sz="quarter" idx="13"/>
          </p:nvPr>
        </p:nvSpPr>
        <p:spPr/>
        <p:txBody>
          <a:bodyPr/>
          <a:lstStyle/>
          <a:p>
            <a:r>
              <a:rPr lang="en-US" dirty="0"/>
              <a:t>Place bulky dressing on opposite sides of the object.</a:t>
            </a:r>
          </a:p>
          <a:p>
            <a:r>
              <a:rPr lang="en-US" dirty="0"/>
              <a:t>Secure dressings in place.</a:t>
            </a:r>
          </a:p>
          <a:p>
            <a:r>
              <a:rPr lang="en-US" dirty="0"/>
              <a:t>Care for shock.</a:t>
            </a:r>
          </a:p>
          <a:p>
            <a:r>
              <a:rPr lang="en-US" dirty="0"/>
              <a:t>Keep patient at rest.</a:t>
            </a:r>
          </a:p>
          <a:p>
            <a:r>
              <a:rPr lang="en-US" dirty="0"/>
              <a:t>Transport the patient carefully and as soon as possible.</a:t>
            </a:r>
          </a:p>
          <a:p>
            <a:r>
              <a:rPr lang="en-US" dirty="0"/>
              <a:t>Reassure patient throughout all aspects of care.</a:t>
            </a:r>
          </a:p>
        </p:txBody>
      </p:sp>
    </p:spTree>
    <p:extLst>
      <p:ext uri="{BB962C8B-B14F-4D97-AF65-F5344CB8AC3E}">
        <p14:creationId xmlns:p14="http://schemas.microsoft.com/office/powerpoint/2010/main" val="1375167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CF419-48FB-486A-B6C4-19F59A0F1EC4}"/>
              </a:ext>
            </a:extLst>
          </p:cNvPr>
          <p:cNvSpPr>
            <a:spLocks noGrp="1"/>
          </p:cNvSpPr>
          <p:nvPr>
            <p:ph type="title"/>
          </p:nvPr>
        </p:nvSpPr>
        <p:spPr/>
        <p:txBody>
          <a:bodyPr/>
          <a:lstStyle/>
          <a:p>
            <a:r>
              <a:rPr lang="en-US" dirty="0"/>
              <a:t>Treatment: Impaled Objects </a:t>
            </a:r>
            <a:r>
              <a:rPr lang="en-US" sz="2000" b="0" dirty="0"/>
              <a:t>(1 of 2)</a:t>
            </a:r>
            <a:endParaRPr lang="en-IN" sz="2000" b="0" dirty="0"/>
          </a:p>
        </p:txBody>
      </p:sp>
      <p:pic>
        <p:nvPicPr>
          <p:cNvPr id="4" name="Picture 3" descr="Photo showing an E M T is stabilizing the wound by placing bulky dressings on either side of the stick.">
            <a:extLst>
              <a:ext uri="{FF2B5EF4-FFF2-40B4-BE49-F238E27FC236}">
                <a16:creationId xmlns:a16="http://schemas.microsoft.com/office/drawing/2014/main" id="{AE435D93-8B6E-4439-9383-F81F18A2B71E}"/>
              </a:ext>
            </a:extLst>
          </p:cNvPr>
          <p:cNvPicPr>
            <a:picLocks noChangeAspect="1"/>
          </p:cNvPicPr>
          <p:nvPr/>
        </p:nvPicPr>
        <p:blipFill>
          <a:blip r:embed="rId3"/>
          <a:stretch>
            <a:fillRect/>
          </a:stretch>
        </p:blipFill>
        <p:spPr>
          <a:xfrm>
            <a:off x="1468622" y="1553969"/>
            <a:ext cx="6206754" cy="4156309"/>
          </a:xfrm>
          <a:prstGeom prst="rect">
            <a:avLst/>
          </a:prstGeom>
        </p:spPr>
      </p:pic>
      <p:sp>
        <p:nvSpPr>
          <p:cNvPr id="3" name="Content Placeholder 2">
            <a:extLst>
              <a:ext uri="{FF2B5EF4-FFF2-40B4-BE49-F238E27FC236}">
                <a16:creationId xmlns:a16="http://schemas.microsoft.com/office/drawing/2014/main" id="{02862EF7-E932-4914-A3A6-EB69A8D57749}"/>
              </a:ext>
            </a:extLst>
          </p:cNvPr>
          <p:cNvSpPr>
            <a:spLocks noGrp="1"/>
          </p:cNvSpPr>
          <p:nvPr>
            <p:ph sz="quarter" idx="14"/>
          </p:nvPr>
        </p:nvSpPr>
        <p:spPr>
          <a:xfrm>
            <a:off x="457200" y="6008856"/>
            <a:ext cx="8439150" cy="367055"/>
          </a:xfrm>
        </p:spPr>
        <p:txBody>
          <a:bodyPr/>
          <a:lstStyle/>
          <a:p>
            <a:pPr marL="432" indent="0">
              <a:buNone/>
            </a:pPr>
            <a:r>
              <a:rPr lang="en-US" sz="2000" dirty="0"/>
              <a:t>Stabilize an impaled object with bulky dressings.</a:t>
            </a:r>
          </a:p>
        </p:txBody>
      </p:sp>
    </p:spTree>
    <p:extLst>
      <p:ext uri="{BB962C8B-B14F-4D97-AF65-F5344CB8AC3E}">
        <p14:creationId xmlns:p14="http://schemas.microsoft.com/office/powerpoint/2010/main" val="25866783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CF419-48FB-486A-B6C4-19F59A0F1EC4}"/>
              </a:ext>
            </a:extLst>
          </p:cNvPr>
          <p:cNvSpPr>
            <a:spLocks noGrp="1"/>
          </p:cNvSpPr>
          <p:nvPr>
            <p:ph type="title"/>
          </p:nvPr>
        </p:nvSpPr>
        <p:spPr/>
        <p:txBody>
          <a:bodyPr/>
          <a:lstStyle/>
          <a:p>
            <a:r>
              <a:rPr lang="en-US" dirty="0"/>
              <a:t>Treatment: Impaled Objects </a:t>
            </a:r>
            <a:r>
              <a:rPr lang="en-US" sz="2000" b="0" dirty="0"/>
              <a:t>(2 of 2)</a:t>
            </a:r>
            <a:endParaRPr lang="en-IN" sz="2000" b="0" dirty="0"/>
          </a:p>
        </p:txBody>
      </p:sp>
      <p:pic>
        <p:nvPicPr>
          <p:cNvPr id="5" name="Picture 4" descr="Photo showing an E M T is bandaging the impaled stick and surrounding dressing.">
            <a:extLst>
              <a:ext uri="{FF2B5EF4-FFF2-40B4-BE49-F238E27FC236}">
                <a16:creationId xmlns:a16="http://schemas.microsoft.com/office/drawing/2014/main" id="{03133481-07A3-467C-9CC7-743D294CE5EF}"/>
              </a:ext>
            </a:extLst>
          </p:cNvPr>
          <p:cNvPicPr>
            <a:picLocks noChangeAspect="1"/>
          </p:cNvPicPr>
          <p:nvPr/>
        </p:nvPicPr>
        <p:blipFill>
          <a:blip r:embed="rId3"/>
          <a:stretch>
            <a:fillRect/>
          </a:stretch>
        </p:blipFill>
        <p:spPr>
          <a:xfrm>
            <a:off x="1455583" y="1570218"/>
            <a:ext cx="6232832" cy="4173773"/>
          </a:xfrm>
          <a:prstGeom prst="rect">
            <a:avLst/>
          </a:prstGeom>
        </p:spPr>
      </p:pic>
      <p:sp>
        <p:nvSpPr>
          <p:cNvPr id="3" name="Content Placeholder 2">
            <a:extLst>
              <a:ext uri="{FF2B5EF4-FFF2-40B4-BE49-F238E27FC236}">
                <a16:creationId xmlns:a16="http://schemas.microsoft.com/office/drawing/2014/main" id="{02862EF7-E932-4914-A3A6-EB69A8D57749}"/>
              </a:ext>
            </a:extLst>
          </p:cNvPr>
          <p:cNvSpPr>
            <a:spLocks noGrp="1"/>
          </p:cNvSpPr>
          <p:nvPr>
            <p:ph sz="quarter" idx="14"/>
          </p:nvPr>
        </p:nvSpPr>
        <p:spPr>
          <a:xfrm>
            <a:off x="457200" y="5964460"/>
            <a:ext cx="8439150" cy="399336"/>
          </a:xfrm>
        </p:spPr>
        <p:txBody>
          <a:bodyPr/>
          <a:lstStyle/>
          <a:p>
            <a:pPr marL="432" indent="0">
              <a:buNone/>
            </a:pPr>
            <a:r>
              <a:rPr lang="en-US" sz="2000" dirty="0"/>
              <a:t>Bandage the impaled object and surrounding dressings in place.</a:t>
            </a:r>
          </a:p>
        </p:txBody>
      </p:sp>
    </p:spTree>
    <p:extLst>
      <p:ext uri="{BB962C8B-B14F-4D97-AF65-F5344CB8AC3E}">
        <p14:creationId xmlns:p14="http://schemas.microsoft.com/office/powerpoint/2010/main" val="19362915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3ADF-1EC1-445C-B1E6-88FA214770BB}"/>
              </a:ext>
            </a:extLst>
          </p:cNvPr>
          <p:cNvSpPr>
            <a:spLocks noGrp="1"/>
          </p:cNvSpPr>
          <p:nvPr>
            <p:ph type="title"/>
          </p:nvPr>
        </p:nvSpPr>
        <p:spPr/>
        <p:txBody>
          <a:bodyPr/>
          <a:lstStyle/>
          <a:p>
            <a:r>
              <a:rPr lang="en-US" dirty="0"/>
              <a:t>Object Impaled in the Cheek </a:t>
            </a:r>
            <a:r>
              <a:rPr lang="en-US" sz="2000" b="0" dirty="0"/>
              <a:t>(1 of 3)</a:t>
            </a:r>
            <a:endParaRPr lang="en-IN" sz="2000" b="0" dirty="0"/>
          </a:p>
        </p:txBody>
      </p:sp>
      <p:sp>
        <p:nvSpPr>
          <p:cNvPr id="3" name="Content Placeholder 2">
            <a:extLst>
              <a:ext uri="{FF2B5EF4-FFF2-40B4-BE49-F238E27FC236}">
                <a16:creationId xmlns:a16="http://schemas.microsoft.com/office/drawing/2014/main" id="{3A8EB62A-1089-40C3-A5D8-856780024CBD}"/>
              </a:ext>
            </a:extLst>
          </p:cNvPr>
          <p:cNvSpPr>
            <a:spLocks noGrp="1"/>
          </p:cNvSpPr>
          <p:nvPr>
            <p:ph sz="quarter" idx="13"/>
          </p:nvPr>
        </p:nvSpPr>
        <p:spPr/>
        <p:txBody>
          <a:bodyPr/>
          <a:lstStyle/>
          <a:p>
            <a:r>
              <a:rPr lang="en-US" dirty="0"/>
              <a:t>Object may enter oral cavity, causing airway obstruction.</a:t>
            </a:r>
          </a:p>
          <a:p>
            <a:r>
              <a:rPr lang="en-US" dirty="0"/>
              <a:t>If cheek wall is perforated, profuse bleeding into mouth and throat can cause nausea and vomiting.</a:t>
            </a:r>
          </a:p>
          <a:p>
            <a:r>
              <a:rPr lang="en-US" dirty="0"/>
              <a:t>External wound care will not stop the flow of blood into the mouth.</a:t>
            </a:r>
          </a:p>
        </p:txBody>
      </p:sp>
    </p:spTree>
    <p:extLst>
      <p:ext uri="{BB962C8B-B14F-4D97-AF65-F5344CB8AC3E}">
        <p14:creationId xmlns:p14="http://schemas.microsoft.com/office/powerpoint/2010/main" val="3701943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3ADF-1EC1-445C-B1E6-88FA214770BB}"/>
              </a:ext>
            </a:extLst>
          </p:cNvPr>
          <p:cNvSpPr>
            <a:spLocks noGrp="1"/>
          </p:cNvSpPr>
          <p:nvPr>
            <p:ph type="title"/>
          </p:nvPr>
        </p:nvSpPr>
        <p:spPr/>
        <p:txBody>
          <a:bodyPr/>
          <a:lstStyle/>
          <a:p>
            <a:r>
              <a:rPr lang="en-US" dirty="0"/>
              <a:t>Object Impaled in the Cheek </a:t>
            </a:r>
            <a:r>
              <a:rPr lang="en-US" sz="2000" b="0" dirty="0"/>
              <a:t>(2 of 3)</a:t>
            </a:r>
            <a:endParaRPr lang="en-IN" sz="2000" b="0" dirty="0"/>
          </a:p>
        </p:txBody>
      </p:sp>
      <p:sp>
        <p:nvSpPr>
          <p:cNvPr id="3" name="Content Placeholder 2">
            <a:extLst>
              <a:ext uri="{FF2B5EF4-FFF2-40B4-BE49-F238E27FC236}">
                <a16:creationId xmlns:a16="http://schemas.microsoft.com/office/drawing/2014/main" id="{3A8EB62A-1089-40C3-A5D8-856780024CBD}"/>
              </a:ext>
            </a:extLst>
          </p:cNvPr>
          <p:cNvSpPr>
            <a:spLocks noGrp="1"/>
          </p:cNvSpPr>
          <p:nvPr>
            <p:ph sz="quarter" idx="13"/>
          </p:nvPr>
        </p:nvSpPr>
        <p:spPr/>
        <p:txBody>
          <a:bodyPr/>
          <a:lstStyle/>
          <a:p>
            <a:r>
              <a:rPr lang="en-US" altLang="en-US" dirty="0"/>
              <a:t>Examine wound site, both inside and outside mouth</a:t>
            </a:r>
          </a:p>
          <a:p>
            <a:r>
              <a:rPr lang="en-US" altLang="en-US" dirty="0"/>
              <a:t>If you find the perforation and </a:t>
            </a:r>
            <a:r>
              <a:rPr lang="en-US" altLang="en-US" dirty="0" smtClean="0"/>
              <a:t>can </a:t>
            </a:r>
            <a:r>
              <a:rPr lang="en-US" altLang="en-US" dirty="0"/>
              <a:t>see both ends, remove object.</a:t>
            </a:r>
          </a:p>
          <a:p>
            <a:pPr lvl="1"/>
            <a:r>
              <a:rPr lang="en-US" altLang="en-US" dirty="0"/>
              <a:t>If this cannot be easily done, leave object in place.</a:t>
            </a:r>
          </a:p>
        </p:txBody>
      </p:sp>
    </p:spTree>
    <p:extLst>
      <p:ext uri="{BB962C8B-B14F-4D97-AF65-F5344CB8AC3E}">
        <p14:creationId xmlns:p14="http://schemas.microsoft.com/office/powerpoint/2010/main" val="954587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411B-94DF-4E9C-ADDF-3EB23C5FF621}"/>
              </a:ext>
            </a:extLst>
          </p:cNvPr>
          <p:cNvSpPr>
            <a:spLocks noGrp="1"/>
          </p:cNvSpPr>
          <p:nvPr>
            <p:ph type="title"/>
          </p:nvPr>
        </p:nvSpPr>
        <p:spPr/>
        <p:txBody>
          <a:bodyPr/>
          <a:lstStyle/>
          <a:p>
            <a:r>
              <a:rPr lang="en-US" dirty="0"/>
              <a:t>Treatment: Impaled Object in Cheek</a:t>
            </a:r>
            <a:endParaRPr lang="en-IN" dirty="0"/>
          </a:p>
        </p:txBody>
      </p:sp>
      <p:pic>
        <p:nvPicPr>
          <p:cNvPr id="4" name="Picture 3" descr="Photograph of a patient that has a pencil impaled in his cheek. An E M T is carefully removing the pencil in the direction that it entered.">
            <a:extLst>
              <a:ext uri="{FF2B5EF4-FFF2-40B4-BE49-F238E27FC236}">
                <a16:creationId xmlns:a16="http://schemas.microsoft.com/office/drawing/2014/main" id="{3248147A-663B-4C47-9FEE-266198548232}"/>
              </a:ext>
            </a:extLst>
          </p:cNvPr>
          <p:cNvPicPr>
            <a:picLocks noChangeAspect="1"/>
          </p:cNvPicPr>
          <p:nvPr/>
        </p:nvPicPr>
        <p:blipFill>
          <a:blip r:embed="rId3"/>
          <a:stretch>
            <a:fillRect/>
          </a:stretch>
        </p:blipFill>
        <p:spPr>
          <a:xfrm>
            <a:off x="1487156" y="1651339"/>
            <a:ext cx="6169687" cy="4115157"/>
          </a:xfrm>
          <a:prstGeom prst="rect">
            <a:avLst/>
          </a:prstGeom>
        </p:spPr>
      </p:pic>
      <p:sp>
        <p:nvSpPr>
          <p:cNvPr id="3" name="Content Placeholder 2">
            <a:extLst>
              <a:ext uri="{FF2B5EF4-FFF2-40B4-BE49-F238E27FC236}">
                <a16:creationId xmlns:a16="http://schemas.microsoft.com/office/drawing/2014/main" id="{80B3CD2F-F1BC-4B53-A16C-55BE2DAA4952}"/>
              </a:ext>
            </a:extLst>
          </p:cNvPr>
          <p:cNvSpPr>
            <a:spLocks noGrp="1"/>
          </p:cNvSpPr>
          <p:nvPr>
            <p:ph sz="quarter" idx="13"/>
          </p:nvPr>
        </p:nvSpPr>
        <p:spPr>
          <a:xfrm>
            <a:off x="457200" y="5978183"/>
            <a:ext cx="8229600" cy="370229"/>
          </a:xfrm>
        </p:spPr>
        <p:txBody>
          <a:bodyPr/>
          <a:lstStyle/>
          <a:p>
            <a:pPr marL="432" indent="0">
              <a:buNone/>
            </a:pPr>
            <a:r>
              <a:rPr lang="en-US" sz="2000" dirty="0"/>
              <a:t>The process of removing an impaled object from the cheek.</a:t>
            </a:r>
          </a:p>
        </p:txBody>
      </p:sp>
    </p:spTree>
    <p:extLst>
      <p:ext uri="{BB962C8B-B14F-4D97-AF65-F5344CB8AC3E}">
        <p14:creationId xmlns:p14="http://schemas.microsoft.com/office/powerpoint/2010/main" val="1649229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57EA-BB75-4FE5-BDE4-C82ECD5BA056}"/>
              </a:ext>
            </a:extLst>
          </p:cNvPr>
          <p:cNvSpPr>
            <a:spLocks noGrp="1"/>
          </p:cNvSpPr>
          <p:nvPr>
            <p:ph type="title"/>
          </p:nvPr>
        </p:nvSpPr>
        <p:spPr/>
        <p:txBody>
          <a:bodyPr/>
          <a:lstStyle/>
          <a:p>
            <a:r>
              <a:rPr lang="en-US" dirty="0"/>
              <a:t>Object Impaled in the Cheek </a:t>
            </a:r>
            <a:r>
              <a:rPr lang="en-US" sz="2000" b="0" dirty="0"/>
              <a:t>(3 of 3)</a:t>
            </a:r>
            <a:endParaRPr lang="en-IN" sz="2000" b="0" dirty="0"/>
          </a:p>
        </p:txBody>
      </p:sp>
      <p:sp>
        <p:nvSpPr>
          <p:cNvPr id="3" name="Content Placeholder 2">
            <a:extLst>
              <a:ext uri="{FF2B5EF4-FFF2-40B4-BE49-F238E27FC236}">
                <a16:creationId xmlns:a16="http://schemas.microsoft.com/office/drawing/2014/main" id="{D9CC6009-FCC7-409D-A475-223EDB0987E5}"/>
              </a:ext>
            </a:extLst>
          </p:cNvPr>
          <p:cNvSpPr>
            <a:spLocks noGrp="1"/>
          </p:cNvSpPr>
          <p:nvPr>
            <p:ph sz="quarter" idx="13"/>
          </p:nvPr>
        </p:nvSpPr>
        <p:spPr/>
        <p:txBody>
          <a:bodyPr/>
          <a:lstStyle/>
          <a:p>
            <a:r>
              <a:rPr lang="en-US" dirty="0"/>
              <a:t>Position patient to allow for drainage.</a:t>
            </a:r>
          </a:p>
          <a:p>
            <a:r>
              <a:rPr lang="en-US" dirty="0"/>
              <a:t>Monitor patient’s airway.</a:t>
            </a:r>
          </a:p>
          <a:p>
            <a:r>
              <a:rPr lang="en-US" dirty="0"/>
              <a:t>Dress outside of wound.</a:t>
            </a:r>
          </a:p>
          <a:p>
            <a:r>
              <a:rPr lang="en-US" dirty="0"/>
              <a:t>Consider the need for oxygen and care for shock.</a:t>
            </a:r>
          </a:p>
        </p:txBody>
      </p:sp>
    </p:spTree>
    <p:extLst>
      <p:ext uri="{BB962C8B-B14F-4D97-AF65-F5344CB8AC3E}">
        <p14:creationId xmlns:p14="http://schemas.microsoft.com/office/powerpoint/2010/main" val="9625739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3569-FB66-4A6B-A7B8-44E1AC7749C6}"/>
              </a:ext>
            </a:extLst>
          </p:cNvPr>
          <p:cNvSpPr>
            <a:spLocks noGrp="1"/>
          </p:cNvSpPr>
          <p:nvPr>
            <p:ph type="title"/>
          </p:nvPr>
        </p:nvSpPr>
        <p:spPr/>
        <p:txBody>
          <a:bodyPr/>
          <a:lstStyle/>
          <a:p>
            <a:r>
              <a:rPr lang="en-US" sz="3400" dirty="0"/>
              <a:t>Puncture Wound or Object Impaled in the Eye </a:t>
            </a:r>
            <a:r>
              <a:rPr lang="en-US" sz="2000" b="0" dirty="0"/>
              <a:t>(1 of 2)</a:t>
            </a:r>
            <a:endParaRPr lang="en-IN" sz="2000" b="0" dirty="0"/>
          </a:p>
        </p:txBody>
      </p:sp>
      <p:sp>
        <p:nvSpPr>
          <p:cNvPr id="3" name="Content Placeholder 2">
            <a:extLst>
              <a:ext uri="{FF2B5EF4-FFF2-40B4-BE49-F238E27FC236}">
                <a16:creationId xmlns:a16="http://schemas.microsoft.com/office/drawing/2014/main" id="{6E95D51B-968B-4D30-B910-357AAFC1EC52}"/>
              </a:ext>
            </a:extLst>
          </p:cNvPr>
          <p:cNvSpPr>
            <a:spLocks noGrp="1"/>
          </p:cNvSpPr>
          <p:nvPr>
            <p:ph sz="quarter" idx="13"/>
          </p:nvPr>
        </p:nvSpPr>
        <p:spPr>
          <a:xfrm>
            <a:off x="457199" y="1556326"/>
            <a:ext cx="8369559" cy="4467955"/>
          </a:xfrm>
        </p:spPr>
        <p:txBody>
          <a:bodyPr/>
          <a:lstStyle/>
          <a:p>
            <a:r>
              <a:rPr lang="en-US" dirty="0"/>
              <a:t>Stabilize the object.</a:t>
            </a:r>
          </a:p>
          <a:p>
            <a:r>
              <a:rPr lang="en-US" dirty="0"/>
              <a:t>Apply rigid protection.</a:t>
            </a:r>
          </a:p>
          <a:p>
            <a:r>
              <a:rPr lang="en-US" dirty="0"/>
              <a:t>Have another rescuer stabilize dressings and cut while you secure them in place with self-adherent roller bandage or with wrapping of gauze.</a:t>
            </a:r>
          </a:p>
        </p:txBody>
      </p:sp>
    </p:spTree>
    <p:extLst>
      <p:ext uri="{BB962C8B-B14F-4D97-AF65-F5344CB8AC3E}">
        <p14:creationId xmlns:p14="http://schemas.microsoft.com/office/powerpoint/2010/main" val="2964538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7383-CC4B-41AE-89AE-5335674D4FEE}"/>
              </a:ext>
            </a:extLst>
          </p:cNvPr>
          <p:cNvSpPr>
            <a:spLocks noGrp="1"/>
          </p:cNvSpPr>
          <p:nvPr>
            <p:ph type="title"/>
          </p:nvPr>
        </p:nvSpPr>
        <p:spPr/>
        <p:txBody>
          <a:bodyPr/>
          <a:lstStyle/>
          <a:p>
            <a:r>
              <a:rPr lang="en-US" dirty="0"/>
              <a:t>Soft Tissues </a:t>
            </a:r>
            <a:r>
              <a:rPr lang="en-US" sz="2000" b="0" dirty="0"/>
              <a:t>(1 of 4)</a:t>
            </a:r>
            <a:endParaRPr lang="en-IN" sz="2000" b="0" dirty="0"/>
          </a:p>
        </p:txBody>
      </p:sp>
      <p:sp>
        <p:nvSpPr>
          <p:cNvPr id="3" name="Content Placeholder 2">
            <a:extLst>
              <a:ext uri="{FF2B5EF4-FFF2-40B4-BE49-F238E27FC236}">
                <a16:creationId xmlns:a16="http://schemas.microsoft.com/office/drawing/2014/main" id="{1993980C-D415-4A71-9C13-A97B11C9DBE0}"/>
              </a:ext>
            </a:extLst>
          </p:cNvPr>
          <p:cNvSpPr>
            <a:spLocks noGrp="1"/>
          </p:cNvSpPr>
          <p:nvPr>
            <p:ph sz="quarter" idx="13"/>
          </p:nvPr>
        </p:nvSpPr>
        <p:spPr/>
        <p:txBody>
          <a:bodyPr/>
          <a:lstStyle/>
          <a:p>
            <a:r>
              <a:rPr lang="en-IN" dirty="0"/>
              <a:t>Skin</a:t>
            </a:r>
          </a:p>
          <a:p>
            <a:r>
              <a:rPr lang="en-IN" dirty="0"/>
              <a:t>Fatty tissues</a:t>
            </a:r>
          </a:p>
          <a:p>
            <a:r>
              <a:rPr lang="en-IN" dirty="0"/>
              <a:t>Muscles</a:t>
            </a:r>
          </a:p>
          <a:p>
            <a:r>
              <a:rPr lang="en-IN" dirty="0"/>
              <a:t>Blood vessels</a:t>
            </a:r>
          </a:p>
          <a:p>
            <a:r>
              <a:rPr lang="en-IN" dirty="0"/>
              <a:t>Connective tissues</a:t>
            </a:r>
          </a:p>
          <a:p>
            <a:r>
              <a:rPr lang="en-IN" dirty="0"/>
              <a:t>Membranes</a:t>
            </a:r>
          </a:p>
          <a:p>
            <a:r>
              <a:rPr lang="en-IN" dirty="0"/>
              <a:t>Glands</a:t>
            </a:r>
          </a:p>
          <a:p>
            <a:r>
              <a:rPr lang="en-IN" dirty="0"/>
              <a:t>Nerves</a:t>
            </a:r>
          </a:p>
        </p:txBody>
      </p:sp>
    </p:spTree>
    <p:extLst>
      <p:ext uri="{BB962C8B-B14F-4D97-AF65-F5344CB8AC3E}">
        <p14:creationId xmlns:p14="http://schemas.microsoft.com/office/powerpoint/2010/main" val="24372181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C48B-E1E7-4171-9CCB-AAA30F960C4C}"/>
              </a:ext>
            </a:extLst>
          </p:cNvPr>
          <p:cNvSpPr>
            <a:spLocks noGrp="1"/>
          </p:cNvSpPr>
          <p:nvPr>
            <p:ph type="title"/>
          </p:nvPr>
        </p:nvSpPr>
        <p:spPr/>
        <p:txBody>
          <a:bodyPr/>
          <a:lstStyle/>
          <a:p>
            <a:r>
              <a:rPr lang="en-US" sz="3400" dirty="0"/>
              <a:t>Treatment: Puncture Wound or Object Impaled in Eye </a:t>
            </a:r>
            <a:r>
              <a:rPr lang="en-US" sz="2000" b="0" dirty="0"/>
              <a:t>(1 of 2)</a:t>
            </a:r>
            <a:endParaRPr lang="en-IN" sz="2000" b="0" dirty="0"/>
          </a:p>
        </p:txBody>
      </p:sp>
      <p:pic>
        <p:nvPicPr>
          <p:cNvPr id="4" name="Picture 3" descr="Photograph Showing a woman with an object impaled in her eye. An E M T is stabilizing the object by placing rolls of gauze on either side of the object along the vertical axis of the head.">
            <a:extLst>
              <a:ext uri="{FF2B5EF4-FFF2-40B4-BE49-F238E27FC236}">
                <a16:creationId xmlns:a16="http://schemas.microsoft.com/office/drawing/2014/main" id="{ACFA17C3-47C1-4DC2-82C8-6B1AEE986287}"/>
              </a:ext>
            </a:extLst>
          </p:cNvPr>
          <p:cNvPicPr>
            <a:picLocks noChangeAspect="1"/>
          </p:cNvPicPr>
          <p:nvPr/>
        </p:nvPicPr>
        <p:blipFill>
          <a:blip r:embed="rId3"/>
          <a:stretch>
            <a:fillRect/>
          </a:stretch>
        </p:blipFill>
        <p:spPr>
          <a:xfrm>
            <a:off x="1335959" y="1560412"/>
            <a:ext cx="6397440" cy="4282284"/>
          </a:xfrm>
          <a:prstGeom prst="rect">
            <a:avLst/>
          </a:prstGeom>
        </p:spPr>
      </p:pic>
      <p:sp>
        <p:nvSpPr>
          <p:cNvPr id="3" name="Content Placeholder 2">
            <a:extLst>
              <a:ext uri="{FF2B5EF4-FFF2-40B4-BE49-F238E27FC236}">
                <a16:creationId xmlns:a16="http://schemas.microsoft.com/office/drawing/2014/main" id="{F30AD695-8C72-4466-B30E-E43E4977E37A}"/>
              </a:ext>
            </a:extLst>
          </p:cNvPr>
          <p:cNvSpPr>
            <a:spLocks noGrp="1"/>
          </p:cNvSpPr>
          <p:nvPr>
            <p:ph sz="quarter" idx="14"/>
          </p:nvPr>
        </p:nvSpPr>
        <p:spPr>
          <a:xfrm>
            <a:off x="457200" y="5969802"/>
            <a:ext cx="4927600" cy="385011"/>
          </a:xfrm>
        </p:spPr>
        <p:txBody>
          <a:bodyPr/>
          <a:lstStyle/>
          <a:p>
            <a:pPr marL="432" indent="0">
              <a:buNone/>
            </a:pPr>
            <a:r>
              <a:rPr lang="en-US" sz="2000" dirty="0"/>
              <a:t>Managing an object impaled in the eye.</a:t>
            </a:r>
          </a:p>
        </p:txBody>
      </p:sp>
    </p:spTree>
    <p:extLst>
      <p:ext uri="{BB962C8B-B14F-4D97-AF65-F5344CB8AC3E}">
        <p14:creationId xmlns:p14="http://schemas.microsoft.com/office/powerpoint/2010/main" val="28498288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C48B-E1E7-4171-9CCB-AAA30F960C4C}"/>
              </a:ext>
            </a:extLst>
          </p:cNvPr>
          <p:cNvSpPr>
            <a:spLocks noGrp="1"/>
          </p:cNvSpPr>
          <p:nvPr>
            <p:ph type="title"/>
          </p:nvPr>
        </p:nvSpPr>
        <p:spPr/>
        <p:txBody>
          <a:bodyPr/>
          <a:lstStyle/>
          <a:p>
            <a:r>
              <a:rPr lang="en-US" sz="3400" dirty="0"/>
              <a:t>Treatment: Puncture Wound or Object Impaled in Eye </a:t>
            </a:r>
            <a:r>
              <a:rPr lang="en-US" sz="2000" b="0" dirty="0"/>
              <a:t>(2 of 2)</a:t>
            </a:r>
            <a:endParaRPr lang="en-IN" sz="2000" b="0" dirty="0"/>
          </a:p>
        </p:txBody>
      </p:sp>
      <p:pic>
        <p:nvPicPr>
          <p:cNvPr id="5" name="Picture 4" descr="Photograph showing an E M T is applying rigid protection to the impaled eye by fitting a disposable drinking cup over the object and dressings. The cup is secured to the patient's head with gauze.">
            <a:extLst>
              <a:ext uri="{FF2B5EF4-FFF2-40B4-BE49-F238E27FC236}">
                <a16:creationId xmlns:a16="http://schemas.microsoft.com/office/drawing/2014/main" id="{85BF54A4-45FE-448A-881A-3851A010108C}"/>
              </a:ext>
            </a:extLst>
          </p:cNvPr>
          <p:cNvPicPr>
            <a:picLocks noChangeAspect="1"/>
          </p:cNvPicPr>
          <p:nvPr/>
        </p:nvPicPr>
        <p:blipFill>
          <a:blip r:embed="rId3"/>
          <a:stretch>
            <a:fillRect/>
          </a:stretch>
        </p:blipFill>
        <p:spPr>
          <a:xfrm>
            <a:off x="1358671" y="1553206"/>
            <a:ext cx="6370673" cy="4264367"/>
          </a:xfrm>
          <a:prstGeom prst="rect">
            <a:avLst/>
          </a:prstGeom>
        </p:spPr>
      </p:pic>
      <p:sp>
        <p:nvSpPr>
          <p:cNvPr id="3" name="Content Placeholder 2">
            <a:extLst>
              <a:ext uri="{FF2B5EF4-FFF2-40B4-BE49-F238E27FC236}">
                <a16:creationId xmlns:a16="http://schemas.microsoft.com/office/drawing/2014/main" id="{F30AD695-8C72-4466-B30E-E43E4977E37A}"/>
              </a:ext>
            </a:extLst>
          </p:cNvPr>
          <p:cNvSpPr>
            <a:spLocks noGrp="1"/>
          </p:cNvSpPr>
          <p:nvPr>
            <p:ph sz="quarter" idx="14"/>
          </p:nvPr>
        </p:nvSpPr>
        <p:spPr>
          <a:xfrm>
            <a:off x="457200" y="5993222"/>
            <a:ext cx="5461000" cy="359822"/>
          </a:xfrm>
        </p:spPr>
        <p:txBody>
          <a:bodyPr/>
          <a:lstStyle/>
          <a:p>
            <a:pPr marL="432" indent="0">
              <a:buNone/>
            </a:pPr>
            <a:r>
              <a:rPr lang="en-US" sz="2000" dirty="0"/>
              <a:t>The object is contained and immobilized.</a:t>
            </a:r>
          </a:p>
        </p:txBody>
      </p:sp>
    </p:spTree>
    <p:extLst>
      <p:ext uri="{BB962C8B-B14F-4D97-AF65-F5344CB8AC3E}">
        <p14:creationId xmlns:p14="http://schemas.microsoft.com/office/powerpoint/2010/main" val="26207711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D8A5-153F-4AD3-82B1-936DCFB450A8}"/>
              </a:ext>
            </a:extLst>
          </p:cNvPr>
          <p:cNvSpPr>
            <a:spLocks noGrp="1"/>
          </p:cNvSpPr>
          <p:nvPr>
            <p:ph type="title"/>
          </p:nvPr>
        </p:nvSpPr>
        <p:spPr/>
        <p:txBody>
          <a:bodyPr/>
          <a:lstStyle/>
          <a:p>
            <a:r>
              <a:rPr lang="en-US" sz="3400" dirty="0"/>
              <a:t>Puncture Wound or Object Impaled in the Eye </a:t>
            </a:r>
            <a:r>
              <a:rPr lang="en-US" sz="2000" b="0" dirty="0"/>
              <a:t>(2 of 2)</a:t>
            </a:r>
            <a:endParaRPr lang="en-IN" sz="2000" b="0" dirty="0"/>
          </a:p>
        </p:txBody>
      </p:sp>
      <p:sp>
        <p:nvSpPr>
          <p:cNvPr id="3" name="Content Placeholder 2">
            <a:extLst>
              <a:ext uri="{FF2B5EF4-FFF2-40B4-BE49-F238E27FC236}">
                <a16:creationId xmlns:a16="http://schemas.microsoft.com/office/drawing/2014/main" id="{4FA09934-4D35-4ED2-9BBA-515CE07A4F33}"/>
              </a:ext>
            </a:extLst>
          </p:cNvPr>
          <p:cNvSpPr>
            <a:spLocks noGrp="1"/>
          </p:cNvSpPr>
          <p:nvPr>
            <p:ph sz="quarter" idx="13"/>
          </p:nvPr>
        </p:nvSpPr>
        <p:spPr/>
        <p:txBody>
          <a:bodyPr/>
          <a:lstStyle/>
          <a:p>
            <a:r>
              <a:rPr lang="en-US" dirty="0"/>
              <a:t>Dress and bandage uninjured eye.</a:t>
            </a:r>
          </a:p>
          <a:p>
            <a:r>
              <a:rPr lang="en-US" dirty="0"/>
              <a:t>Consider need for oxygen and care for shock.</a:t>
            </a:r>
          </a:p>
          <a:p>
            <a:r>
              <a:rPr lang="en-US" dirty="0"/>
              <a:t>Reassure patient and provide emotional support.</a:t>
            </a:r>
          </a:p>
        </p:txBody>
      </p:sp>
    </p:spTree>
    <p:extLst>
      <p:ext uri="{BB962C8B-B14F-4D97-AF65-F5344CB8AC3E}">
        <p14:creationId xmlns:p14="http://schemas.microsoft.com/office/powerpoint/2010/main" val="1592604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51E3-3D52-4165-A3CE-C7DA8285D924}"/>
              </a:ext>
            </a:extLst>
          </p:cNvPr>
          <p:cNvSpPr>
            <a:spLocks noGrp="1"/>
          </p:cNvSpPr>
          <p:nvPr>
            <p:ph type="title"/>
          </p:nvPr>
        </p:nvSpPr>
        <p:spPr/>
        <p:txBody>
          <a:bodyPr/>
          <a:lstStyle/>
          <a:p>
            <a:r>
              <a:rPr lang="en-IN" dirty="0"/>
              <a:t>Treating Avulsions</a:t>
            </a:r>
          </a:p>
        </p:txBody>
      </p:sp>
      <p:sp>
        <p:nvSpPr>
          <p:cNvPr id="3" name="Content Placeholder 2">
            <a:extLst>
              <a:ext uri="{FF2B5EF4-FFF2-40B4-BE49-F238E27FC236}">
                <a16:creationId xmlns:a16="http://schemas.microsoft.com/office/drawing/2014/main" id="{048DBA51-CEC0-4375-BBBF-CF4617628DDF}"/>
              </a:ext>
            </a:extLst>
          </p:cNvPr>
          <p:cNvSpPr>
            <a:spLocks noGrp="1"/>
          </p:cNvSpPr>
          <p:nvPr>
            <p:ph sz="quarter" idx="13"/>
          </p:nvPr>
        </p:nvSpPr>
        <p:spPr/>
        <p:txBody>
          <a:bodyPr/>
          <a:lstStyle/>
          <a:p>
            <a:r>
              <a:rPr lang="en-US" dirty="0"/>
              <a:t>Clean wound surface.</a:t>
            </a:r>
          </a:p>
          <a:p>
            <a:r>
              <a:rPr lang="en-US" dirty="0"/>
              <a:t>Fold skin back into normal position.</a:t>
            </a:r>
          </a:p>
          <a:p>
            <a:r>
              <a:rPr lang="en-US" dirty="0"/>
              <a:t>Control bleeding and dress with bulky dressings.</a:t>
            </a:r>
          </a:p>
          <a:p>
            <a:r>
              <a:rPr lang="en-US" dirty="0"/>
              <a:t>If avulsed parts are completely torn away, save in sterile dressing and keep moist with sterile saline.</a:t>
            </a:r>
          </a:p>
        </p:txBody>
      </p:sp>
    </p:spTree>
    <p:extLst>
      <p:ext uri="{BB962C8B-B14F-4D97-AF65-F5344CB8AC3E}">
        <p14:creationId xmlns:p14="http://schemas.microsoft.com/office/powerpoint/2010/main" val="18118126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08AD-700D-4B72-93C0-81AE1CFD691E}"/>
              </a:ext>
            </a:extLst>
          </p:cNvPr>
          <p:cNvSpPr>
            <a:spLocks noGrp="1"/>
          </p:cNvSpPr>
          <p:nvPr>
            <p:ph type="title"/>
          </p:nvPr>
        </p:nvSpPr>
        <p:spPr/>
        <p:txBody>
          <a:bodyPr/>
          <a:lstStyle/>
          <a:p>
            <a:r>
              <a:rPr lang="en-US" dirty="0"/>
              <a:t>Treating Amputations </a:t>
            </a:r>
            <a:r>
              <a:rPr lang="en-US" sz="2000" b="0" dirty="0"/>
              <a:t>(1 of 3)</a:t>
            </a:r>
            <a:endParaRPr lang="en-IN" sz="2000" b="0" dirty="0"/>
          </a:p>
        </p:txBody>
      </p:sp>
      <p:sp>
        <p:nvSpPr>
          <p:cNvPr id="3" name="Content Placeholder 2">
            <a:extLst>
              <a:ext uri="{FF2B5EF4-FFF2-40B4-BE49-F238E27FC236}">
                <a16:creationId xmlns:a16="http://schemas.microsoft.com/office/drawing/2014/main" id="{D9A36C46-C9C6-4E26-A44E-4D27E60D718B}"/>
              </a:ext>
            </a:extLst>
          </p:cNvPr>
          <p:cNvSpPr>
            <a:spLocks noGrp="1"/>
          </p:cNvSpPr>
          <p:nvPr>
            <p:ph sz="quarter" idx="13"/>
          </p:nvPr>
        </p:nvSpPr>
        <p:spPr/>
        <p:txBody>
          <a:bodyPr/>
          <a:lstStyle/>
          <a:p>
            <a:r>
              <a:rPr lang="en-US" dirty="0"/>
              <a:t>Take steps to control hemorrhage immediately.</a:t>
            </a:r>
          </a:p>
          <a:p>
            <a:r>
              <a:rPr lang="en-US" dirty="0"/>
              <a:t>Apply direct pressure to control bleeding; use tourniquet only if all other methods fail.</a:t>
            </a:r>
          </a:p>
        </p:txBody>
      </p:sp>
    </p:spTree>
    <p:extLst>
      <p:ext uri="{BB962C8B-B14F-4D97-AF65-F5344CB8AC3E}">
        <p14:creationId xmlns:p14="http://schemas.microsoft.com/office/powerpoint/2010/main" val="11265871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08AD-700D-4B72-93C0-81AE1CFD691E}"/>
              </a:ext>
            </a:extLst>
          </p:cNvPr>
          <p:cNvSpPr>
            <a:spLocks noGrp="1"/>
          </p:cNvSpPr>
          <p:nvPr>
            <p:ph type="title"/>
          </p:nvPr>
        </p:nvSpPr>
        <p:spPr/>
        <p:txBody>
          <a:bodyPr/>
          <a:lstStyle/>
          <a:p>
            <a:r>
              <a:rPr lang="en-US" dirty="0"/>
              <a:t>Treating Amputations </a:t>
            </a:r>
            <a:r>
              <a:rPr lang="en-US" sz="2000" b="0" dirty="0"/>
              <a:t>(2 of 3)</a:t>
            </a:r>
            <a:endParaRPr lang="en-IN" sz="2000" b="0" dirty="0"/>
          </a:p>
        </p:txBody>
      </p:sp>
      <p:pic>
        <p:nvPicPr>
          <p:cNvPr id="4" name="Picture 3" descr="An amputated finger sitting on sterile saline soaked gauze.">
            <a:extLst>
              <a:ext uri="{FF2B5EF4-FFF2-40B4-BE49-F238E27FC236}">
                <a16:creationId xmlns:a16="http://schemas.microsoft.com/office/drawing/2014/main" id="{7CE3AB4B-5B82-4AFA-B7FF-34300B61A09D}"/>
              </a:ext>
            </a:extLst>
          </p:cNvPr>
          <p:cNvPicPr>
            <a:picLocks noChangeAspect="1"/>
          </p:cNvPicPr>
          <p:nvPr/>
        </p:nvPicPr>
        <p:blipFill>
          <a:blip r:embed="rId3"/>
          <a:stretch>
            <a:fillRect/>
          </a:stretch>
        </p:blipFill>
        <p:spPr>
          <a:xfrm>
            <a:off x="1535986" y="1572139"/>
            <a:ext cx="6072026" cy="4034072"/>
          </a:xfrm>
          <a:prstGeom prst="rect">
            <a:avLst/>
          </a:prstGeom>
        </p:spPr>
      </p:pic>
      <p:sp>
        <p:nvSpPr>
          <p:cNvPr id="3" name="Content Placeholder 2">
            <a:extLst>
              <a:ext uri="{FF2B5EF4-FFF2-40B4-BE49-F238E27FC236}">
                <a16:creationId xmlns:a16="http://schemas.microsoft.com/office/drawing/2014/main" id="{D9A36C46-C9C6-4E26-A44E-4D27E60D718B}"/>
              </a:ext>
            </a:extLst>
          </p:cNvPr>
          <p:cNvSpPr>
            <a:spLocks noGrp="1"/>
          </p:cNvSpPr>
          <p:nvPr>
            <p:ph sz="quarter" idx="13"/>
          </p:nvPr>
        </p:nvSpPr>
        <p:spPr>
          <a:xfrm>
            <a:off x="457199" y="5725318"/>
            <a:ext cx="8490857" cy="656816"/>
          </a:xfrm>
        </p:spPr>
        <p:txBody>
          <a:bodyPr/>
          <a:lstStyle/>
          <a:p>
            <a:pPr marL="432" indent="0">
              <a:buNone/>
            </a:pPr>
            <a:r>
              <a:rPr lang="en-US" sz="2000" dirty="0"/>
              <a:t>Care for an amputated part. The amputated digit sits on sterile gauze, awaiting reimplantation at the trauma center. </a:t>
            </a:r>
            <a:r>
              <a:rPr lang="en-US" sz="2000" b="1" dirty="0"/>
              <a:t>© Edward T. Dickinson, M</a:t>
            </a:r>
            <a:r>
              <a:rPr lang="en-US" sz="100" b="1" dirty="0"/>
              <a:t> </a:t>
            </a:r>
            <a:r>
              <a:rPr lang="en-US" sz="2000" b="1" dirty="0"/>
              <a:t>D</a:t>
            </a:r>
          </a:p>
        </p:txBody>
      </p:sp>
    </p:spTree>
    <p:extLst>
      <p:ext uri="{BB962C8B-B14F-4D97-AF65-F5344CB8AC3E}">
        <p14:creationId xmlns:p14="http://schemas.microsoft.com/office/powerpoint/2010/main" val="19251794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08AD-700D-4B72-93C0-81AE1CFD691E}"/>
              </a:ext>
            </a:extLst>
          </p:cNvPr>
          <p:cNvSpPr>
            <a:spLocks noGrp="1"/>
          </p:cNvSpPr>
          <p:nvPr>
            <p:ph type="title"/>
          </p:nvPr>
        </p:nvSpPr>
        <p:spPr/>
        <p:txBody>
          <a:bodyPr/>
          <a:lstStyle/>
          <a:p>
            <a:r>
              <a:rPr lang="en-US" dirty="0"/>
              <a:t>Treating Amputations </a:t>
            </a:r>
            <a:r>
              <a:rPr lang="en-US" sz="2000" b="0" dirty="0"/>
              <a:t>(3 of 3)</a:t>
            </a:r>
            <a:endParaRPr lang="en-IN" sz="2000" b="0" dirty="0"/>
          </a:p>
        </p:txBody>
      </p:sp>
      <p:sp>
        <p:nvSpPr>
          <p:cNvPr id="3" name="Content Placeholder 2">
            <a:extLst>
              <a:ext uri="{FF2B5EF4-FFF2-40B4-BE49-F238E27FC236}">
                <a16:creationId xmlns:a16="http://schemas.microsoft.com/office/drawing/2014/main" id="{D9A36C46-C9C6-4E26-A44E-4D27E60D718B}"/>
              </a:ext>
            </a:extLst>
          </p:cNvPr>
          <p:cNvSpPr>
            <a:spLocks noGrp="1"/>
          </p:cNvSpPr>
          <p:nvPr>
            <p:ph sz="quarter" idx="13"/>
          </p:nvPr>
        </p:nvSpPr>
        <p:spPr/>
        <p:txBody>
          <a:bodyPr/>
          <a:lstStyle/>
          <a:p>
            <a:r>
              <a:rPr lang="en-US" dirty="0"/>
              <a:t>Wrap amputation site in sterile dressing, and secure dressing with self-adhesive gauze bandage.</a:t>
            </a:r>
          </a:p>
          <a:p>
            <a:r>
              <a:rPr lang="en-US" dirty="0"/>
              <a:t>Then wrap or bag amputated part in plastic bag; keep it cool by cold pack.</a:t>
            </a:r>
          </a:p>
          <a:p>
            <a:r>
              <a:rPr lang="en-US" dirty="0"/>
              <a:t>Do not immerse amputated part directly in water or saline.</a:t>
            </a:r>
          </a:p>
        </p:txBody>
      </p:sp>
    </p:spTree>
    <p:extLst>
      <p:ext uri="{BB962C8B-B14F-4D97-AF65-F5344CB8AC3E}">
        <p14:creationId xmlns:p14="http://schemas.microsoft.com/office/powerpoint/2010/main" val="37760023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B5DC-EEB9-46E4-B5D1-9B41039C0562}"/>
              </a:ext>
            </a:extLst>
          </p:cNvPr>
          <p:cNvSpPr>
            <a:spLocks noGrp="1"/>
          </p:cNvSpPr>
          <p:nvPr>
            <p:ph type="title"/>
          </p:nvPr>
        </p:nvSpPr>
        <p:spPr/>
        <p:txBody>
          <a:bodyPr/>
          <a:lstStyle/>
          <a:p>
            <a:r>
              <a:rPr lang="en-IN" dirty="0"/>
              <a:t>Treating Genital Injuries</a:t>
            </a:r>
          </a:p>
        </p:txBody>
      </p:sp>
      <p:sp>
        <p:nvSpPr>
          <p:cNvPr id="3" name="Content Placeholder 2">
            <a:extLst>
              <a:ext uri="{FF2B5EF4-FFF2-40B4-BE49-F238E27FC236}">
                <a16:creationId xmlns:a16="http://schemas.microsoft.com/office/drawing/2014/main" id="{D4F3FE9B-2289-42D1-92E7-70462BC14331}"/>
              </a:ext>
            </a:extLst>
          </p:cNvPr>
          <p:cNvSpPr>
            <a:spLocks noGrp="1"/>
          </p:cNvSpPr>
          <p:nvPr>
            <p:ph sz="quarter" idx="13"/>
          </p:nvPr>
        </p:nvSpPr>
        <p:spPr/>
        <p:txBody>
          <a:bodyPr/>
          <a:lstStyle/>
          <a:p>
            <a:r>
              <a:rPr lang="en-US" dirty="0"/>
              <a:t>Control bleeding.</a:t>
            </a:r>
          </a:p>
          <a:p>
            <a:r>
              <a:rPr lang="en-US" dirty="0"/>
              <a:t>Preserve avulsed parts.</a:t>
            </a:r>
          </a:p>
          <a:p>
            <a:r>
              <a:rPr lang="en-US" dirty="0"/>
              <a:t>Consider whether injury suggests another, possibly more serious, injury.</a:t>
            </a:r>
          </a:p>
          <a:p>
            <a:r>
              <a:rPr lang="en-US" dirty="0"/>
              <a:t>Display calm, professional manner.</a:t>
            </a:r>
          </a:p>
          <a:p>
            <a:r>
              <a:rPr lang="en-US" dirty="0"/>
              <a:t>Dress and bandage wound.</a:t>
            </a:r>
          </a:p>
          <a:p>
            <a:r>
              <a:rPr lang="en-US" dirty="0"/>
              <a:t>Consider possibility of sexual assault.</a:t>
            </a:r>
          </a:p>
        </p:txBody>
      </p:sp>
    </p:spTree>
    <p:extLst>
      <p:ext uri="{BB962C8B-B14F-4D97-AF65-F5344CB8AC3E}">
        <p14:creationId xmlns:p14="http://schemas.microsoft.com/office/powerpoint/2010/main" val="8640604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Burns </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33459649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A125-4468-49BE-88D5-0730AE569B5F}"/>
              </a:ext>
            </a:extLst>
          </p:cNvPr>
          <p:cNvSpPr>
            <a:spLocks noGrp="1"/>
          </p:cNvSpPr>
          <p:nvPr>
            <p:ph type="title"/>
          </p:nvPr>
        </p:nvSpPr>
        <p:spPr/>
        <p:txBody>
          <a:bodyPr/>
          <a:lstStyle/>
          <a:p>
            <a:r>
              <a:rPr lang="en-IN" dirty="0"/>
              <a:t>Burns</a:t>
            </a:r>
          </a:p>
        </p:txBody>
      </p:sp>
      <p:sp>
        <p:nvSpPr>
          <p:cNvPr id="3" name="Content Placeholder 2">
            <a:extLst>
              <a:ext uri="{FF2B5EF4-FFF2-40B4-BE49-F238E27FC236}">
                <a16:creationId xmlns:a16="http://schemas.microsoft.com/office/drawing/2014/main" id="{5E9C611E-36DF-40CA-B088-5346E1F7D58F}"/>
              </a:ext>
            </a:extLst>
          </p:cNvPr>
          <p:cNvSpPr>
            <a:spLocks noGrp="1"/>
          </p:cNvSpPr>
          <p:nvPr>
            <p:ph sz="quarter" idx="13"/>
          </p:nvPr>
        </p:nvSpPr>
        <p:spPr/>
        <p:txBody>
          <a:bodyPr/>
          <a:lstStyle/>
          <a:p>
            <a:r>
              <a:rPr lang="en-US" dirty="0"/>
              <a:t>May involve more than just skin-level structures</a:t>
            </a:r>
          </a:p>
          <a:p>
            <a:r>
              <a:rPr lang="en-US" dirty="0"/>
              <a:t>If respiratory structures are affected, swelling may occur, causing life-threatening obstruction.</a:t>
            </a:r>
          </a:p>
          <a:p>
            <a:r>
              <a:rPr lang="en-US" dirty="0"/>
              <a:t>Do not let burn distract from spinal damage or fractures.</a:t>
            </a:r>
          </a:p>
        </p:txBody>
      </p:sp>
    </p:spTree>
    <p:extLst>
      <p:ext uri="{BB962C8B-B14F-4D97-AF65-F5344CB8AC3E}">
        <p14:creationId xmlns:p14="http://schemas.microsoft.com/office/powerpoint/2010/main" val="1059601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7383-CC4B-41AE-89AE-5335674D4FEE}"/>
              </a:ext>
            </a:extLst>
          </p:cNvPr>
          <p:cNvSpPr>
            <a:spLocks noGrp="1"/>
          </p:cNvSpPr>
          <p:nvPr>
            <p:ph type="title"/>
          </p:nvPr>
        </p:nvSpPr>
        <p:spPr/>
        <p:txBody>
          <a:bodyPr/>
          <a:lstStyle/>
          <a:p>
            <a:r>
              <a:rPr lang="en-US" dirty="0"/>
              <a:t>Soft Tissues </a:t>
            </a:r>
            <a:r>
              <a:rPr lang="en-US" sz="2000" b="0" dirty="0"/>
              <a:t>(2 of 4)</a:t>
            </a:r>
            <a:endParaRPr lang="en-IN" sz="2000" b="0" dirty="0"/>
          </a:p>
        </p:txBody>
      </p:sp>
      <p:pic>
        <p:nvPicPr>
          <p:cNvPr id="6" name="Picture 5" descr="A figure shows the soft tissues of the body. These include skin, fat, muscle, blood vessels, membranes, nerves, and organ. The figure also shows bone, a hard tissue.">
            <a:extLst>
              <a:ext uri="{FF2B5EF4-FFF2-40B4-BE49-F238E27FC236}">
                <a16:creationId xmlns:a16="http://schemas.microsoft.com/office/drawing/2014/main" id="{9CD01E5B-987C-44DB-808B-2712EF92141A}"/>
              </a:ext>
            </a:extLst>
          </p:cNvPr>
          <p:cNvPicPr>
            <a:picLocks noChangeAspect="1"/>
          </p:cNvPicPr>
          <p:nvPr/>
        </p:nvPicPr>
        <p:blipFill>
          <a:blip r:embed="rId3"/>
          <a:stretch>
            <a:fillRect/>
          </a:stretch>
        </p:blipFill>
        <p:spPr>
          <a:xfrm>
            <a:off x="2828393" y="1772191"/>
            <a:ext cx="3487214" cy="4377307"/>
          </a:xfrm>
          <a:prstGeom prst="rect">
            <a:avLst/>
          </a:prstGeom>
        </p:spPr>
      </p:pic>
    </p:spTree>
    <p:extLst>
      <p:ext uri="{BB962C8B-B14F-4D97-AF65-F5344CB8AC3E}">
        <p14:creationId xmlns:p14="http://schemas.microsoft.com/office/powerpoint/2010/main" val="28244653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320D-A368-4430-AA67-4CD6610ED362}"/>
              </a:ext>
            </a:extLst>
          </p:cNvPr>
          <p:cNvSpPr>
            <a:spLocks noGrp="1"/>
          </p:cNvSpPr>
          <p:nvPr>
            <p:ph type="title"/>
          </p:nvPr>
        </p:nvSpPr>
        <p:spPr/>
        <p:txBody>
          <a:bodyPr/>
          <a:lstStyle/>
          <a:p>
            <a:r>
              <a:rPr lang="en-US" dirty="0"/>
              <a:t>Patient Assessment </a:t>
            </a:r>
            <a:r>
              <a:rPr lang="en-US" sz="2000" b="0" dirty="0"/>
              <a:t>(3 of 3)</a:t>
            </a:r>
            <a:endParaRPr lang="en-IN" sz="2000" b="0" dirty="0"/>
          </a:p>
        </p:txBody>
      </p:sp>
      <p:sp>
        <p:nvSpPr>
          <p:cNvPr id="3" name="Content Placeholder 2">
            <a:extLst>
              <a:ext uri="{FF2B5EF4-FFF2-40B4-BE49-F238E27FC236}">
                <a16:creationId xmlns:a16="http://schemas.microsoft.com/office/drawing/2014/main" id="{98A18884-F979-4EB0-A803-C1F5B799A1FB}"/>
              </a:ext>
            </a:extLst>
          </p:cNvPr>
          <p:cNvSpPr>
            <a:spLocks noGrp="1"/>
          </p:cNvSpPr>
          <p:nvPr>
            <p:ph sz="quarter" idx="13"/>
          </p:nvPr>
        </p:nvSpPr>
        <p:spPr/>
        <p:txBody>
          <a:bodyPr/>
          <a:lstStyle/>
          <a:p>
            <a:r>
              <a:rPr lang="en-US" dirty="0"/>
              <a:t>Classifying burns</a:t>
            </a:r>
          </a:p>
          <a:p>
            <a:pPr lvl="1"/>
            <a:r>
              <a:rPr lang="en-US" dirty="0"/>
              <a:t>Agent and source</a:t>
            </a:r>
          </a:p>
          <a:p>
            <a:pPr lvl="1"/>
            <a:r>
              <a:rPr lang="en-US" dirty="0"/>
              <a:t>Depth</a:t>
            </a:r>
          </a:p>
          <a:p>
            <a:pPr lvl="1"/>
            <a:r>
              <a:rPr lang="en-US" dirty="0"/>
              <a:t>Severity</a:t>
            </a:r>
          </a:p>
        </p:txBody>
      </p:sp>
    </p:spTree>
    <p:extLst>
      <p:ext uri="{BB962C8B-B14F-4D97-AF65-F5344CB8AC3E}">
        <p14:creationId xmlns:p14="http://schemas.microsoft.com/office/powerpoint/2010/main" val="22487553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EF3A-8242-40B8-92F1-E94328EDE6F3}"/>
              </a:ext>
            </a:extLst>
          </p:cNvPr>
          <p:cNvSpPr>
            <a:spLocks noGrp="1"/>
          </p:cNvSpPr>
          <p:nvPr>
            <p:ph type="title"/>
          </p:nvPr>
        </p:nvSpPr>
        <p:spPr>
          <a:xfrm>
            <a:off x="457199" y="215371"/>
            <a:ext cx="8369559" cy="1097279"/>
          </a:xfrm>
        </p:spPr>
        <p:txBody>
          <a:bodyPr/>
          <a:lstStyle/>
          <a:p>
            <a:r>
              <a:rPr lang="en-US" sz="3400" dirty="0"/>
              <a:t>Classifying Burns by Agent and Source</a:t>
            </a:r>
            <a:endParaRPr lang="en-IN" sz="3400" dirty="0"/>
          </a:p>
        </p:txBody>
      </p:sp>
      <p:sp>
        <p:nvSpPr>
          <p:cNvPr id="3" name="Content Placeholder 2">
            <a:extLst>
              <a:ext uri="{FF2B5EF4-FFF2-40B4-BE49-F238E27FC236}">
                <a16:creationId xmlns:a16="http://schemas.microsoft.com/office/drawing/2014/main" id="{9C9EB54E-EC15-4E52-8A0D-A1AA3410CC78}"/>
              </a:ext>
            </a:extLst>
          </p:cNvPr>
          <p:cNvSpPr>
            <a:spLocks noGrp="1"/>
          </p:cNvSpPr>
          <p:nvPr>
            <p:ph sz="quarter" idx="13"/>
          </p:nvPr>
        </p:nvSpPr>
        <p:spPr/>
        <p:txBody>
          <a:bodyPr/>
          <a:lstStyle/>
          <a:p>
            <a:r>
              <a:rPr lang="en-US" altLang="en-US" dirty="0"/>
              <a:t>Agent could be chemicals or electricity</a:t>
            </a:r>
          </a:p>
          <a:p>
            <a:r>
              <a:rPr lang="en-US" altLang="en-US" dirty="0"/>
              <a:t>Report the agent and, when practical, the source of the agent.</a:t>
            </a:r>
          </a:p>
          <a:p>
            <a:pPr lvl="1"/>
            <a:r>
              <a:rPr lang="en-US" altLang="en-US" dirty="0"/>
              <a:t>Never assume the agent or source of the burn.</a:t>
            </a:r>
          </a:p>
          <a:p>
            <a:pPr lvl="1"/>
            <a:r>
              <a:rPr lang="en-US" altLang="en-US" dirty="0"/>
              <a:t>Always gather information from your observations of the scene, bystanders’ reports, and the patient interview.</a:t>
            </a:r>
          </a:p>
        </p:txBody>
      </p:sp>
    </p:spTree>
    <p:extLst>
      <p:ext uri="{BB962C8B-B14F-4D97-AF65-F5344CB8AC3E}">
        <p14:creationId xmlns:p14="http://schemas.microsoft.com/office/powerpoint/2010/main" val="30119882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9386-4452-4346-9FF4-3FF5464A529A}"/>
              </a:ext>
            </a:extLst>
          </p:cNvPr>
          <p:cNvSpPr>
            <a:spLocks noGrp="1"/>
          </p:cNvSpPr>
          <p:nvPr>
            <p:ph type="title"/>
          </p:nvPr>
        </p:nvSpPr>
        <p:spPr/>
        <p:txBody>
          <a:bodyPr/>
          <a:lstStyle/>
          <a:p>
            <a:r>
              <a:rPr lang="en-IN" dirty="0"/>
              <a:t>Assessment: Burns</a:t>
            </a:r>
            <a:endParaRPr lang="en-IN" sz="2000" b="0" dirty="0"/>
          </a:p>
        </p:txBody>
      </p:sp>
      <p:pic>
        <p:nvPicPr>
          <p:cNvPr id="6" name="Picture 5" descr="An illustration showing superficial, partial thickness, and full thickness burn examples. For long description, see slide 98: Appendix 2&#10;">
            <a:extLst>
              <a:ext uri="{FF2B5EF4-FFF2-40B4-BE49-F238E27FC236}">
                <a16:creationId xmlns:a16="http://schemas.microsoft.com/office/drawing/2014/main" id="{209D7651-5E06-4C82-82A1-7210AC88E553}"/>
              </a:ext>
            </a:extLst>
          </p:cNvPr>
          <p:cNvPicPr>
            <a:picLocks noChangeAspect="1"/>
          </p:cNvPicPr>
          <p:nvPr/>
        </p:nvPicPr>
        <p:blipFill>
          <a:blip r:embed="rId3"/>
          <a:stretch>
            <a:fillRect/>
          </a:stretch>
        </p:blipFill>
        <p:spPr>
          <a:xfrm>
            <a:off x="3079424" y="1574580"/>
            <a:ext cx="2985153" cy="3874960"/>
          </a:xfrm>
          <a:prstGeom prst="rect">
            <a:avLst/>
          </a:prstGeom>
        </p:spPr>
      </p:pic>
      <p:sp>
        <p:nvSpPr>
          <p:cNvPr id="15" name="Text Placeholder 14">
            <a:extLst>
              <a:ext uri="{FF2B5EF4-FFF2-40B4-BE49-F238E27FC236}">
                <a16:creationId xmlns:a16="http://schemas.microsoft.com/office/drawing/2014/main" id="{855684F6-A885-4F42-9056-E99C9ACDA98C}"/>
              </a:ext>
            </a:extLst>
          </p:cNvPr>
          <p:cNvSpPr>
            <a:spLocks noGrp="1"/>
          </p:cNvSpPr>
          <p:nvPr>
            <p:ph type="body" sz="quarter" idx="27"/>
          </p:nvPr>
        </p:nvSpPr>
        <p:spPr>
          <a:xfrm>
            <a:off x="2350294" y="5597319"/>
            <a:ext cx="4443412" cy="327111"/>
          </a:xfrm>
        </p:spPr>
        <p:txBody>
          <a:bodyPr/>
          <a:lstStyle/>
          <a:p>
            <a:pPr marL="432">
              <a:buNone/>
            </a:pPr>
            <a:r>
              <a:rPr lang="en-US" dirty="0">
                <a:hlinkClick r:id="rId4" action="ppaction://hlinksldjump"/>
              </a:rPr>
              <a:t>For long description, see slide 98: Appendix 2</a:t>
            </a:r>
            <a:endParaRPr lang="en-US" dirty="0"/>
          </a:p>
        </p:txBody>
      </p:sp>
      <p:sp>
        <p:nvSpPr>
          <p:cNvPr id="3" name="Content Placeholder 2">
            <a:extLst>
              <a:ext uri="{FF2B5EF4-FFF2-40B4-BE49-F238E27FC236}">
                <a16:creationId xmlns:a16="http://schemas.microsoft.com/office/drawing/2014/main" id="{D212AA37-5178-4F56-B09B-D48160654B2B}"/>
              </a:ext>
            </a:extLst>
          </p:cNvPr>
          <p:cNvSpPr>
            <a:spLocks noGrp="1"/>
          </p:cNvSpPr>
          <p:nvPr>
            <p:ph sz="quarter" idx="14"/>
          </p:nvPr>
        </p:nvSpPr>
        <p:spPr>
          <a:xfrm>
            <a:off x="466725" y="6025729"/>
            <a:ext cx="3254187" cy="327446"/>
          </a:xfrm>
        </p:spPr>
        <p:txBody>
          <a:bodyPr/>
          <a:lstStyle/>
          <a:p>
            <a:pPr marL="432" indent="0">
              <a:buNone/>
            </a:pPr>
            <a:r>
              <a:rPr lang="en-US" dirty="0"/>
              <a:t>Burns are classified by depth.</a:t>
            </a:r>
          </a:p>
        </p:txBody>
      </p:sp>
    </p:spTree>
    <p:extLst>
      <p:ext uri="{BB962C8B-B14F-4D97-AF65-F5344CB8AC3E}">
        <p14:creationId xmlns:p14="http://schemas.microsoft.com/office/powerpoint/2010/main" val="658804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C03D-E30F-460F-8E1D-44F7BE4449B2}"/>
              </a:ext>
            </a:extLst>
          </p:cNvPr>
          <p:cNvSpPr>
            <a:spLocks noGrp="1"/>
          </p:cNvSpPr>
          <p:nvPr>
            <p:ph type="title"/>
          </p:nvPr>
        </p:nvSpPr>
        <p:spPr/>
        <p:txBody>
          <a:bodyPr/>
          <a:lstStyle/>
          <a:p>
            <a:r>
              <a:rPr lang="en-US" dirty="0"/>
              <a:t>Classifying Burns by Depth </a:t>
            </a:r>
            <a:r>
              <a:rPr lang="en-US" sz="2000" b="0" dirty="0"/>
              <a:t>(1 of 2)</a:t>
            </a:r>
            <a:endParaRPr lang="en-IN" sz="2000" b="0" dirty="0"/>
          </a:p>
        </p:txBody>
      </p:sp>
      <p:sp>
        <p:nvSpPr>
          <p:cNvPr id="3" name="Content Placeholder 2">
            <a:extLst>
              <a:ext uri="{FF2B5EF4-FFF2-40B4-BE49-F238E27FC236}">
                <a16:creationId xmlns:a16="http://schemas.microsoft.com/office/drawing/2014/main" id="{42FBC0F2-0C98-4DCF-AED7-F90791EE960D}"/>
              </a:ext>
            </a:extLst>
          </p:cNvPr>
          <p:cNvSpPr>
            <a:spLocks noGrp="1"/>
          </p:cNvSpPr>
          <p:nvPr>
            <p:ph sz="quarter" idx="13"/>
          </p:nvPr>
        </p:nvSpPr>
        <p:spPr/>
        <p:txBody>
          <a:bodyPr/>
          <a:lstStyle/>
          <a:p>
            <a:r>
              <a:rPr lang="en-US" altLang="en-US" dirty="0"/>
              <a:t>Superficial burn (1</a:t>
            </a:r>
            <a:r>
              <a:rPr lang="en-US" altLang="en-US" baseline="30000" dirty="0"/>
              <a:t>st</a:t>
            </a:r>
            <a:r>
              <a:rPr lang="en-US" altLang="en-US" dirty="0"/>
              <a:t> degree)</a:t>
            </a:r>
          </a:p>
          <a:p>
            <a:pPr lvl="1"/>
            <a:r>
              <a:rPr lang="en-US" altLang="en-US" dirty="0"/>
              <a:t>Involves only epidermis</a:t>
            </a:r>
          </a:p>
          <a:p>
            <a:pPr lvl="1"/>
            <a:r>
              <a:rPr lang="en-US" altLang="en-US" dirty="0"/>
              <a:t>Reddening with minor swelling</a:t>
            </a:r>
          </a:p>
          <a:p>
            <a:r>
              <a:rPr lang="en-US" altLang="en-US" dirty="0"/>
              <a:t>Partial thickness burn (2</a:t>
            </a:r>
            <a:r>
              <a:rPr lang="en-US" altLang="en-US" baseline="30000" dirty="0"/>
              <a:t>nd</a:t>
            </a:r>
            <a:r>
              <a:rPr lang="en-US" altLang="en-US" dirty="0"/>
              <a:t> degree)</a:t>
            </a:r>
          </a:p>
          <a:p>
            <a:pPr lvl="1"/>
            <a:r>
              <a:rPr lang="en-US" altLang="en-US" dirty="0"/>
              <a:t>Epidermis burned through, dermis damaged</a:t>
            </a:r>
          </a:p>
          <a:p>
            <a:pPr lvl="1"/>
            <a:r>
              <a:rPr lang="en-US" altLang="en-US" dirty="0"/>
              <a:t>Deep, intense pain</a:t>
            </a:r>
          </a:p>
          <a:p>
            <a:pPr lvl="1"/>
            <a:r>
              <a:rPr lang="en-US" altLang="en-US" dirty="0"/>
              <a:t>Noticeable reddening</a:t>
            </a:r>
          </a:p>
          <a:p>
            <a:pPr lvl="1"/>
            <a:r>
              <a:rPr lang="en-US" altLang="en-US" dirty="0"/>
              <a:t>Blisters and mottling</a:t>
            </a:r>
          </a:p>
        </p:txBody>
      </p:sp>
    </p:spTree>
    <p:extLst>
      <p:ext uri="{BB962C8B-B14F-4D97-AF65-F5344CB8AC3E}">
        <p14:creationId xmlns:p14="http://schemas.microsoft.com/office/powerpoint/2010/main" val="1629381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8444-628A-4BC4-AE47-E16D1AE04A55}"/>
              </a:ext>
            </a:extLst>
          </p:cNvPr>
          <p:cNvSpPr>
            <a:spLocks noGrp="1"/>
          </p:cNvSpPr>
          <p:nvPr>
            <p:ph type="title"/>
          </p:nvPr>
        </p:nvSpPr>
        <p:spPr/>
        <p:txBody>
          <a:bodyPr/>
          <a:lstStyle/>
          <a:p>
            <a:r>
              <a:rPr lang="en-IN" dirty="0"/>
              <a:t>Superficial Burn</a:t>
            </a:r>
          </a:p>
        </p:txBody>
      </p:sp>
      <p:pic>
        <p:nvPicPr>
          <p:cNvPr id="5" name="Picture 4" descr="A patient's neck with an area of reddened skin, sunburnt, demonstrating a superficial burn.">
            <a:extLst>
              <a:ext uri="{FF2B5EF4-FFF2-40B4-BE49-F238E27FC236}">
                <a16:creationId xmlns:a16="http://schemas.microsoft.com/office/drawing/2014/main" id="{B09D43CA-B1E4-4F4C-A1D9-237E14621917}"/>
              </a:ext>
            </a:extLst>
          </p:cNvPr>
          <p:cNvPicPr>
            <a:picLocks noChangeAspect="1"/>
          </p:cNvPicPr>
          <p:nvPr/>
        </p:nvPicPr>
        <p:blipFill>
          <a:blip r:embed="rId3"/>
          <a:stretch>
            <a:fillRect/>
          </a:stretch>
        </p:blipFill>
        <p:spPr>
          <a:xfrm>
            <a:off x="1474964" y="1643132"/>
            <a:ext cx="6194073" cy="4115157"/>
          </a:xfrm>
          <a:prstGeom prst="rect">
            <a:avLst/>
          </a:prstGeom>
        </p:spPr>
      </p:pic>
      <p:sp>
        <p:nvSpPr>
          <p:cNvPr id="3" name="Content Placeholder 2">
            <a:extLst>
              <a:ext uri="{FF2B5EF4-FFF2-40B4-BE49-F238E27FC236}">
                <a16:creationId xmlns:a16="http://schemas.microsoft.com/office/drawing/2014/main" id="{766E91AD-EF1E-4CDE-9063-CDA7004CA2CF}"/>
              </a:ext>
            </a:extLst>
          </p:cNvPr>
          <p:cNvSpPr>
            <a:spLocks noGrp="1"/>
          </p:cNvSpPr>
          <p:nvPr>
            <p:ph sz="quarter" idx="13"/>
          </p:nvPr>
        </p:nvSpPr>
        <p:spPr>
          <a:xfrm>
            <a:off x="457200" y="5989486"/>
            <a:ext cx="5739205" cy="361747"/>
          </a:xfrm>
        </p:spPr>
        <p:txBody>
          <a:bodyPr/>
          <a:lstStyle/>
          <a:p>
            <a:pPr marL="432" indent="0">
              <a:buNone/>
            </a:pPr>
            <a:r>
              <a:rPr lang="en-US" altLang="en-US" sz="2000" dirty="0"/>
              <a:t>A superficial burn. </a:t>
            </a:r>
            <a:r>
              <a:rPr lang="en-US" altLang="en-US" sz="2000" b="1" dirty="0"/>
              <a:t>© Edward T. Dickinson, M</a:t>
            </a:r>
            <a:r>
              <a:rPr lang="en-US" altLang="en-US" sz="100" b="1" dirty="0"/>
              <a:t> </a:t>
            </a:r>
            <a:r>
              <a:rPr lang="en-US" altLang="en-US" sz="2000" b="1" dirty="0"/>
              <a:t>D</a:t>
            </a:r>
          </a:p>
        </p:txBody>
      </p:sp>
    </p:spTree>
    <p:extLst>
      <p:ext uri="{BB962C8B-B14F-4D97-AF65-F5344CB8AC3E}">
        <p14:creationId xmlns:p14="http://schemas.microsoft.com/office/powerpoint/2010/main" val="2826550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8444-628A-4BC4-AE47-E16D1AE04A55}"/>
              </a:ext>
            </a:extLst>
          </p:cNvPr>
          <p:cNvSpPr>
            <a:spLocks noGrp="1"/>
          </p:cNvSpPr>
          <p:nvPr>
            <p:ph type="title"/>
          </p:nvPr>
        </p:nvSpPr>
        <p:spPr/>
        <p:txBody>
          <a:bodyPr/>
          <a:lstStyle/>
          <a:p>
            <a:r>
              <a:rPr lang="en-US" dirty="0"/>
              <a:t>Partial Thickness Burn </a:t>
            </a:r>
            <a:r>
              <a:rPr lang="en-US" sz="2000" b="0" dirty="0"/>
              <a:t>(1 of 2)</a:t>
            </a:r>
            <a:endParaRPr lang="en-IN" sz="2000" b="0" dirty="0"/>
          </a:p>
        </p:txBody>
      </p:sp>
      <p:pic>
        <p:nvPicPr>
          <p:cNvPr id="4" name="Picture 3" descr="Photograph, a patient's torso with blotches of reddened skin and blistering, demonstrating partial thickness burns. ">
            <a:extLst>
              <a:ext uri="{FF2B5EF4-FFF2-40B4-BE49-F238E27FC236}">
                <a16:creationId xmlns:a16="http://schemas.microsoft.com/office/drawing/2014/main" id="{03C11930-5A65-4B5D-9408-717F6D567D15}"/>
              </a:ext>
            </a:extLst>
          </p:cNvPr>
          <p:cNvPicPr>
            <a:picLocks noChangeAspect="1"/>
          </p:cNvPicPr>
          <p:nvPr/>
        </p:nvPicPr>
        <p:blipFill>
          <a:blip r:embed="rId3"/>
          <a:stretch>
            <a:fillRect/>
          </a:stretch>
        </p:blipFill>
        <p:spPr>
          <a:xfrm>
            <a:off x="1425150" y="1582100"/>
            <a:ext cx="6293698" cy="4197872"/>
          </a:xfrm>
          <a:prstGeom prst="rect">
            <a:avLst/>
          </a:prstGeom>
        </p:spPr>
      </p:pic>
      <p:sp>
        <p:nvSpPr>
          <p:cNvPr id="3" name="Content Placeholder 2">
            <a:extLst>
              <a:ext uri="{FF2B5EF4-FFF2-40B4-BE49-F238E27FC236}">
                <a16:creationId xmlns:a16="http://schemas.microsoft.com/office/drawing/2014/main" id="{766E91AD-EF1E-4CDE-9063-CDA7004CA2CF}"/>
              </a:ext>
            </a:extLst>
          </p:cNvPr>
          <p:cNvSpPr>
            <a:spLocks noGrp="1"/>
          </p:cNvSpPr>
          <p:nvPr>
            <p:ph sz="quarter" idx="14"/>
          </p:nvPr>
        </p:nvSpPr>
        <p:spPr>
          <a:xfrm>
            <a:off x="457200" y="6002753"/>
            <a:ext cx="6363148" cy="355526"/>
          </a:xfrm>
        </p:spPr>
        <p:txBody>
          <a:bodyPr/>
          <a:lstStyle/>
          <a:p>
            <a:pPr marL="432" indent="0">
              <a:buNone/>
            </a:pPr>
            <a:r>
              <a:rPr lang="en-US" altLang="en-US" sz="2000" dirty="0"/>
              <a:t>Partial thickness burns. </a:t>
            </a:r>
            <a:r>
              <a:rPr lang="en-US" altLang="en-US" sz="2000" b="1" dirty="0"/>
              <a:t>© Edward T. Dickinson, M</a:t>
            </a:r>
            <a:r>
              <a:rPr lang="en-US" altLang="en-US" sz="100" b="1" dirty="0"/>
              <a:t> </a:t>
            </a:r>
            <a:r>
              <a:rPr lang="en-US" altLang="en-US" sz="2000" b="1" dirty="0"/>
              <a:t>D</a:t>
            </a:r>
          </a:p>
        </p:txBody>
      </p:sp>
    </p:spTree>
    <p:extLst>
      <p:ext uri="{BB962C8B-B14F-4D97-AF65-F5344CB8AC3E}">
        <p14:creationId xmlns:p14="http://schemas.microsoft.com/office/powerpoint/2010/main" val="15435887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8444-628A-4BC4-AE47-E16D1AE04A55}"/>
              </a:ext>
            </a:extLst>
          </p:cNvPr>
          <p:cNvSpPr>
            <a:spLocks noGrp="1"/>
          </p:cNvSpPr>
          <p:nvPr>
            <p:ph type="title"/>
          </p:nvPr>
        </p:nvSpPr>
        <p:spPr/>
        <p:txBody>
          <a:bodyPr/>
          <a:lstStyle/>
          <a:p>
            <a:r>
              <a:rPr lang="en-US" dirty="0"/>
              <a:t>Partial Thickness Burn </a:t>
            </a:r>
            <a:r>
              <a:rPr lang="en-US" sz="2000" b="0" dirty="0"/>
              <a:t>(2 of 2)</a:t>
            </a:r>
            <a:endParaRPr lang="en-IN" sz="2000" b="0" dirty="0"/>
          </a:p>
        </p:txBody>
      </p:sp>
      <p:pic>
        <p:nvPicPr>
          <p:cNvPr id="5" name="Picture 4" descr="Photograph, a patient's shoulder is shown with large blisters and darkened skin, demonstrating a partial thickness burn.">
            <a:extLst>
              <a:ext uri="{FF2B5EF4-FFF2-40B4-BE49-F238E27FC236}">
                <a16:creationId xmlns:a16="http://schemas.microsoft.com/office/drawing/2014/main" id="{F76A9067-9778-4548-9837-6AE8A8C50C82}"/>
              </a:ext>
            </a:extLst>
          </p:cNvPr>
          <p:cNvPicPr>
            <a:picLocks noChangeAspect="1"/>
          </p:cNvPicPr>
          <p:nvPr/>
        </p:nvPicPr>
        <p:blipFill>
          <a:blip r:embed="rId3"/>
          <a:stretch>
            <a:fillRect/>
          </a:stretch>
        </p:blipFill>
        <p:spPr>
          <a:xfrm>
            <a:off x="1487156" y="1606473"/>
            <a:ext cx="6169687" cy="4115157"/>
          </a:xfrm>
          <a:prstGeom prst="rect">
            <a:avLst/>
          </a:prstGeom>
        </p:spPr>
      </p:pic>
      <p:sp>
        <p:nvSpPr>
          <p:cNvPr id="3" name="Content Placeholder 2">
            <a:extLst>
              <a:ext uri="{FF2B5EF4-FFF2-40B4-BE49-F238E27FC236}">
                <a16:creationId xmlns:a16="http://schemas.microsoft.com/office/drawing/2014/main" id="{766E91AD-EF1E-4CDE-9063-CDA7004CA2CF}"/>
              </a:ext>
            </a:extLst>
          </p:cNvPr>
          <p:cNvSpPr>
            <a:spLocks noGrp="1"/>
          </p:cNvSpPr>
          <p:nvPr>
            <p:ph sz="quarter" idx="14"/>
          </p:nvPr>
        </p:nvSpPr>
        <p:spPr>
          <a:xfrm>
            <a:off x="457200" y="5997768"/>
            <a:ext cx="6696635" cy="336186"/>
          </a:xfrm>
        </p:spPr>
        <p:txBody>
          <a:bodyPr/>
          <a:lstStyle/>
          <a:p>
            <a:pPr marL="432" indent="0">
              <a:buNone/>
            </a:pPr>
            <a:r>
              <a:rPr lang="en-US" altLang="en-US" sz="2000" dirty="0"/>
              <a:t>Partial thickness burn. </a:t>
            </a:r>
            <a:r>
              <a:rPr lang="en-US" altLang="en-US" sz="2000" b="1" dirty="0"/>
              <a:t>© Edward T. Dickinson, M</a:t>
            </a:r>
            <a:r>
              <a:rPr lang="en-US" altLang="en-US" sz="100" b="1" dirty="0"/>
              <a:t> </a:t>
            </a:r>
            <a:r>
              <a:rPr lang="en-US" altLang="en-US" sz="2000" b="1" dirty="0"/>
              <a:t>D</a:t>
            </a:r>
          </a:p>
        </p:txBody>
      </p:sp>
    </p:spTree>
    <p:extLst>
      <p:ext uri="{BB962C8B-B14F-4D97-AF65-F5344CB8AC3E}">
        <p14:creationId xmlns:p14="http://schemas.microsoft.com/office/powerpoint/2010/main" val="977715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5A2F-EB9C-4B99-9263-E499CDD52EC4}"/>
              </a:ext>
            </a:extLst>
          </p:cNvPr>
          <p:cNvSpPr>
            <a:spLocks noGrp="1"/>
          </p:cNvSpPr>
          <p:nvPr>
            <p:ph type="title"/>
          </p:nvPr>
        </p:nvSpPr>
        <p:spPr/>
        <p:txBody>
          <a:bodyPr/>
          <a:lstStyle/>
          <a:p>
            <a:r>
              <a:rPr lang="en-US" dirty="0"/>
              <a:t>Classifying Burns by Depth </a:t>
            </a:r>
            <a:r>
              <a:rPr lang="en-US" sz="2000" b="0" dirty="0"/>
              <a:t>(2 of 2)</a:t>
            </a:r>
            <a:endParaRPr lang="en-IN" sz="2000" b="0" dirty="0"/>
          </a:p>
        </p:txBody>
      </p:sp>
      <p:sp>
        <p:nvSpPr>
          <p:cNvPr id="3" name="Content Placeholder 2">
            <a:extLst>
              <a:ext uri="{FF2B5EF4-FFF2-40B4-BE49-F238E27FC236}">
                <a16:creationId xmlns:a16="http://schemas.microsoft.com/office/drawing/2014/main" id="{BB1CA2EF-7873-412A-A751-2AA6463BF9EB}"/>
              </a:ext>
            </a:extLst>
          </p:cNvPr>
          <p:cNvSpPr>
            <a:spLocks noGrp="1"/>
          </p:cNvSpPr>
          <p:nvPr>
            <p:ph sz="quarter" idx="13"/>
          </p:nvPr>
        </p:nvSpPr>
        <p:spPr/>
        <p:txBody>
          <a:bodyPr/>
          <a:lstStyle/>
          <a:p>
            <a:r>
              <a:rPr lang="en-US" altLang="en-US" dirty="0"/>
              <a:t>Full thickness burn (3</a:t>
            </a:r>
            <a:r>
              <a:rPr lang="en-US" altLang="en-US" baseline="30000" dirty="0"/>
              <a:t>rd</a:t>
            </a:r>
            <a:r>
              <a:rPr lang="en-US" altLang="en-US" dirty="0"/>
              <a:t> degree)</a:t>
            </a:r>
          </a:p>
          <a:p>
            <a:pPr lvl="1"/>
            <a:r>
              <a:rPr lang="en-US" altLang="en-US" dirty="0"/>
              <a:t>All layers of skin burned</a:t>
            </a:r>
          </a:p>
          <a:p>
            <a:pPr lvl="1"/>
            <a:r>
              <a:rPr lang="en-US" altLang="en-US" dirty="0"/>
              <a:t>Blackened areas or dry and white patches</a:t>
            </a:r>
          </a:p>
        </p:txBody>
      </p:sp>
    </p:spTree>
    <p:extLst>
      <p:ext uri="{BB962C8B-B14F-4D97-AF65-F5344CB8AC3E}">
        <p14:creationId xmlns:p14="http://schemas.microsoft.com/office/powerpoint/2010/main" val="21202376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9F15-CA39-4578-97E3-63DF192BC10F}"/>
              </a:ext>
            </a:extLst>
          </p:cNvPr>
          <p:cNvSpPr>
            <a:spLocks noGrp="1"/>
          </p:cNvSpPr>
          <p:nvPr>
            <p:ph type="title"/>
          </p:nvPr>
        </p:nvSpPr>
        <p:spPr/>
        <p:txBody>
          <a:bodyPr/>
          <a:lstStyle/>
          <a:p>
            <a:r>
              <a:rPr lang="en-IN" dirty="0"/>
              <a:t>Full Thickness Burn</a:t>
            </a:r>
          </a:p>
        </p:txBody>
      </p:sp>
      <p:pic>
        <p:nvPicPr>
          <p:cNvPr id="4" name="Picture 3" descr="A patient laying supine with significant full thickness burns covering his face, shoulders, arms, and torso. Large swaths of skin are missing with extensive yellow white brown discoloration and black charring.">
            <a:extLst>
              <a:ext uri="{FF2B5EF4-FFF2-40B4-BE49-F238E27FC236}">
                <a16:creationId xmlns:a16="http://schemas.microsoft.com/office/drawing/2014/main" id="{23E43F98-C354-49A5-B140-4EA7E5278BD7}"/>
              </a:ext>
            </a:extLst>
          </p:cNvPr>
          <p:cNvPicPr>
            <a:picLocks noChangeAspect="1"/>
          </p:cNvPicPr>
          <p:nvPr/>
        </p:nvPicPr>
        <p:blipFill>
          <a:blip r:embed="rId3"/>
          <a:stretch>
            <a:fillRect/>
          </a:stretch>
        </p:blipFill>
        <p:spPr>
          <a:xfrm>
            <a:off x="1633473" y="1699273"/>
            <a:ext cx="5877053" cy="4115157"/>
          </a:xfrm>
          <a:prstGeom prst="rect">
            <a:avLst/>
          </a:prstGeom>
        </p:spPr>
      </p:pic>
      <p:sp>
        <p:nvSpPr>
          <p:cNvPr id="3" name="Content Placeholder 2">
            <a:extLst>
              <a:ext uri="{FF2B5EF4-FFF2-40B4-BE49-F238E27FC236}">
                <a16:creationId xmlns:a16="http://schemas.microsoft.com/office/drawing/2014/main" id="{CBEE1790-EA50-47CD-877E-49CDE15163CB}"/>
              </a:ext>
            </a:extLst>
          </p:cNvPr>
          <p:cNvSpPr>
            <a:spLocks noGrp="1"/>
          </p:cNvSpPr>
          <p:nvPr>
            <p:ph sz="quarter" idx="13"/>
          </p:nvPr>
        </p:nvSpPr>
        <p:spPr>
          <a:xfrm>
            <a:off x="457200" y="6013564"/>
            <a:ext cx="8229600" cy="360637"/>
          </a:xfrm>
        </p:spPr>
        <p:txBody>
          <a:bodyPr/>
          <a:lstStyle/>
          <a:p>
            <a:pPr marL="432" indent="0">
              <a:buNone/>
            </a:pPr>
            <a:r>
              <a:rPr lang="en-US" sz="2000" dirty="0"/>
              <a:t>A full thickness burn. </a:t>
            </a:r>
            <a:r>
              <a:rPr lang="en-US" sz="2000" b="1" dirty="0"/>
              <a:t>© Edward T. Dickinson, M</a:t>
            </a:r>
            <a:r>
              <a:rPr lang="en-US" sz="100" b="1" dirty="0"/>
              <a:t> </a:t>
            </a:r>
            <a:r>
              <a:rPr lang="en-US" sz="2000" b="1" dirty="0"/>
              <a:t>D</a:t>
            </a:r>
          </a:p>
        </p:txBody>
      </p:sp>
    </p:spTree>
    <p:extLst>
      <p:ext uri="{BB962C8B-B14F-4D97-AF65-F5344CB8AC3E}">
        <p14:creationId xmlns:p14="http://schemas.microsoft.com/office/powerpoint/2010/main" val="34299494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C0A3-0372-4164-B575-A64A8A910E20}"/>
              </a:ext>
            </a:extLst>
          </p:cNvPr>
          <p:cNvSpPr>
            <a:spLocks noGrp="1"/>
          </p:cNvSpPr>
          <p:nvPr>
            <p:ph type="title"/>
          </p:nvPr>
        </p:nvSpPr>
        <p:spPr>
          <a:xfrm>
            <a:off x="457199" y="215371"/>
            <a:ext cx="8490857" cy="1097279"/>
          </a:xfrm>
        </p:spPr>
        <p:txBody>
          <a:bodyPr/>
          <a:lstStyle/>
          <a:p>
            <a:r>
              <a:rPr lang="en-US" dirty="0"/>
              <a:t>Determining the Severity of Burns </a:t>
            </a:r>
            <a:r>
              <a:rPr lang="en-US" sz="2000" b="0" dirty="0"/>
              <a:t>(1 of 3)</a:t>
            </a:r>
            <a:endParaRPr lang="en-IN" sz="2000" b="0" dirty="0"/>
          </a:p>
        </p:txBody>
      </p:sp>
      <p:sp>
        <p:nvSpPr>
          <p:cNvPr id="3" name="Content Placeholder 2">
            <a:extLst>
              <a:ext uri="{FF2B5EF4-FFF2-40B4-BE49-F238E27FC236}">
                <a16:creationId xmlns:a16="http://schemas.microsoft.com/office/drawing/2014/main" id="{7E16CECD-0FA0-4A42-9D92-73259216E6B7}"/>
              </a:ext>
            </a:extLst>
          </p:cNvPr>
          <p:cNvSpPr>
            <a:spLocks noGrp="1"/>
          </p:cNvSpPr>
          <p:nvPr>
            <p:ph sz="quarter" idx="13"/>
          </p:nvPr>
        </p:nvSpPr>
        <p:spPr/>
        <p:txBody>
          <a:bodyPr/>
          <a:lstStyle/>
          <a:p>
            <a:r>
              <a:rPr lang="en-US" altLang="en-US" dirty="0">
                <a:sym typeface="Gill Sans" pitchFamily="-111" charset="0"/>
              </a:rPr>
              <a:t>Consider the following factors:</a:t>
            </a:r>
          </a:p>
          <a:p>
            <a:pPr lvl="1"/>
            <a:r>
              <a:rPr lang="en-US" altLang="en-US" dirty="0">
                <a:sym typeface="Gill Sans" pitchFamily="-111" charset="0"/>
              </a:rPr>
              <a:t>Agent or source of the burn</a:t>
            </a:r>
          </a:p>
          <a:p>
            <a:pPr lvl="1"/>
            <a:r>
              <a:rPr lang="en-US" altLang="en-US" dirty="0">
                <a:sym typeface="Gill Sans" pitchFamily="-111" charset="0"/>
              </a:rPr>
              <a:t>Body regions burned</a:t>
            </a:r>
          </a:p>
          <a:p>
            <a:pPr lvl="1"/>
            <a:r>
              <a:rPr lang="en-US" altLang="en-US" dirty="0">
                <a:sym typeface="Gill Sans" pitchFamily="-111" charset="0"/>
              </a:rPr>
              <a:t>Depth of the burn</a:t>
            </a:r>
          </a:p>
          <a:p>
            <a:pPr lvl="1"/>
            <a:r>
              <a:rPr lang="en-US" altLang="en-US" dirty="0">
                <a:sym typeface="Gill Sans" pitchFamily="-111" charset="0"/>
              </a:rPr>
              <a:t>Extent of the burn</a:t>
            </a:r>
          </a:p>
          <a:p>
            <a:pPr lvl="1"/>
            <a:r>
              <a:rPr lang="en-US" altLang="en-US" dirty="0">
                <a:sym typeface="Gill Sans" pitchFamily="-111" charset="0"/>
              </a:rPr>
              <a:t>Age of the patient</a:t>
            </a:r>
          </a:p>
          <a:p>
            <a:pPr lvl="1"/>
            <a:r>
              <a:rPr lang="en-US" altLang="en-US" dirty="0">
                <a:sym typeface="Gill Sans" pitchFamily="-111" charset="0"/>
              </a:rPr>
              <a:t>Other illnesses and injuries</a:t>
            </a:r>
          </a:p>
        </p:txBody>
      </p:sp>
    </p:spTree>
    <p:extLst>
      <p:ext uri="{BB962C8B-B14F-4D97-AF65-F5344CB8AC3E}">
        <p14:creationId xmlns:p14="http://schemas.microsoft.com/office/powerpoint/2010/main" val="2882427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7383-CC4B-41AE-89AE-5335674D4FEE}"/>
              </a:ext>
            </a:extLst>
          </p:cNvPr>
          <p:cNvSpPr>
            <a:spLocks noGrp="1"/>
          </p:cNvSpPr>
          <p:nvPr>
            <p:ph type="title"/>
          </p:nvPr>
        </p:nvSpPr>
        <p:spPr/>
        <p:txBody>
          <a:bodyPr/>
          <a:lstStyle/>
          <a:p>
            <a:r>
              <a:rPr lang="en-US" dirty="0"/>
              <a:t>Soft Tissues </a:t>
            </a:r>
            <a:r>
              <a:rPr lang="en-US" sz="2000" b="0" dirty="0"/>
              <a:t>(3 of 4)</a:t>
            </a:r>
            <a:endParaRPr lang="en-IN" sz="2000" b="0" dirty="0"/>
          </a:p>
        </p:txBody>
      </p:sp>
      <p:sp>
        <p:nvSpPr>
          <p:cNvPr id="3" name="Content Placeholder 2">
            <a:extLst>
              <a:ext uri="{FF2B5EF4-FFF2-40B4-BE49-F238E27FC236}">
                <a16:creationId xmlns:a16="http://schemas.microsoft.com/office/drawing/2014/main" id="{1993980C-D415-4A71-9C13-A97B11C9DBE0}"/>
              </a:ext>
            </a:extLst>
          </p:cNvPr>
          <p:cNvSpPr>
            <a:spLocks noGrp="1"/>
          </p:cNvSpPr>
          <p:nvPr>
            <p:ph sz="quarter" idx="13"/>
          </p:nvPr>
        </p:nvSpPr>
        <p:spPr/>
        <p:txBody>
          <a:bodyPr/>
          <a:lstStyle/>
          <a:p>
            <a:r>
              <a:rPr lang="en-US" dirty="0"/>
              <a:t>Major functions of the skin</a:t>
            </a:r>
          </a:p>
          <a:p>
            <a:pPr lvl="1"/>
            <a:r>
              <a:rPr lang="en-US" dirty="0"/>
              <a:t>Protection</a:t>
            </a:r>
          </a:p>
          <a:p>
            <a:pPr lvl="1"/>
            <a:r>
              <a:rPr lang="en-US" dirty="0"/>
              <a:t>Water balance</a:t>
            </a:r>
          </a:p>
          <a:p>
            <a:pPr lvl="1"/>
            <a:r>
              <a:rPr lang="en-US" dirty="0"/>
              <a:t>Temperature regulation</a:t>
            </a:r>
          </a:p>
          <a:p>
            <a:pPr lvl="1"/>
            <a:r>
              <a:rPr lang="en-US" dirty="0"/>
              <a:t>Excretion</a:t>
            </a:r>
          </a:p>
          <a:p>
            <a:pPr lvl="1"/>
            <a:r>
              <a:rPr lang="en-US" dirty="0"/>
              <a:t>Shock (impact) absorption</a:t>
            </a:r>
          </a:p>
        </p:txBody>
      </p:sp>
    </p:spTree>
    <p:extLst>
      <p:ext uri="{BB962C8B-B14F-4D97-AF65-F5344CB8AC3E}">
        <p14:creationId xmlns:p14="http://schemas.microsoft.com/office/powerpoint/2010/main" val="30623876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C0A3-0372-4164-B575-A64A8A910E20}"/>
              </a:ext>
            </a:extLst>
          </p:cNvPr>
          <p:cNvSpPr>
            <a:spLocks noGrp="1"/>
          </p:cNvSpPr>
          <p:nvPr>
            <p:ph type="title"/>
          </p:nvPr>
        </p:nvSpPr>
        <p:spPr>
          <a:xfrm>
            <a:off x="457199" y="215371"/>
            <a:ext cx="8490857" cy="1097279"/>
          </a:xfrm>
        </p:spPr>
        <p:txBody>
          <a:bodyPr/>
          <a:lstStyle/>
          <a:p>
            <a:r>
              <a:rPr lang="en-US" dirty="0"/>
              <a:t>Determining the Severity of Burns </a:t>
            </a:r>
            <a:r>
              <a:rPr lang="en-US" sz="2000" b="0" dirty="0"/>
              <a:t>(2 of 3)</a:t>
            </a:r>
            <a:endParaRPr lang="en-IN" sz="2000" b="0" dirty="0"/>
          </a:p>
        </p:txBody>
      </p:sp>
      <p:sp>
        <p:nvSpPr>
          <p:cNvPr id="3" name="Content Placeholder 2">
            <a:extLst>
              <a:ext uri="{FF2B5EF4-FFF2-40B4-BE49-F238E27FC236}">
                <a16:creationId xmlns:a16="http://schemas.microsoft.com/office/drawing/2014/main" id="{7E16CECD-0FA0-4A42-9D92-73259216E6B7}"/>
              </a:ext>
            </a:extLst>
          </p:cNvPr>
          <p:cNvSpPr>
            <a:spLocks noGrp="1"/>
          </p:cNvSpPr>
          <p:nvPr>
            <p:ph sz="quarter" idx="13"/>
          </p:nvPr>
        </p:nvSpPr>
        <p:spPr/>
        <p:txBody>
          <a:bodyPr/>
          <a:lstStyle/>
          <a:p>
            <a:r>
              <a:rPr lang="en-US" altLang="en-US" dirty="0">
                <a:sym typeface="Gill Sans" pitchFamily="-111" charset="0"/>
              </a:rPr>
              <a:t>Rule of Nines</a:t>
            </a:r>
          </a:p>
          <a:p>
            <a:pPr lvl="1"/>
            <a:r>
              <a:rPr lang="en-US" altLang="en-US" dirty="0">
                <a:sym typeface="Gill Sans" pitchFamily="-111" charset="0"/>
              </a:rPr>
              <a:t>Helps estimate extent of burn area</a:t>
            </a:r>
          </a:p>
          <a:p>
            <a:pPr lvl="1"/>
            <a:r>
              <a:rPr lang="en-US" altLang="en-US" dirty="0">
                <a:sym typeface="Gill Sans" pitchFamily="-111" charset="0"/>
              </a:rPr>
              <a:t>Adult body is divided into 11 main areas</a:t>
            </a:r>
          </a:p>
          <a:p>
            <a:pPr lvl="1"/>
            <a:r>
              <a:rPr lang="en-US" altLang="en-US" dirty="0">
                <a:sym typeface="Gill Sans" pitchFamily="-111" charset="0"/>
              </a:rPr>
              <a:t>Each represents 9 percent of body surface</a:t>
            </a:r>
          </a:p>
        </p:txBody>
      </p:sp>
    </p:spTree>
    <p:extLst>
      <p:ext uri="{BB962C8B-B14F-4D97-AF65-F5344CB8AC3E}">
        <p14:creationId xmlns:p14="http://schemas.microsoft.com/office/powerpoint/2010/main" val="11697292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9386-4452-4346-9FF4-3FF5464A529A}"/>
              </a:ext>
            </a:extLst>
          </p:cNvPr>
          <p:cNvSpPr>
            <a:spLocks noGrp="1"/>
          </p:cNvSpPr>
          <p:nvPr>
            <p:ph type="title"/>
          </p:nvPr>
        </p:nvSpPr>
        <p:spPr/>
        <p:txBody>
          <a:bodyPr/>
          <a:lstStyle/>
          <a:p>
            <a:r>
              <a:rPr lang="en-IN" dirty="0"/>
              <a:t>Burns: Severity</a:t>
            </a:r>
            <a:endParaRPr lang="en-IN" sz="2000" b="0" dirty="0"/>
          </a:p>
        </p:txBody>
      </p:sp>
      <p:pic>
        <p:nvPicPr>
          <p:cNvPr id="5" name="Picture 4" descr="An adult, a child, and an infant illustrating the rule of nines. For long description, see slide 99: Appendix 3&#10;">
            <a:extLst>
              <a:ext uri="{FF2B5EF4-FFF2-40B4-BE49-F238E27FC236}">
                <a16:creationId xmlns:a16="http://schemas.microsoft.com/office/drawing/2014/main" id="{9631255D-B885-4D49-996D-FC1718559DA9}"/>
              </a:ext>
            </a:extLst>
          </p:cNvPr>
          <p:cNvPicPr>
            <a:picLocks noChangeAspect="1"/>
          </p:cNvPicPr>
          <p:nvPr/>
        </p:nvPicPr>
        <p:blipFill>
          <a:blip r:embed="rId3"/>
          <a:stretch>
            <a:fillRect/>
          </a:stretch>
        </p:blipFill>
        <p:spPr>
          <a:xfrm>
            <a:off x="456844" y="1857947"/>
            <a:ext cx="8230313" cy="3670110"/>
          </a:xfrm>
          <a:prstGeom prst="rect">
            <a:avLst/>
          </a:prstGeom>
        </p:spPr>
      </p:pic>
      <p:sp>
        <p:nvSpPr>
          <p:cNvPr id="15" name="Text Placeholder 14">
            <a:extLst>
              <a:ext uri="{FF2B5EF4-FFF2-40B4-BE49-F238E27FC236}">
                <a16:creationId xmlns:a16="http://schemas.microsoft.com/office/drawing/2014/main" id="{855684F6-A885-4F42-9056-E99C9ACDA98C}"/>
              </a:ext>
            </a:extLst>
          </p:cNvPr>
          <p:cNvSpPr>
            <a:spLocks noGrp="1"/>
          </p:cNvSpPr>
          <p:nvPr>
            <p:ph type="body" sz="quarter" idx="27"/>
          </p:nvPr>
        </p:nvSpPr>
        <p:spPr>
          <a:xfrm>
            <a:off x="2350294" y="5642400"/>
            <a:ext cx="4443412" cy="297374"/>
          </a:xfrm>
        </p:spPr>
        <p:txBody>
          <a:bodyPr/>
          <a:lstStyle/>
          <a:p>
            <a:pPr>
              <a:buNone/>
            </a:pPr>
            <a:r>
              <a:rPr lang="en-US" dirty="0">
                <a:hlinkClick r:id="rId4" action="ppaction://hlinksldjump"/>
              </a:rPr>
              <a:t>For long description, see slide </a:t>
            </a:r>
            <a:r>
              <a:rPr lang="en-US" dirty="0" smtClean="0">
                <a:hlinkClick r:id="rId4" action="ppaction://hlinksldjump"/>
              </a:rPr>
              <a:t>99: </a:t>
            </a:r>
            <a:r>
              <a:rPr lang="en-US" dirty="0">
                <a:hlinkClick r:id="rId4" action="ppaction://hlinksldjump"/>
              </a:rPr>
              <a:t>Appendix </a:t>
            </a:r>
            <a:r>
              <a:rPr lang="en-US" dirty="0" smtClean="0">
                <a:hlinkClick r:id="rId4" action="ppaction://hlinksldjump"/>
              </a:rPr>
              <a:t>3</a:t>
            </a:r>
            <a:endParaRPr lang="en-US" dirty="0"/>
          </a:p>
        </p:txBody>
      </p:sp>
      <p:sp>
        <p:nvSpPr>
          <p:cNvPr id="3" name="Content Placeholder 2">
            <a:extLst>
              <a:ext uri="{FF2B5EF4-FFF2-40B4-BE49-F238E27FC236}">
                <a16:creationId xmlns:a16="http://schemas.microsoft.com/office/drawing/2014/main" id="{D212AA37-5178-4F56-B09B-D48160654B2B}"/>
              </a:ext>
            </a:extLst>
          </p:cNvPr>
          <p:cNvSpPr>
            <a:spLocks noGrp="1"/>
          </p:cNvSpPr>
          <p:nvPr>
            <p:ph sz="quarter" idx="14"/>
          </p:nvPr>
        </p:nvSpPr>
        <p:spPr>
          <a:xfrm>
            <a:off x="457201" y="6063829"/>
            <a:ext cx="2178424" cy="327446"/>
          </a:xfrm>
        </p:spPr>
        <p:txBody>
          <a:bodyPr/>
          <a:lstStyle/>
          <a:p>
            <a:pPr marL="432" indent="0">
              <a:buNone/>
            </a:pPr>
            <a:r>
              <a:rPr lang="en-US" dirty="0"/>
              <a:t>Rule of nines.</a:t>
            </a:r>
          </a:p>
        </p:txBody>
      </p:sp>
    </p:spTree>
    <p:extLst>
      <p:ext uri="{BB962C8B-B14F-4D97-AF65-F5344CB8AC3E}">
        <p14:creationId xmlns:p14="http://schemas.microsoft.com/office/powerpoint/2010/main" val="28838070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8C18-09AB-4E72-B00E-AD8D862625E2}"/>
              </a:ext>
            </a:extLst>
          </p:cNvPr>
          <p:cNvSpPr>
            <a:spLocks noGrp="1"/>
          </p:cNvSpPr>
          <p:nvPr>
            <p:ph type="title"/>
          </p:nvPr>
        </p:nvSpPr>
        <p:spPr>
          <a:xfrm>
            <a:off x="457200" y="215371"/>
            <a:ext cx="8472196" cy="1097279"/>
          </a:xfrm>
        </p:spPr>
        <p:txBody>
          <a:bodyPr/>
          <a:lstStyle/>
          <a:p>
            <a:r>
              <a:rPr lang="en-US" dirty="0"/>
              <a:t>Determining the Severity of Burns </a:t>
            </a:r>
            <a:r>
              <a:rPr lang="en-US" sz="2000" b="0" dirty="0"/>
              <a:t>(3 of 3)</a:t>
            </a:r>
            <a:endParaRPr lang="en-IN" sz="2000" b="0" dirty="0"/>
          </a:p>
        </p:txBody>
      </p:sp>
      <p:sp>
        <p:nvSpPr>
          <p:cNvPr id="3" name="Content Placeholder 2">
            <a:extLst>
              <a:ext uri="{FF2B5EF4-FFF2-40B4-BE49-F238E27FC236}">
                <a16:creationId xmlns:a16="http://schemas.microsoft.com/office/drawing/2014/main" id="{4C772903-F48A-48F3-BB31-EC6CEDE69646}"/>
              </a:ext>
            </a:extLst>
          </p:cNvPr>
          <p:cNvSpPr>
            <a:spLocks noGrp="1"/>
          </p:cNvSpPr>
          <p:nvPr>
            <p:ph sz="quarter" idx="13"/>
          </p:nvPr>
        </p:nvSpPr>
        <p:spPr/>
        <p:txBody>
          <a:bodyPr/>
          <a:lstStyle/>
          <a:p>
            <a:r>
              <a:rPr lang="en-US" altLang="en-US" dirty="0">
                <a:sym typeface="Gill Sans" pitchFamily="-111" charset="0"/>
              </a:rPr>
              <a:t>Rule of palm</a:t>
            </a:r>
          </a:p>
          <a:p>
            <a:pPr lvl="1"/>
            <a:r>
              <a:rPr lang="en-US" altLang="en-US" dirty="0">
                <a:sym typeface="Gill Sans" pitchFamily="-111" charset="0"/>
              </a:rPr>
              <a:t>Helps estimate extent of burn area</a:t>
            </a:r>
          </a:p>
          <a:p>
            <a:pPr lvl="1"/>
            <a:r>
              <a:rPr lang="en-US" altLang="en-US" dirty="0">
                <a:sym typeface="Gill Sans" pitchFamily="-111" charset="0"/>
              </a:rPr>
              <a:t>Palm and fingers equal about 1 percent of body surface area</a:t>
            </a:r>
          </a:p>
          <a:p>
            <a:pPr lvl="1"/>
            <a:r>
              <a:rPr lang="en-US" altLang="en-US" dirty="0">
                <a:sym typeface="Gill Sans" pitchFamily="-111" charset="0"/>
              </a:rPr>
              <a:t>Easier to apply to smaller or localized burns</a:t>
            </a:r>
          </a:p>
        </p:txBody>
      </p:sp>
    </p:spTree>
    <p:extLst>
      <p:ext uri="{BB962C8B-B14F-4D97-AF65-F5344CB8AC3E}">
        <p14:creationId xmlns:p14="http://schemas.microsoft.com/office/powerpoint/2010/main" val="29682826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65DC-0855-4AA9-8E0B-9C26C695CBB8}"/>
              </a:ext>
            </a:extLst>
          </p:cNvPr>
          <p:cNvSpPr>
            <a:spLocks noGrp="1"/>
          </p:cNvSpPr>
          <p:nvPr>
            <p:ph type="title"/>
          </p:nvPr>
        </p:nvSpPr>
        <p:spPr/>
        <p:txBody>
          <a:bodyPr/>
          <a:lstStyle/>
          <a:p>
            <a:r>
              <a:rPr lang="en-IN" dirty="0"/>
              <a:t>Classifying Burns by Severity</a:t>
            </a:r>
          </a:p>
        </p:txBody>
      </p:sp>
      <p:sp>
        <p:nvSpPr>
          <p:cNvPr id="3" name="Content Placeholder 2">
            <a:extLst>
              <a:ext uri="{FF2B5EF4-FFF2-40B4-BE49-F238E27FC236}">
                <a16:creationId xmlns:a16="http://schemas.microsoft.com/office/drawing/2014/main" id="{1B4820F4-3B16-4EED-B3DF-32E6AFFB58D9}"/>
              </a:ext>
            </a:extLst>
          </p:cNvPr>
          <p:cNvSpPr>
            <a:spLocks noGrp="1"/>
          </p:cNvSpPr>
          <p:nvPr>
            <p:ph sz="quarter" idx="13"/>
          </p:nvPr>
        </p:nvSpPr>
        <p:spPr/>
        <p:txBody>
          <a:bodyPr/>
          <a:lstStyle/>
          <a:p>
            <a:r>
              <a:rPr lang="en-US" altLang="en-US" dirty="0">
                <a:sym typeface="Gill Sans" pitchFamily="-111" charset="0"/>
              </a:rPr>
              <a:t>Must be classified to determine:</a:t>
            </a:r>
          </a:p>
          <a:p>
            <a:pPr lvl="1"/>
            <a:r>
              <a:rPr lang="en-US" altLang="en-US" dirty="0">
                <a:sym typeface="Gill Sans" pitchFamily="-111" charset="0"/>
              </a:rPr>
              <a:t>Order and type of care</a:t>
            </a:r>
          </a:p>
          <a:p>
            <a:pPr lvl="1"/>
            <a:r>
              <a:rPr lang="en-US" altLang="en-US" dirty="0">
                <a:sym typeface="Gill Sans" pitchFamily="-111" charset="0"/>
              </a:rPr>
              <a:t>Priority for transport</a:t>
            </a:r>
          </a:p>
          <a:p>
            <a:pPr lvl="1"/>
            <a:r>
              <a:rPr lang="en-US" altLang="en-US" dirty="0">
                <a:sym typeface="Gill Sans" pitchFamily="-111" charset="0"/>
              </a:rPr>
              <a:t>Maximum information to provide to the emergency department.</a:t>
            </a:r>
          </a:p>
        </p:txBody>
      </p:sp>
    </p:spTree>
    <p:extLst>
      <p:ext uri="{BB962C8B-B14F-4D97-AF65-F5344CB8AC3E}">
        <p14:creationId xmlns:p14="http://schemas.microsoft.com/office/powerpoint/2010/main" val="1334234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EAA7-DAA9-43B1-B556-573B5227C076}"/>
              </a:ext>
            </a:extLst>
          </p:cNvPr>
          <p:cNvSpPr>
            <a:spLocks noGrp="1"/>
          </p:cNvSpPr>
          <p:nvPr>
            <p:ph type="title"/>
          </p:nvPr>
        </p:nvSpPr>
        <p:spPr/>
        <p:txBody>
          <a:bodyPr/>
          <a:lstStyle/>
          <a:p>
            <a:r>
              <a:rPr lang="en-IN" dirty="0"/>
              <a:t>Pediatric</a:t>
            </a:r>
            <a:r>
              <a:rPr lang="en-IN" dirty="0"/>
              <a:t> Note</a:t>
            </a:r>
          </a:p>
        </p:txBody>
      </p:sp>
      <p:sp>
        <p:nvSpPr>
          <p:cNvPr id="3" name="Content Placeholder 2">
            <a:extLst>
              <a:ext uri="{FF2B5EF4-FFF2-40B4-BE49-F238E27FC236}">
                <a16:creationId xmlns:a16="http://schemas.microsoft.com/office/drawing/2014/main" id="{B20A3686-E0F2-4B5B-A252-C3BDF0D22034}"/>
              </a:ext>
            </a:extLst>
          </p:cNvPr>
          <p:cNvSpPr>
            <a:spLocks noGrp="1"/>
          </p:cNvSpPr>
          <p:nvPr>
            <p:ph sz="quarter" idx="13"/>
          </p:nvPr>
        </p:nvSpPr>
        <p:spPr/>
        <p:txBody>
          <a:bodyPr/>
          <a:lstStyle/>
          <a:p>
            <a:r>
              <a:rPr lang="en-US" dirty="0"/>
              <a:t>Infants and children have a much greater relationship of body surface area to total body size, resulting in greater fluid and heat loss from burned skin.</a:t>
            </a:r>
          </a:p>
        </p:txBody>
      </p:sp>
    </p:spTree>
    <p:extLst>
      <p:ext uri="{BB962C8B-B14F-4D97-AF65-F5344CB8AC3E}">
        <p14:creationId xmlns:p14="http://schemas.microsoft.com/office/powerpoint/2010/main" val="38554840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03AB-47C8-4561-9738-B4807897DBAA}"/>
              </a:ext>
            </a:extLst>
          </p:cNvPr>
          <p:cNvSpPr>
            <a:spLocks noGrp="1"/>
          </p:cNvSpPr>
          <p:nvPr>
            <p:ph type="title"/>
          </p:nvPr>
        </p:nvSpPr>
        <p:spPr/>
        <p:txBody>
          <a:bodyPr/>
          <a:lstStyle/>
          <a:p>
            <a:r>
              <a:rPr lang="en-US" dirty="0"/>
              <a:t>Treating Specific Types of Burns </a:t>
            </a:r>
            <a:r>
              <a:rPr lang="en-US" sz="2000" b="0" dirty="0"/>
              <a:t>(1 of 4)</a:t>
            </a:r>
            <a:endParaRPr lang="en-IN" sz="2000" b="0" dirty="0"/>
          </a:p>
        </p:txBody>
      </p:sp>
      <p:sp>
        <p:nvSpPr>
          <p:cNvPr id="3" name="Content Placeholder 2">
            <a:extLst>
              <a:ext uri="{FF2B5EF4-FFF2-40B4-BE49-F238E27FC236}">
                <a16:creationId xmlns:a16="http://schemas.microsoft.com/office/drawing/2014/main" id="{149E2E4B-936D-4531-90E6-6551E7B0FDEC}"/>
              </a:ext>
            </a:extLst>
          </p:cNvPr>
          <p:cNvSpPr>
            <a:spLocks noGrp="1"/>
          </p:cNvSpPr>
          <p:nvPr>
            <p:ph sz="quarter" idx="13"/>
          </p:nvPr>
        </p:nvSpPr>
        <p:spPr/>
        <p:txBody>
          <a:bodyPr/>
          <a:lstStyle/>
          <a:p>
            <a:r>
              <a:rPr lang="en-US" altLang="en-US" dirty="0"/>
              <a:t>Patient care for thermal burns</a:t>
            </a:r>
          </a:p>
          <a:p>
            <a:pPr lvl="1"/>
            <a:r>
              <a:rPr lang="en-US" altLang="en-US" dirty="0"/>
              <a:t>Stop burning process and cool burned area.</a:t>
            </a:r>
          </a:p>
          <a:p>
            <a:pPr lvl="1"/>
            <a:r>
              <a:rPr lang="en-US" altLang="en-US" dirty="0"/>
              <a:t>Ensure open airway and assess breathing.</a:t>
            </a:r>
          </a:p>
          <a:p>
            <a:pPr lvl="1"/>
            <a:r>
              <a:rPr lang="en-US" altLang="en-US" dirty="0"/>
              <a:t>Look for signs of airway injury.</a:t>
            </a:r>
          </a:p>
          <a:p>
            <a:pPr lvl="1"/>
            <a:r>
              <a:rPr lang="en-US" altLang="en-US" dirty="0"/>
              <a:t>Complete primary assessment.</a:t>
            </a:r>
          </a:p>
          <a:p>
            <a:pPr lvl="1"/>
            <a:r>
              <a:rPr lang="en-US" altLang="en-US" dirty="0"/>
              <a:t>Treat for shock.</a:t>
            </a:r>
          </a:p>
        </p:txBody>
      </p:sp>
    </p:spTree>
    <p:extLst>
      <p:ext uri="{BB962C8B-B14F-4D97-AF65-F5344CB8AC3E}">
        <p14:creationId xmlns:p14="http://schemas.microsoft.com/office/powerpoint/2010/main" val="10270522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03AB-47C8-4561-9738-B4807897DBAA}"/>
              </a:ext>
            </a:extLst>
          </p:cNvPr>
          <p:cNvSpPr>
            <a:spLocks noGrp="1"/>
          </p:cNvSpPr>
          <p:nvPr>
            <p:ph type="title"/>
          </p:nvPr>
        </p:nvSpPr>
        <p:spPr/>
        <p:txBody>
          <a:bodyPr/>
          <a:lstStyle/>
          <a:p>
            <a:r>
              <a:rPr lang="en-US" dirty="0"/>
              <a:t>Treating Specific Types of Burns </a:t>
            </a:r>
            <a:r>
              <a:rPr lang="en-US" sz="2000" b="0" dirty="0"/>
              <a:t>(2 of 4)</a:t>
            </a:r>
            <a:endParaRPr lang="en-IN" sz="2000" b="0" dirty="0"/>
          </a:p>
        </p:txBody>
      </p:sp>
      <p:sp>
        <p:nvSpPr>
          <p:cNvPr id="3" name="Content Placeholder 2">
            <a:extLst>
              <a:ext uri="{FF2B5EF4-FFF2-40B4-BE49-F238E27FC236}">
                <a16:creationId xmlns:a16="http://schemas.microsoft.com/office/drawing/2014/main" id="{149E2E4B-936D-4531-90E6-6551E7B0FDEC}"/>
              </a:ext>
            </a:extLst>
          </p:cNvPr>
          <p:cNvSpPr>
            <a:spLocks noGrp="1"/>
          </p:cNvSpPr>
          <p:nvPr>
            <p:ph sz="quarter" idx="13"/>
          </p:nvPr>
        </p:nvSpPr>
        <p:spPr/>
        <p:txBody>
          <a:bodyPr/>
          <a:lstStyle/>
          <a:p>
            <a:pPr lvl="1"/>
            <a:r>
              <a:rPr lang="en-US" altLang="en-US" dirty="0"/>
              <a:t>Evaluate burns by depth, extent, and severity.</a:t>
            </a:r>
          </a:p>
          <a:p>
            <a:pPr lvl="1"/>
            <a:r>
              <a:rPr lang="en-US" altLang="en-US" dirty="0"/>
              <a:t>Do not clear debris.</a:t>
            </a:r>
          </a:p>
          <a:p>
            <a:pPr lvl="1"/>
            <a:r>
              <a:rPr lang="en-US" altLang="en-US" dirty="0"/>
              <a:t>Remove clothing and jewelry.</a:t>
            </a:r>
          </a:p>
          <a:p>
            <a:pPr lvl="1"/>
            <a:r>
              <a:rPr lang="en-US" altLang="en-US" dirty="0"/>
              <a:t>Wrap with dry sterile dressing.</a:t>
            </a:r>
          </a:p>
          <a:p>
            <a:pPr lvl="1"/>
            <a:r>
              <a:rPr lang="en-US" altLang="en-US" dirty="0"/>
              <a:t>For burns to hand or feet, remove patient’s rings or jewelry and separate fingers or toes with sterile gauze pads.</a:t>
            </a:r>
          </a:p>
        </p:txBody>
      </p:sp>
    </p:spTree>
    <p:extLst>
      <p:ext uri="{BB962C8B-B14F-4D97-AF65-F5344CB8AC3E}">
        <p14:creationId xmlns:p14="http://schemas.microsoft.com/office/powerpoint/2010/main" val="30790802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03AB-47C8-4561-9738-B4807897DBAA}"/>
              </a:ext>
            </a:extLst>
          </p:cNvPr>
          <p:cNvSpPr>
            <a:spLocks noGrp="1"/>
          </p:cNvSpPr>
          <p:nvPr>
            <p:ph type="title"/>
          </p:nvPr>
        </p:nvSpPr>
        <p:spPr/>
        <p:txBody>
          <a:bodyPr/>
          <a:lstStyle/>
          <a:p>
            <a:r>
              <a:rPr lang="en-US" dirty="0"/>
              <a:t>Treating Specific Types of Burns </a:t>
            </a:r>
            <a:r>
              <a:rPr lang="en-US" sz="2000" b="0" dirty="0"/>
              <a:t>(3 of 4)</a:t>
            </a:r>
            <a:endParaRPr lang="en-IN" sz="2000" b="0" dirty="0"/>
          </a:p>
        </p:txBody>
      </p:sp>
      <p:sp>
        <p:nvSpPr>
          <p:cNvPr id="3" name="Content Placeholder 2">
            <a:extLst>
              <a:ext uri="{FF2B5EF4-FFF2-40B4-BE49-F238E27FC236}">
                <a16:creationId xmlns:a16="http://schemas.microsoft.com/office/drawing/2014/main" id="{149E2E4B-936D-4531-90E6-6551E7B0FDEC}"/>
              </a:ext>
            </a:extLst>
          </p:cNvPr>
          <p:cNvSpPr>
            <a:spLocks noGrp="1"/>
          </p:cNvSpPr>
          <p:nvPr>
            <p:ph sz="quarter" idx="13"/>
          </p:nvPr>
        </p:nvSpPr>
        <p:spPr/>
        <p:txBody>
          <a:bodyPr/>
          <a:lstStyle/>
          <a:p>
            <a:r>
              <a:rPr lang="en-US" altLang="en-US" dirty="0"/>
              <a:t>Patient care for chemical burns</a:t>
            </a:r>
          </a:p>
          <a:p>
            <a:pPr lvl="1"/>
            <a:r>
              <a:rPr lang="en-US" altLang="en-US" dirty="0"/>
              <a:t>Wash away chemical with copious amounts of flowing water.</a:t>
            </a:r>
          </a:p>
          <a:p>
            <a:pPr lvl="1"/>
            <a:r>
              <a:rPr lang="en-US" altLang="en-US" dirty="0"/>
              <a:t>If dry chemical, remove contaminated clothing, then flush with water.</a:t>
            </a:r>
          </a:p>
        </p:txBody>
      </p:sp>
    </p:spTree>
    <p:extLst>
      <p:ext uri="{BB962C8B-B14F-4D97-AF65-F5344CB8AC3E}">
        <p14:creationId xmlns:p14="http://schemas.microsoft.com/office/powerpoint/2010/main" val="33064952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03AB-47C8-4561-9738-B4807897DBAA}"/>
              </a:ext>
            </a:extLst>
          </p:cNvPr>
          <p:cNvSpPr>
            <a:spLocks noGrp="1"/>
          </p:cNvSpPr>
          <p:nvPr>
            <p:ph type="title"/>
          </p:nvPr>
        </p:nvSpPr>
        <p:spPr/>
        <p:txBody>
          <a:bodyPr/>
          <a:lstStyle/>
          <a:p>
            <a:r>
              <a:rPr lang="en-US" dirty="0"/>
              <a:t>Treating Specific Types of Burns </a:t>
            </a:r>
            <a:r>
              <a:rPr lang="en-US" sz="2000" b="0" dirty="0"/>
              <a:t>(4 of 4)</a:t>
            </a:r>
            <a:endParaRPr lang="en-IN" sz="2000" b="0" dirty="0"/>
          </a:p>
        </p:txBody>
      </p:sp>
      <p:sp>
        <p:nvSpPr>
          <p:cNvPr id="3" name="Content Placeholder 2">
            <a:extLst>
              <a:ext uri="{FF2B5EF4-FFF2-40B4-BE49-F238E27FC236}">
                <a16:creationId xmlns:a16="http://schemas.microsoft.com/office/drawing/2014/main" id="{149E2E4B-936D-4531-90E6-6551E7B0FDEC}"/>
              </a:ext>
            </a:extLst>
          </p:cNvPr>
          <p:cNvSpPr>
            <a:spLocks noGrp="1"/>
          </p:cNvSpPr>
          <p:nvPr>
            <p:ph sz="quarter" idx="13"/>
          </p:nvPr>
        </p:nvSpPr>
        <p:spPr/>
        <p:txBody>
          <a:bodyPr/>
          <a:lstStyle/>
          <a:p>
            <a:r>
              <a:rPr lang="en-US" altLang="en-US" dirty="0"/>
              <a:t>Patient care for chemical burns</a:t>
            </a:r>
          </a:p>
          <a:p>
            <a:pPr lvl="1"/>
            <a:r>
              <a:rPr lang="en-US" altLang="en-US" dirty="0"/>
              <a:t>Apply sterile dressings.</a:t>
            </a:r>
          </a:p>
          <a:p>
            <a:pPr lvl="1"/>
            <a:r>
              <a:rPr lang="en-US" altLang="en-US" dirty="0"/>
              <a:t>Treat for shock.</a:t>
            </a:r>
          </a:p>
          <a:p>
            <a:pPr lvl="1"/>
            <a:r>
              <a:rPr lang="en-US" altLang="en-US" dirty="0"/>
              <a:t>Transport.</a:t>
            </a:r>
          </a:p>
        </p:txBody>
      </p:sp>
    </p:spTree>
    <p:extLst>
      <p:ext uri="{BB962C8B-B14F-4D97-AF65-F5344CB8AC3E}">
        <p14:creationId xmlns:p14="http://schemas.microsoft.com/office/powerpoint/2010/main" val="18198331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3E63-7137-4E86-B5AE-4AEDF9451F78}"/>
              </a:ext>
            </a:extLst>
          </p:cNvPr>
          <p:cNvSpPr>
            <a:spLocks noGrp="1"/>
          </p:cNvSpPr>
          <p:nvPr>
            <p:ph type="title"/>
          </p:nvPr>
        </p:nvSpPr>
        <p:spPr/>
        <p:txBody>
          <a:bodyPr/>
          <a:lstStyle/>
          <a:p>
            <a:r>
              <a:rPr lang="en-US" dirty="0"/>
              <a:t>Radiation Burns </a:t>
            </a:r>
            <a:r>
              <a:rPr lang="en-US" sz="2000" b="0" dirty="0"/>
              <a:t>(1 of 2)</a:t>
            </a:r>
            <a:endParaRPr lang="en-IN" sz="2000" b="0" dirty="0"/>
          </a:p>
        </p:txBody>
      </p:sp>
      <p:sp>
        <p:nvSpPr>
          <p:cNvPr id="3" name="Content Placeholder 2">
            <a:extLst>
              <a:ext uri="{FF2B5EF4-FFF2-40B4-BE49-F238E27FC236}">
                <a16:creationId xmlns:a16="http://schemas.microsoft.com/office/drawing/2014/main" id="{627A84E2-FC7A-4BC3-B7EB-5B833EF7143F}"/>
              </a:ext>
            </a:extLst>
          </p:cNvPr>
          <p:cNvSpPr>
            <a:spLocks noGrp="1"/>
          </p:cNvSpPr>
          <p:nvPr>
            <p:ph sz="quarter" idx="13"/>
          </p:nvPr>
        </p:nvSpPr>
        <p:spPr>
          <a:xfrm>
            <a:off x="457199" y="1556326"/>
            <a:ext cx="8341567" cy="4467955"/>
          </a:xfrm>
        </p:spPr>
        <p:txBody>
          <a:bodyPr/>
          <a:lstStyle/>
          <a:p>
            <a:r>
              <a:rPr lang="en-US" altLang="en-US" dirty="0"/>
              <a:t>Exposure to high levels of radiation can harm the human body both immediately and in a delayed fashion.</a:t>
            </a:r>
          </a:p>
          <a:p>
            <a:r>
              <a:rPr lang="en-US" altLang="en-US" dirty="0"/>
              <a:t>Great number of sources of radiation</a:t>
            </a:r>
          </a:p>
          <a:p>
            <a:pPr lvl="1"/>
            <a:r>
              <a:rPr lang="en-US" altLang="en-US" dirty="0"/>
              <a:t>Difficult to detect without specific monitoring equipment</a:t>
            </a:r>
          </a:p>
        </p:txBody>
      </p:sp>
    </p:spTree>
    <p:extLst>
      <p:ext uri="{BB962C8B-B14F-4D97-AF65-F5344CB8AC3E}">
        <p14:creationId xmlns:p14="http://schemas.microsoft.com/office/powerpoint/2010/main" val="1184889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7383-CC4B-41AE-89AE-5335674D4FEE}"/>
              </a:ext>
            </a:extLst>
          </p:cNvPr>
          <p:cNvSpPr>
            <a:spLocks noGrp="1"/>
          </p:cNvSpPr>
          <p:nvPr>
            <p:ph type="title"/>
          </p:nvPr>
        </p:nvSpPr>
        <p:spPr/>
        <p:txBody>
          <a:bodyPr/>
          <a:lstStyle/>
          <a:p>
            <a:r>
              <a:rPr lang="en-US" dirty="0"/>
              <a:t>Soft Tissues </a:t>
            </a:r>
            <a:r>
              <a:rPr lang="en-US" sz="2000" b="0" dirty="0"/>
              <a:t>(4 of 4)</a:t>
            </a:r>
            <a:endParaRPr lang="en-IN" sz="2000" b="0" dirty="0"/>
          </a:p>
        </p:txBody>
      </p:sp>
      <p:sp>
        <p:nvSpPr>
          <p:cNvPr id="3" name="Content Placeholder 2">
            <a:extLst>
              <a:ext uri="{FF2B5EF4-FFF2-40B4-BE49-F238E27FC236}">
                <a16:creationId xmlns:a16="http://schemas.microsoft.com/office/drawing/2014/main" id="{1993980C-D415-4A71-9C13-A97B11C9DBE0}"/>
              </a:ext>
            </a:extLst>
          </p:cNvPr>
          <p:cNvSpPr>
            <a:spLocks noGrp="1"/>
          </p:cNvSpPr>
          <p:nvPr>
            <p:ph sz="quarter" idx="13"/>
          </p:nvPr>
        </p:nvSpPr>
        <p:spPr/>
        <p:txBody>
          <a:bodyPr/>
          <a:lstStyle/>
          <a:p>
            <a:r>
              <a:rPr lang="en-US" altLang="en-US" dirty="0"/>
              <a:t>Skin layers</a:t>
            </a:r>
          </a:p>
          <a:p>
            <a:pPr lvl="1"/>
            <a:r>
              <a:rPr lang="en-US" altLang="en-US" dirty="0"/>
              <a:t>Epidermis</a:t>
            </a:r>
          </a:p>
          <a:p>
            <a:pPr lvl="1"/>
            <a:r>
              <a:rPr lang="en-US" altLang="en-US" dirty="0"/>
              <a:t>Dermis</a:t>
            </a:r>
          </a:p>
          <a:p>
            <a:pPr lvl="1"/>
            <a:r>
              <a:rPr lang="en-US" altLang="en-US" dirty="0"/>
              <a:t>Subcutaneous layers</a:t>
            </a:r>
          </a:p>
          <a:p>
            <a:r>
              <a:rPr lang="en-US" altLang="en-US" dirty="0"/>
              <a:t>Wounds often classified as closed or open.</a:t>
            </a:r>
          </a:p>
        </p:txBody>
      </p:sp>
    </p:spTree>
    <p:extLst>
      <p:ext uri="{BB962C8B-B14F-4D97-AF65-F5344CB8AC3E}">
        <p14:creationId xmlns:p14="http://schemas.microsoft.com/office/powerpoint/2010/main" val="4824109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3E63-7137-4E86-B5AE-4AEDF9451F78}"/>
              </a:ext>
            </a:extLst>
          </p:cNvPr>
          <p:cNvSpPr>
            <a:spLocks noGrp="1"/>
          </p:cNvSpPr>
          <p:nvPr>
            <p:ph type="title"/>
          </p:nvPr>
        </p:nvSpPr>
        <p:spPr/>
        <p:txBody>
          <a:bodyPr/>
          <a:lstStyle/>
          <a:p>
            <a:r>
              <a:rPr lang="en-US" dirty="0"/>
              <a:t>Radiation Burns </a:t>
            </a:r>
            <a:r>
              <a:rPr lang="en-US" sz="2000" b="0" dirty="0"/>
              <a:t>(2 of 2)</a:t>
            </a:r>
            <a:endParaRPr lang="en-IN" sz="2000" b="0" dirty="0"/>
          </a:p>
        </p:txBody>
      </p:sp>
      <p:sp>
        <p:nvSpPr>
          <p:cNvPr id="3" name="Content Placeholder 2">
            <a:extLst>
              <a:ext uri="{FF2B5EF4-FFF2-40B4-BE49-F238E27FC236}">
                <a16:creationId xmlns:a16="http://schemas.microsoft.com/office/drawing/2014/main" id="{627A84E2-FC7A-4BC3-B7EB-5B833EF7143F}"/>
              </a:ext>
            </a:extLst>
          </p:cNvPr>
          <p:cNvSpPr>
            <a:spLocks noGrp="1"/>
          </p:cNvSpPr>
          <p:nvPr>
            <p:ph sz="quarter" idx="13"/>
          </p:nvPr>
        </p:nvSpPr>
        <p:spPr>
          <a:xfrm>
            <a:off x="457200" y="1556326"/>
            <a:ext cx="8105888" cy="4467955"/>
          </a:xfrm>
        </p:spPr>
        <p:txBody>
          <a:bodyPr/>
          <a:lstStyle/>
          <a:p>
            <a:r>
              <a:rPr lang="en-US" altLang="en-US" dirty="0"/>
              <a:t>Extremely harmful</a:t>
            </a:r>
          </a:p>
          <a:p>
            <a:pPr lvl="1"/>
            <a:r>
              <a:rPr lang="en-US" altLang="en-US" dirty="0"/>
              <a:t>Do not approach a radiological injury without protective equipment and specialized training.</a:t>
            </a:r>
          </a:p>
          <a:p>
            <a:pPr lvl="1"/>
            <a:r>
              <a:rPr lang="en-US" altLang="en-US" dirty="0"/>
              <a:t>See patient with a radiological burn only after they have been decontaminated.</a:t>
            </a:r>
          </a:p>
          <a:p>
            <a:r>
              <a:rPr lang="en-US" altLang="en-US" dirty="0"/>
              <a:t>Most will present like thermal injuries.</a:t>
            </a:r>
          </a:p>
        </p:txBody>
      </p:sp>
    </p:spTree>
    <p:extLst>
      <p:ext uri="{BB962C8B-B14F-4D97-AF65-F5344CB8AC3E}">
        <p14:creationId xmlns:p14="http://schemas.microsoft.com/office/powerpoint/2010/main" val="9426212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Electrical Injuries </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5832687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B5855-1ADA-4602-ADE5-9A9CFC51C933}"/>
              </a:ext>
            </a:extLst>
          </p:cNvPr>
          <p:cNvSpPr>
            <a:spLocks noGrp="1"/>
          </p:cNvSpPr>
          <p:nvPr>
            <p:ph type="title"/>
          </p:nvPr>
        </p:nvSpPr>
        <p:spPr/>
        <p:txBody>
          <a:bodyPr/>
          <a:lstStyle/>
          <a:p>
            <a:r>
              <a:rPr lang="en-IN" dirty="0"/>
              <a:t>Electrical Injuries</a:t>
            </a:r>
          </a:p>
        </p:txBody>
      </p:sp>
      <p:sp>
        <p:nvSpPr>
          <p:cNvPr id="3" name="Content Placeholder 2">
            <a:extLst>
              <a:ext uri="{FF2B5EF4-FFF2-40B4-BE49-F238E27FC236}">
                <a16:creationId xmlns:a16="http://schemas.microsoft.com/office/drawing/2014/main" id="{B3A3013E-59BC-4FBD-A05C-D02192AF4F35}"/>
              </a:ext>
            </a:extLst>
          </p:cNvPr>
          <p:cNvSpPr>
            <a:spLocks noGrp="1"/>
          </p:cNvSpPr>
          <p:nvPr>
            <p:ph sz="quarter" idx="13"/>
          </p:nvPr>
        </p:nvSpPr>
        <p:spPr/>
        <p:txBody>
          <a:bodyPr/>
          <a:lstStyle/>
          <a:p>
            <a:r>
              <a:rPr lang="en-US" dirty="0"/>
              <a:t>Severe damage through body along path of electrical current</a:t>
            </a:r>
          </a:p>
          <a:p>
            <a:r>
              <a:rPr lang="en-US" dirty="0"/>
              <a:t>Entry and exit burns are possible.</a:t>
            </a:r>
          </a:p>
          <a:p>
            <a:r>
              <a:rPr lang="en-US" dirty="0"/>
              <a:t>Respiratory/cardiac arrest are possible.</a:t>
            </a:r>
          </a:p>
          <a:p>
            <a:r>
              <a:rPr lang="en-US" dirty="0"/>
              <a:t>Bones may fracture from violent muscle contractions.</a:t>
            </a:r>
          </a:p>
        </p:txBody>
      </p:sp>
    </p:spTree>
    <p:extLst>
      <p:ext uri="{BB962C8B-B14F-4D97-AF65-F5344CB8AC3E}">
        <p14:creationId xmlns:p14="http://schemas.microsoft.com/office/powerpoint/2010/main" val="17535907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E39A-F148-4123-B853-47E07DC9D2E5}"/>
              </a:ext>
            </a:extLst>
          </p:cNvPr>
          <p:cNvSpPr>
            <a:spLocks noGrp="1"/>
          </p:cNvSpPr>
          <p:nvPr>
            <p:ph type="title"/>
          </p:nvPr>
        </p:nvSpPr>
        <p:spPr/>
        <p:txBody>
          <a:bodyPr/>
          <a:lstStyle/>
          <a:p>
            <a:r>
              <a:rPr lang="en-US" dirty="0"/>
              <a:t>Patient Care </a:t>
            </a:r>
            <a:r>
              <a:rPr lang="en-US" sz="2000" b="0" dirty="0"/>
              <a:t>(5 of 8)</a:t>
            </a:r>
            <a:endParaRPr lang="en-IN" sz="2000" b="0" dirty="0"/>
          </a:p>
        </p:txBody>
      </p:sp>
      <p:sp>
        <p:nvSpPr>
          <p:cNvPr id="3" name="Content Placeholder 2">
            <a:extLst>
              <a:ext uri="{FF2B5EF4-FFF2-40B4-BE49-F238E27FC236}">
                <a16:creationId xmlns:a16="http://schemas.microsoft.com/office/drawing/2014/main" id="{9BC72EBF-DC3A-4099-AA56-8138715C0A71}"/>
              </a:ext>
            </a:extLst>
          </p:cNvPr>
          <p:cNvSpPr>
            <a:spLocks noGrp="1"/>
          </p:cNvSpPr>
          <p:nvPr>
            <p:ph sz="quarter" idx="13"/>
          </p:nvPr>
        </p:nvSpPr>
        <p:spPr/>
        <p:txBody>
          <a:bodyPr/>
          <a:lstStyle/>
          <a:p>
            <a:r>
              <a:rPr lang="en-US" dirty="0"/>
              <a:t>Provide airway and breathing care.</a:t>
            </a:r>
          </a:p>
          <a:p>
            <a:r>
              <a:rPr lang="en-US" dirty="0"/>
              <a:t>Provide basic cardiac life support; be ready to defibrillate.</a:t>
            </a:r>
          </a:p>
          <a:p>
            <a:r>
              <a:rPr lang="en-US" dirty="0"/>
              <a:t>Care for shock and administer high-concentration oxygen.</a:t>
            </a:r>
          </a:p>
        </p:txBody>
      </p:sp>
    </p:spTree>
    <p:extLst>
      <p:ext uri="{BB962C8B-B14F-4D97-AF65-F5344CB8AC3E}">
        <p14:creationId xmlns:p14="http://schemas.microsoft.com/office/powerpoint/2010/main" val="3431446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E39A-F148-4123-B853-47E07DC9D2E5}"/>
              </a:ext>
            </a:extLst>
          </p:cNvPr>
          <p:cNvSpPr>
            <a:spLocks noGrp="1"/>
          </p:cNvSpPr>
          <p:nvPr>
            <p:ph type="title"/>
          </p:nvPr>
        </p:nvSpPr>
        <p:spPr/>
        <p:txBody>
          <a:bodyPr/>
          <a:lstStyle/>
          <a:p>
            <a:r>
              <a:rPr lang="en-US" dirty="0"/>
              <a:t>Patient Care </a:t>
            </a:r>
            <a:r>
              <a:rPr lang="en-US" sz="2000" b="0" dirty="0"/>
              <a:t>(6 of 8)</a:t>
            </a:r>
            <a:endParaRPr lang="en-IN" sz="2000" b="0" dirty="0"/>
          </a:p>
        </p:txBody>
      </p:sp>
      <p:sp>
        <p:nvSpPr>
          <p:cNvPr id="3" name="Content Placeholder 2">
            <a:extLst>
              <a:ext uri="{FF2B5EF4-FFF2-40B4-BE49-F238E27FC236}">
                <a16:creationId xmlns:a16="http://schemas.microsoft.com/office/drawing/2014/main" id="{9BC72EBF-DC3A-4099-AA56-8138715C0A71}"/>
              </a:ext>
            </a:extLst>
          </p:cNvPr>
          <p:cNvSpPr>
            <a:spLocks noGrp="1"/>
          </p:cNvSpPr>
          <p:nvPr>
            <p:ph sz="quarter" idx="13"/>
          </p:nvPr>
        </p:nvSpPr>
        <p:spPr/>
        <p:txBody>
          <a:bodyPr/>
          <a:lstStyle/>
          <a:p>
            <a:r>
              <a:rPr lang="en-US" dirty="0"/>
              <a:t>Care for spinal and head injuries as well as extremity fractures.</a:t>
            </a:r>
          </a:p>
          <a:p>
            <a:r>
              <a:rPr lang="en-US" dirty="0"/>
              <a:t>Evaluate burn sites.</a:t>
            </a:r>
          </a:p>
          <a:p>
            <a:r>
              <a:rPr lang="en-US" dirty="0"/>
              <a:t>Cool burning areas and smoldering clothing the same you would for a flame burn.</a:t>
            </a:r>
          </a:p>
          <a:p>
            <a:r>
              <a:rPr lang="en-US" dirty="0"/>
              <a:t>Apply sterile dressings.</a:t>
            </a:r>
          </a:p>
          <a:p>
            <a:r>
              <a:rPr lang="en-US" dirty="0"/>
              <a:t>Transport as soon as possible.</a:t>
            </a:r>
          </a:p>
        </p:txBody>
      </p:sp>
    </p:spTree>
    <p:extLst>
      <p:ext uri="{BB962C8B-B14F-4D97-AF65-F5344CB8AC3E}">
        <p14:creationId xmlns:p14="http://schemas.microsoft.com/office/powerpoint/2010/main" val="36056552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Dressing and Bandaging</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5884066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401E-F3F7-484A-AAC5-56CA0FE32C40}"/>
              </a:ext>
            </a:extLst>
          </p:cNvPr>
          <p:cNvSpPr>
            <a:spLocks noGrp="1"/>
          </p:cNvSpPr>
          <p:nvPr>
            <p:ph type="title"/>
          </p:nvPr>
        </p:nvSpPr>
        <p:spPr/>
        <p:txBody>
          <a:bodyPr/>
          <a:lstStyle/>
          <a:p>
            <a:r>
              <a:rPr lang="en-US" dirty="0"/>
              <a:t>Dressing and Bandaging </a:t>
            </a:r>
            <a:r>
              <a:rPr lang="en-US" sz="2000" b="0" dirty="0"/>
              <a:t>(1 of 4)</a:t>
            </a:r>
            <a:endParaRPr lang="en-IN" sz="2000" b="0" dirty="0"/>
          </a:p>
        </p:txBody>
      </p:sp>
      <p:sp>
        <p:nvSpPr>
          <p:cNvPr id="3" name="Content Placeholder 2">
            <a:extLst>
              <a:ext uri="{FF2B5EF4-FFF2-40B4-BE49-F238E27FC236}">
                <a16:creationId xmlns:a16="http://schemas.microsoft.com/office/drawing/2014/main" id="{D05336B1-35FB-46B3-BDA3-A12D90FA8811}"/>
              </a:ext>
            </a:extLst>
          </p:cNvPr>
          <p:cNvSpPr>
            <a:spLocks noGrp="1"/>
          </p:cNvSpPr>
          <p:nvPr>
            <p:ph sz="quarter" idx="13"/>
          </p:nvPr>
        </p:nvSpPr>
        <p:spPr/>
        <p:txBody>
          <a:bodyPr/>
          <a:lstStyle/>
          <a:p>
            <a:r>
              <a:rPr lang="en-US" altLang="en-US" dirty="0"/>
              <a:t>Dressing</a:t>
            </a:r>
          </a:p>
          <a:p>
            <a:pPr lvl="1"/>
            <a:r>
              <a:rPr lang="en-US" altLang="en-US" dirty="0"/>
              <a:t>Any material applied to wound to control bleeding and prevent contamination</a:t>
            </a:r>
          </a:p>
          <a:p>
            <a:r>
              <a:rPr lang="en-US" altLang="en-US" dirty="0"/>
              <a:t>Bandage</a:t>
            </a:r>
          </a:p>
          <a:p>
            <a:pPr lvl="1"/>
            <a:r>
              <a:rPr lang="en-US" altLang="en-US" dirty="0"/>
              <a:t>Any material used to hold dressing in place</a:t>
            </a:r>
          </a:p>
        </p:txBody>
      </p:sp>
    </p:spTree>
    <p:extLst>
      <p:ext uri="{BB962C8B-B14F-4D97-AF65-F5344CB8AC3E}">
        <p14:creationId xmlns:p14="http://schemas.microsoft.com/office/powerpoint/2010/main" val="1653643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401E-F3F7-484A-AAC5-56CA0FE32C40}"/>
              </a:ext>
            </a:extLst>
          </p:cNvPr>
          <p:cNvSpPr>
            <a:spLocks noGrp="1"/>
          </p:cNvSpPr>
          <p:nvPr>
            <p:ph type="title"/>
          </p:nvPr>
        </p:nvSpPr>
        <p:spPr/>
        <p:txBody>
          <a:bodyPr/>
          <a:lstStyle/>
          <a:p>
            <a:r>
              <a:rPr lang="en-US" dirty="0"/>
              <a:t>Dressing and Bandaging </a:t>
            </a:r>
            <a:r>
              <a:rPr lang="en-US" sz="2000" b="0" dirty="0"/>
              <a:t>(2 of 4)</a:t>
            </a:r>
            <a:endParaRPr lang="en-IN" sz="2000" b="0" dirty="0"/>
          </a:p>
        </p:txBody>
      </p:sp>
      <p:pic>
        <p:nvPicPr>
          <p:cNvPr id="4" name="Picture 3" descr="An E M T placing a gauze dressing on a bloody arm wound.">
            <a:extLst>
              <a:ext uri="{FF2B5EF4-FFF2-40B4-BE49-F238E27FC236}">
                <a16:creationId xmlns:a16="http://schemas.microsoft.com/office/drawing/2014/main" id="{76B4CC8A-7522-4C4E-ACB1-D11489FAE2C2}"/>
              </a:ext>
            </a:extLst>
          </p:cNvPr>
          <p:cNvPicPr>
            <a:picLocks noChangeAspect="1"/>
          </p:cNvPicPr>
          <p:nvPr/>
        </p:nvPicPr>
        <p:blipFill>
          <a:blip r:embed="rId3"/>
          <a:stretch>
            <a:fillRect/>
          </a:stretch>
        </p:blipFill>
        <p:spPr>
          <a:xfrm>
            <a:off x="1273778" y="1631513"/>
            <a:ext cx="6596444" cy="4115157"/>
          </a:xfrm>
          <a:prstGeom prst="rect">
            <a:avLst/>
          </a:prstGeom>
        </p:spPr>
      </p:pic>
      <p:sp>
        <p:nvSpPr>
          <p:cNvPr id="3" name="Content Placeholder 2">
            <a:extLst>
              <a:ext uri="{FF2B5EF4-FFF2-40B4-BE49-F238E27FC236}">
                <a16:creationId xmlns:a16="http://schemas.microsoft.com/office/drawing/2014/main" id="{D05336B1-35FB-46B3-BDA3-A12D90FA8811}"/>
              </a:ext>
            </a:extLst>
          </p:cNvPr>
          <p:cNvSpPr>
            <a:spLocks noGrp="1"/>
          </p:cNvSpPr>
          <p:nvPr>
            <p:ph sz="quarter" idx="13"/>
          </p:nvPr>
        </p:nvSpPr>
        <p:spPr>
          <a:xfrm>
            <a:off x="457200" y="5979003"/>
            <a:ext cx="8229600" cy="390876"/>
          </a:xfrm>
        </p:spPr>
        <p:txBody>
          <a:bodyPr/>
          <a:lstStyle/>
          <a:p>
            <a:pPr marL="432" indent="0">
              <a:buNone/>
            </a:pPr>
            <a:r>
              <a:rPr lang="en-US" altLang="en-US" sz="2000" dirty="0"/>
              <a:t>Dressings cover wounds.</a:t>
            </a:r>
          </a:p>
        </p:txBody>
      </p:sp>
    </p:spTree>
    <p:extLst>
      <p:ext uri="{BB962C8B-B14F-4D97-AF65-F5344CB8AC3E}">
        <p14:creationId xmlns:p14="http://schemas.microsoft.com/office/powerpoint/2010/main" val="10011645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401E-F3F7-484A-AAC5-56CA0FE32C40}"/>
              </a:ext>
            </a:extLst>
          </p:cNvPr>
          <p:cNvSpPr>
            <a:spLocks noGrp="1"/>
          </p:cNvSpPr>
          <p:nvPr>
            <p:ph type="title"/>
          </p:nvPr>
        </p:nvSpPr>
        <p:spPr/>
        <p:txBody>
          <a:bodyPr/>
          <a:lstStyle/>
          <a:p>
            <a:r>
              <a:rPr lang="en-US" dirty="0"/>
              <a:t>Dressing and Bandaging </a:t>
            </a:r>
            <a:r>
              <a:rPr lang="en-US" sz="2000" b="0" dirty="0"/>
              <a:t>(3 of 4)</a:t>
            </a:r>
            <a:endParaRPr lang="en-IN" sz="2000" b="0" dirty="0"/>
          </a:p>
        </p:txBody>
      </p:sp>
      <p:sp>
        <p:nvSpPr>
          <p:cNvPr id="3" name="Content Placeholder 2">
            <a:extLst>
              <a:ext uri="{FF2B5EF4-FFF2-40B4-BE49-F238E27FC236}">
                <a16:creationId xmlns:a16="http://schemas.microsoft.com/office/drawing/2014/main" id="{D05336B1-35FB-46B3-BDA3-A12D90FA8811}"/>
              </a:ext>
            </a:extLst>
          </p:cNvPr>
          <p:cNvSpPr>
            <a:spLocks noGrp="1"/>
          </p:cNvSpPr>
          <p:nvPr>
            <p:ph sz="quarter" idx="13"/>
          </p:nvPr>
        </p:nvSpPr>
        <p:spPr/>
        <p:txBody>
          <a:bodyPr/>
          <a:lstStyle/>
          <a:p>
            <a:r>
              <a:rPr lang="en-US" altLang="en-US" dirty="0"/>
              <a:t>Universal dressing</a:t>
            </a:r>
          </a:p>
          <a:p>
            <a:pPr lvl="1"/>
            <a:r>
              <a:rPr lang="en-US" altLang="en-US" dirty="0"/>
              <a:t>Available for profuse bleeding, large wound</a:t>
            </a:r>
          </a:p>
          <a:p>
            <a:r>
              <a:rPr lang="en-US" altLang="en-US" dirty="0"/>
              <a:t>Pressure dressing</a:t>
            </a:r>
          </a:p>
          <a:p>
            <a:pPr lvl="1"/>
            <a:r>
              <a:rPr lang="en-US" altLang="en-US" dirty="0"/>
              <a:t>Used to control bleeding</a:t>
            </a:r>
          </a:p>
          <a:p>
            <a:r>
              <a:rPr lang="en-US" altLang="en-US" dirty="0"/>
              <a:t>Occlusive dressing</a:t>
            </a:r>
          </a:p>
          <a:p>
            <a:pPr lvl="1"/>
            <a:r>
              <a:rPr lang="en-US" altLang="en-US" dirty="0"/>
              <a:t>Used to form an airtight seal</a:t>
            </a:r>
          </a:p>
          <a:p>
            <a:pPr lvl="1"/>
            <a:r>
              <a:rPr lang="en-US" altLang="en-US" dirty="0"/>
              <a:t>Wounds to the abdomen, large neck veins, open wounds to chest</a:t>
            </a:r>
          </a:p>
        </p:txBody>
      </p:sp>
    </p:spTree>
    <p:extLst>
      <p:ext uri="{BB962C8B-B14F-4D97-AF65-F5344CB8AC3E}">
        <p14:creationId xmlns:p14="http://schemas.microsoft.com/office/powerpoint/2010/main" val="6723741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401E-F3F7-484A-AAC5-56CA0FE32C40}"/>
              </a:ext>
            </a:extLst>
          </p:cNvPr>
          <p:cNvSpPr>
            <a:spLocks noGrp="1"/>
          </p:cNvSpPr>
          <p:nvPr>
            <p:ph type="title"/>
          </p:nvPr>
        </p:nvSpPr>
        <p:spPr/>
        <p:txBody>
          <a:bodyPr/>
          <a:lstStyle/>
          <a:p>
            <a:r>
              <a:rPr lang="en-US" dirty="0"/>
              <a:t>Dressing and Bandaging </a:t>
            </a:r>
            <a:r>
              <a:rPr lang="en-US" sz="2000" b="0" dirty="0"/>
              <a:t>(4 of 4)</a:t>
            </a:r>
            <a:endParaRPr lang="en-IN" sz="2000" b="0" dirty="0"/>
          </a:p>
        </p:txBody>
      </p:sp>
      <p:pic>
        <p:nvPicPr>
          <p:cNvPr id="4" name="Picture 3" descr="An E M T wraps a gauze bandage around a dressing on an arm wound.">
            <a:extLst>
              <a:ext uri="{FF2B5EF4-FFF2-40B4-BE49-F238E27FC236}">
                <a16:creationId xmlns:a16="http://schemas.microsoft.com/office/drawing/2014/main" id="{4BC82533-B795-41D0-B9E8-C363673AB504}"/>
              </a:ext>
            </a:extLst>
          </p:cNvPr>
          <p:cNvPicPr>
            <a:picLocks noChangeAspect="1"/>
          </p:cNvPicPr>
          <p:nvPr/>
        </p:nvPicPr>
        <p:blipFill>
          <a:blip r:embed="rId3"/>
          <a:stretch>
            <a:fillRect/>
          </a:stretch>
        </p:blipFill>
        <p:spPr>
          <a:xfrm>
            <a:off x="2145581" y="1619868"/>
            <a:ext cx="4852837" cy="4115157"/>
          </a:xfrm>
          <a:prstGeom prst="rect">
            <a:avLst/>
          </a:prstGeom>
        </p:spPr>
      </p:pic>
      <p:sp>
        <p:nvSpPr>
          <p:cNvPr id="3" name="Content Placeholder 2">
            <a:extLst>
              <a:ext uri="{FF2B5EF4-FFF2-40B4-BE49-F238E27FC236}">
                <a16:creationId xmlns:a16="http://schemas.microsoft.com/office/drawing/2014/main" id="{D05336B1-35FB-46B3-BDA3-A12D90FA8811}"/>
              </a:ext>
            </a:extLst>
          </p:cNvPr>
          <p:cNvSpPr>
            <a:spLocks noGrp="1"/>
          </p:cNvSpPr>
          <p:nvPr>
            <p:ph sz="quarter" idx="13"/>
          </p:nvPr>
        </p:nvSpPr>
        <p:spPr>
          <a:xfrm>
            <a:off x="457200" y="6004144"/>
            <a:ext cx="4771016" cy="368586"/>
          </a:xfrm>
        </p:spPr>
        <p:txBody>
          <a:bodyPr/>
          <a:lstStyle/>
          <a:p>
            <a:pPr marL="432" indent="0">
              <a:buNone/>
            </a:pPr>
            <a:r>
              <a:rPr lang="en-US" altLang="en-US" sz="2000" dirty="0"/>
              <a:t>Bandages hold dressings in place.</a:t>
            </a:r>
          </a:p>
        </p:txBody>
      </p:sp>
    </p:spTree>
    <p:extLst>
      <p:ext uri="{BB962C8B-B14F-4D97-AF65-F5344CB8AC3E}">
        <p14:creationId xmlns:p14="http://schemas.microsoft.com/office/powerpoint/2010/main" val="2045912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9386-4452-4346-9FF4-3FF5464A529A}"/>
              </a:ext>
            </a:extLst>
          </p:cNvPr>
          <p:cNvSpPr>
            <a:spLocks noGrp="1"/>
          </p:cNvSpPr>
          <p:nvPr>
            <p:ph type="title"/>
          </p:nvPr>
        </p:nvSpPr>
        <p:spPr/>
        <p:txBody>
          <a:bodyPr/>
          <a:lstStyle/>
          <a:p>
            <a:r>
              <a:rPr lang="en-IN" dirty="0"/>
              <a:t>The Skin</a:t>
            </a:r>
            <a:endParaRPr lang="en-IN" sz="2000" b="0" dirty="0"/>
          </a:p>
        </p:txBody>
      </p:sp>
      <p:pic>
        <p:nvPicPr>
          <p:cNvPr id="8" name="Picture 7" descr="The figure illustrates a cross-section of the skin. For long description, see slide 97: Appendix 1&#10;">
            <a:extLst>
              <a:ext uri="{FF2B5EF4-FFF2-40B4-BE49-F238E27FC236}">
                <a16:creationId xmlns:a16="http://schemas.microsoft.com/office/drawing/2014/main" id="{3D60808D-7011-4845-9676-048A6352FECC}"/>
              </a:ext>
            </a:extLst>
          </p:cNvPr>
          <p:cNvPicPr>
            <a:picLocks noChangeAspect="1"/>
          </p:cNvPicPr>
          <p:nvPr/>
        </p:nvPicPr>
        <p:blipFill>
          <a:blip r:embed="rId3"/>
          <a:stretch>
            <a:fillRect/>
          </a:stretch>
        </p:blipFill>
        <p:spPr>
          <a:xfrm>
            <a:off x="1288332" y="1585172"/>
            <a:ext cx="6567336" cy="4197872"/>
          </a:xfrm>
          <a:prstGeom prst="rect">
            <a:avLst/>
          </a:prstGeom>
        </p:spPr>
      </p:pic>
      <p:sp>
        <p:nvSpPr>
          <p:cNvPr id="17" name="Text Placeholder 16">
            <a:extLst>
              <a:ext uri="{FF2B5EF4-FFF2-40B4-BE49-F238E27FC236}">
                <a16:creationId xmlns:a16="http://schemas.microsoft.com/office/drawing/2014/main" id="{FBF2D589-62F2-41CE-9AD2-CCF592DB5908}"/>
              </a:ext>
            </a:extLst>
          </p:cNvPr>
          <p:cNvSpPr>
            <a:spLocks noGrp="1"/>
          </p:cNvSpPr>
          <p:nvPr>
            <p:ph type="body" sz="quarter" idx="25"/>
          </p:nvPr>
        </p:nvSpPr>
        <p:spPr>
          <a:xfrm>
            <a:off x="4366727" y="6071420"/>
            <a:ext cx="4410561" cy="345992"/>
          </a:xfrm>
        </p:spPr>
        <p:txBody>
          <a:bodyPr/>
          <a:lstStyle/>
          <a:p>
            <a:pPr marL="0" indent="0">
              <a:buNone/>
            </a:pPr>
            <a:r>
              <a:rPr lang="en-US" dirty="0">
                <a:latin typeface="+mn-lt"/>
                <a:hlinkClick r:id="rId4" action="ppaction://hlinksldjump"/>
              </a:rPr>
              <a:t>For long description, see slide 97: Appendix 1</a:t>
            </a:r>
            <a:endParaRPr lang="en-US" dirty="0">
              <a:latin typeface="+mn-lt"/>
            </a:endParaRPr>
          </a:p>
        </p:txBody>
      </p:sp>
    </p:spTree>
    <p:extLst>
      <p:ext uri="{BB962C8B-B14F-4D97-AF65-F5344CB8AC3E}">
        <p14:creationId xmlns:p14="http://schemas.microsoft.com/office/powerpoint/2010/main" val="40488911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1263-6209-473A-9ECD-63F9AD08823C}"/>
              </a:ext>
            </a:extLst>
          </p:cNvPr>
          <p:cNvSpPr>
            <a:spLocks noGrp="1"/>
          </p:cNvSpPr>
          <p:nvPr>
            <p:ph type="title"/>
          </p:nvPr>
        </p:nvSpPr>
        <p:spPr/>
        <p:txBody>
          <a:bodyPr/>
          <a:lstStyle/>
          <a:p>
            <a:r>
              <a:rPr lang="en-US" dirty="0"/>
              <a:t>Patient Care </a:t>
            </a:r>
            <a:r>
              <a:rPr lang="en-US" sz="2000" b="0" dirty="0"/>
              <a:t>(7 of 8)</a:t>
            </a:r>
            <a:endParaRPr lang="en-IN" sz="2000" b="0" dirty="0"/>
          </a:p>
        </p:txBody>
      </p:sp>
      <p:sp>
        <p:nvSpPr>
          <p:cNvPr id="3" name="Content Placeholder 2">
            <a:extLst>
              <a:ext uri="{FF2B5EF4-FFF2-40B4-BE49-F238E27FC236}">
                <a16:creationId xmlns:a16="http://schemas.microsoft.com/office/drawing/2014/main" id="{1A0FCB9B-526E-442A-8BF3-2E7401228369}"/>
              </a:ext>
            </a:extLst>
          </p:cNvPr>
          <p:cNvSpPr>
            <a:spLocks noGrp="1"/>
          </p:cNvSpPr>
          <p:nvPr>
            <p:ph sz="quarter" idx="13"/>
          </p:nvPr>
        </p:nvSpPr>
        <p:spPr/>
        <p:txBody>
          <a:bodyPr/>
          <a:lstStyle/>
          <a:p>
            <a:r>
              <a:rPr lang="en-US" altLang="en-US" dirty="0"/>
              <a:t>Dressing open wounds</a:t>
            </a:r>
          </a:p>
          <a:p>
            <a:pPr lvl="1"/>
            <a:r>
              <a:rPr lang="en-US" altLang="en-US" dirty="0"/>
              <a:t>Take Standard Precautions.</a:t>
            </a:r>
          </a:p>
          <a:p>
            <a:pPr lvl="1"/>
            <a:r>
              <a:rPr lang="en-US" altLang="en-US" dirty="0"/>
              <a:t>Expose wound.</a:t>
            </a:r>
          </a:p>
          <a:p>
            <a:pPr lvl="1"/>
            <a:r>
              <a:rPr lang="en-US" altLang="en-US" dirty="0"/>
              <a:t>Use sterile or very clean materials.</a:t>
            </a:r>
          </a:p>
          <a:p>
            <a:pPr lvl="1"/>
            <a:r>
              <a:rPr lang="en-US" altLang="en-US" dirty="0"/>
              <a:t>Cover entire wound.</a:t>
            </a:r>
          </a:p>
          <a:p>
            <a:pPr lvl="1"/>
            <a:r>
              <a:rPr lang="en-US" altLang="en-US" dirty="0"/>
              <a:t>Control bleeding by direct pressure and/or hemostatic agents or dressings to stop or slow bleeding.</a:t>
            </a:r>
          </a:p>
          <a:p>
            <a:pPr lvl="1"/>
            <a:r>
              <a:rPr lang="en-US" altLang="en-US" dirty="0"/>
              <a:t>Do not remove dressings.</a:t>
            </a:r>
          </a:p>
        </p:txBody>
      </p:sp>
    </p:spTree>
    <p:extLst>
      <p:ext uri="{BB962C8B-B14F-4D97-AF65-F5344CB8AC3E}">
        <p14:creationId xmlns:p14="http://schemas.microsoft.com/office/powerpoint/2010/main" val="1395570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1263-6209-473A-9ECD-63F9AD08823C}"/>
              </a:ext>
            </a:extLst>
          </p:cNvPr>
          <p:cNvSpPr>
            <a:spLocks noGrp="1"/>
          </p:cNvSpPr>
          <p:nvPr>
            <p:ph type="title"/>
          </p:nvPr>
        </p:nvSpPr>
        <p:spPr/>
        <p:txBody>
          <a:bodyPr/>
          <a:lstStyle/>
          <a:p>
            <a:r>
              <a:rPr lang="en-US" dirty="0"/>
              <a:t>Patient Care </a:t>
            </a:r>
            <a:r>
              <a:rPr lang="en-US" sz="2000" b="0" dirty="0"/>
              <a:t>(8 of 8)</a:t>
            </a:r>
            <a:endParaRPr lang="en-IN" sz="2000" b="0" dirty="0"/>
          </a:p>
        </p:txBody>
      </p:sp>
      <p:sp>
        <p:nvSpPr>
          <p:cNvPr id="3" name="Content Placeholder 2">
            <a:extLst>
              <a:ext uri="{FF2B5EF4-FFF2-40B4-BE49-F238E27FC236}">
                <a16:creationId xmlns:a16="http://schemas.microsoft.com/office/drawing/2014/main" id="{1A0FCB9B-526E-442A-8BF3-2E7401228369}"/>
              </a:ext>
            </a:extLst>
          </p:cNvPr>
          <p:cNvSpPr>
            <a:spLocks noGrp="1"/>
          </p:cNvSpPr>
          <p:nvPr>
            <p:ph sz="quarter" idx="13"/>
          </p:nvPr>
        </p:nvSpPr>
        <p:spPr/>
        <p:txBody>
          <a:bodyPr/>
          <a:lstStyle/>
          <a:p>
            <a:r>
              <a:rPr lang="en-US" altLang="en-US" dirty="0"/>
              <a:t>Bandaging open wounds</a:t>
            </a:r>
          </a:p>
          <a:p>
            <a:pPr lvl="1"/>
            <a:r>
              <a:rPr lang="en-US" altLang="en-US" dirty="0"/>
              <a:t>Do not bandage too tightly or too loosely.</a:t>
            </a:r>
          </a:p>
          <a:p>
            <a:pPr lvl="1"/>
            <a:r>
              <a:rPr lang="en-US" altLang="en-US" dirty="0"/>
              <a:t>Do not leave loose ends.</a:t>
            </a:r>
          </a:p>
          <a:p>
            <a:pPr lvl="1"/>
            <a:r>
              <a:rPr lang="en-US" altLang="en-US" dirty="0"/>
              <a:t>Do not cover tips of fingers or toes.</a:t>
            </a:r>
          </a:p>
          <a:p>
            <a:pPr lvl="2"/>
            <a:r>
              <a:rPr lang="en-US" altLang="en-US" dirty="0"/>
              <a:t>Must observe distal skin color changes</a:t>
            </a:r>
          </a:p>
          <a:p>
            <a:pPr lvl="1"/>
            <a:r>
              <a:rPr lang="en-US" altLang="en-US" dirty="0"/>
              <a:t>Cover all edges of dressings.</a:t>
            </a:r>
          </a:p>
        </p:txBody>
      </p:sp>
    </p:spTree>
    <p:extLst>
      <p:ext uri="{BB962C8B-B14F-4D97-AF65-F5344CB8AC3E}">
        <p14:creationId xmlns:p14="http://schemas.microsoft.com/office/powerpoint/2010/main" val="13521388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1C382-4244-4554-9874-150979CC20A1}"/>
              </a:ext>
            </a:extLst>
          </p:cNvPr>
          <p:cNvSpPr>
            <a:spLocks noGrp="1"/>
          </p:cNvSpPr>
          <p:nvPr>
            <p:ph type="title"/>
          </p:nvPr>
        </p:nvSpPr>
        <p:spPr/>
        <p:txBody>
          <a:bodyPr/>
          <a:lstStyle/>
          <a:p>
            <a:r>
              <a:rPr lang="en-IN" dirty="0"/>
              <a:t>Bandaging Open Wounds </a:t>
            </a:r>
            <a:r>
              <a:rPr lang="en-IN" sz="2000" b="0" dirty="0"/>
              <a:t>(1 of 2)</a:t>
            </a:r>
          </a:p>
        </p:txBody>
      </p:sp>
      <p:pic>
        <p:nvPicPr>
          <p:cNvPr id="4" name="Picture 3" descr="Photograph showing an E M T holds a patient's right hand while wrapping a bandage around his right wrist.">
            <a:extLst>
              <a:ext uri="{FF2B5EF4-FFF2-40B4-BE49-F238E27FC236}">
                <a16:creationId xmlns:a16="http://schemas.microsoft.com/office/drawing/2014/main" id="{9277F70D-6CB7-41CE-A330-A7F18C8D8098}"/>
              </a:ext>
            </a:extLst>
          </p:cNvPr>
          <p:cNvPicPr>
            <a:picLocks noChangeAspect="1"/>
          </p:cNvPicPr>
          <p:nvPr/>
        </p:nvPicPr>
        <p:blipFill>
          <a:blip r:embed="rId3"/>
          <a:stretch>
            <a:fillRect/>
          </a:stretch>
        </p:blipFill>
        <p:spPr>
          <a:xfrm>
            <a:off x="1588496" y="1571316"/>
            <a:ext cx="5967008" cy="3975500"/>
          </a:xfrm>
          <a:prstGeom prst="rect">
            <a:avLst/>
          </a:prstGeom>
        </p:spPr>
      </p:pic>
      <p:sp>
        <p:nvSpPr>
          <p:cNvPr id="3" name="Content Placeholder 2">
            <a:extLst>
              <a:ext uri="{FF2B5EF4-FFF2-40B4-BE49-F238E27FC236}">
                <a16:creationId xmlns:a16="http://schemas.microsoft.com/office/drawing/2014/main" id="{0412BA74-847A-455A-ABC7-F5BEE4C12341}"/>
              </a:ext>
            </a:extLst>
          </p:cNvPr>
          <p:cNvSpPr>
            <a:spLocks noGrp="1"/>
          </p:cNvSpPr>
          <p:nvPr>
            <p:ph sz="quarter" idx="14"/>
          </p:nvPr>
        </p:nvSpPr>
        <p:spPr>
          <a:xfrm>
            <a:off x="457199" y="5687302"/>
            <a:ext cx="8523171" cy="660880"/>
          </a:xfrm>
        </p:spPr>
        <p:txBody>
          <a:bodyPr/>
          <a:lstStyle/>
          <a:p>
            <a:pPr marL="432" indent="0">
              <a:buNone/>
            </a:pPr>
            <a:r>
              <a:rPr lang="en-US" sz="2000" dirty="0"/>
              <a:t>To apply a self-adhering roller bandage, secure it with several overlapping wraps.</a:t>
            </a:r>
          </a:p>
        </p:txBody>
      </p:sp>
    </p:spTree>
    <p:extLst>
      <p:ext uri="{BB962C8B-B14F-4D97-AF65-F5344CB8AC3E}">
        <p14:creationId xmlns:p14="http://schemas.microsoft.com/office/powerpoint/2010/main" val="4743939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1C382-4244-4554-9874-150979CC20A1}"/>
              </a:ext>
            </a:extLst>
          </p:cNvPr>
          <p:cNvSpPr>
            <a:spLocks noGrp="1"/>
          </p:cNvSpPr>
          <p:nvPr>
            <p:ph type="title"/>
          </p:nvPr>
        </p:nvSpPr>
        <p:spPr/>
        <p:txBody>
          <a:bodyPr/>
          <a:lstStyle/>
          <a:p>
            <a:r>
              <a:rPr lang="en-IN" dirty="0"/>
              <a:t>Bandaging Open Wounds </a:t>
            </a:r>
            <a:r>
              <a:rPr lang="en-IN" sz="2000" b="0" dirty="0"/>
              <a:t>(2 of 2)</a:t>
            </a:r>
          </a:p>
        </p:txBody>
      </p:sp>
      <p:pic>
        <p:nvPicPr>
          <p:cNvPr id="5" name="Picture 4" descr="Photograph showing an E M T wraps a bandage around a patient's right wrist.">
            <a:extLst>
              <a:ext uri="{FF2B5EF4-FFF2-40B4-BE49-F238E27FC236}">
                <a16:creationId xmlns:a16="http://schemas.microsoft.com/office/drawing/2014/main" id="{22335A2D-6373-4E0F-A33A-650951DE128D}"/>
              </a:ext>
            </a:extLst>
          </p:cNvPr>
          <p:cNvPicPr>
            <a:picLocks noChangeAspect="1"/>
          </p:cNvPicPr>
          <p:nvPr/>
        </p:nvPicPr>
        <p:blipFill>
          <a:blip r:embed="rId3"/>
          <a:stretch>
            <a:fillRect/>
          </a:stretch>
        </p:blipFill>
        <p:spPr>
          <a:xfrm>
            <a:off x="1373280" y="1566849"/>
            <a:ext cx="6397440" cy="4262275"/>
          </a:xfrm>
          <a:prstGeom prst="rect">
            <a:avLst/>
          </a:prstGeom>
        </p:spPr>
      </p:pic>
      <p:sp>
        <p:nvSpPr>
          <p:cNvPr id="3" name="Content Placeholder 2">
            <a:extLst>
              <a:ext uri="{FF2B5EF4-FFF2-40B4-BE49-F238E27FC236}">
                <a16:creationId xmlns:a16="http://schemas.microsoft.com/office/drawing/2014/main" id="{0412BA74-847A-455A-ABC7-F5BEE4C12341}"/>
              </a:ext>
            </a:extLst>
          </p:cNvPr>
          <p:cNvSpPr>
            <a:spLocks noGrp="1"/>
          </p:cNvSpPr>
          <p:nvPr>
            <p:ph sz="quarter" idx="14"/>
          </p:nvPr>
        </p:nvSpPr>
        <p:spPr>
          <a:xfrm>
            <a:off x="457200" y="6009842"/>
            <a:ext cx="6642847" cy="369446"/>
          </a:xfrm>
        </p:spPr>
        <p:txBody>
          <a:bodyPr/>
          <a:lstStyle/>
          <a:p>
            <a:pPr marL="432" indent="0">
              <a:buNone/>
            </a:pPr>
            <a:r>
              <a:rPr lang="en-US" sz="2000" dirty="0"/>
              <a:t>To apply a self-adhering roller bandage, keep it snug.</a:t>
            </a:r>
          </a:p>
        </p:txBody>
      </p:sp>
    </p:spTree>
    <p:extLst>
      <p:ext uri="{BB962C8B-B14F-4D97-AF65-F5344CB8AC3E}">
        <p14:creationId xmlns:p14="http://schemas.microsoft.com/office/powerpoint/2010/main" val="2876305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4159420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E098-81C7-4D9A-A005-AB42015C620B}"/>
              </a:ext>
            </a:extLst>
          </p:cNvPr>
          <p:cNvSpPr>
            <a:spLocks noGrp="1"/>
          </p:cNvSpPr>
          <p:nvPr>
            <p:ph type="title"/>
          </p:nvPr>
        </p:nvSpPr>
        <p:spPr/>
        <p:txBody>
          <a:bodyPr/>
          <a:lstStyle/>
          <a:p>
            <a:r>
              <a:rPr lang="en-US" dirty="0"/>
              <a:t>Chapter Review </a:t>
            </a:r>
            <a:r>
              <a:rPr lang="en-US" sz="2000" b="0" dirty="0"/>
              <a:t>(1 of 5)</a:t>
            </a:r>
            <a:endParaRPr lang="en-IN" sz="2000" b="0" dirty="0"/>
          </a:p>
        </p:txBody>
      </p:sp>
      <p:sp>
        <p:nvSpPr>
          <p:cNvPr id="3" name="Content Placeholder 2">
            <a:extLst>
              <a:ext uri="{FF2B5EF4-FFF2-40B4-BE49-F238E27FC236}">
                <a16:creationId xmlns:a16="http://schemas.microsoft.com/office/drawing/2014/main" id="{E2B8F7F5-9DCE-4EA5-902A-F10AA2DF661E}"/>
              </a:ext>
            </a:extLst>
          </p:cNvPr>
          <p:cNvSpPr>
            <a:spLocks noGrp="1"/>
          </p:cNvSpPr>
          <p:nvPr>
            <p:ph sz="quarter" idx="13"/>
          </p:nvPr>
        </p:nvSpPr>
        <p:spPr>
          <a:xfrm>
            <a:off x="457199" y="1556326"/>
            <a:ext cx="8500189" cy="4467955"/>
          </a:xfrm>
        </p:spPr>
        <p:txBody>
          <a:bodyPr/>
          <a:lstStyle/>
          <a:p>
            <a:r>
              <a:rPr lang="en-US" dirty="0"/>
              <a:t>Soft-tissue injuries may be closed (internal, with no pathway to the outside) or open (an injury in which the skin is interrupted, exposing the tissues below).</a:t>
            </a:r>
          </a:p>
          <a:p>
            <a:r>
              <a:rPr lang="en-US" dirty="0"/>
              <a:t>Closed injuries include contusions (bruises), hematomas, crush injuries, and blast injuries. Open wounds include abrasions, lacerations, punctures, avulsions, amputations, crush injuries, and blast injuries.</a:t>
            </a:r>
          </a:p>
          <a:p>
            <a:r>
              <a:rPr lang="en-US" dirty="0"/>
              <a:t>For open wounds, expose the wound, control bleeding, and prevent further contamination.</a:t>
            </a:r>
          </a:p>
        </p:txBody>
      </p:sp>
    </p:spTree>
    <p:extLst>
      <p:ext uri="{BB962C8B-B14F-4D97-AF65-F5344CB8AC3E}">
        <p14:creationId xmlns:p14="http://schemas.microsoft.com/office/powerpoint/2010/main" val="6491739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E098-81C7-4D9A-A005-AB42015C620B}"/>
              </a:ext>
            </a:extLst>
          </p:cNvPr>
          <p:cNvSpPr>
            <a:spLocks noGrp="1"/>
          </p:cNvSpPr>
          <p:nvPr>
            <p:ph type="title"/>
          </p:nvPr>
        </p:nvSpPr>
        <p:spPr/>
        <p:txBody>
          <a:bodyPr/>
          <a:lstStyle/>
          <a:p>
            <a:r>
              <a:rPr lang="en-US" dirty="0"/>
              <a:t>Chapter Review </a:t>
            </a:r>
            <a:r>
              <a:rPr lang="en-US" sz="2000" b="0" dirty="0"/>
              <a:t>(2 of 5)</a:t>
            </a:r>
            <a:endParaRPr lang="en-IN" sz="2000" b="0" dirty="0"/>
          </a:p>
        </p:txBody>
      </p:sp>
      <p:sp>
        <p:nvSpPr>
          <p:cNvPr id="3" name="Content Placeholder 2">
            <a:extLst>
              <a:ext uri="{FF2B5EF4-FFF2-40B4-BE49-F238E27FC236}">
                <a16:creationId xmlns:a16="http://schemas.microsoft.com/office/drawing/2014/main" id="{E2B8F7F5-9DCE-4EA5-902A-F10AA2DF661E}"/>
              </a:ext>
            </a:extLst>
          </p:cNvPr>
          <p:cNvSpPr>
            <a:spLocks noGrp="1"/>
          </p:cNvSpPr>
          <p:nvPr>
            <p:ph sz="quarter" idx="13"/>
          </p:nvPr>
        </p:nvSpPr>
        <p:spPr>
          <a:xfrm>
            <a:off x="457200" y="1556326"/>
            <a:ext cx="8229600" cy="4467955"/>
          </a:xfrm>
        </p:spPr>
        <p:txBody>
          <a:bodyPr/>
          <a:lstStyle/>
          <a:p>
            <a:r>
              <a:rPr lang="en-US" dirty="0"/>
              <a:t>For both open and closed injuries, take appropriate Standard Precautions; note the mechanism of injury; protect the patient’s airway and breathing; consider the need for oxygen by nonrebreather mask; treat for shock; and transport.</a:t>
            </a:r>
          </a:p>
        </p:txBody>
      </p:sp>
    </p:spTree>
    <p:extLst>
      <p:ext uri="{BB962C8B-B14F-4D97-AF65-F5344CB8AC3E}">
        <p14:creationId xmlns:p14="http://schemas.microsoft.com/office/powerpoint/2010/main" val="24390058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E098-81C7-4D9A-A005-AB42015C620B}"/>
              </a:ext>
            </a:extLst>
          </p:cNvPr>
          <p:cNvSpPr>
            <a:spLocks noGrp="1"/>
          </p:cNvSpPr>
          <p:nvPr>
            <p:ph type="title"/>
          </p:nvPr>
        </p:nvSpPr>
        <p:spPr/>
        <p:txBody>
          <a:bodyPr/>
          <a:lstStyle/>
          <a:p>
            <a:r>
              <a:rPr lang="en-US" dirty="0"/>
              <a:t>Chapter Review </a:t>
            </a:r>
            <a:r>
              <a:rPr lang="en-US" sz="2000" b="0" dirty="0"/>
              <a:t>(3 of 5)</a:t>
            </a:r>
            <a:endParaRPr lang="en-IN" sz="2000" b="0" dirty="0"/>
          </a:p>
        </p:txBody>
      </p:sp>
      <p:sp>
        <p:nvSpPr>
          <p:cNvPr id="3" name="Content Placeholder 2">
            <a:extLst>
              <a:ext uri="{FF2B5EF4-FFF2-40B4-BE49-F238E27FC236}">
                <a16:creationId xmlns:a16="http://schemas.microsoft.com/office/drawing/2014/main" id="{E2B8F7F5-9DCE-4EA5-902A-F10AA2DF661E}"/>
              </a:ext>
            </a:extLst>
          </p:cNvPr>
          <p:cNvSpPr>
            <a:spLocks noGrp="1"/>
          </p:cNvSpPr>
          <p:nvPr>
            <p:ph sz="quarter" idx="13"/>
          </p:nvPr>
        </p:nvSpPr>
        <p:spPr>
          <a:xfrm>
            <a:off x="457200" y="1556326"/>
            <a:ext cx="8229600" cy="4467955"/>
          </a:xfrm>
        </p:spPr>
        <p:txBody>
          <a:bodyPr/>
          <a:lstStyle/>
          <a:p>
            <a:r>
              <a:rPr lang="en-US" dirty="0"/>
              <a:t>Burn severity is determined by considering the source of the burn, body regions burned, depth of the burn (superficial, partial thickness, or full thickness), extent of the burn (by rule of nines or rule of palm), age of the patient (children under 5 and adults over 55 react most severely), and other patient illnesses or injuries.</a:t>
            </a:r>
          </a:p>
        </p:txBody>
      </p:sp>
    </p:spTree>
    <p:extLst>
      <p:ext uri="{BB962C8B-B14F-4D97-AF65-F5344CB8AC3E}">
        <p14:creationId xmlns:p14="http://schemas.microsoft.com/office/powerpoint/2010/main" val="42332959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E098-81C7-4D9A-A005-AB42015C620B}"/>
              </a:ext>
            </a:extLst>
          </p:cNvPr>
          <p:cNvSpPr>
            <a:spLocks noGrp="1"/>
          </p:cNvSpPr>
          <p:nvPr>
            <p:ph type="title"/>
          </p:nvPr>
        </p:nvSpPr>
        <p:spPr/>
        <p:txBody>
          <a:bodyPr/>
          <a:lstStyle/>
          <a:p>
            <a:r>
              <a:rPr lang="en-US" dirty="0"/>
              <a:t>Chapter Review </a:t>
            </a:r>
            <a:r>
              <a:rPr lang="en-US" sz="2000" b="0" dirty="0"/>
              <a:t>(4 of 5)</a:t>
            </a:r>
            <a:endParaRPr lang="en-IN" sz="2000" b="0" dirty="0"/>
          </a:p>
        </p:txBody>
      </p:sp>
      <p:sp>
        <p:nvSpPr>
          <p:cNvPr id="3" name="Content Placeholder 2">
            <a:extLst>
              <a:ext uri="{FF2B5EF4-FFF2-40B4-BE49-F238E27FC236}">
                <a16:creationId xmlns:a16="http://schemas.microsoft.com/office/drawing/2014/main" id="{E2B8F7F5-9DCE-4EA5-902A-F10AA2DF661E}"/>
              </a:ext>
            </a:extLst>
          </p:cNvPr>
          <p:cNvSpPr>
            <a:spLocks noGrp="1"/>
          </p:cNvSpPr>
          <p:nvPr>
            <p:ph sz="quarter" idx="13"/>
          </p:nvPr>
        </p:nvSpPr>
        <p:spPr>
          <a:xfrm>
            <a:off x="457199" y="1556326"/>
            <a:ext cx="8009069" cy="4467955"/>
          </a:xfrm>
        </p:spPr>
        <p:txBody>
          <a:bodyPr/>
          <a:lstStyle/>
          <a:p>
            <a:r>
              <a:rPr lang="en-US" dirty="0"/>
              <a:t>Care for burns includes stopping the burning process (using water for a thermal burn, brushing away dry chemicals), covering a thermal burn with a dry sterile dressing, flushing a chemical burn with sterile water, protecting the airway, administering oxygen as appropriate, treating for shock, and transporting the patient to a medical facility.</a:t>
            </a:r>
          </a:p>
        </p:txBody>
      </p:sp>
    </p:spTree>
    <p:extLst>
      <p:ext uri="{BB962C8B-B14F-4D97-AF65-F5344CB8AC3E}">
        <p14:creationId xmlns:p14="http://schemas.microsoft.com/office/powerpoint/2010/main" val="6268406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E098-81C7-4D9A-A005-AB42015C620B}"/>
              </a:ext>
            </a:extLst>
          </p:cNvPr>
          <p:cNvSpPr>
            <a:spLocks noGrp="1"/>
          </p:cNvSpPr>
          <p:nvPr>
            <p:ph type="title"/>
          </p:nvPr>
        </p:nvSpPr>
        <p:spPr/>
        <p:txBody>
          <a:bodyPr/>
          <a:lstStyle/>
          <a:p>
            <a:r>
              <a:rPr lang="en-US" dirty="0"/>
              <a:t>Chapter Review </a:t>
            </a:r>
            <a:r>
              <a:rPr lang="en-US" sz="2000" b="0" dirty="0"/>
              <a:t>(5 of 5)</a:t>
            </a:r>
            <a:endParaRPr lang="en-IN" sz="2000" b="0" dirty="0"/>
          </a:p>
        </p:txBody>
      </p:sp>
      <p:sp>
        <p:nvSpPr>
          <p:cNvPr id="3" name="Content Placeholder 2">
            <a:extLst>
              <a:ext uri="{FF2B5EF4-FFF2-40B4-BE49-F238E27FC236}">
                <a16:creationId xmlns:a16="http://schemas.microsoft.com/office/drawing/2014/main" id="{E2B8F7F5-9DCE-4EA5-902A-F10AA2DF661E}"/>
              </a:ext>
            </a:extLst>
          </p:cNvPr>
          <p:cNvSpPr>
            <a:spLocks noGrp="1"/>
          </p:cNvSpPr>
          <p:nvPr>
            <p:ph sz="quarter" idx="13"/>
          </p:nvPr>
        </p:nvSpPr>
        <p:spPr>
          <a:xfrm>
            <a:off x="457199" y="1556326"/>
            <a:ext cx="7933766" cy="4467955"/>
          </a:xfrm>
        </p:spPr>
        <p:txBody>
          <a:bodyPr/>
          <a:lstStyle/>
          <a:p>
            <a:r>
              <a:rPr lang="en-US" dirty="0"/>
              <a:t>For treatment of electrical injuries, be sure that you and the patient are in a safe zone away from possible contact with electrical sources. Protect airway, breathing, and circulation. Be prepared to care for respiratory or cardiac arrest. Treat for shock, care for burns, and transport the patient.</a:t>
            </a:r>
          </a:p>
        </p:txBody>
      </p:sp>
    </p:spTree>
    <p:extLst>
      <p:ext uri="{BB962C8B-B14F-4D97-AF65-F5344CB8AC3E}">
        <p14:creationId xmlns:p14="http://schemas.microsoft.com/office/powerpoint/2010/main" val="1582036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Closed Wounds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38082224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1E7B-2BF9-4FA1-A0ED-985FE933CCAB}"/>
              </a:ext>
            </a:extLst>
          </p:cNvPr>
          <p:cNvSpPr>
            <a:spLocks noGrp="1"/>
          </p:cNvSpPr>
          <p:nvPr>
            <p:ph type="title"/>
          </p:nvPr>
        </p:nvSpPr>
        <p:spPr/>
        <p:txBody>
          <a:bodyPr/>
          <a:lstStyle/>
          <a:p>
            <a:r>
              <a:rPr lang="en-IN" dirty="0"/>
              <a:t>Remember </a:t>
            </a:r>
            <a:r>
              <a:rPr lang="en-IN" sz="2000" b="0" dirty="0"/>
              <a:t>(1 of 2)</a:t>
            </a:r>
          </a:p>
        </p:txBody>
      </p:sp>
      <p:sp>
        <p:nvSpPr>
          <p:cNvPr id="3" name="Content Placeholder 2">
            <a:extLst>
              <a:ext uri="{FF2B5EF4-FFF2-40B4-BE49-F238E27FC236}">
                <a16:creationId xmlns:a16="http://schemas.microsoft.com/office/drawing/2014/main" id="{6DE80AE6-A2D5-49B4-B733-9C4B52B10119}"/>
              </a:ext>
            </a:extLst>
          </p:cNvPr>
          <p:cNvSpPr>
            <a:spLocks noGrp="1"/>
          </p:cNvSpPr>
          <p:nvPr>
            <p:ph sz="quarter" idx="13"/>
          </p:nvPr>
        </p:nvSpPr>
        <p:spPr/>
        <p:txBody>
          <a:bodyPr/>
          <a:lstStyle/>
          <a:p>
            <a:r>
              <a:rPr lang="en-US" altLang="en-US" dirty="0"/>
              <a:t>The soft tissue of the body is made up of skin, fatty tissues, muscles, blood vessels, connective tissues, membranes, glands, and nerves.</a:t>
            </a:r>
          </a:p>
          <a:p>
            <a:r>
              <a:rPr lang="en-US" altLang="en-US" dirty="0"/>
              <a:t>The skin provides protection, water balance, temperature regulation, excretion, and shock absorption.</a:t>
            </a:r>
          </a:p>
          <a:p>
            <a:r>
              <a:rPr lang="en-US" altLang="en-US" b="1" dirty="0"/>
              <a:t>Open</a:t>
            </a:r>
            <a:r>
              <a:rPr lang="en-US" altLang="en-US" dirty="0"/>
              <a:t> or </a:t>
            </a:r>
            <a:r>
              <a:rPr lang="en-US" altLang="en-US" b="1" dirty="0"/>
              <a:t>closed</a:t>
            </a:r>
            <a:r>
              <a:rPr lang="en-US" altLang="en-US" dirty="0"/>
              <a:t> in reference to a soft-tissue injury is dictated by whether or not the skin is still intact.</a:t>
            </a:r>
          </a:p>
          <a:p>
            <a:r>
              <a:rPr lang="en-US" altLang="en-US" dirty="0"/>
              <a:t>Closed injuries must be evaluated with consideration to underlying anatomy and mechanism of injury.</a:t>
            </a:r>
          </a:p>
        </p:txBody>
      </p:sp>
    </p:spTree>
    <p:extLst>
      <p:ext uri="{BB962C8B-B14F-4D97-AF65-F5344CB8AC3E}">
        <p14:creationId xmlns:p14="http://schemas.microsoft.com/office/powerpoint/2010/main" val="36786062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1E7B-2BF9-4FA1-A0ED-985FE933CCAB}"/>
              </a:ext>
            </a:extLst>
          </p:cNvPr>
          <p:cNvSpPr>
            <a:spLocks noGrp="1"/>
          </p:cNvSpPr>
          <p:nvPr>
            <p:ph type="title"/>
          </p:nvPr>
        </p:nvSpPr>
        <p:spPr/>
        <p:txBody>
          <a:bodyPr/>
          <a:lstStyle/>
          <a:p>
            <a:r>
              <a:rPr lang="en-IN" dirty="0"/>
              <a:t>Remember </a:t>
            </a:r>
            <a:r>
              <a:rPr lang="en-IN" sz="2000" b="0" dirty="0"/>
              <a:t>(2 of 2)</a:t>
            </a:r>
          </a:p>
        </p:txBody>
      </p:sp>
      <p:sp>
        <p:nvSpPr>
          <p:cNvPr id="3" name="Content Placeholder 2">
            <a:extLst>
              <a:ext uri="{FF2B5EF4-FFF2-40B4-BE49-F238E27FC236}">
                <a16:creationId xmlns:a16="http://schemas.microsoft.com/office/drawing/2014/main" id="{6DE80AE6-A2D5-49B4-B733-9C4B52B10119}"/>
              </a:ext>
            </a:extLst>
          </p:cNvPr>
          <p:cNvSpPr>
            <a:spLocks noGrp="1"/>
          </p:cNvSpPr>
          <p:nvPr>
            <p:ph sz="quarter" idx="13"/>
          </p:nvPr>
        </p:nvSpPr>
        <p:spPr/>
        <p:txBody>
          <a:bodyPr/>
          <a:lstStyle/>
          <a:p>
            <a:r>
              <a:rPr lang="en-US" altLang="en-US" dirty="0"/>
              <a:t>Open injuries typically are easier to visualize, but they often can mask underlying injuries.</a:t>
            </a:r>
          </a:p>
          <a:p>
            <a:r>
              <a:rPr lang="en-US" altLang="en-US" dirty="0"/>
              <a:t>Burns involve immediate destruction of tissue but also can have a long-term effect, both physically and emotionally.</a:t>
            </a:r>
          </a:p>
          <a:p>
            <a:r>
              <a:rPr lang="en-US" altLang="en-US" dirty="0"/>
              <a:t>Safety must be a key concern when treating a patient with a burn or an electrical injury.</a:t>
            </a:r>
          </a:p>
          <a:p>
            <a:r>
              <a:rPr lang="en-US" altLang="en-US" dirty="0"/>
              <a:t>The goal of dressing and bandaging wounds is to control bleeding and to prevent infection.</a:t>
            </a:r>
          </a:p>
        </p:txBody>
      </p:sp>
    </p:spTree>
    <p:extLst>
      <p:ext uri="{BB962C8B-B14F-4D97-AF65-F5344CB8AC3E}">
        <p14:creationId xmlns:p14="http://schemas.microsoft.com/office/powerpoint/2010/main" val="4985269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8542-D210-4CAA-A371-334ADEF15465}"/>
              </a:ext>
            </a:extLst>
          </p:cNvPr>
          <p:cNvSpPr>
            <a:spLocks noGrp="1"/>
          </p:cNvSpPr>
          <p:nvPr>
            <p:ph type="title"/>
          </p:nvPr>
        </p:nvSpPr>
        <p:spPr/>
        <p:txBody>
          <a:bodyPr/>
          <a:lstStyle/>
          <a:p>
            <a:r>
              <a:rPr lang="en-US" dirty="0"/>
              <a:t>Questions to Consider </a:t>
            </a:r>
            <a:r>
              <a:rPr lang="en-US" sz="2000" b="0" dirty="0"/>
              <a:t>(1 of 2)</a:t>
            </a:r>
            <a:endParaRPr lang="en-IN" sz="2000" b="0" dirty="0"/>
          </a:p>
        </p:txBody>
      </p:sp>
      <p:sp>
        <p:nvSpPr>
          <p:cNvPr id="3" name="Content Placeholder 2">
            <a:extLst>
              <a:ext uri="{FF2B5EF4-FFF2-40B4-BE49-F238E27FC236}">
                <a16:creationId xmlns:a16="http://schemas.microsoft.com/office/drawing/2014/main" id="{C55AFF63-3923-42C7-B16E-8407781578F1}"/>
              </a:ext>
            </a:extLst>
          </p:cNvPr>
          <p:cNvSpPr>
            <a:spLocks noGrp="1"/>
          </p:cNvSpPr>
          <p:nvPr>
            <p:ph sz="quarter" idx="13"/>
          </p:nvPr>
        </p:nvSpPr>
        <p:spPr/>
        <p:txBody>
          <a:bodyPr/>
          <a:lstStyle/>
          <a:p>
            <a:r>
              <a:rPr lang="en-US" dirty="0"/>
              <a:t>Does the patient have a patent airway and is breathing adequate?</a:t>
            </a:r>
          </a:p>
          <a:p>
            <a:r>
              <a:rPr lang="en-US" dirty="0"/>
              <a:t>If the wound is penetrating, is there an exit wound?</a:t>
            </a:r>
          </a:p>
          <a:p>
            <a:r>
              <a:rPr lang="en-US" dirty="0"/>
              <a:t>What is the best way to immobilize an impaled object?</a:t>
            </a:r>
          </a:p>
        </p:txBody>
      </p:sp>
    </p:spTree>
    <p:extLst>
      <p:ext uri="{BB962C8B-B14F-4D97-AF65-F5344CB8AC3E}">
        <p14:creationId xmlns:p14="http://schemas.microsoft.com/office/powerpoint/2010/main" val="16214935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8542-D210-4CAA-A371-334ADEF15465}"/>
              </a:ext>
            </a:extLst>
          </p:cNvPr>
          <p:cNvSpPr>
            <a:spLocks noGrp="1"/>
          </p:cNvSpPr>
          <p:nvPr>
            <p:ph type="title"/>
          </p:nvPr>
        </p:nvSpPr>
        <p:spPr/>
        <p:txBody>
          <a:bodyPr/>
          <a:lstStyle/>
          <a:p>
            <a:r>
              <a:rPr lang="en-US" dirty="0"/>
              <a:t>Questions to Consider </a:t>
            </a:r>
            <a:r>
              <a:rPr lang="en-US" sz="2000" b="0" dirty="0"/>
              <a:t>(2 of 2)</a:t>
            </a:r>
            <a:endParaRPr lang="en-IN" sz="2000" b="0" dirty="0"/>
          </a:p>
        </p:txBody>
      </p:sp>
      <p:sp>
        <p:nvSpPr>
          <p:cNvPr id="3" name="Content Placeholder 2">
            <a:extLst>
              <a:ext uri="{FF2B5EF4-FFF2-40B4-BE49-F238E27FC236}">
                <a16:creationId xmlns:a16="http://schemas.microsoft.com/office/drawing/2014/main" id="{C55AFF63-3923-42C7-B16E-8407781578F1}"/>
              </a:ext>
            </a:extLst>
          </p:cNvPr>
          <p:cNvSpPr>
            <a:spLocks noGrp="1"/>
          </p:cNvSpPr>
          <p:nvPr>
            <p:ph sz="quarter" idx="13"/>
          </p:nvPr>
        </p:nvSpPr>
        <p:spPr/>
        <p:txBody>
          <a:bodyPr/>
          <a:lstStyle/>
          <a:p>
            <a:r>
              <a:rPr lang="en-US" dirty="0"/>
              <a:t>Is there respiratory involvement with the burn?</a:t>
            </a:r>
          </a:p>
          <a:p>
            <a:r>
              <a:rPr lang="en-US" dirty="0"/>
              <a:t>Have we irrigated the chemical burn sufficiently?</a:t>
            </a:r>
          </a:p>
          <a:p>
            <a:r>
              <a:rPr lang="en-US" dirty="0"/>
              <a:t>Does the electrical burn have an exit wound?</a:t>
            </a:r>
          </a:p>
          <a:p>
            <a:r>
              <a:rPr lang="en-US" dirty="0"/>
              <a:t>Is the bandage securely fastened to hold the dressing?</a:t>
            </a:r>
          </a:p>
        </p:txBody>
      </p:sp>
    </p:spTree>
    <p:extLst>
      <p:ext uri="{BB962C8B-B14F-4D97-AF65-F5344CB8AC3E}">
        <p14:creationId xmlns:p14="http://schemas.microsoft.com/office/powerpoint/2010/main" val="18958225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EB4-D534-49A3-B206-BF75D4FCB4A4}"/>
              </a:ext>
            </a:extLst>
          </p:cNvPr>
          <p:cNvSpPr>
            <a:spLocks noGrp="1"/>
          </p:cNvSpPr>
          <p:nvPr>
            <p:ph type="title"/>
          </p:nvPr>
        </p:nvSpPr>
        <p:spPr/>
        <p:txBody>
          <a:bodyPr/>
          <a:lstStyle/>
          <a:p>
            <a:r>
              <a:rPr lang="en-US" dirty="0"/>
              <a:t>Critical Thinking </a:t>
            </a:r>
            <a:r>
              <a:rPr lang="en-US" sz="2000" b="0" dirty="0"/>
              <a:t>(1 of 2)</a:t>
            </a:r>
            <a:endParaRPr lang="en-IN" sz="2000" b="0" dirty="0"/>
          </a:p>
        </p:txBody>
      </p:sp>
      <p:sp>
        <p:nvSpPr>
          <p:cNvPr id="3" name="Content Placeholder 2">
            <a:extLst>
              <a:ext uri="{FF2B5EF4-FFF2-40B4-BE49-F238E27FC236}">
                <a16:creationId xmlns:a16="http://schemas.microsoft.com/office/drawing/2014/main" id="{F95F68AA-A37A-4ADC-B11C-6AD7E15878D8}"/>
              </a:ext>
            </a:extLst>
          </p:cNvPr>
          <p:cNvSpPr>
            <a:spLocks noGrp="1"/>
          </p:cNvSpPr>
          <p:nvPr>
            <p:ph sz="quarter" idx="13"/>
          </p:nvPr>
        </p:nvSpPr>
        <p:spPr/>
        <p:txBody>
          <a:bodyPr/>
          <a:lstStyle/>
          <a:p>
            <a:r>
              <a:rPr lang="en-US" dirty="0"/>
              <a:t>A 21-year-old male lacerated his anterior elbow when he fell through a window. There is a lot of blood around the patient. Bystanders have applied numerous towels and washcloths over the wound (at least 3 inches thick).</a:t>
            </a:r>
          </a:p>
        </p:txBody>
      </p:sp>
    </p:spTree>
    <p:extLst>
      <p:ext uri="{BB962C8B-B14F-4D97-AF65-F5344CB8AC3E}">
        <p14:creationId xmlns:p14="http://schemas.microsoft.com/office/powerpoint/2010/main" val="19056643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EB4-D534-49A3-B206-BF75D4FCB4A4}"/>
              </a:ext>
            </a:extLst>
          </p:cNvPr>
          <p:cNvSpPr>
            <a:spLocks noGrp="1"/>
          </p:cNvSpPr>
          <p:nvPr>
            <p:ph type="title"/>
          </p:nvPr>
        </p:nvSpPr>
        <p:spPr/>
        <p:txBody>
          <a:bodyPr/>
          <a:lstStyle/>
          <a:p>
            <a:r>
              <a:rPr lang="en-US" dirty="0"/>
              <a:t>Critical Thinking </a:t>
            </a:r>
            <a:r>
              <a:rPr lang="en-US" sz="2000" b="0" dirty="0"/>
              <a:t>(2 of 2)</a:t>
            </a:r>
            <a:endParaRPr lang="en-IN" sz="2000" b="0" dirty="0"/>
          </a:p>
        </p:txBody>
      </p:sp>
      <p:sp>
        <p:nvSpPr>
          <p:cNvPr id="3" name="Content Placeholder 2">
            <a:extLst>
              <a:ext uri="{FF2B5EF4-FFF2-40B4-BE49-F238E27FC236}">
                <a16:creationId xmlns:a16="http://schemas.microsoft.com/office/drawing/2014/main" id="{F95F68AA-A37A-4ADC-B11C-6AD7E15878D8}"/>
              </a:ext>
            </a:extLst>
          </p:cNvPr>
          <p:cNvSpPr>
            <a:spLocks noGrp="1"/>
          </p:cNvSpPr>
          <p:nvPr>
            <p:ph sz="quarter" idx="13"/>
          </p:nvPr>
        </p:nvSpPr>
        <p:spPr>
          <a:xfrm>
            <a:off x="457200" y="1556326"/>
            <a:ext cx="8378890" cy="4467955"/>
          </a:xfrm>
        </p:spPr>
        <p:txBody>
          <a:bodyPr/>
          <a:lstStyle/>
          <a:p>
            <a:r>
              <a:rPr lang="en-US" dirty="0"/>
              <a:t>There are so many dressings on the wound that you can’t tell if it is still bleeding. The patient is alert, but pale and anxious. The radial pulse on his uninjured arm is weak and rapid. How much assessment of the wound should you do and how do you do it without making things worse?</a:t>
            </a:r>
          </a:p>
        </p:txBody>
      </p:sp>
    </p:spTree>
    <p:extLst>
      <p:ext uri="{BB962C8B-B14F-4D97-AF65-F5344CB8AC3E}">
        <p14:creationId xmlns:p14="http://schemas.microsoft.com/office/powerpoint/2010/main" val="5536957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7F73A-E3B5-47FE-8289-18244E54656D}"/>
              </a:ext>
            </a:extLst>
          </p:cNvPr>
          <p:cNvSpPr>
            <a:spLocks noGrp="1"/>
          </p:cNvSpPr>
          <p:nvPr>
            <p:ph type="title"/>
          </p:nvPr>
        </p:nvSpPr>
        <p:spPr/>
        <p:txBody>
          <a:bodyPr/>
          <a:lstStyle/>
          <a:p>
            <a:r>
              <a:rPr lang="en-IN" dirty="0"/>
              <a:t>Appendix 1</a:t>
            </a:r>
          </a:p>
        </p:txBody>
      </p:sp>
      <p:sp>
        <p:nvSpPr>
          <p:cNvPr id="5" name="Content Placeholder 4">
            <a:extLst>
              <a:ext uri="{FF2B5EF4-FFF2-40B4-BE49-F238E27FC236}">
                <a16:creationId xmlns:a16="http://schemas.microsoft.com/office/drawing/2014/main" id="{FF6707DD-A254-4AE7-904E-81F64A35B8B2}"/>
              </a:ext>
            </a:extLst>
          </p:cNvPr>
          <p:cNvSpPr>
            <a:spLocks noGrp="1"/>
          </p:cNvSpPr>
          <p:nvPr>
            <p:ph sz="quarter" idx="16"/>
          </p:nvPr>
        </p:nvSpPr>
        <p:spPr>
          <a:xfrm>
            <a:off x="457200" y="1555749"/>
            <a:ext cx="8439150" cy="2121102"/>
          </a:xfrm>
        </p:spPr>
        <p:txBody>
          <a:bodyPr/>
          <a:lstStyle/>
          <a:p>
            <a:pPr marL="432" indent="0">
              <a:buNone/>
            </a:pPr>
            <a:r>
              <a:rPr lang="en-US" sz="2400" dirty="0"/>
              <a:t>From the top to the inner layers, the skin surface comprises the epidermis, dermis, and subcutaneous layers. Underlying tissues and organs comprise sensory receptors, sebaceous glands, arrector pili muscles, hair, sweat glands, nerves, veins, and arteries.</a:t>
            </a:r>
            <a:endParaRPr lang="en-IN" sz="2400" dirty="0"/>
          </a:p>
        </p:txBody>
      </p:sp>
      <p:sp>
        <p:nvSpPr>
          <p:cNvPr id="14" name="Text Placeholder 13">
            <a:extLst>
              <a:ext uri="{FF2B5EF4-FFF2-40B4-BE49-F238E27FC236}">
                <a16:creationId xmlns:a16="http://schemas.microsoft.com/office/drawing/2014/main" id="{8F0446D1-D4EE-4456-8B52-71E673365F81}"/>
              </a:ext>
            </a:extLst>
          </p:cNvPr>
          <p:cNvSpPr>
            <a:spLocks noGrp="1"/>
          </p:cNvSpPr>
          <p:nvPr>
            <p:ph type="body" sz="quarter" idx="27"/>
          </p:nvPr>
        </p:nvSpPr>
        <p:spPr>
          <a:xfrm>
            <a:off x="457200" y="6035192"/>
            <a:ext cx="8439150" cy="316580"/>
          </a:xfrm>
        </p:spPr>
        <p:txBody>
          <a:bodyPr/>
          <a:lstStyle/>
          <a:p>
            <a:pPr>
              <a:buNone/>
            </a:pPr>
            <a:r>
              <a:rPr lang="en-IN" dirty="0">
                <a:hlinkClick r:id="rId2" action="ppaction://hlinksldjump"/>
              </a:rPr>
              <a:t>Return to presentation</a:t>
            </a:r>
            <a:endParaRPr lang="en-IN" dirty="0"/>
          </a:p>
        </p:txBody>
      </p:sp>
    </p:spTree>
    <p:extLst>
      <p:ext uri="{BB962C8B-B14F-4D97-AF65-F5344CB8AC3E}">
        <p14:creationId xmlns:p14="http://schemas.microsoft.com/office/powerpoint/2010/main" val="28337629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7F73A-E3B5-47FE-8289-18244E54656D}"/>
              </a:ext>
            </a:extLst>
          </p:cNvPr>
          <p:cNvSpPr>
            <a:spLocks noGrp="1"/>
          </p:cNvSpPr>
          <p:nvPr>
            <p:ph type="title"/>
          </p:nvPr>
        </p:nvSpPr>
        <p:spPr/>
        <p:txBody>
          <a:bodyPr/>
          <a:lstStyle/>
          <a:p>
            <a:r>
              <a:rPr lang="en-IN" dirty="0"/>
              <a:t>Appendix 2</a:t>
            </a:r>
          </a:p>
        </p:txBody>
      </p:sp>
      <p:sp>
        <p:nvSpPr>
          <p:cNvPr id="5" name="Content Placeholder 4">
            <a:extLst>
              <a:ext uri="{FF2B5EF4-FFF2-40B4-BE49-F238E27FC236}">
                <a16:creationId xmlns:a16="http://schemas.microsoft.com/office/drawing/2014/main" id="{FF6707DD-A254-4AE7-904E-81F64A35B8B2}"/>
              </a:ext>
            </a:extLst>
          </p:cNvPr>
          <p:cNvSpPr>
            <a:spLocks noGrp="1"/>
          </p:cNvSpPr>
          <p:nvPr>
            <p:ph sz="quarter" idx="16"/>
          </p:nvPr>
        </p:nvSpPr>
        <p:spPr>
          <a:xfrm>
            <a:off x="457200" y="1555748"/>
            <a:ext cx="8439150" cy="2768825"/>
          </a:xfrm>
        </p:spPr>
        <p:txBody>
          <a:bodyPr/>
          <a:lstStyle/>
          <a:p>
            <a:pPr marL="432" indent="0">
              <a:buNone/>
            </a:pPr>
            <a:r>
              <a:rPr lang="en-IN" sz="2400" dirty="0"/>
              <a:t>Superficial burns are associated with skin reddening and involve only the outermost layer of skin, known as the epidermis. Partial thickness burns are associated with blisters and involve both the epidermal and dermal layers of the skin. In full thickness burns, all layers of the skin are damaged including the underlying tissues. Full thickness burns are associated with black or brown charring</a:t>
            </a:r>
            <a:r>
              <a:rPr lang="en-IN" sz="2400" dirty="0" smtClean="0"/>
              <a:t>.</a:t>
            </a:r>
            <a:endParaRPr lang="en-IN" sz="2400" dirty="0"/>
          </a:p>
        </p:txBody>
      </p:sp>
      <p:sp>
        <p:nvSpPr>
          <p:cNvPr id="14" name="Text Placeholder 13">
            <a:extLst>
              <a:ext uri="{FF2B5EF4-FFF2-40B4-BE49-F238E27FC236}">
                <a16:creationId xmlns:a16="http://schemas.microsoft.com/office/drawing/2014/main" id="{8F0446D1-D4EE-4456-8B52-71E673365F81}"/>
              </a:ext>
            </a:extLst>
          </p:cNvPr>
          <p:cNvSpPr>
            <a:spLocks noGrp="1"/>
          </p:cNvSpPr>
          <p:nvPr>
            <p:ph type="body" sz="quarter" idx="27"/>
          </p:nvPr>
        </p:nvSpPr>
        <p:spPr>
          <a:xfrm>
            <a:off x="457200" y="6035192"/>
            <a:ext cx="8439150" cy="316580"/>
          </a:xfrm>
        </p:spPr>
        <p:txBody>
          <a:bodyPr/>
          <a:lstStyle/>
          <a:p>
            <a:pPr>
              <a:buNone/>
            </a:pPr>
            <a:r>
              <a:rPr lang="en-IN" dirty="0">
                <a:hlinkClick r:id="rId2" action="ppaction://hlinksldjump"/>
              </a:rPr>
              <a:t>Return to presentation</a:t>
            </a:r>
            <a:endParaRPr lang="en-IN" dirty="0"/>
          </a:p>
        </p:txBody>
      </p:sp>
    </p:spTree>
    <p:extLst>
      <p:ext uri="{BB962C8B-B14F-4D97-AF65-F5344CB8AC3E}">
        <p14:creationId xmlns:p14="http://schemas.microsoft.com/office/powerpoint/2010/main" val="4130686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7F73A-E3B5-47FE-8289-18244E54656D}"/>
              </a:ext>
            </a:extLst>
          </p:cNvPr>
          <p:cNvSpPr>
            <a:spLocks noGrp="1"/>
          </p:cNvSpPr>
          <p:nvPr>
            <p:ph type="title"/>
          </p:nvPr>
        </p:nvSpPr>
        <p:spPr/>
        <p:txBody>
          <a:bodyPr/>
          <a:lstStyle/>
          <a:p>
            <a:r>
              <a:rPr lang="en-IN" dirty="0"/>
              <a:t>Appendix </a:t>
            </a:r>
            <a:r>
              <a:rPr lang="en-IN" dirty="0" smtClean="0"/>
              <a:t>3 </a:t>
            </a:r>
            <a:r>
              <a:rPr lang="en-IN" sz="2000" b="0" dirty="0"/>
              <a:t>(1 of 2)</a:t>
            </a:r>
          </a:p>
        </p:txBody>
      </p:sp>
      <p:sp>
        <p:nvSpPr>
          <p:cNvPr id="3" name="Content Placeholder 2">
            <a:extLst>
              <a:ext uri="{FF2B5EF4-FFF2-40B4-BE49-F238E27FC236}">
                <a16:creationId xmlns:a16="http://schemas.microsoft.com/office/drawing/2014/main" id="{B32C02C1-46CA-44FC-AD91-973FDCA912BF}"/>
              </a:ext>
            </a:extLst>
          </p:cNvPr>
          <p:cNvSpPr>
            <a:spLocks noGrp="1"/>
          </p:cNvSpPr>
          <p:nvPr>
            <p:ph sz="quarter" idx="13"/>
          </p:nvPr>
        </p:nvSpPr>
        <p:spPr>
          <a:xfrm>
            <a:off x="457200" y="1556326"/>
            <a:ext cx="8229600" cy="2406073"/>
          </a:xfrm>
        </p:spPr>
        <p:txBody>
          <a:bodyPr/>
          <a:lstStyle/>
          <a:p>
            <a:pPr marL="432" indent="0">
              <a:spcBef>
                <a:spcPts val="500"/>
              </a:spcBef>
              <a:buNone/>
            </a:pPr>
            <a:r>
              <a:rPr lang="en-US" sz="1600" dirty="0"/>
              <a:t>The rules are as follows for an adult.</a:t>
            </a:r>
          </a:p>
          <a:p>
            <a:pPr>
              <a:spcBef>
                <a:spcPts val="500"/>
              </a:spcBef>
            </a:pPr>
            <a:r>
              <a:rPr lang="en-US" sz="1600" dirty="0"/>
              <a:t>The anterior or posterior surface of the head represents 9 percent.</a:t>
            </a:r>
          </a:p>
          <a:p>
            <a:pPr>
              <a:spcBef>
                <a:spcPts val="500"/>
              </a:spcBef>
            </a:pPr>
            <a:r>
              <a:rPr lang="en-US" sz="1600" dirty="0"/>
              <a:t>The anterior or posterior surface of the upper torso or upper back represents 9 percent.</a:t>
            </a:r>
          </a:p>
          <a:p>
            <a:pPr>
              <a:spcBef>
                <a:spcPts val="500"/>
              </a:spcBef>
            </a:pPr>
            <a:r>
              <a:rPr lang="en-US" sz="1600" dirty="0"/>
              <a:t>The anterior or posterior surface of the abdomen and upper trunk or lower back and buttocks represents 9 percent.</a:t>
            </a:r>
          </a:p>
          <a:p>
            <a:pPr>
              <a:spcBef>
                <a:spcPts val="500"/>
              </a:spcBef>
            </a:pPr>
            <a:r>
              <a:rPr lang="en-US" sz="1600" dirty="0"/>
              <a:t>The anterior or posterior surface of each leg represents 9 percent.</a:t>
            </a:r>
          </a:p>
          <a:p>
            <a:pPr>
              <a:spcBef>
                <a:spcPts val="500"/>
              </a:spcBef>
            </a:pPr>
            <a:r>
              <a:rPr lang="en-US" sz="1600" dirty="0"/>
              <a:t>The anterior or posterior surface of each arm represents 4 and one half percent.</a:t>
            </a:r>
          </a:p>
          <a:p>
            <a:pPr>
              <a:spcBef>
                <a:spcPts val="500"/>
              </a:spcBef>
            </a:pPr>
            <a:r>
              <a:rPr lang="en-US" sz="1600" dirty="0"/>
              <a:t>The genitalia represents 1 percent</a:t>
            </a:r>
            <a:r>
              <a:rPr lang="en-US" sz="1600" dirty="0" smtClean="0"/>
              <a:t>.</a:t>
            </a:r>
            <a:endParaRPr lang="en-US" sz="1600" dirty="0"/>
          </a:p>
        </p:txBody>
      </p:sp>
      <p:sp>
        <p:nvSpPr>
          <p:cNvPr id="4" name="Content Placeholder 3"/>
          <p:cNvSpPr>
            <a:spLocks noGrp="1"/>
          </p:cNvSpPr>
          <p:nvPr>
            <p:ph sz="quarter" idx="14"/>
          </p:nvPr>
        </p:nvSpPr>
        <p:spPr>
          <a:xfrm>
            <a:off x="457200" y="4111507"/>
            <a:ext cx="8229600" cy="2111611"/>
          </a:xfrm>
        </p:spPr>
        <p:txBody>
          <a:bodyPr/>
          <a:lstStyle/>
          <a:p>
            <a:pPr marL="432" indent="0">
              <a:spcBef>
                <a:spcPts val="500"/>
              </a:spcBef>
              <a:buNone/>
            </a:pPr>
            <a:r>
              <a:rPr lang="en-US" sz="1600" dirty="0"/>
              <a:t>The rules are as follows for a child.</a:t>
            </a:r>
          </a:p>
          <a:p>
            <a:pPr>
              <a:spcBef>
                <a:spcPts val="500"/>
              </a:spcBef>
            </a:pPr>
            <a:r>
              <a:rPr lang="en-US" sz="1600" dirty="0"/>
              <a:t>The anterior or posterior surface of the head represents 18 percent.</a:t>
            </a:r>
          </a:p>
          <a:p>
            <a:pPr>
              <a:spcBef>
                <a:spcPts val="500"/>
              </a:spcBef>
            </a:pPr>
            <a:r>
              <a:rPr lang="en-US" sz="1600" dirty="0"/>
              <a:t>The anterior or posterior surface of the torso and upper trunk or back and buttocks represents 18 percent.</a:t>
            </a:r>
          </a:p>
          <a:p>
            <a:pPr>
              <a:spcBef>
                <a:spcPts val="500"/>
              </a:spcBef>
            </a:pPr>
            <a:r>
              <a:rPr lang="en-US" sz="1600" dirty="0"/>
              <a:t>The anterior or posterior surface of each leg represents 7 percent.</a:t>
            </a:r>
          </a:p>
          <a:p>
            <a:pPr>
              <a:spcBef>
                <a:spcPts val="500"/>
              </a:spcBef>
            </a:pPr>
            <a:r>
              <a:rPr lang="en-US" sz="1600" dirty="0"/>
              <a:t>The anterior or posterior surface of each arm represents 4 and one half percent.</a:t>
            </a:r>
          </a:p>
          <a:p>
            <a:pPr>
              <a:spcBef>
                <a:spcPts val="500"/>
              </a:spcBef>
            </a:pPr>
            <a:r>
              <a:rPr lang="en-US" sz="1600" dirty="0"/>
              <a:t>The genitalia represents 1 percent.</a:t>
            </a:r>
            <a:endParaRPr lang="en-US" sz="1600" dirty="0"/>
          </a:p>
        </p:txBody>
      </p:sp>
    </p:spTree>
    <p:extLst>
      <p:ext uri="{BB962C8B-B14F-4D97-AF65-F5344CB8AC3E}">
        <p14:creationId xmlns:p14="http://schemas.microsoft.com/office/powerpoint/2010/main" val="4153949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37288</TotalTime>
  <Words>6522</Words>
  <Application>Microsoft Office PowerPoint</Application>
  <PresentationFormat>On-screen Show (4:3)</PresentationFormat>
  <Paragraphs>772</Paragraphs>
  <Slides>100</Slides>
  <Notes>89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100</vt:i4>
      </vt:variant>
    </vt:vector>
  </HeadingPairs>
  <TitlesOfParts>
    <vt:vector size="109" baseType="lpstr">
      <vt:lpstr>ＭＳ Ｐゴシック</vt:lpstr>
      <vt:lpstr>Arial</vt:lpstr>
      <vt:lpstr>Gill Sans</vt:lpstr>
      <vt:lpstr>Lucida Grande</vt:lpstr>
      <vt:lpstr>Noto Sans Symbols</vt:lpstr>
      <vt:lpstr>Times New Roman</vt:lpstr>
      <vt:lpstr>Verdana</vt:lpstr>
      <vt:lpstr>508 Lecture</vt:lpstr>
      <vt:lpstr>2_508 Lecture</vt:lpstr>
      <vt:lpstr>Emergency Care</vt:lpstr>
      <vt:lpstr>Topics</vt:lpstr>
      <vt:lpstr>Soft Tissues</vt:lpstr>
      <vt:lpstr>Soft Tissues (1 of 4)</vt:lpstr>
      <vt:lpstr>Soft Tissues (2 of 4)</vt:lpstr>
      <vt:lpstr>Soft Tissues (3 of 4)</vt:lpstr>
      <vt:lpstr>Soft Tissues (4 of 4)</vt:lpstr>
      <vt:lpstr>The Skin</vt:lpstr>
      <vt:lpstr>Closed Wounds</vt:lpstr>
      <vt:lpstr>Closed Wounds (1 of 4)</vt:lpstr>
      <vt:lpstr>Closed Wounds (2 of 4)</vt:lpstr>
      <vt:lpstr>Closed Wounds (3 of 4)</vt:lpstr>
      <vt:lpstr>Closed Wounds (4 of 4)</vt:lpstr>
      <vt:lpstr>Patient Assessment (1 of 3)</vt:lpstr>
      <vt:lpstr>Patient Care (1 of 8)</vt:lpstr>
      <vt:lpstr>Patient Care (2 of 8)</vt:lpstr>
      <vt:lpstr>Open Wounds</vt:lpstr>
      <vt:lpstr>Types of Open Wounds (1 of 2)</vt:lpstr>
      <vt:lpstr>Types of Open Wounds (2 of 2)</vt:lpstr>
      <vt:lpstr>Think About It</vt:lpstr>
      <vt:lpstr>Emergency Care for Open Wounds</vt:lpstr>
      <vt:lpstr>Patient Assessment (2 of 3)</vt:lpstr>
      <vt:lpstr>Patient Care (3 of 8)</vt:lpstr>
      <vt:lpstr>Patient Care (4 of 8)</vt:lpstr>
      <vt:lpstr>Treating Specific Types of Open Wounds</vt:lpstr>
      <vt:lpstr>Treating Abrasions and Lacerations</vt:lpstr>
      <vt:lpstr>Treating Penetrating Trauma (1 of 2)</vt:lpstr>
      <vt:lpstr>Treating Penetrating Trauma (2 of 2)</vt:lpstr>
      <vt:lpstr>Treatment: Penetrating Trauma (1 of 2)</vt:lpstr>
      <vt:lpstr>Treatment: Penetrating Trauma (2 of 2)</vt:lpstr>
      <vt:lpstr>Treating Impaled Objects (1 of 2)</vt:lpstr>
      <vt:lpstr>Treating Impaled Objects (2 of 2)</vt:lpstr>
      <vt:lpstr>Treatment: Impaled Objects (1 of 2)</vt:lpstr>
      <vt:lpstr>Treatment: Impaled Objects (2 of 2)</vt:lpstr>
      <vt:lpstr>Object Impaled in the Cheek (1 of 3)</vt:lpstr>
      <vt:lpstr>Object Impaled in the Cheek (2 of 3)</vt:lpstr>
      <vt:lpstr>Treatment: Impaled Object in Cheek</vt:lpstr>
      <vt:lpstr>Object Impaled in the Cheek (3 of 3)</vt:lpstr>
      <vt:lpstr>Puncture Wound or Object Impaled in the Eye (1 of 2)</vt:lpstr>
      <vt:lpstr>Treatment: Puncture Wound or Object Impaled in Eye (1 of 2)</vt:lpstr>
      <vt:lpstr>Treatment: Puncture Wound or Object Impaled in Eye (2 of 2)</vt:lpstr>
      <vt:lpstr>Puncture Wound or Object Impaled in the Eye (2 of 2)</vt:lpstr>
      <vt:lpstr>Treating Avulsions</vt:lpstr>
      <vt:lpstr>Treating Amputations (1 of 3)</vt:lpstr>
      <vt:lpstr>Treating Amputations (2 of 3)</vt:lpstr>
      <vt:lpstr>Treating Amputations (3 of 3)</vt:lpstr>
      <vt:lpstr>Treating Genital Injuries</vt:lpstr>
      <vt:lpstr>Burns </vt:lpstr>
      <vt:lpstr>Burns</vt:lpstr>
      <vt:lpstr>Patient Assessment (3 of 3)</vt:lpstr>
      <vt:lpstr>Classifying Burns by Agent and Source</vt:lpstr>
      <vt:lpstr>Assessment: Burns</vt:lpstr>
      <vt:lpstr>Classifying Burns by Depth (1 of 2)</vt:lpstr>
      <vt:lpstr>Superficial Burn</vt:lpstr>
      <vt:lpstr>Partial Thickness Burn (1 of 2)</vt:lpstr>
      <vt:lpstr>Partial Thickness Burn (2 of 2)</vt:lpstr>
      <vt:lpstr>Classifying Burns by Depth (2 of 2)</vt:lpstr>
      <vt:lpstr>Full Thickness Burn</vt:lpstr>
      <vt:lpstr>Determining the Severity of Burns (1 of 3)</vt:lpstr>
      <vt:lpstr>Determining the Severity of Burns (2 of 3)</vt:lpstr>
      <vt:lpstr>Burns: Severity</vt:lpstr>
      <vt:lpstr>Determining the Severity of Burns (3 of 3)</vt:lpstr>
      <vt:lpstr>Classifying Burns by Severity</vt:lpstr>
      <vt:lpstr>Pediatric Note</vt:lpstr>
      <vt:lpstr>Treating Specific Types of Burns (1 of 4)</vt:lpstr>
      <vt:lpstr>Treating Specific Types of Burns (2 of 4)</vt:lpstr>
      <vt:lpstr>Treating Specific Types of Burns (3 of 4)</vt:lpstr>
      <vt:lpstr>Treating Specific Types of Burns (4 of 4)</vt:lpstr>
      <vt:lpstr>Radiation Burns (1 of 2)</vt:lpstr>
      <vt:lpstr>Radiation Burns (2 of 2)</vt:lpstr>
      <vt:lpstr>Electrical Injuries </vt:lpstr>
      <vt:lpstr>Electrical Injuries</vt:lpstr>
      <vt:lpstr>Patient Care (5 of 8)</vt:lpstr>
      <vt:lpstr>Patient Care (6 of 8)</vt:lpstr>
      <vt:lpstr>Dressing and Bandaging</vt:lpstr>
      <vt:lpstr>Dressing and Bandaging (1 of 4)</vt:lpstr>
      <vt:lpstr>Dressing and Bandaging (2 of 4)</vt:lpstr>
      <vt:lpstr>Dressing and Bandaging (3 of 4)</vt:lpstr>
      <vt:lpstr>Dressing and Bandaging (4 of 4)</vt:lpstr>
      <vt:lpstr>Patient Care (7 of 8)</vt:lpstr>
      <vt:lpstr>Patient Care (8 of 8)</vt:lpstr>
      <vt:lpstr>Bandaging Open Wounds (1 of 2)</vt:lpstr>
      <vt:lpstr>Bandaging Open Wounds (2 of 2)</vt:lpstr>
      <vt:lpstr>Chapter Review</vt:lpstr>
      <vt:lpstr>Chapter Review (1 of 5)</vt:lpstr>
      <vt:lpstr>Chapter Review (2 of 5)</vt:lpstr>
      <vt:lpstr>Chapter Review (3 of 5)</vt:lpstr>
      <vt:lpstr>Chapter Review (4 of 5)</vt:lpstr>
      <vt:lpstr>Chapter Review (5 of 5)</vt:lpstr>
      <vt:lpstr>Remember (1 of 2)</vt:lpstr>
      <vt:lpstr>Remember (2 of 2)</vt:lpstr>
      <vt:lpstr>Questions to Consider (1 of 2)</vt:lpstr>
      <vt:lpstr>Questions to Consider (2 of 2)</vt:lpstr>
      <vt:lpstr>Critical Thinking (1 of 2)</vt:lpstr>
      <vt:lpstr>Critical Thinking (2 of 2)</vt:lpstr>
      <vt:lpstr>Copyright</vt:lpstr>
      <vt:lpstr>Appendix 1</vt:lpstr>
      <vt:lpstr>Appendix 2</vt:lpstr>
      <vt:lpstr>Appendix 3 (1 of 2)</vt:lpstr>
      <vt:lpstr>Appendix 3 (2 of 2)</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30, Soft-Tissue Trauma</dc:title>
  <dc:subject>Health</dc:subject>
  <dc:creator>Limmer/O'Keefe</dc:creator>
  <cp:keywords>Emergency Care</cp:keywords>
  <dc:description/>
  <cp:lastModifiedBy>Radhakrishnan, Rajendran</cp:lastModifiedBy>
  <cp:revision>2445</cp:revision>
  <dcterms:modified xsi:type="dcterms:W3CDTF">2020-01-13T13:12:19Z</dcterms:modified>
  <cp:category/>
</cp:coreProperties>
</file>