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84" r:id="rId2"/>
  </p:sldMasterIdLst>
  <p:notesMasterIdLst>
    <p:notesMasterId r:id="rId47"/>
  </p:notesMasterIdLst>
  <p:handoutMasterIdLst>
    <p:handoutMasterId r:id="rId48"/>
  </p:handoutMasterIdLst>
  <p:sldIdLst>
    <p:sldId id="354" r:id="rId3"/>
    <p:sldId id="355" r:id="rId4"/>
    <p:sldId id="356" r:id="rId5"/>
    <p:sldId id="600" r:id="rId6"/>
    <p:sldId id="601" r:id="rId7"/>
    <p:sldId id="602" r:id="rId8"/>
    <p:sldId id="603" r:id="rId9"/>
    <p:sldId id="604" r:id="rId10"/>
    <p:sldId id="605" r:id="rId11"/>
    <p:sldId id="606" r:id="rId12"/>
    <p:sldId id="607" r:id="rId13"/>
    <p:sldId id="608" r:id="rId14"/>
    <p:sldId id="609" r:id="rId15"/>
    <p:sldId id="610" r:id="rId16"/>
    <p:sldId id="611" r:id="rId17"/>
    <p:sldId id="612" r:id="rId18"/>
    <p:sldId id="523" r:id="rId19"/>
    <p:sldId id="613" r:id="rId20"/>
    <p:sldId id="614" r:id="rId21"/>
    <p:sldId id="615" r:id="rId22"/>
    <p:sldId id="616" r:id="rId23"/>
    <p:sldId id="617" r:id="rId24"/>
    <p:sldId id="618" r:id="rId25"/>
    <p:sldId id="619" r:id="rId26"/>
    <p:sldId id="620" r:id="rId27"/>
    <p:sldId id="621" r:id="rId28"/>
    <p:sldId id="622" r:id="rId29"/>
    <p:sldId id="623" r:id="rId30"/>
    <p:sldId id="624" r:id="rId31"/>
    <p:sldId id="625" r:id="rId32"/>
    <p:sldId id="626" r:id="rId33"/>
    <p:sldId id="627" r:id="rId34"/>
    <p:sldId id="628" r:id="rId35"/>
    <p:sldId id="629" r:id="rId36"/>
    <p:sldId id="630" r:id="rId37"/>
    <p:sldId id="631" r:id="rId38"/>
    <p:sldId id="632" r:id="rId39"/>
    <p:sldId id="633" r:id="rId40"/>
    <p:sldId id="634" r:id="rId41"/>
    <p:sldId id="635" r:id="rId42"/>
    <p:sldId id="636" r:id="rId43"/>
    <p:sldId id="637" r:id="rId44"/>
    <p:sldId id="638" r:id="rId45"/>
    <p:sldId id="298" r:id="rId4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77" userDrawn="1">
          <p15:clr>
            <a:srgbClr val="A4A3A4"/>
          </p15:clr>
        </p15:guide>
        <p15:guide id="2" pos="295" userDrawn="1">
          <p15:clr>
            <a:srgbClr val="A4A3A4"/>
          </p15:clr>
        </p15:guide>
        <p15:guide id="3" orient="horz" pos="9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31" autoAdjust="0"/>
    <p:restoredTop sz="94302" autoAdjust="0"/>
  </p:normalViewPr>
  <p:slideViewPr>
    <p:cSldViewPr snapToGrid="0" snapToObjects="1">
      <p:cViewPr varScale="1">
        <p:scale>
          <a:sx n="105" d="100"/>
          <a:sy n="105" d="100"/>
        </p:scale>
        <p:origin x="1890" y="102"/>
      </p:cViewPr>
      <p:guideLst>
        <p:guide orient="horz" pos="777"/>
        <p:guide pos="295"/>
        <p:guide orient="horz" pos="9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1/13/2020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rPr>
              <a:t>1) MathType Plugin</a:t>
            </a:r>
          </a:p>
          <a:p>
            <a:r>
              <a:rPr lang="en-US" sz="12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rPr>
              <a:t>2) Math Player (free versions available)</a:t>
            </a:r>
          </a:p>
          <a:p>
            <a:r>
              <a:rPr lang="en-US" sz="1200" b="0" i="0" u="none" strike="noStrike" kern="1200" cap="none" dirty="0">
                <a:solidFill>
                  <a:schemeClr val="dk1"/>
                </a:solidFill>
                <a:effectLst/>
                <a:latin typeface="Arial" panose="020B0604020202020204" pitchFamily="34" charset="0"/>
                <a:ea typeface="Arial"/>
                <a:cs typeface="Arial" panose="020B0604020202020204" pitchFamily="34" charset="0"/>
                <a:sym typeface="Arial"/>
              </a:rPr>
              <a:t>3) NVDA Reader (free versions available)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Covers Objective: 11.1</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Consider establishing a danger zone to account for safety-related concerns.</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b="1" dirty="0">
              <a:latin typeface="Arial" panose="020B0604020202020204" pitchFamily="34" charset="0"/>
              <a:ea typeface="ＭＳ Ｐゴシック" panose="020B0600070205080204" pitchFamily="34" charset="-128"/>
            </a:endParaRPr>
          </a:p>
          <a:p>
            <a:pPr eaLnBrk="1" hangingPunct="1"/>
            <a:r>
              <a:rPr lang="en-US" altLang="en-US" b="1" dirty="0">
                <a:latin typeface="Arial" panose="020B0604020202020204" pitchFamily="34" charset="0"/>
                <a:ea typeface="ＭＳ Ｐゴシック" panose="020B0600070205080204" pitchFamily="34" charset="-128"/>
              </a:rPr>
              <a:t>Discussion Topic:</a:t>
            </a:r>
            <a:r>
              <a:rPr lang="en-US" altLang="en-US" dirty="0">
                <a:latin typeface="Arial" panose="020B0604020202020204" pitchFamily="34" charset="0"/>
                <a:ea typeface="ＭＳ Ｐゴシック" panose="020B0600070205080204" pitchFamily="34" charset="-128"/>
              </a:rPr>
              <a:t> Describe a situation in which you might establish a danger zone. Discuss why you might need to use such a zone for this particular scene.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65945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Covers Objective: 11.1</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Consider establishing a danger zone to account for safety-related concerns.</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b="1" dirty="0">
              <a:latin typeface="Arial" panose="020B0604020202020204" pitchFamily="34" charset="0"/>
              <a:ea typeface="ＭＳ Ｐゴシック" panose="020B0600070205080204" pitchFamily="34" charset="-128"/>
            </a:endParaRPr>
          </a:p>
          <a:p>
            <a:pPr eaLnBrk="1" hangingPunct="1"/>
            <a:r>
              <a:rPr lang="en-US" altLang="en-US" b="1" dirty="0">
                <a:latin typeface="Arial" panose="020B0604020202020204" pitchFamily="34" charset="0"/>
                <a:ea typeface="ＭＳ Ｐゴシック" panose="020B0600070205080204" pitchFamily="34" charset="-128"/>
              </a:rPr>
              <a:t>Discussion Topic:</a:t>
            </a:r>
            <a:r>
              <a:rPr lang="en-US" altLang="en-US" dirty="0">
                <a:latin typeface="Arial" panose="020B0604020202020204" pitchFamily="34" charset="0"/>
                <a:ea typeface="ＭＳ Ｐゴシック" panose="020B0600070205080204" pitchFamily="34" charset="-128"/>
              </a:rPr>
              <a:t> Describe a situation in which you might establish a danger zone. Discuss why you might need to use such a zone for this particular scene.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132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Covers Objective: 11.1</a:t>
            </a:r>
          </a:p>
          <a:p>
            <a:pPr eaLnBrk="1" hangingPunct="1"/>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Because crime scenes and potential violence pose particular hazards, the EMT must learn to recognize the threats that these scenes present.</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a:t>
            </a:r>
            <a:r>
              <a:rPr lang="en-US" altLang="en-US" dirty="0">
                <a:latin typeface="Arial" panose="020B0604020202020204" pitchFamily="34" charset="0"/>
                <a:ea typeface="ＭＳ Ｐゴシック" panose="020B0600070205080204" pitchFamily="34" charset="-128"/>
                <a:cs typeface="Arial" panose="020B0604020202020204" pitchFamily="34" charset="0"/>
              </a:rPr>
              <a:t> Describe the signals of danger from violence that you may observe as you approach a scene. Give specific examples.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Use photographs of scenes. (You could even assemble pictures of local scenes.) Have students examine the pictures and provide a scene size-up.</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Critical Thinking Discussion: </a:t>
            </a:r>
            <a:r>
              <a:rPr lang="en-US" altLang="en-US" dirty="0">
                <a:latin typeface="Arial" panose="020B0604020202020204" pitchFamily="34" charset="0"/>
                <a:ea typeface="ＭＳ Ｐゴシック" panose="020B0600070205080204" pitchFamily="34" charset="-128"/>
                <a:cs typeface="Arial" panose="020B0604020202020204" pitchFamily="34" charset="0"/>
              </a:rPr>
              <a:t>As you respond to a very rural area, you note the signs of violence and are concerned for your safety. The victim's family is waving you in and yelling for you to hurry. Dispatch notes that the ETA for law enforcement is approximately 20 minutes. What do you do?</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79930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ea typeface="ＭＳ Ｐゴシック" panose="020B0600070205080204" pitchFamily="34" charset="-128"/>
              </a:rPr>
              <a:t>Covers Objective: 11.1</a:t>
            </a:r>
          </a:p>
          <a:p>
            <a:pPr eaLnBrk="1" hangingPunct="1">
              <a:spcBef>
                <a:spcPct val="0"/>
              </a:spcBef>
            </a:pPr>
            <a:endParaRPr lang="en-US" altLang="en-US" b="1" dirty="0">
              <a:latin typeface="Arial" panose="020B0604020202020204" pitchFamily="34" charset="0"/>
              <a:ea typeface="ＭＳ Ｐゴシック" panose="020B0600070205080204" pitchFamily="34" charset="-128"/>
            </a:endParaRPr>
          </a:p>
          <a:p>
            <a:pPr eaLnBrk="1" hangingPunct="1">
              <a:spcBef>
                <a:spcPct val="0"/>
              </a:spcBef>
            </a:pPr>
            <a:r>
              <a:rPr lang="en-US" altLang="en-US" b="1" dirty="0">
                <a:latin typeface="Arial" panose="020B0604020202020204" pitchFamily="34" charset="0"/>
                <a:ea typeface="ＭＳ Ｐゴシック" panose="020B0600070205080204" pitchFamily="34" charset="-128"/>
              </a:rPr>
              <a:t>Talking Points: </a:t>
            </a:r>
            <a:r>
              <a:rPr lang="en-US" altLang="en-US" dirty="0">
                <a:latin typeface="Arial" panose="020B0604020202020204" pitchFamily="34" charset="0"/>
                <a:ea typeface="ＭＳ Ｐゴシック" panose="020B0600070205080204" pitchFamily="34" charset="-128"/>
              </a:rPr>
              <a:t>The highest threats of potential violence would be scenes that have patients fighting or loud voices, weapons visible or in use, signs of alcohol or other drug use, unusual silence, or knowledge of prior violence at this specific scene.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67876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11.1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2174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Covers Objective: 11.1</a:t>
            </a:r>
          </a:p>
          <a:p>
            <a:pPr eaLnBrk="1" hangingPunct="1"/>
            <a:endParaRPr lang="en-US" altLang="en-US" b="1" dirty="0">
              <a:latin typeface="Arial" panose="020B0604020202020204" pitchFamily="34" charset="0"/>
              <a:ea typeface="ＭＳ Ｐゴシック" panose="020B0600070205080204" pitchFamily="34" charset="-128"/>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a:t>
            </a:r>
            <a:r>
              <a:rPr lang="en-US" altLang="en-US" b="0" dirty="0">
                <a:latin typeface="Arial" panose="020B0604020202020204" pitchFamily="34" charset="0"/>
                <a:ea typeface="ＭＳ Ｐゴシック" panose="020B0600070205080204" pitchFamily="34" charset="-128"/>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Take students outside on a walking tour in the area of your classroom. Identify and discuss potential scene safety hazards.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26171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Covers Objective: 11.1</a:t>
            </a:r>
          </a:p>
          <a:p>
            <a:pPr eaLnBrk="1" hangingPunct="1"/>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An assessment of mechanism of injury will help EMTs identify injuries "common" to particular situations and can help focus assessment on key subtle life threats.</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b="1" dirty="0">
              <a:latin typeface="Arial" panose="020B0604020202020204" pitchFamily="34" charset="0"/>
              <a:ea typeface="ＭＳ Ｐゴシック" panose="020B0600070205080204" pitchFamily="34" charset="-128"/>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Have students work in small groups. Give each group a picture of a motor vehicle crash or another mechanism of injury. Have the group discuss likely injuries based on scene clues. Discuss.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3902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11.1</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6080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Covers Objective: 11.1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7127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11.1</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85003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Planning Your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Plan 40 minutes for this chapter.</a:t>
            </a:r>
          </a:p>
          <a:p>
            <a:pPr>
              <a:buFontTx/>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 Scene Size-Up (40 minutes)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Note: The total teaching time recommended is only a guideline.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Core concepts:</a:t>
            </a:r>
          </a:p>
          <a:p>
            <a:pPr>
              <a:buFontTx/>
              <a:buChar char="•"/>
            </a:pPr>
            <a:r>
              <a:rPr lang="en-US" altLang="en-US" dirty="0">
                <a:ea typeface="ＭＳ Ｐゴシック" panose="020B0600070205080204" pitchFamily="34" charset="-128"/>
              </a:rPr>
              <a:t>Identifying hazards at a scene</a:t>
            </a:r>
          </a:p>
          <a:p>
            <a:pPr>
              <a:buFontTx/>
              <a:buChar char="•"/>
            </a:pPr>
            <a:r>
              <a:rPr lang="en-US" altLang="en-US" dirty="0">
                <a:ea typeface="ＭＳ Ｐゴシック" panose="020B0600070205080204" pitchFamily="34" charset="-128"/>
              </a:rPr>
              <a:t>Determining if a scene is safe to enter</a:t>
            </a:r>
          </a:p>
          <a:p>
            <a:pPr>
              <a:buFontTx/>
              <a:buChar char="•"/>
            </a:pPr>
            <a:r>
              <a:rPr lang="en-US" altLang="en-US" dirty="0">
                <a:ea typeface="ＭＳ Ｐゴシック" panose="020B0600070205080204" pitchFamily="34" charset="-128"/>
              </a:rPr>
              <a:t>Mechanisms of injury and how they relate to patient condition</a:t>
            </a:r>
          </a:p>
          <a:p>
            <a:pPr>
              <a:buFontTx/>
              <a:buChar char="•"/>
            </a:pPr>
            <a:r>
              <a:rPr lang="en-US" altLang="en-US" dirty="0">
                <a:ea typeface="ＭＳ Ｐゴシック" panose="020B0600070205080204" pitchFamily="34" charset="-128"/>
              </a:rPr>
              <a:t>Determining what additional assistance may be needed at a scene</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7670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11.1</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83393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Covers Objective: 11.1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39639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11.1</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5965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11.1</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6033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Covers Objective: 11.1</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b="1" dirty="0">
                <a:latin typeface="Arial" panose="020B0604020202020204" pitchFamily="34" charset="0"/>
                <a:ea typeface="ＭＳ Ｐゴシック" panose="020B0600070205080204" pitchFamily="34" charset="-128"/>
              </a:rPr>
              <a:t>Class Activity:</a:t>
            </a:r>
            <a:r>
              <a:rPr lang="en-US" altLang="en-US" dirty="0">
                <a:latin typeface="Arial" panose="020B0604020202020204" pitchFamily="34" charset="0"/>
                <a:ea typeface="ＭＳ Ｐゴシック" panose="020B0600070205080204" pitchFamily="34" charset="-128"/>
              </a:rPr>
              <a:t> Take a field trip to a junkyard. Examine cars that have been involved in collisions. Discuss how certain impacts would likely lead to specific injuries.</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5271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Covers Objective: 11.1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91050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Covers Objective: 11.1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83312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Covers Objective: 11.1</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5551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Covers Objective: 11.1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50177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Covers Objective: 11.1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7994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40 minutes</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Tips: </a:t>
            </a:r>
            <a:r>
              <a:rPr lang="en-US" altLang="en-US" dirty="0">
                <a:latin typeface="Arial" panose="020B0604020202020204" pitchFamily="34" charset="0"/>
                <a:ea typeface="ＭＳ Ｐゴシック" panose="020B0600070205080204" pitchFamily="34" charset="-128"/>
                <a:cs typeface="Arial" panose="020B0604020202020204" pitchFamily="34" charset="0"/>
              </a:rPr>
              <a:t>This lesson lends itself well to multimedia presentations. Use photographs and video clips of scenes to enhance your points. Make scene threats real. Discuss actual injuries to EMTs. Use news reports and journal articles to enhance realism. Use scenarios to create realistic decision making situations. Use programmed patients to add an element of urgency. Go outside and practice. Use local settings to identify potential scene hazards. Take safety evaluation out of the context of the classroom.</a:t>
            </a:r>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0107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Covers Objective: 11.1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77804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Covers Objective: 11.1</a:t>
            </a:r>
          </a:p>
          <a:p>
            <a:pPr eaLnBrk="1" hangingPunct="1"/>
            <a:endParaRPr lang="en-US" altLang="en-US" dirty="0">
              <a:latin typeface="Arial" panose="020B0604020202020204" pitchFamily="34" charset="0"/>
              <a:ea typeface="ＭＳ Ｐゴシック" panose="020B0600070205080204" pitchFamily="34" charset="-128"/>
            </a:endParaRPr>
          </a:p>
          <a:p>
            <a:r>
              <a:rPr lang="en-US" altLang="en-US" b="1" dirty="0">
                <a:latin typeface="Arial" panose="020B0604020202020204" pitchFamily="34" charset="0"/>
                <a:ea typeface="ＭＳ Ｐゴシック" panose="020B0600070205080204" pitchFamily="34" charset="-128"/>
              </a:rPr>
              <a:t>Discussion Topic:</a:t>
            </a:r>
            <a:r>
              <a:rPr lang="en-US" altLang="en-US" dirty="0">
                <a:latin typeface="Arial" panose="020B0604020202020204" pitchFamily="34" charset="0"/>
                <a:ea typeface="ＭＳ Ｐゴシック" panose="020B0600070205080204" pitchFamily="34" charset="-128"/>
              </a:rPr>
              <a:t> Discuss the expected injuries that might result from the following mechanisms: rear-end collisions, falls, blunt trauma.</a:t>
            </a:r>
          </a:p>
          <a:p>
            <a:endParaRPr lang="en-US" altLang="en-US" dirty="0">
              <a:latin typeface="Arial" panose="020B0604020202020204" pitchFamily="34" charset="0"/>
              <a:ea typeface="ＭＳ Ｐゴシック" panose="020B0600070205080204" pitchFamily="34" charset="-128"/>
            </a:endParaRPr>
          </a:p>
          <a:p>
            <a:r>
              <a:rPr lang="en-US" altLang="en-US" b="1" dirty="0">
                <a:latin typeface="Arial" panose="020B0604020202020204" pitchFamily="34" charset="0"/>
                <a:ea typeface="ＭＳ Ｐゴシック" panose="020B0600070205080204" pitchFamily="34" charset="-128"/>
              </a:rPr>
              <a:t>Class Activity:</a:t>
            </a:r>
            <a:r>
              <a:rPr lang="en-US" altLang="en-US" dirty="0">
                <a:latin typeface="Arial" panose="020B0604020202020204" pitchFamily="34" charset="0"/>
                <a:ea typeface="ＭＳ Ｐゴシック" panose="020B0600070205080204" pitchFamily="34" charset="-128"/>
              </a:rPr>
              <a:t> Walk around the surroundings of your classroom. Point out various mechanisms of injury and discuss.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5630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Covers Objective: 11.1</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Provide lists of scene clues. Have students consider the lists and determine the nature of illness. (Note: This is an excellent homework assignment.)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10809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Covers Objective: 11.1</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Provide lists of scene clues. Have students consider the lists and determine the nature of illness. (Note: This is an excellent homework assignment.)</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23413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Covers Objective: 11.1</a:t>
            </a:r>
          </a:p>
          <a:p>
            <a:pPr eaLnBrk="1" hangingPunct="1"/>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EMTs should use scene clues in addition to patient information to make accurate decisions in the field.</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b="1" dirty="0">
                <a:latin typeface="Arial" panose="020B0604020202020204" pitchFamily="34" charset="0"/>
                <a:ea typeface="ＭＳ Ｐゴシック" panose="020B0600070205080204" pitchFamily="34" charset="-128"/>
              </a:rPr>
              <a:t>Discussion Question:</a:t>
            </a:r>
            <a:r>
              <a:rPr lang="en-US" altLang="en-US" dirty="0">
                <a:latin typeface="Arial" panose="020B0604020202020204" pitchFamily="34" charset="0"/>
                <a:ea typeface="ＭＳ Ｐゴシック" panose="020B0600070205080204" pitchFamily="34" charset="-128"/>
              </a:rPr>
              <a:t> Discuss three scene clues that might help you identify the nature of the illness without talking to the patient.</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47402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ea typeface="ＭＳ Ｐゴシック" panose="020B0600070205080204" pitchFamily="34" charset="-128"/>
              </a:rPr>
              <a:t>Covers Objective: 11.1</a:t>
            </a:r>
            <a:endParaRPr lang="en-US" altLang="en-US"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299633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49120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999908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44016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a:t>
            </a:r>
            <a:r>
              <a:rPr lang="en-US" altLang="en-US" dirty="0">
                <a:latin typeface="Arial" panose="020B0604020202020204" pitchFamily="34" charset="0"/>
                <a:ea typeface="ＭＳ Ｐゴシック" panose="020B0600070205080204" pitchFamily="34" charset="-128"/>
                <a:cs typeface="Arial" panose="020B0604020202020204" pitchFamily="34" charset="0"/>
              </a:rPr>
              <a:t> Remind students that EMT safety comes first, and that they should not go into a scene if they are not cleared to do so by appropriate authority.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09262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11.1</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Points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Scene size-up begins at dispatch and continues until the conclusion of the call. Scene safety is the first priority of scene size-up. A safety assessment will determine how best to approach the scene.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62285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Lead students through the possible MOIs for each of these situations. Remind them of possible unseen injuries.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50015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Start with the generic steps for such a situation, and then brainstorm other possibilities you would need to prepare for.</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28675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11.1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6563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11.1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45619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11.1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92216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ＭＳ Ｐゴシック" panose="020B0600070205080204" pitchFamily="34" charset="-128"/>
              </a:rPr>
              <a:t>Covers Objective: 11.1</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42421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ea typeface="ＭＳ Ｐゴシック" panose="020B0600070205080204" pitchFamily="34" charset="-128"/>
              </a:rPr>
              <a:t>Covers Objective: 11.1</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b="1" dirty="0">
                <a:latin typeface="Arial" panose="020B0604020202020204" pitchFamily="34" charset="0"/>
                <a:ea typeface="ＭＳ Ｐゴシック" panose="020B0600070205080204" pitchFamily="34" charset="-128"/>
              </a:rPr>
              <a:t>Discussion Topic:</a:t>
            </a:r>
            <a:r>
              <a:rPr lang="en-US" altLang="en-US" dirty="0">
                <a:latin typeface="Arial" panose="020B0604020202020204" pitchFamily="34" charset="0"/>
                <a:ea typeface="ＭＳ Ｐゴシック" panose="020B0600070205080204" pitchFamily="34" charset="-128"/>
              </a:rPr>
              <a:t> Describe the steps of a safety evaluation as you approach the scene of a motor vehicle crash. Describe how this assessment might progress as you move from near the collision scene into the collision scene itself.</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45686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Five Content_Link">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Text Placeholder 12"/>
          <p:cNvSpPr>
            <a:spLocks noGrp="1"/>
          </p:cNvSpPr>
          <p:nvPr>
            <p:ph type="body" sz="quarter" idx="24"/>
          </p:nvPr>
        </p:nvSpPr>
        <p:spPr>
          <a:xfrm>
            <a:off x="4854576" y="4174123"/>
            <a:ext cx="3921956" cy="438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7" name="Text Placeholder 16"/>
          <p:cNvSpPr>
            <a:spLocks noGrp="1"/>
          </p:cNvSpPr>
          <p:nvPr>
            <p:ph type="body" sz="quarter" idx="25"/>
          </p:nvPr>
        </p:nvSpPr>
        <p:spPr>
          <a:xfrm>
            <a:off x="4854575" y="4683125"/>
            <a:ext cx="3922713" cy="641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Text Placeholder 18"/>
          <p:cNvSpPr>
            <a:spLocks noGrp="1"/>
          </p:cNvSpPr>
          <p:nvPr>
            <p:ph type="body" sz="quarter" idx="26"/>
          </p:nvPr>
        </p:nvSpPr>
        <p:spPr>
          <a:xfrm>
            <a:off x="4854575" y="5503863"/>
            <a:ext cx="3922713" cy="606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Text Placeholder 20"/>
          <p:cNvSpPr>
            <a:spLocks noGrp="1"/>
          </p:cNvSpPr>
          <p:nvPr>
            <p:ph type="body" sz="quarter" idx="27"/>
          </p:nvPr>
        </p:nvSpPr>
        <p:spPr>
          <a:xfrm>
            <a:off x="4452938" y="6110288"/>
            <a:ext cx="4443412" cy="64928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Text Placeholder 22"/>
          <p:cNvSpPr>
            <a:spLocks noGrp="1"/>
          </p:cNvSpPr>
          <p:nvPr>
            <p:ph type="body" sz="quarter" idx="28"/>
          </p:nvPr>
        </p:nvSpPr>
        <p:spPr>
          <a:xfrm>
            <a:off x="457200" y="5784850"/>
            <a:ext cx="3730625" cy="8207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60392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and Link">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Text Placeholder 2"/>
          <p:cNvSpPr>
            <a:spLocks noGrp="1"/>
          </p:cNvSpPr>
          <p:nvPr>
            <p:ph type="body" sz="quarter" idx="13"/>
          </p:nvPr>
        </p:nvSpPr>
        <p:spPr>
          <a:xfrm>
            <a:off x="674688" y="3962400"/>
            <a:ext cx="7783512" cy="1752600"/>
          </a:xfrm>
        </p:spPr>
        <p:txBody>
          <a:bodyPr/>
          <a:lstStyle>
            <a:lvl1pPr>
              <a:defRPr sz="2000">
                <a:latin typeface="+mn-lt"/>
              </a:defRPr>
            </a:lvl1pPr>
            <a:lvl2pPr>
              <a:defRPr sz="2000">
                <a:latin typeface="+mn-lt"/>
              </a:defRPr>
            </a:lvl2pPr>
            <a:lvl3pPr>
              <a:defRPr sz="2000">
                <a:latin typeface="+mn-lt"/>
              </a:defRPr>
            </a:lvl3pPr>
            <a:lvl4pPr>
              <a:defRPr sz="2000">
                <a:latin typeface="+mn-lt"/>
              </a:defRPr>
            </a:lvl4pPr>
            <a:lvl5pPr>
              <a:defRPr sz="2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249690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Link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Text Placeholder 2"/>
          <p:cNvSpPr>
            <a:spLocks noGrp="1"/>
          </p:cNvSpPr>
          <p:nvPr>
            <p:ph type="body" sz="quarter" idx="14"/>
          </p:nvPr>
        </p:nvSpPr>
        <p:spPr>
          <a:xfrm>
            <a:off x="457200" y="1555750"/>
            <a:ext cx="8232775" cy="4468813"/>
          </a:xfrm>
        </p:spPr>
        <p:txBody>
          <a:bodyPr/>
          <a:lstStyle>
            <a:lvl1pPr marL="255600"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153561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8">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Tree>
  </p:cSld>
  <p:clrMap bg1="lt1" tx1="dk1" bg2="dk2" tx2="lt2" accent1="accent1" accent2="accent2" accent3="accent3" accent4="accent4" accent5="accent5" accent6="accent6" hlink="hlink" folHlink="folHlink"/>
  <p:sldLayoutIdLst>
    <p:sldLayoutId id="2147483682" r:id="rId1"/>
    <p:sldLayoutId id="2147483675" r:id="rId2"/>
    <p:sldLayoutId id="2147483689" r:id="rId3"/>
    <p:sldLayoutId id="2147483650" r:id="rId4"/>
    <p:sldLayoutId id="2147483679" r:id="rId5"/>
    <p:sldLayoutId id="2147483677" r:id="rId6"/>
    <p:sldLayoutId id="2147483678" r:id="rId7"/>
    <p:sldLayoutId id="2147483687" r:id="rId8"/>
    <p:sldLayoutId id="2147483686" r:id="rId9"/>
    <p:sldLayoutId id="2147483688" r:id="rId10"/>
    <p:sldLayoutId id="2147483681" r:id="rId11"/>
    <p:sldLayoutId id="2147483671" r:id="rId12"/>
    <p:sldLayoutId id="2147483680" r:id="rId13"/>
    <p:sldLayoutId id="2147483690" r:id="rId14"/>
    <p:sldLayoutId id="2147483656" r:id="rId15"/>
    <p:sldLayoutId id="214748368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8707" cy="984808"/>
          </a:xfrm>
        </p:spPr>
        <p:txBody>
          <a:bodyPr anchor="ctr"/>
          <a:lstStyle/>
          <a:p>
            <a:r>
              <a:rPr lang="en-US" dirty="0"/>
              <a:t>Emergency Care</a:t>
            </a:r>
            <a:endParaRPr lang="en-US" dirty="0">
              <a:cs typeface="Times New Roman" panose="02020603050405020304" pitchFamily="18" charset="0"/>
            </a:endParaRPr>
          </a:p>
        </p:txBody>
      </p:sp>
      <p:sp>
        <p:nvSpPr>
          <p:cNvPr id="3" name="Text Placeholder 2"/>
          <p:cNvSpPr>
            <a:spLocks noGrp="1"/>
          </p:cNvSpPr>
          <p:nvPr>
            <p:ph type="body" idx="1"/>
          </p:nvPr>
        </p:nvSpPr>
        <p:spPr>
          <a:xfrm>
            <a:off x="457200" y="1307640"/>
            <a:ext cx="8229600" cy="369870"/>
          </a:xfrm>
        </p:spPr>
        <p:txBody>
          <a:bodyPr anchor="ctr"/>
          <a:lstStyle/>
          <a:p>
            <a:r>
              <a:rPr lang="en-US" dirty="0">
                <a:solidFill>
                  <a:schemeClr val="tx2"/>
                </a:solidFill>
                <a:latin typeface="+mn-lt"/>
              </a:rPr>
              <a:t>Fourteenth Edition</a:t>
            </a:r>
          </a:p>
        </p:txBody>
      </p:sp>
      <p:sp>
        <p:nvSpPr>
          <p:cNvPr id="4" name="Text Placeholder 3"/>
          <p:cNvSpPr>
            <a:spLocks noGrp="1"/>
          </p:cNvSpPr>
          <p:nvPr>
            <p:ph type="body" idx="2"/>
          </p:nvPr>
        </p:nvSpPr>
        <p:spPr>
          <a:xfrm>
            <a:off x="5029200" y="2346384"/>
            <a:ext cx="3657600" cy="905769"/>
          </a:xfrm>
        </p:spPr>
        <p:txBody>
          <a:bodyPr/>
          <a:lstStyle/>
          <a:p>
            <a:pPr lvl="0" algn="ctr"/>
            <a:r>
              <a:rPr lang="en-US" b="1" dirty="0">
                <a:latin typeface="+mn-lt"/>
              </a:rPr>
              <a:t>Chapter 11</a:t>
            </a:r>
          </a:p>
        </p:txBody>
      </p:sp>
      <p:sp>
        <p:nvSpPr>
          <p:cNvPr id="5" name="Text Placeholder 4"/>
          <p:cNvSpPr>
            <a:spLocks noGrp="1"/>
          </p:cNvSpPr>
          <p:nvPr>
            <p:ph type="body" idx="3"/>
          </p:nvPr>
        </p:nvSpPr>
        <p:spPr>
          <a:xfrm>
            <a:off x="5029200" y="3409979"/>
            <a:ext cx="3656708" cy="950360"/>
          </a:xfrm>
        </p:spPr>
        <p:txBody>
          <a:bodyPr/>
          <a:lstStyle/>
          <a:p>
            <a:pPr algn="ctr"/>
            <a:r>
              <a:rPr lang="en-US" dirty="0">
                <a:latin typeface="+mn-lt"/>
              </a:rPr>
              <a:t>Scene Size-Up</a:t>
            </a:r>
          </a:p>
        </p:txBody>
      </p:sp>
      <p:pic>
        <p:nvPicPr>
          <p:cNvPr id="7" name="Picture 6" descr="Front Cover: Emergency Care Fourteenth Edition by Limmer and O'Keef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75" y="1725354"/>
            <a:ext cx="3625448" cy="4637728"/>
          </a:xfrm>
          <a:prstGeom prst="rect">
            <a:avLst/>
          </a:prstGeom>
          <a:ln w="9525">
            <a:solidFill>
              <a:schemeClr val="tx1"/>
            </a:solidFill>
          </a:ln>
        </p:spPr>
      </p:pic>
      <p:sp>
        <p:nvSpPr>
          <p:cNvPr id="6" name="Text Placeholder 5"/>
          <p:cNvSpPr>
            <a:spLocks noGrp="1"/>
          </p:cNvSpPr>
          <p:nvPr>
            <p:ph type="body" idx="13"/>
          </p:nvPr>
        </p:nvSpPr>
        <p:spPr>
          <a:xfrm>
            <a:off x="2650837" y="6438783"/>
            <a:ext cx="6035070" cy="419217"/>
          </a:xfrm>
        </p:spPr>
        <p:txBody>
          <a:bodyPr anchor="ct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
        <p:nvSpPr>
          <p:cNvPr id="8" name="TextBox 7"/>
          <p:cNvSpPr txBox="1"/>
          <p:nvPr/>
        </p:nvSpPr>
        <p:spPr>
          <a:xfrm>
            <a:off x="5593067" y="4564004"/>
            <a:ext cx="2529865" cy="830997"/>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07457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BC566-40E3-4218-8C40-BF585359798A}"/>
              </a:ext>
            </a:extLst>
          </p:cNvPr>
          <p:cNvSpPr>
            <a:spLocks noGrp="1"/>
          </p:cNvSpPr>
          <p:nvPr>
            <p:ph type="title"/>
          </p:nvPr>
        </p:nvSpPr>
        <p:spPr/>
        <p:txBody>
          <a:bodyPr/>
          <a:lstStyle/>
          <a:p>
            <a:r>
              <a:rPr lang="en-US" dirty="0"/>
              <a:t>Establishing the Danger Zone </a:t>
            </a:r>
            <a:r>
              <a:rPr lang="en-US" sz="2000" b="0" dirty="0"/>
              <a:t>(1 of 2)</a:t>
            </a:r>
          </a:p>
        </p:txBody>
      </p:sp>
      <p:sp>
        <p:nvSpPr>
          <p:cNvPr id="3" name="Content Placeholder 2">
            <a:extLst>
              <a:ext uri="{FF2B5EF4-FFF2-40B4-BE49-F238E27FC236}">
                <a16:creationId xmlns:a16="http://schemas.microsoft.com/office/drawing/2014/main" id="{2114F12B-302D-4CCA-B66C-2FC53BCA1063}"/>
              </a:ext>
            </a:extLst>
          </p:cNvPr>
          <p:cNvSpPr>
            <a:spLocks noGrp="1"/>
          </p:cNvSpPr>
          <p:nvPr>
            <p:ph sz="quarter" idx="13"/>
          </p:nvPr>
        </p:nvSpPr>
        <p:spPr/>
        <p:txBody>
          <a:bodyPr/>
          <a:lstStyle/>
          <a:p>
            <a:r>
              <a:rPr lang="en-US" dirty="0"/>
              <a:t>Around the wreckage of every vehicle collision</a:t>
            </a:r>
          </a:p>
          <a:p>
            <a:r>
              <a:rPr lang="en-US" dirty="0"/>
              <a:t>Specific guidelines for establishing zone</a:t>
            </a:r>
          </a:p>
          <a:p>
            <a:pPr lvl="1"/>
            <a:r>
              <a:rPr lang="en-US" dirty="0"/>
              <a:t>When there are no apparent hazards</a:t>
            </a:r>
          </a:p>
          <a:p>
            <a:pPr lvl="2"/>
            <a:r>
              <a:rPr lang="en-US" dirty="0"/>
              <a:t>At least fifty feet in all directions</a:t>
            </a:r>
          </a:p>
          <a:p>
            <a:pPr lvl="1"/>
            <a:r>
              <a:rPr lang="en-US" dirty="0"/>
              <a:t>When fuel has been spilled</a:t>
            </a:r>
          </a:p>
          <a:p>
            <a:pPr lvl="2"/>
            <a:r>
              <a:rPr lang="en-US" dirty="0"/>
              <a:t>One hundred feet in all directions from wreckage and fuel</a:t>
            </a:r>
          </a:p>
        </p:txBody>
      </p:sp>
    </p:spTree>
    <p:extLst>
      <p:ext uri="{BB962C8B-B14F-4D97-AF65-F5344CB8AC3E}">
        <p14:creationId xmlns:p14="http://schemas.microsoft.com/office/powerpoint/2010/main" val="41686648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BC566-40E3-4218-8C40-BF585359798A}"/>
              </a:ext>
            </a:extLst>
          </p:cNvPr>
          <p:cNvSpPr>
            <a:spLocks noGrp="1"/>
          </p:cNvSpPr>
          <p:nvPr>
            <p:ph type="title"/>
          </p:nvPr>
        </p:nvSpPr>
        <p:spPr/>
        <p:txBody>
          <a:bodyPr/>
          <a:lstStyle/>
          <a:p>
            <a:r>
              <a:rPr lang="en-US" dirty="0"/>
              <a:t>Establishing the Danger Zone </a:t>
            </a:r>
            <a:r>
              <a:rPr lang="en-US" sz="2000" b="0" dirty="0"/>
              <a:t>(2 of 2)</a:t>
            </a:r>
          </a:p>
        </p:txBody>
      </p:sp>
      <p:sp>
        <p:nvSpPr>
          <p:cNvPr id="3" name="Content Placeholder 2">
            <a:extLst>
              <a:ext uri="{FF2B5EF4-FFF2-40B4-BE49-F238E27FC236}">
                <a16:creationId xmlns:a16="http://schemas.microsoft.com/office/drawing/2014/main" id="{2114F12B-302D-4CCA-B66C-2FC53BCA1063}"/>
              </a:ext>
            </a:extLst>
          </p:cNvPr>
          <p:cNvSpPr>
            <a:spLocks noGrp="1"/>
          </p:cNvSpPr>
          <p:nvPr>
            <p:ph sz="quarter" idx="13"/>
          </p:nvPr>
        </p:nvSpPr>
        <p:spPr>
          <a:xfrm>
            <a:off x="457200" y="1556326"/>
            <a:ext cx="8306790" cy="4467955"/>
          </a:xfrm>
        </p:spPr>
        <p:txBody>
          <a:bodyPr/>
          <a:lstStyle/>
          <a:p>
            <a:r>
              <a:rPr lang="en-US" dirty="0"/>
              <a:t>Specific guidelines</a:t>
            </a:r>
          </a:p>
          <a:p>
            <a:pPr lvl="1"/>
            <a:r>
              <a:rPr lang="en-US" dirty="0"/>
              <a:t>When a vehicle is on fire</a:t>
            </a:r>
          </a:p>
          <a:p>
            <a:pPr lvl="2"/>
            <a:r>
              <a:rPr lang="en-US" dirty="0"/>
              <a:t>At least one hundred feet in all directions</a:t>
            </a:r>
          </a:p>
          <a:p>
            <a:pPr lvl="1"/>
            <a:r>
              <a:rPr lang="en-US" dirty="0"/>
              <a:t>When wires are down</a:t>
            </a:r>
          </a:p>
          <a:p>
            <a:pPr lvl="2"/>
            <a:r>
              <a:rPr lang="en-US" dirty="0"/>
              <a:t>One full span of wires away from the poles to which broken wires are attached</a:t>
            </a:r>
          </a:p>
          <a:p>
            <a:pPr lvl="1"/>
            <a:r>
              <a:rPr lang="en-US" dirty="0"/>
              <a:t>When a hazardous material is involved</a:t>
            </a:r>
          </a:p>
          <a:p>
            <a:pPr lvl="2"/>
            <a:r>
              <a:rPr lang="en-US" dirty="0"/>
              <a:t>Check the Emergency Response Guidebook (E</a:t>
            </a:r>
            <a:r>
              <a:rPr lang="en-US" sz="100" dirty="0"/>
              <a:t> </a:t>
            </a:r>
            <a:r>
              <a:rPr lang="en-US" dirty="0"/>
              <a:t>R</a:t>
            </a:r>
            <a:r>
              <a:rPr lang="en-US" sz="100" dirty="0"/>
              <a:t> </a:t>
            </a:r>
            <a:r>
              <a:rPr lang="en-US" dirty="0"/>
              <a:t>G)</a:t>
            </a:r>
          </a:p>
        </p:txBody>
      </p:sp>
    </p:spTree>
    <p:extLst>
      <p:ext uri="{BB962C8B-B14F-4D97-AF65-F5344CB8AC3E}">
        <p14:creationId xmlns:p14="http://schemas.microsoft.com/office/powerpoint/2010/main" val="22671896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FF673-9755-4FDE-8B1A-DE8BE748D206}"/>
              </a:ext>
            </a:extLst>
          </p:cNvPr>
          <p:cNvSpPr>
            <a:spLocks noGrp="1"/>
          </p:cNvSpPr>
          <p:nvPr>
            <p:ph type="title"/>
          </p:nvPr>
        </p:nvSpPr>
        <p:spPr/>
        <p:txBody>
          <a:bodyPr/>
          <a:lstStyle/>
          <a:p>
            <a:r>
              <a:rPr lang="en-US" dirty="0"/>
              <a:t>Crime Scenes and Acts of Violence</a:t>
            </a:r>
          </a:p>
        </p:txBody>
      </p:sp>
      <p:sp>
        <p:nvSpPr>
          <p:cNvPr id="3" name="Content Placeholder 2">
            <a:extLst>
              <a:ext uri="{FF2B5EF4-FFF2-40B4-BE49-F238E27FC236}">
                <a16:creationId xmlns:a16="http://schemas.microsoft.com/office/drawing/2014/main" id="{B44D2E09-156F-4C66-B742-31ABEED465C9}"/>
              </a:ext>
            </a:extLst>
          </p:cNvPr>
          <p:cNvSpPr>
            <a:spLocks noGrp="1"/>
          </p:cNvSpPr>
          <p:nvPr>
            <p:ph sz="quarter" idx="13"/>
          </p:nvPr>
        </p:nvSpPr>
        <p:spPr/>
        <p:txBody>
          <a:bodyPr/>
          <a:lstStyle/>
          <a:p>
            <a:r>
              <a:rPr lang="en-US" dirty="0"/>
              <a:t>Evaluate for threat of violence</a:t>
            </a:r>
          </a:p>
          <a:p>
            <a:pPr lvl="1"/>
            <a:r>
              <a:rPr lang="en-US" dirty="0"/>
              <a:t>Fighting or loud voices</a:t>
            </a:r>
          </a:p>
          <a:p>
            <a:pPr lvl="1"/>
            <a:r>
              <a:rPr lang="en-US" dirty="0"/>
              <a:t>Weapons visible or in use</a:t>
            </a:r>
          </a:p>
          <a:p>
            <a:pPr lvl="1"/>
            <a:r>
              <a:rPr lang="en-US" dirty="0"/>
              <a:t>Signs of alcohol or other drug use</a:t>
            </a:r>
          </a:p>
          <a:p>
            <a:pPr lvl="1"/>
            <a:r>
              <a:rPr lang="en-US" dirty="0"/>
              <a:t>Unusual silence</a:t>
            </a:r>
          </a:p>
          <a:p>
            <a:pPr lvl="1"/>
            <a:r>
              <a:rPr lang="en-US" dirty="0"/>
              <a:t>Knowledge of prior violence</a:t>
            </a:r>
          </a:p>
        </p:txBody>
      </p:sp>
    </p:spTree>
    <p:extLst>
      <p:ext uri="{BB962C8B-B14F-4D97-AF65-F5344CB8AC3E}">
        <p14:creationId xmlns:p14="http://schemas.microsoft.com/office/powerpoint/2010/main" val="4120883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AE7DC-889C-483A-BF9C-D285F2F2B96D}"/>
              </a:ext>
            </a:extLst>
          </p:cNvPr>
          <p:cNvSpPr>
            <a:spLocks noGrp="1"/>
          </p:cNvSpPr>
          <p:nvPr>
            <p:ph type="title"/>
          </p:nvPr>
        </p:nvSpPr>
        <p:spPr/>
        <p:txBody>
          <a:bodyPr/>
          <a:lstStyle/>
          <a:p>
            <a:r>
              <a:rPr lang="en-US" dirty="0"/>
              <a:t>Think About It</a:t>
            </a:r>
          </a:p>
        </p:txBody>
      </p:sp>
      <p:sp>
        <p:nvSpPr>
          <p:cNvPr id="3" name="Content Placeholder 2">
            <a:extLst>
              <a:ext uri="{FF2B5EF4-FFF2-40B4-BE49-F238E27FC236}">
                <a16:creationId xmlns:a16="http://schemas.microsoft.com/office/drawing/2014/main" id="{57985F3F-80D1-49FD-837A-FD2A4F80254B}"/>
              </a:ext>
            </a:extLst>
          </p:cNvPr>
          <p:cNvSpPr>
            <a:spLocks noGrp="1"/>
          </p:cNvSpPr>
          <p:nvPr>
            <p:ph sz="quarter" idx="13"/>
          </p:nvPr>
        </p:nvSpPr>
        <p:spPr/>
        <p:txBody>
          <a:bodyPr/>
          <a:lstStyle/>
          <a:p>
            <a:r>
              <a:rPr lang="en-US" dirty="0"/>
              <a:t>Although any call can present a potential safety hazard, what types of calls might pose the highest threats of potential violence?</a:t>
            </a:r>
          </a:p>
        </p:txBody>
      </p:sp>
    </p:spTree>
    <p:extLst>
      <p:ext uri="{BB962C8B-B14F-4D97-AF65-F5344CB8AC3E}">
        <p14:creationId xmlns:p14="http://schemas.microsoft.com/office/powerpoint/2010/main" val="19785370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0945D-A3F5-4E51-8D65-D8010D4C205F}"/>
              </a:ext>
            </a:extLst>
          </p:cNvPr>
          <p:cNvSpPr>
            <a:spLocks noGrp="1"/>
          </p:cNvSpPr>
          <p:nvPr>
            <p:ph type="title"/>
          </p:nvPr>
        </p:nvSpPr>
        <p:spPr/>
        <p:txBody>
          <a:bodyPr/>
          <a:lstStyle/>
          <a:p>
            <a:r>
              <a:rPr lang="en-US" dirty="0"/>
              <a:t>Standard Precautions</a:t>
            </a:r>
          </a:p>
        </p:txBody>
      </p:sp>
      <p:sp>
        <p:nvSpPr>
          <p:cNvPr id="3" name="Content Placeholder 2">
            <a:extLst>
              <a:ext uri="{FF2B5EF4-FFF2-40B4-BE49-F238E27FC236}">
                <a16:creationId xmlns:a16="http://schemas.microsoft.com/office/drawing/2014/main" id="{DA1B8F79-4E0D-4D37-8BD8-1B793283349D}"/>
              </a:ext>
            </a:extLst>
          </p:cNvPr>
          <p:cNvSpPr>
            <a:spLocks noGrp="1"/>
          </p:cNvSpPr>
          <p:nvPr>
            <p:ph sz="quarter" idx="13"/>
          </p:nvPr>
        </p:nvSpPr>
        <p:spPr/>
        <p:txBody>
          <a:bodyPr/>
          <a:lstStyle/>
          <a:p>
            <a:r>
              <a:rPr lang="en-US" dirty="0"/>
              <a:t>Body substance isolation (B</a:t>
            </a:r>
            <a:r>
              <a:rPr lang="en-US" sz="100" dirty="0"/>
              <a:t> </a:t>
            </a:r>
            <a:r>
              <a:rPr lang="en-US" dirty="0"/>
              <a:t>S</a:t>
            </a:r>
            <a:r>
              <a:rPr lang="en-US" sz="100" dirty="0"/>
              <a:t> </a:t>
            </a:r>
            <a:r>
              <a:rPr lang="en-US" dirty="0"/>
              <a:t>I)</a:t>
            </a:r>
          </a:p>
          <a:p>
            <a:r>
              <a:rPr lang="en-US" dirty="0"/>
              <a:t>Always have personal protective equipment (P</a:t>
            </a:r>
            <a:r>
              <a:rPr lang="en-US" sz="100" dirty="0"/>
              <a:t> </a:t>
            </a:r>
            <a:r>
              <a:rPr lang="en-US" dirty="0"/>
              <a:t>P</a:t>
            </a:r>
            <a:r>
              <a:rPr lang="en-US" sz="100" dirty="0"/>
              <a:t> </a:t>
            </a:r>
            <a:r>
              <a:rPr lang="en-US" dirty="0"/>
              <a:t>E) available.</a:t>
            </a:r>
          </a:p>
        </p:txBody>
      </p:sp>
    </p:spTree>
    <p:extLst>
      <p:ext uri="{BB962C8B-B14F-4D97-AF65-F5344CB8AC3E}">
        <p14:creationId xmlns:p14="http://schemas.microsoft.com/office/powerpoint/2010/main" val="29906380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7572-1291-49BD-B4D2-2EA47448AF43}"/>
              </a:ext>
            </a:extLst>
          </p:cNvPr>
          <p:cNvSpPr>
            <a:spLocks noGrp="1"/>
          </p:cNvSpPr>
          <p:nvPr>
            <p:ph type="title"/>
          </p:nvPr>
        </p:nvSpPr>
        <p:spPr/>
        <p:txBody>
          <a:bodyPr/>
          <a:lstStyle/>
          <a:p>
            <a:r>
              <a:rPr lang="en-US" dirty="0"/>
              <a:t>Nature of the Call</a:t>
            </a:r>
          </a:p>
        </p:txBody>
      </p:sp>
      <p:sp>
        <p:nvSpPr>
          <p:cNvPr id="3" name="Content Placeholder 2">
            <a:extLst>
              <a:ext uri="{FF2B5EF4-FFF2-40B4-BE49-F238E27FC236}">
                <a16:creationId xmlns:a16="http://schemas.microsoft.com/office/drawing/2014/main" id="{60D7D23E-EE12-4712-A2AE-36490E2A6056}"/>
              </a:ext>
            </a:extLst>
          </p:cNvPr>
          <p:cNvSpPr>
            <a:spLocks noGrp="1"/>
          </p:cNvSpPr>
          <p:nvPr>
            <p:ph sz="quarter" idx="13"/>
          </p:nvPr>
        </p:nvSpPr>
        <p:spPr/>
        <p:txBody>
          <a:bodyPr/>
          <a:lstStyle/>
          <a:p>
            <a:r>
              <a:rPr lang="en-US" dirty="0"/>
              <a:t>Determining why E</a:t>
            </a:r>
            <a:r>
              <a:rPr lang="en-US" sz="100" dirty="0"/>
              <a:t> </a:t>
            </a:r>
            <a:r>
              <a:rPr lang="en-US" dirty="0"/>
              <a:t>M</a:t>
            </a:r>
            <a:r>
              <a:rPr lang="en-US" sz="100" dirty="0"/>
              <a:t> </a:t>
            </a:r>
            <a:r>
              <a:rPr lang="en-US" dirty="0"/>
              <a:t>S has been called</a:t>
            </a:r>
          </a:p>
          <a:p>
            <a:pPr lvl="1"/>
            <a:r>
              <a:rPr lang="en-US" dirty="0"/>
              <a:t>Mechanism of injury</a:t>
            </a:r>
          </a:p>
          <a:p>
            <a:pPr lvl="1"/>
            <a:r>
              <a:rPr lang="en-US" dirty="0"/>
              <a:t>Nature of illness</a:t>
            </a:r>
          </a:p>
        </p:txBody>
      </p:sp>
    </p:spTree>
    <p:extLst>
      <p:ext uri="{BB962C8B-B14F-4D97-AF65-F5344CB8AC3E}">
        <p14:creationId xmlns:p14="http://schemas.microsoft.com/office/powerpoint/2010/main" val="22603255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89BDE-A2CA-45A6-A3A2-09DCDE08585C}"/>
              </a:ext>
            </a:extLst>
          </p:cNvPr>
          <p:cNvSpPr>
            <a:spLocks noGrp="1"/>
          </p:cNvSpPr>
          <p:nvPr>
            <p:ph type="title"/>
          </p:nvPr>
        </p:nvSpPr>
        <p:spPr/>
        <p:txBody>
          <a:bodyPr/>
          <a:lstStyle/>
          <a:p>
            <a:r>
              <a:rPr lang="en-US" dirty="0"/>
              <a:t>Mechanism of Injury </a:t>
            </a:r>
            <a:r>
              <a:rPr lang="en-US" sz="2000" b="0" dirty="0"/>
              <a:t>(1 of 10)</a:t>
            </a:r>
          </a:p>
        </p:txBody>
      </p:sp>
      <p:sp>
        <p:nvSpPr>
          <p:cNvPr id="3" name="Content Placeholder 2">
            <a:extLst>
              <a:ext uri="{FF2B5EF4-FFF2-40B4-BE49-F238E27FC236}">
                <a16:creationId xmlns:a16="http://schemas.microsoft.com/office/drawing/2014/main" id="{E441E45A-2A09-4036-980E-98CA25E0A1FF}"/>
              </a:ext>
            </a:extLst>
          </p:cNvPr>
          <p:cNvSpPr>
            <a:spLocks noGrp="1"/>
          </p:cNvSpPr>
          <p:nvPr>
            <p:ph sz="quarter" idx="13"/>
          </p:nvPr>
        </p:nvSpPr>
        <p:spPr/>
        <p:txBody>
          <a:bodyPr/>
          <a:lstStyle/>
          <a:p>
            <a:r>
              <a:rPr lang="en-US" dirty="0"/>
              <a:t>Force(s) that may have caused injury</a:t>
            </a:r>
          </a:p>
          <a:p>
            <a:r>
              <a:rPr lang="en-US" dirty="0"/>
              <a:t>Understanding forces can predict injury patterns.</a:t>
            </a:r>
          </a:p>
          <a:p>
            <a:r>
              <a:rPr lang="en-US" dirty="0"/>
              <a:t>Can be very useful in predicting injuries associated with certain types of motor vehicle crashes</a:t>
            </a:r>
          </a:p>
        </p:txBody>
      </p:sp>
    </p:spTree>
    <p:extLst>
      <p:ext uri="{BB962C8B-B14F-4D97-AF65-F5344CB8AC3E}">
        <p14:creationId xmlns:p14="http://schemas.microsoft.com/office/powerpoint/2010/main" val="3908642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p:txBody>
          <a:bodyPr/>
          <a:lstStyle/>
          <a:p>
            <a:r>
              <a:rPr lang="en-US" altLang="en-US" dirty="0">
                <a:sym typeface="Lucida Grande" pitchFamily="-111" charset="0"/>
              </a:rPr>
              <a:t>Mechanism of Injury </a:t>
            </a:r>
            <a:r>
              <a:rPr lang="en-US" altLang="en-US" sz="2000" b="0" dirty="0">
                <a:sym typeface="Lucida Grande" pitchFamily="-111" charset="0"/>
              </a:rPr>
              <a:t>(2 of 10)</a:t>
            </a:r>
            <a:endParaRPr lang="en-IN" sz="2000" b="0" dirty="0"/>
          </a:p>
        </p:txBody>
      </p:sp>
      <p:pic>
        <p:nvPicPr>
          <p:cNvPr id="4" name="Picture 3" descr="The image illustrates the aftermath of a serious car crash in which the car sustained major exterior damage, as well as a broken windshield.">
            <a:extLst>
              <a:ext uri="{FF2B5EF4-FFF2-40B4-BE49-F238E27FC236}">
                <a16:creationId xmlns:a16="http://schemas.microsoft.com/office/drawing/2014/main" id="{00D3A65E-560D-4E24-BD25-E237D207FF4C}"/>
              </a:ext>
            </a:extLst>
          </p:cNvPr>
          <p:cNvPicPr>
            <a:picLocks noChangeAspect="1"/>
          </p:cNvPicPr>
          <p:nvPr/>
        </p:nvPicPr>
        <p:blipFill>
          <a:blip r:embed="rId3"/>
          <a:stretch>
            <a:fillRect/>
          </a:stretch>
        </p:blipFill>
        <p:spPr>
          <a:xfrm>
            <a:off x="1843978" y="1649161"/>
            <a:ext cx="5456045" cy="3681395"/>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57200" y="5717737"/>
            <a:ext cx="8294914" cy="611809"/>
          </a:xfrm>
        </p:spPr>
        <p:txBody>
          <a:bodyPr/>
          <a:lstStyle/>
          <a:p>
            <a:pPr marL="432" indent="0">
              <a:buNone/>
            </a:pPr>
            <a:r>
              <a:rPr lang="en-US" dirty="0"/>
              <a:t>Clues such as exterior damage may lead you to suspect certain types of injuries. </a:t>
            </a:r>
            <a:r>
              <a:rPr lang="en-US" b="1" dirty="0"/>
              <a:t>© Daniel Limmer</a:t>
            </a:r>
          </a:p>
        </p:txBody>
      </p:sp>
    </p:spTree>
    <p:extLst>
      <p:ext uri="{BB962C8B-B14F-4D97-AF65-F5344CB8AC3E}">
        <p14:creationId xmlns:p14="http://schemas.microsoft.com/office/powerpoint/2010/main" val="3119325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89BDE-A2CA-45A6-A3A2-09DCDE08585C}"/>
              </a:ext>
            </a:extLst>
          </p:cNvPr>
          <p:cNvSpPr>
            <a:spLocks noGrp="1"/>
          </p:cNvSpPr>
          <p:nvPr>
            <p:ph type="title"/>
          </p:nvPr>
        </p:nvSpPr>
        <p:spPr/>
        <p:txBody>
          <a:bodyPr/>
          <a:lstStyle/>
          <a:p>
            <a:r>
              <a:rPr lang="en-US" dirty="0"/>
              <a:t>Mechanism of Injury </a:t>
            </a:r>
            <a:r>
              <a:rPr lang="en-US" sz="2000" b="0" dirty="0"/>
              <a:t>(3 of 10)</a:t>
            </a:r>
          </a:p>
        </p:txBody>
      </p:sp>
      <p:sp>
        <p:nvSpPr>
          <p:cNvPr id="3" name="Content Placeholder 2">
            <a:extLst>
              <a:ext uri="{FF2B5EF4-FFF2-40B4-BE49-F238E27FC236}">
                <a16:creationId xmlns:a16="http://schemas.microsoft.com/office/drawing/2014/main" id="{E441E45A-2A09-4036-980E-98CA25E0A1FF}"/>
              </a:ext>
            </a:extLst>
          </p:cNvPr>
          <p:cNvSpPr>
            <a:spLocks noGrp="1"/>
          </p:cNvSpPr>
          <p:nvPr>
            <p:ph sz="quarter" idx="13"/>
          </p:nvPr>
        </p:nvSpPr>
        <p:spPr/>
        <p:txBody>
          <a:bodyPr/>
          <a:lstStyle/>
          <a:p>
            <a:r>
              <a:rPr lang="en-US" dirty="0"/>
              <a:t>Motor-vehicle collisions</a:t>
            </a:r>
          </a:p>
          <a:p>
            <a:pPr lvl="1"/>
            <a:r>
              <a:rPr lang="en-US" dirty="0"/>
              <a:t>Head-on collisions</a:t>
            </a:r>
          </a:p>
          <a:p>
            <a:pPr lvl="2"/>
            <a:r>
              <a:rPr lang="en-US" dirty="0"/>
              <a:t>Up-and-over injury pattern</a:t>
            </a:r>
          </a:p>
          <a:p>
            <a:pPr lvl="2"/>
            <a:r>
              <a:rPr lang="en-US" dirty="0"/>
              <a:t>Down-and-under injury pattern</a:t>
            </a:r>
          </a:p>
        </p:txBody>
      </p:sp>
    </p:spTree>
    <p:extLst>
      <p:ext uri="{BB962C8B-B14F-4D97-AF65-F5344CB8AC3E}">
        <p14:creationId xmlns:p14="http://schemas.microsoft.com/office/powerpoint/2010/main" val="228762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098971" cy="1097279"/>
          </a:xfrm>
        </p:spPr>
        <p:txBody>
          <a:bodyPr/>
          <a:lstStyle/>
          <a:p>
            <a:r>
              <a:rPr lang="en-US" altLang="en-US" sz="3400" dirty="0">
                <a:sym typeface="Lucida Grande" pitchFamily="-111" charset="0"/>
              </a:rPr>
              <a:t>Mechanism of Injury: Head-on Collision </a:t>
            </a:r>
            <a:r>
              <a:rPr lang="en-US" altLang="en-US" sz="2000" b="0" dirty="0">
                <a:sym typeface="Lucida Grande" pitchFamily="-111" charset="0"/>
              </a:rPr>
              <a:t>(1 of 2)</a:t>
            </a:r>
            <a:endParaRPr lang="en-IN" sz="2000" b="0" dirty="0"/>
          </a:p>
        </p:txBody>
      </p:sp>
      <p:pic>
        <p:nvPicPr>
          <p:cNvPr id="5" name="Picture 4" descr="The image illustrates the immediate aftermath of a serious car crash in which the driver's side airbag was deployed. A first responder is visible through the windshield in front of the car.">
            <a:extLst>
              <a:ext uri="{FF2B5EF4-FFF2-40B4-BE49-F238E27FC236}">
                <a16:creationId xmlns:a16="http://schemas.microsoft.com/office/drawing/2014/main" id="{6C6314DE-22C4-43B0-9829-959F71682C06}"/>
              </a:ext>
            </a:extLst>
          </p:cNvPr>
          <p:cNvPicPr>
            <a:picLocks noChangeAspect="1"/>
          </p:cNvPicPr>
          <p:nvPr/>
        </p:nvPicPr>
        <p:blipFill>
          <a:blip r:embed="rId3"/>
          <a:stretch>
            <a:fillRect/>
          </a:stretch>
        </p:blipFill>
        <p:spPr>
          <a:xfrm>
            <a:off x="1589715" y="1578888"/>
            <a:ext cx="5964568" cy="3994131"/>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57200" y="5737038"/>
            <a:ext cx="8229600" cy="649287"/>
          </a:xfrm>
        </p:spPr>
        <p:txBody>
          <a:bodyPr/>
          <a:lstStyle/>
          <a:p>
            <a:pPr marL="0" indent="0" eaLnBrk="1" hangingPunct="1">
              <a:spcBef>
                <a:spcPct val="0"/>
              </a:spcBef>
              <a:buFontTx/>
              <a:buNone/>
            </a:pPr>
            <a:r>
              <a:rPr lang="en-US" altLang="en-US" dirty="0">
                <a:solidFill>
                  <a:srgbClr val="000000"/>
                </a:solidFill>
                <a:cs typeface="Arial" panose="020B0604020202020204" pitchFamily="34" charset="0"/>
                <a:sym typeface="Arial" panose="020B0604020202020204" pitchFamily="34" charset="0"/>
              </a:rPr>
              <a:t>Clues such as a deployed air bag may lead you to suspect certain types of injuries. </a:t>
            </a:r>
            <a:r>
              <a:rPr lang="en-US" altLang="en-US" b="1" dirty="0">
                <a:solidFill>
                  <a:srgbClr val="000000"/>
                </a:solidFill>
                <a:cs typeface="Arial" panose="020B0604020202020204" pitchFamily="34" charset="0"/>
                <a:sym typeface="Arial" panose="020B0604020202020204" pitchFamily="34" charset="0"/>
              </a:rPr>
              <a:t>© Daniel Limmer</a:t>
            </a:r>
            <a:endParaRPr lang="en-US" b="1" dirty="0"/>
          </a:p>
        </p:txBody>
      </p:sp>
    </p:spTree>
    <p:extLst>
      <p:ext uri="{BB962C8B-B14F-4D97-AF65-F5344CB8AC3E}">
        <p14:creationId xmlns:p14="http://schemas.microsoft.com/office/powerpoint/2010/main" val="32739547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cs typeface="Times New Roman" panose="02020603050405020304" pitchFamily="18" charset="0"/>
              </a:rPr>
              <a:t>Topic</a:t>
            </a:r>
            <a:endParaRPr lang="en-IN" dirty="0"/>
          </a:p>
        </p:txBody>
      </p:sp>
      <p:sp>
        <p:nvSpPr>
          <p:cNvPr id="4" name="Text Placeholder 3"/>
          <p:cNvSpPr>
            <a:spLocks noGrp="1"/>
          </p:cNvSpPr>
          <p:nvPr>
            <p:ph type="body" sz="quarter" idx="14"/>
          </p:nvPr>
        </p:nvSpPr>
        <p:spPr/>
        <p:txBody>
          <a:bodyPr/>
          <a:lstStyle/>
          <a:p>
            <a:r>
              <a:rPr lang="en-US" altLang="en-US" dirty="0">
                <a:hlinkClick r:id="rId3" action="ppaction://hlinksldjump"/>
              </a:rPr>
              <a:t>Scene Size-Up</a:t>
            </a:r>
            <a:endParaRPr lang="en-US" altLang="en-US" dirty="0"/>
          </a:p>
        </p:txBody>
      </p:sp>
    </p:spTree>
    <p:extLst>
      <p:ext uri="{BB962C8B-B14F-4D97-AF65-F5344CB8AC3E}">
        <p14:creationId xmlns:p14="http://schemas.microsoft.com/office/powerpoint/2010/main" val="1556100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066314" cy="1097279"/>
          </a:xfrm>
        </p:spPr>
        <p:txBody>
          <a:bodyPr/>
          <a:lstStyle/>
          <a:p>
            <a:r>
              <a:rPr lang="en-US" altLang="en-US" sz="3400" dirty="0">
                <a:sym typeface="Lucida Grande" pitchFamily="-111" charset="0"/>
              </a:rPr>
              <a:t>Mechanism of Injury: Head-on Collision </a:t>
            </a:r>
            <a:r>
              <a:rPr lang="en-US" altLang="en-US" sz="2000" b="0" dirty="0">
                <a:sym typeface="Lucida Grande" pitchFamily="-111" charset="0"/>
              </a:rPr>
              <a:t>(2 of 2)</a:t>
            </a:r>
            <a:endParaRPr lang="en-IN" sz="2000" b="0" dirty="0"/>
          </a:p>
        </p:txBody>
      </p:sp>
      <p:pic>
        <p:nvPicPr>
          <p:cNvPr id="4" name="Picture 3" descr="The image depicts a windshield damaged by an impact.">
            <a:extLst>
              <a:ext uri="{FF2B5EF4-FFF2-40B4-BE49-F238E27FC236}">
                <a16:creationId xmlns:a16="http://schemas.microsoft.com/office/drawing/2014/main" id="{E438641C-09D2-4C1B-A51C-9EB4A25CECE5}"/>
              </a:ext>
            </a:extLst>
          </p:cNvPr>
          <p:cNvPicPr>
            <a:picLocks noChangeAspect="1"/>
          </p:cNvPicPr>
          <p:nvPr/>
        </p:nvPicPr>
        <p:blipFill>
          <a:blip r:embed="rId3"/>
          <a:stretch>
            <a:fillRect/>
          </a:stretch>
        </p:blipFill>
        <p:spPr>
          <a:xfrm>
            <a:off x="1728828" y="1592984"/>
            <a:ext cx="5686344" cy="3838281"/>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4"/>
          </p:nvPr>
        </p:nvSpPr>
        <p:spPr>
          <a:xfrm>
            <a:off x="457200" y="5664304"/>
            <a:ext cx="8439150" cy="677118"/>
          </a:xfrm>
        </p:spPr>
        <p:txBody>
          <a:bodyPr/>
          <a:lstStyle/>
          <a:p>
            <a:pPr marL="0" eaLnBrk="1" hangingPunct="1">
              <a:spcBef>
                <a:spcPct val="0"/>
              </a:spcBef>
              <a:buFontTx/>
              <a:buNone/>
            </a:pPr>
            <a:r>
              <a:rPr lang="en-US" altLang="en-US" sz="2000" dirty="0">
                <a:solidFill>
                  <a:srgbClr val="000000"/>
                </a:solidFill>
                <a:cs typeface="Arial" panose="020B0604020202020204" pitchFamily="34" charset="0"/>
                <a:sym typeface="Arial" panose="020B0604020202020204" pitchFamily="34" charset="0"/>
              </a:rPr>
              <a:t>Clues such as a damaged windshield may lead you to suspect certain types of injuries.</a:t>
            </a:r>
            <a:endParaRPr lang="en-US" sz="2000" b="1" dirty="0"/>
          </a:p>
        </p:txBody>
      </p:sp>
    </p:spTree>
    <p:extLst>
      <p:ext uri="{BB962C8B-B14F-4D97-AF65-F5344CB8AC3E}">
        <p14:creationId xmlns:p14="http://schemas.microsoft.com/office/powerpoint/2010/main" val="2930826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89BDE-A2CA-45A6-A3A2-09DCDE08585C}"/>
              </a:ext>
            </a:extLst>
          </p:cNvPr>
          <p:cNvSpPr>
            <a:spLocks noGrp="1"/>
          </p:cNvSpPr>
          <p:nvPr>
            <p:ph type="title"/>
          </p:nvPr>
        </p:nvSpPr>
        <p:spPr/>
        <p:txBody>
          <a:bodyPr/>
          <a:lstStyle/>
          <a:p>
            <a:r>
              <a:rPr lang="en-US" dirty="0"/>
              <a:t>Mechanism of Injury </a:t>
            </a:r>
            <a:r>
              <a:rPr lang="en-US" sz="2000" b="0" dirty="0"/>
              <a:t>(4 of 10)</a:t>
            </a:r>
          </a:p>
        </p:txBody>
      </p:sp>
      <p:sp>
        <p:nvSpPr>
          <p:cNvPr id="3" name="Content Placeholder 2">
            <a:extLst>
              <a:ext uri="{FF2B5EF4-FFF2-40B4-BE49-F238E27FC236}">
                <a16:creationId xmlns:a16="http://schemas.microsoft.com/office/drawing/2014/main" id="{E441E45A-2A09-4036-980E-98CA25E0A1FF}"/>
              </a:ext>
            </a:extLst>
          </p:cNvPr>
          <p:cNvSpPr>
            <a:spLocks noGrp="1"/>
          </p:cNvSpPr>
          <p:nvPr>
            <p:ph sz="quarter" idx="13"/>
          </p:nvPr>
        </p:nvSpPr>
        <p:spPr/>
        <p:txBody>
          <a:bodyPr/>
          <a:lstStyle/>
          <a:p>
            <a:r>
              <a:rPr lang="en-US" dirty="0"/>
              <a:t>Motor vehicle collisions</a:t>
            </a:r>
          </a:p>
          <a:p>
            <a:pPr lvl="1"/>
            <a:r>
              <a:rPr lang="en-US" dirty="0"/>
              <a:t>Rear-end collisions</a:t>
            </a:r>
          </a:p>
          <a:p>
            <a:pPr lvl="1"/>
            <a:r>
              <a:rPr lang="en-US" dirty="0"/>
              <a:t>Side-impact collisions (broadside or “T-bone”)</a:t>
            </a:r>
          </a:p>
          <a:p>
            <a:pPr lvl="1"/>
            <a:r>
              <a:rPr lang="en-US" dirty="0"/>
              <a:t>Rollover collisions</a:t>
            </a:r>
          </a:p>
        </p:txBody>
      </p:sp>
    </p:spTree>
    <p:extLst>
      <p:ext uri="{BB962C8B-B14F-4D97-AF65-F5344CB8AC3E}">
        <p14:creationId xmlns:p14="http://schemas.microsoft.com/office/powerpoint/2010/main" val="6253822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229600" cy="1097279"/>
          </a:xfrm>
        </p:spPr>
        <p:txBody>
          <a:bodyPr/>
          <a:lstStyle/>
          <a:p>
            <a:r>
              <a:rPr lang="en-US" altLang="en-US" sz="3400" dirty="0">
                <a:sym typeface="Lucida Grande" pitchFamily="-111" charset="0"/>
              </a:rPr>
              <a:t>Mechanism of Injury: Rear-end Collision</a:t>
            </a:r>
            <a:endParaRPr lang="en-IN" sz="3400" b="0" dirty="0"/>
          </a:p>
        </p:txBody>
      </p:sp>
      <p:pic>
        <p:nvPicPr>
          <p:cNvPr id="5" name="Picture 4" descr="A car after a rear impact collision. A man is leaning inside the broken driver's side window. The car has major damage at the back end and less severe damage at the front end.">
            <a:extLst>
              <a:ext uri="{FF2B5EF4-FFF2-40B4-BE49-F238E27FC236}">
                <a16:creationId xmlns:a16="http://schemas.microsoft.com/office/drawing/2014/main" id="{62104486-CB90-41C8-967F-D712109C7A73}"/>
              </a:ext>
            </a:extLst>
          </p:cNvPr>
          <p:cNvPicPr>
            <a:picLocks noChangeAspect="1"/>
          </p:cNvPicPr>
          <p:nvPr/>
        </p:nvPicPr>
        <p:blipFill>
          <a:blip r:embed="rId3"/>
          <a:stretch>
            <a:fillRect/>
          </a:stretch>
        </p:blipFill>
        <p:spPr>
          <a:xfrm>
            <a:off x="1940151" y="1574606"/>
            <a:ext cx="5263696" cy="3944631"/>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626644"/>
            <a:ext cx="4328556" cy="750878"/>
          </a:xfrm>
        </p:spPr>
        <p:txBody>
          <a:bodyPr/>
          <a:lstStyle/>
          <a:p>
            <a:pPr marL="0" eaLnBrk="1" hangingPunct="1">
              <a:spcBef>
                <a:spcPct val="0"/>
              </a:spcBef>
              <a:buFontTx/>
              <a:buNone/>
            </a:pPr>
            <a:r>
              <a:rPr lang="en-US" altLang="en-US" dirty="0">
                <a:solidFill>
                  <a:srgbClr val="000000"/>
                </a:solidFill>
                <a:cs typeface="Arial" panose="020B0604020202020204" pitchFamily="34" charset="0"/>
                <a:sym typeface="Arial" panose="020B0604020202020204" pitchFamily="34" charset="0"/>
              </a:rPr>
              <a:t>Rear impact</a:t>
            </a:r>
            <a:r>
              <a:rPr lang="en-US" altLang="en-US" dirty="0" smtClean="0">
                <a:solidFill>
                  <a:srgbClr val="000000"/>
                </a:solidFill>
                <a:cs typeface="Arial" panose="020B0604020202020204" pitchFamily="34" charset="0"/>
                <a:sym typeface="Arial" panose="020B0604020202020204" pitchFamily="34" charset="0"/>
              </a:rPr>
              <a:t>.</a:t>
            </a:r>
          </a:p>
          <a:p>
            <a:pPr marL="0" eaLnBrk="1" hangingPunct="1">
              <a:spcBef>
                <a:spcPct val="0"/>
              </a:spcBef>
              <a:buFontTx/>
              <a:buNone/>
            </a:pPr>
            <a:r>
              <a:rPr lang="en-US" altLang="en-US" b="1" dirty="0" smtClean="0">
                <a:solidFill>
                  <a:srgbClr val="000000"/>
                </a:solidFill>
                <a:cs typeface="Arial" panose="020B0604020202020204" pitchFamily="34" charset="0"/>
                <a:sym typeface="Arial" panose="020B0604020202020204" pitchFamily="34" charset="0"/>
              </a:rPr>
              <a:t>© </a:t>
            </a:r>
            <a:r>
              <a:rPr lang="en-US" altLang="en-US" b="1" dirty="0">
                <a:solidFill>
                  <a:srgbClr val="000000"/>
                </a:solidFill>
                <a:cs typeface="Arial" panose="020B0604020202020204" pitchFamily="34" charset="0"/>
                <a:sym typeface="Arial" panose="020B0604020202020204" pitchFamily="34" charset="0"/>
              </a:rPr>
              <a:t>Edward T. Dickinson, M</a:t>
            </a:r>
            <a:r>
              <a:rPr lang="en-US" altLang="en-US" sz="100" b="1" dirty="0">
                <a:solidFill>
                  <a:srgbClr val="000000"/>
                </a:solidFill>
                <a:cs typeface="Arial" panose="020B0604020202020204" pitchFamily="34" charset="0"/>
                <a:sym typeface="Arial" panose="020B0604020202020204" pitchFamily="34" charset="0"/>
              </a:rPr>
              <a:t> </a:t>
            </a:r>
            <a:r>
              <a:rPr lang="en-US" altLang="en-US" b="1" dirty="0" smtClean="0">
                <a:solidFill>
                  <a:srgbClr val="000000"/>
                </a:solidFill>
                <a:cs typeface="Arial" panose="020B0604020202020204" pitchFamily="34" charset="0"/>
                <a:sym typeface="Arial" panose="020B0604020202020204" pitchFamily="34" charset="0"/>
              </a:rPr>
              <a:t>D</a:t>
            </a:r>
            <a:endParaRPr lang="en-US" b="1" dirty="0"/>
          </a:p>
        </p:txBody>
      </p:sp>
    </p:spTree>
    <p:extLst>
      <p:ext uri="{BB962C8B-B14F-4D97-AF65-F5344CB8AC3E}">
        <p14:creationId xmlns:p14="http://schemas.microsoft.com/office/powerpoint/2010/main" val="17823351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229600" cy="1097279"/>
          </a:xfrm>
        </p:spPr>
        <p:txBody>
          <a:bodyPr/>
          <a:lstStyle/>
          <a:p>
            <a:r>
              <a:rPr lang="en-US" altLang="en-US" dirty="0">
                <a:sym typeface="Lucida Grande" pitchFamily="-111" charset="0"/>
              </a:rPr>
              <a:t>Mechanism of Injury: Side-Impact</a:t>
            </a:r>
            <a:endParaRPr lang="en-IN" b="0" dirty="0"/>
          </a:p>
        </p:txBody>
      </p:sp>
      <p:pic>
        <p:nvPicPr>
          <p:cNvPr id="4" name="Picture 3" descr="A photo illustrates a car's damage from a side impact collision. Several first responders and bystanders are looking at the car, and a fire truck is in the background.">
            <a:extLst>
              <a:ext uri="{FF2B5EF4-FFF2-40B4-BE49-F238E27FC236}">
                <a16:creationId xmlns:a16="http://schemas.microsoft.com/office/drawing/2014/main" id="{601C1431-762D-4CF6-9F4E-676D0ABD8CA3}"/>
              </a:ext>
            </a:extLst>
          </p:cNvPr>
          <p:cNvPicPr>
            <a:picLocks noChangeAspect="1"/>
          </p:cNvPicPr>
          <p:nvPr/>
        </p:nvPicPr>
        <p:blipFill>
          <a:blip r:embed="rId3"/>
          <a:stretch>
            <a:fillRect/>
          </a:stretch>
        </p:blipFill>
        <p:spPr>
          <a:xfrm>
            <a:off x="1961714" y="1578166"/>
            <a:ext cx="5220573" cy="3915431"/>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639756"/>
            <a:ext cx="3734790" cy="682616"/>
          </a:xfrm>
        </p:spPr>
        <p:txBody>
          <a:bodyPr/>
          <a:lstStyle/>
          <a:p>
            <a:pPr marL="0" eaLnBrk="1" hangingPunct="1">
              <a:spcBef>
                <a:spcPct val="0"/>
              </a:spcBef>
              <a:buFontTx/>
              <a:buNone/>
            </a:pPr>
            <a:r>
              <a:rPr lang="en-US" altLang="en-US" dirty="0">
                <a:solidFill>
                  <a:srgbClr val="000000"/>
                </a:solidFill>
                <a:cs typeface="Arial" panose="020B0604020202020204" pitchFamily="34" charset="0"/>
                <a:sym typeface="Arial" panose="020B0604020202020204" pitchFamily="34" charset="0"/>
              </a:rPr>
              <a:t>Side impact.</a:t>
            </a:r>
            <a:br>
              <a:rPr lang="en-US" altLang="en-US" dirty="0">
                <a:solidFill>
                  <a:srgbClr val="000000"/>
                </a:solidFill>
                <a:cs typeface="Arial" panose="020B0604020202020204" pitchFamily="34" charset="0"/>
                <a:sym typeface="Arial" panose="020B0604020202020204" pitchFamily="34" charset="0"/>
              </a:rPr>
            </a:br>
            <a:r>
              <a:rPr lang="en-US" altLang="en-US" b="1" dirty="0">
                <a:solidFill>
                  <a:srgbClr val="000000"/>
                </a:solidFill>
                <a:cs typeface="Arial" panose="020B0604020202020204" pitchFamily="34" charset="0"/>
                <a:sym typeface="Arial" panose="020B0604020202020204" pitchFamily="34" charset="0"/>
              </a:rPr>
              <a:t>© Edward T. Dickinson, M</a:t>
            </a:r>
            <a:r>
              <a:rPr lang="en-US" altLang="en-US" sz="100" b="1" dirty="0">
                <a:solidFill>
                  <a:srgbClr val="000000"/>
                </a:solidFill>
                <a:cs typeface="Arial" panose="020B0604020202020204" pitchFamily="34" charset="0"/>
                <a:sym typeface="Arial" panose="020B0604020202020204" pitchFamily="34" charset="0"/>
              </a:rPr>
              <a:t> </a:t>
            </a:r>
            <a:r>
              <a:rPr lang="en-US" altLang="en-US" b="1" dirty="0">
                <a:solidFill>
                  <a:srgbClr val="000000"/>
                </a:solidFill>
                <a:cs typeface="Arial" panose="020B0604020202020204" pitchFamily="34" charset="0"/>
                <a:sym typeface="Arial" panose="020B0604020202020204" pitchFamily="34" charset="0"/>
              </a:rPr>
              <a:t>D</a:t>
            </a:r>
            <a:endParaRPr lang="en-US" b="1" dirty="0"/>
          </a:p>
        </p:txBody>
      </p:sp>
    </p:spTree>
    <p:extLst>
      <p:ext uri="{BB962C8B-B14F-4D97-AF65-F5344CB8AC3E}">
        <p14:creationId xmlns:p14="http://schemas.microsoft.com/office/powerpoint/2010/main" val="42401794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066314" cy="1097279"/>
          </a:xfrm>
        </p:spPr>
        <p:txBody>
          <a:bodyPr/>
          <a:lstStyle/>
          <a:p>
            <a:r>
              <a:rPr lang="en-US" altLang="en-US" sz="3400" dirty="0">
                <a:sym typeface="Lucida Grande" pitchFamily="-111" charset="0"/>
              </a:rPr>
              <a:t>Mechanism of Injury: Rollover Collision</a:t>
            </a:r>
            <a:endParaRPr lang="en-IN" sz="3400" b="0" dirty="0"/>
          </a:p>
        </p:txBody>
      </p:sp>
      <p:pic>
        <p:nvPicPr>
          <p:cNvPr id="5" name="Picture 4" descr="A car on its roof after a rollover collision on snowy roads. The emergency crews are in the distance, and three men are discussing the accident.">
            <a:extLst>
              <a:ext uri="{FF2B5EF4-FFF2-40B4-BE49-F238E27FC236}">
                <a16:creationId xmlns:a16="http://schemas.microsoft.com/office/drawing/2014/main" id="{E556440D-F282-4F28-9D00-60F4876BA2A8}"/>
              </a:ext>
            </a:extLst>
          </p:cNvPr>
          <p:cNvPicPr>
            <a:picLocks noChangeAspect="1"/>
          </p:cNvPicPr>
          <p:nvPr/>
        </p:nvPicPr>
        <p:blipFill>
          <a:blip r:embed="rId3"/>
          <a:stretch>
            <a:fillRect/>
          </a:stretch>
        </p:blipFill>
        <p:spPr>
          <a:xfrm>
            <a:off x="1935611" y="1604599"/>
            <a:ext cx="5272779" cy="3954585"/>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679610"/>
            <a:ext cx="2392878" cy="685564"/>
          </a:xfrm>
        </p:spPr>
        <p:txBody>
          <a:bodyPr/>
          <a:lstStyle/>
          <a:p>
            <a:pPr marL="0" eaLnBrk="1" hangingPunct="1">
              <a:spcBef>
                <a:spcPct val="0"/>
              </a:spcBef>
              <a:buFontTx/>
              <a:buNone/>
            </a:pPr>
            <a:r>
              <a:rPr lang="en-US" altLang="en-US" dirty="0">
                <a:solidFill>
                  <a:srgbClr val="000000"/>
                </a:solidFill>
                <a:cs typeface="Arial" panose="020B0604020202020204" pitchFamily="34" charset="0"/>
                <a:sym typeface="Arial" panose="020B0604020202020204" pitchFamily="34" charset="0"/>
              </a:rPr>
              <a:t>Rollover collision.</a:t>
            </a:r>
            <a:br>
              <a:rPr lang="en-US" altLang="en-US" dirty="0">
                <a:solidFill>
                  <a:srgbClr val="000000"/>
                </a:solidFill>
                <a:cs typeface="Arial" panose="020B0604020202020204" pitchFamily="34" charset="0"/>
                <a:sym typeface="Arial" panose="020B0604020202020204" pitchFamily="34" charset="0"/>
              </a:rPr>
            </a:br>
            <a:r>
              <a:rPr lang="en-US" altLang="en-US" b="1" dirty="0">
                <a:solidFill>
                  <a:srgbClr val="000000"/>
                </a:solidFill>
                <a:cs typeface="Arial" panose="020B0604020202020204" pitchFamily="34" charset="0"/>
                <a:sym typeface="Arial" panose="020B0604020202020204" pitchFamily="34" charset="0"/>
              </a:rPr>
              <a:t>© Daniel Limmer</a:t>
            </a:r>
            <a:endParaRPr lang="en-US" b="1" dirty="0"/>
          </a:p>
        </p:txBody>
      </p:sp>
    </p:spTree>
    <p:extLst>
      <p:ext uri="{BB962C8B-B14F-4D97-AF65-F5344CB8AC3E}">
        <p14:creationId xmlns:p14="http://schemas.microsoft.com/office/powerpoint/2010/main" val="39622540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89BDE-A2CA-45A6-A3A2-09DCDE08585C}"/>
              </a:ext>
            </a:extLst>
          </p:cNvPr>
          <p:cNvSpPr>
            <a:spLocks noGrp="1"/>
          </p:cNvSpPr>
          <p:nvPr>
            <p:ph type="title"/>
          </p:nvPr>
        </p:nvSpPr>
        <p:spPr/>
        <p:txBody>
          <a:bodyPr/>
          <a:lstStyle/>
          <a:p>
            <a:r>
              <a:rPr lang="en-US" dirty="0"/>
              <a:t>Mechanism of Injury </a:t>
            </a:r>
            <a:r>
              <a:rPr lang="en-US" sz="2000" b="0" dirty="0"/>
              <a:t>(5 of 10)</a:t>
            </a:r>
          </a:p>
        </p:txBody>
      </p:sp>
      <p:sp>
        <p:nvSpPr>
          <p:cNvPr id="3" name="Content Placeholder 2">
            <a:extLst>
              <a:ext uri="{FF2B5EF4-FFF2-40B4-BE49-F238E27FC236}">
                <a16:creationId xmlns:a16="http://schemas.microsoft.com/office/drawing/2014/main" id="{E441E45A-2A09-4036-980E-98CA25E0A1FF}"/>
              </a:ext>
            </a:extLst>
          </p:cNvPr>
          <p:cNvSpPr>
            <a:spLocks noGrp="1"/>
          </p:cNvSpPr>
          <p:nvPr>
            <p:ph sz="quarter" idx="13"/>
          </p:nvPr>
        </p:nvSpPr>
        <p:spPr/>
        <p:txBody>
          <a:bodyPr/>
          <a:lstStyle/>
          <a:p>
            <a:r>
              <a:rPr lang="en-US" dirty="0"/>
              <a:t>Motor vehicle collisions</a:t>
            </a:r>
          </a:p>
          <a:p>
            <a:pPr lvl="1"/>
            <a:r>
              <a:rPr lang="en-US" dirty="0"/>
              <a:t>Rotational impact collisions</a:t>
            </a:r>
          </a:p>
          <a:p>
            <a:pPr lvl="2"/>
            <a:r>
              <a:rPr lang="en-US" dirty="0"/>
              <a:t>Cars are struck then spin.</a:t>
            </a:r>
          </a:p>
          <a:p>
            <a:pPr lvl="2"/>
            <a:r>
              <a:rPr lang="en-US" dirty="0"/>
              <a:t>Initial impact often causes subsequent impacts.</a:t>
            </a:r>
          </a:p>
        </p:txBody>
      </p:sp>
    </p:spTree>
    <p:extLst>
      <p:ext uri="{BB962C8B-B14F-4D97-AF65-F5344CB8AC3E}">
        <p14:creationId xmlns:p14="http://schemas.microsoft.com/office/powerpoint/2010/main" val="24515001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89BDE-A2CA-45A6-A3A2-09DCDE08585C}"/>
              </a:ext>
            </a:extLst>
          </p:cNvPr>
          <p:cNvSpPr>
            <a:spLocks noGrp="1"/>
          </p:cNvSpPr>
          <p:nvPr>
            <p:ph type="title"/>
          </p:nvPr>
        </p:nvSpPr>
        <p:spPr/>
        <p:txBody>
          <a:bodyPr/>
          <a:lstStyle/>
          <a:p>
            <a:r>
              <a:rPr lang="en-US" dirty="0"/>
              <a:t>Mechanism of Injury </a:t>
            </a:r>
            <a:r>
              <a:rPr lang="en-US" sz="2000" b="0" dirty="0"/>
              <a:t>(6 of 10)</a:t>
            </a:r>
          </a:p>
        </p:txBody>
      </p:sp>
      <p:sp>
        <p:nvSpPr>
          <p:cNvPr id="3" name="Content Placeholder 2">
            <a:extLst>
              <a:ext uri="{FF2B5EF4-FFF2-40B4-BE49-F238E27FC236}">
                <a16:creationId xmlns:a16="http://schemas.microsoft.com/office/drawing/2014/main" id="{E441E45A-2A09-4036-980E-98CA25E0A1FF}"/>
              </a:ext>
            </a:extLst>
          </p:cNvPr>
          <p:cNvSpPr>
            <a:spLocks noGrp="1"/>
          </p:cNvSpPr>
          <p:nvPr>
            <p:ph sz="quarter" idx="13"/>
          </p:nvPr>
        </p:nvSpPr>
        <p:spPr>
          <a:xfrm>
            <a:off x="457200" y="1556326"/>
            <a:ext cx="8343900" cy="4467955"/>
          </a:xfrm>
        </p:spPr>
        <p:txBody>
          <a:bodyPr/>
          <a:lstStyle/>
          <a:p>
            <a:r>
              <a:rPr lang="en-US" dirty="0"/>
              <a:t>Falls</a:t>
            </a:r>
          </a:p>
          <a:p>
            <a:pPr lvl="1"/>
            <a:r>
              <a:rPr lang="en-US" dirty="0"/>
              <a:t>Adult</a:t>
            </a:r>
          </a:p>
          <a:p>
            <a:pPr lvl="2"/>
            <a:r>
              <a:rPr lang="en-US" dirty="0"/>
              <a:t>More than twenty feet</a:t>
            </a:r>
          </a:p>
          <a:p>
            <a:pPr lvl="1"/>
            <a:r>
              <a:rPr lang="en-US" dirty="0"/>
              <a:t>Child under fifteen years</a:t>
            </a:r>
          </a:p>
          <a:p>
            <a:pPr lvl="2"/>
            <a:r>
              <a:rPr lang="en-US" dirty="0"/>
              <a:t>More than ten feet (two to three times child’s height)</a:t>
            </a:r>
          </a:p>
        </p:txBody>
      </p:sp>
    </p:spTree>
    <p:extLst>
      <p:ext uri="{BB962C8B-B14F-4D97-AF65-F5344CB8AC3E}">
        <p14:creationId xmlns:p14="http://schemas.microsoft.com/office/powerpoint/2010/main" val="35632957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066314" cy="1097279"/>
          </a:xfrm>
        </p:spPr>
        <p:txBody>
          <a:bodyPr/>
          <a:lstStyle/>
          <a:p>
            <a:r>
              <a:rPr lang="en-US" altLang="en-US" dirty="0">
                <a:sym typeface="Lucida Grande" pitchFamily="-111" charset="0"/>
              </a:rPr>
              <a:t>Mechanism of Injury: Severe Fall</a:t>
            </a:r>
            <a:endParaRPr lang="en-IN" b="0" dirty="0"/>
          </a:p>
        </p:txBody>
      </p:sp>
      <p:pic>
        <p:nvPicPr>
          <p:cNvPr id="4" name="Picture 3" descr="A photo depicts a construction worker who has fallen in his job site. He is lying on the ground surrounded by pieces of wood. One arm is by his side, while the other arm is extended upward over his head.">
            <a:extLst>
              <a:ext uri="{FF2B5EF4-FFF2-40B4-BE49-F238E27FC236}">
                <a16:creationId xmlns:a16="http://schemas.microsoft.com/office/drawing/2014/main" id="{4CDAC987-C864-42C4-96C1-2F8265E1347D}"/>
              </a:ext>
            </a:extLst>
          </p:cNvPr>
          <p:cNvPicPr>
            <a:picLocks noChangeAspect="1"/>
          </p:cNvPicPr>
          <p:nvPr/>
        </p:nvPicPr>
        <p:blipFill>
          <a:blip r:embed="rId3"/>
          <a:stretch>
            <a:fillRect/>
          </a:stretch>
        </p:blipFill>
        <p:spPr>
          <a:xfrm>
            <a:off x="3286885" y="1591497"/>
            <a:ext cx="2570228" cy="3838281"/>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654364"/>
            <a:ext cx="8211787" cy="682616"/>
          </a:xfrm>
        </p:spPr>
        <p:txBody>
          <a:bodyPr/>
          <a:lstStyle/>
          <a:p>
            <a:pPr marL="0" eaLnBrk="1" hangingPunct="1">
              <a:spcBef>
                <a:spcPct val="0"/>
              </a:spcBef>
              <a:buFontTx/>
              <a:buNone/>
            </a:pPr>
            <a:r>
              <a:rPr lang="en-US" altLang="en-US" dirty="0">
                <a:solidFill>
                  <a:srgbClr val="000000"/>
                </a:solidFill>
                <a:cs typeface="Arial" panose="020B0604020202020204" pitchFamily="34" charset="0"/>
                <a:sym typeface="Arial" panose="020B0604020202020204" pitchFamily="34" charset="0"/>
              </a:rPr>
              <a:t>The characteristics of a fall may provide valuable clues to a patient’s injuries.</a:t>
            </a:r>
            <a:endParaRPr lang="en-US" b="1" dirty="0"/>
          </a:p>
        </p:txBody>
      </p:sp>
    </p:spTree>
    <p:extLst>
      <p:ext uri="{BB962C8B-B14F-4D97-AF65-F5344CB8AC3E}">
        <p14:creationId xmlns:p14="http://schemas.microsoft.com/office/powerpoint/2010/main" val="38514490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89BDE-A2CA-45A6-A3A2-09DCDE08585C}"/>
              </a:ext>
            </a:extLst>
          </p:cNvPr>
          <p:cNvSpPr>
            <a:spLocks noGrp="1"/>
          </p:cNvSpPr>
          <p:nvPr>
            <p:ph type="title"/>
          </p:nvPr>
        </p:nvSpPr>
        <p:spPr/>
        <p:txBody>
          <a:bodyPr/>
          <a:lstStyle/>
          <a:p>
            <a:r>
              <a:rPr lang="en-US" dirty="0"/>
              <a:t>Mechanism of Injury </a:t>
            </a:r>
            <a:r>
              <a:rPr lang="en-US" sz="2000" b="0" dirty="0"/>
              <a:t>(7 of 10)</a:t>
            </a:r>
          </a:p>
        </p:txBody>
      </p:sp>
      <p:sp>
        <p:nvSpPr>
          <p:cNvPr id="3" name="Content Placeholder 2">
            <a:extLst>
              <a:ext uri="{FF2B5EF4-FFF2-40B4-BE49-F238E27FC236}">
                <a16:creationId xmlns:a16="http://schemas.microsoft.com/office/drawing/2014/main" id="{E441E45A-2A09-4036-980E-98CA25E0A1FF}"/>
              </a:ext>
            </a:extLst>
          </p:cNvPr>
          <p:cNvSpPr>
            <a:spLocks noGrp="1"/>
          </p:cNvSpPr>
          <p:nvPr>
            <p:ph sz="quarter" idx="13"/>
          </p:nvPr>
        </p:nvSpPr>
        <p:spPr>
          <a:xfrm>
            <a:off x="457200" y="1556326"/>
            <a:ext cx="8343900" cy="4467955"/>
          </a:xfrm>
        </p:spPr>
        <p:txBody>
          <a:bodyPr/>
          <a:lstStyle/>
          <a:p>
            <a:r>
              <a:rPr lang="en-US" dirty="0"/>
              <a:t>Falls</a:t>
            </a:r>
          </a:p>
          <a:p>
            <a:pPr lvl="1"/>
            <a:r>
              <a:rPr lang="en-US" dirty="0"/>
              <a:t>Important factors</a:t>
            </a:r>
          </a:p>
          <a:p>
            <a:pPr lvl="2"/>
            <a:r>
              <a:rPr lang="en-US" dirty="0"/>
              <a:t>Height from which patient fell</a:t>
            </a:r>
          </a:p>
          <a:p>
            <a:pPr lvl="2"/>
            <a:r>
              <a:rPr lang="en-US" dirty="0"/>
              <a:t>Surface patient fell onto</a:t>
            </a:r>
          </a:p>
          <a:p>
            <a:pPr lvl="2"/>
            <a:r>
              <a:rPr lang="en-US" dirty="0"/>
              <a:t>Part of patient that hit the surface</a:t>
            </a:r>
          </a:p>
          <a:p>
            <a:pPr lvl="2"/>
            <a:r>
              <a:rPr lang="en-US" dirty="0"/>
              <a:t>Anything that interrupted fall</a:t>
            </a:r>
          </a:p>
        </p:txBody>
      </p:sp>
    </p:spTree>
    <p:extLst>
      <p:ext uri="{BB962C8B-B14F-4D97-AF65-F5344CB8AC3E}">
        <p14:creationId xmlns:p14="http://schemas.microsoft.com/office/powerpoint/2010/main" val="31429126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89BDE-A2CA-45A6-A3A2-09DCDE08585C}"/>
              </a:ext>
            </a:extLst>
          </p:cNvPr>
          <p:cNvSpPr>
            <a:spLocks noGrp="1"/>
          </p:cNvSpPr>
          <p:nvPr>
            <p:ph type="title"/>
          </p:nvPr>
        </p:nvSpPr>
        <p:spPr/>
        <p:txBody>
          <a:bodyPr/>
          <a:lstStyle/>
          <a:p>
            <a:r>
              <a:rPr lang="en-US" dirty="0"/>
              <a:t>Mechanism of Injury </a:t>
            </a:r>
            <a:r>
              <a:rPr lang="en-US" sz="2000" b="0" dirty="0"/>
              <a:t>(8 of 10)</a:t>
            </a:r>
          </a:p>
        </p:txBody>
      </p:sp>
      <p:sp>
        <p:nvSpPr>
          <p:cNvPr id="3" name="Content Placeholder 2">
            <a:extLst>
              <a:ext uri="{FF2B5EF4-FFF2-40B4-BE49-F238E27FC236}">
                <a16:creationId xmlns:a16="http://schemas.microsoft.com/office/drawing/2014/main" id="{E441E45A-2A09-4036-980E-98CA25E0A1FF}"/>
              </a:ext>
            </a:extLst>
          </p:cNvPr>
          <p:cNvSpPr>
            <a:spLocks noGrp="1"/>
          </p:cNvSpPr>
          <p:nvPr>
            <p:ph sz="quarter" idx="13"/>
          </p:nvPr>
        </p:nvSpPr>
        <p:spPr>
          <a:xfrm>
            <a:off x="457200" y="1556326"/>
            <a:ext cx="8343900" cy="4467955"/>
          </a:xfrm>
        </p:spPr>
        <p:txBody>
          <a:bodyPr/>
          <a:lstStyle/>
          <a:p>
            <a:r>
              <a:rPr lang="en-US" dirty="0"/>
              <a:t>Penetrating trauma</a:t>
            </a:r>
          </a:p>
          <a:p>
            <a:pPr lvl="1"/>
            <a:r>
              <a:rPr lang="en-US" dirty="0"/>
              <a:t>Injury caused by object that passes through the skin or other body tissues</a:t>
            </a:r>
          </a:p>
          <a:p>
            <a:pPr lvl="1"/>
            <a:r>
              <a:rPr lang="en-US" dirty="0"/>
              <a:t>Classified by the velocity of the item that caused the injury</a:t>
            </a:r>
          </a:p>
        </p:txBody>
      </p:sp>
    </p:spTree>
    <p:extLst>
      <p:ext uri="{BB962C8B-B14F-4D97-AF65-F5344CB8AC3E}">
        <p14:creationId xmlns:p14="http://schemas.microsoft.com/office/powerpoint/2010/main" val="25874507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Scene Size-Up </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a:t>
            </a:r>
            <a:r>
              <a:rPr lang="en-US" sz="1600" dirty="0" smtClean="0">
                <a:hlinkClick r:id="rId3" action="ppaction://hlinksldjump"/>
              </a:rPr>
              <a:t>Topic</a:t>
            </a:r>
            <a:endParaRPr lang="en-US" sz="1600" dirty="0"/>
          </a:p>
        </p:txBody>
      </p:sp>
    </p:spTree>
    <p:extLst>
      <p:ext uri="{BB962C8B-B14F-4D97-AF65-F5344CB8AC3E}">
        <p14:creationId xmlns:p14="http://schemas.microsoft.com/office/powerpoint/2010/main" val="28336901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89BDE-A2CA-45A6-A3A2-09DCDE08585C}"/>
              </a:ext>
            </a:extLst>
          </p:cNvPr>
          <p:cNvSpPr>
            <a:spLocks noGrp="1"/>
          </p:cNvSpPr>
          <p:nvPr>
            <p:ph type="title"/>
          </p:nvPr>
        </p:nvSpPr>
        <p:spPr/>
        <p:txBody>
          <a:bodyPr/>
          <a:lstStyle/>
          <a:p>
            <a:r>
              <a:rPr lang="en-US" dirty="0"/>
              <a:t>Mechanism of Injury </a:t>
            </a:r>
            <a:r>
              <a:rPr lang="en-US" sz="2000" b="0" dirty="0"/>
              <a:t>(9 of 10)</a:t>
            </a:r>
          </a:p>
        </p:txBody>
      </p:sp>
      <p:sp>
        <p:nvSpPr>
          <p:cNvPr id="3" name="Content Placeholder 2">
            <a:extLst>
              <a:ext uri="{FF2B5EF4-FFF2-40B4-BE49-F238E27FC236}">
                <a16:creationId xmlns:a16="http://schemas.microsoft.com/office/drawing/2014/main" id="{E441E45A-2A09-4036-980E-98CA25E0A1FF}"/>
              </a:ext>
            </a:extLst>
          </p:cNvPr>
          <p:cNvSpPr>
            <a:spLocks noGrp="1"/>
          </p:cNvSpPr>
          <p:nvPr>
            <p:ph sz="quarter" idx="13"/>
          </p:nvPr>
        </p:nvSpPr>
        <p:spPr>
          <a:xfrm>
            <a:off x="457200" y="1556326"/>
            <a:ext cx="8343900" cy="4467955"/>
          </a:xfrm>
        </p:spPr>
        <p:txBody>
          <a:bodyPr/>
          <a:lstStyle/>
          <a:p>
            <a:r>
              <a:rPr lang="en-US" dirty="0"/>
              <a:t>Penetrating trauma</a:t>
            </a:r>
          </a:p>
          <a:p>
            <a:pPr lvl="1"/>
            <a:r>
              <a:rPr lang="en-US" dirty="0"/>
              <a:t>Low-velocity (knife) injuries</a:t>
            </a:r>
          </a:p>
          <a:p>
            <a:pPr lvl="2"/>
            <a:r>
              <a:rPr lang="en-US" dirty="0"/>
              <a:t>Damage limited to area penetrated</a:t>
            </a:r>
          </a:p>
          <a:p>
            <a:pPr lvl="2"/>
            <a:r>
              <a:rPr lang="en-US" dirty="0"/>
              <a:t>May be multiple wounds</a:t>
            </a:r>
          </a:p>
          <a:p>
            <a:pPr lvl="1"/>
            <a:r>
              <a:rPr lang="en-US" dirty="0"/>
              <a:t>Medium-velocity (handgun) and high-velocity (rifle) injuries may be anywhere in the body</a:t>
            </a:r>
          </a:p>
          <a:p>
            <a:pPr lvl="2"/>
            <a:r>
              <a:rPr lang="en-US" dirty="0"/>
              <a:t>Damage directly from the projectile</a:t>
            </a:r>
          </a:p>
          <a:p>
            <a:pPr lvl="2"/>
            <a:r>
              <a:rPr lang="en-US" dirty="0"/>
              <a:t>Pressure-related damage, or cavitation</a:t>
            </a:r>
          </a:p>
        </p:txBody>
      </p:sp>
    </p:spTree>
    <p:extLst>
      <p:ext uri="{BB962C8B-B14F-4D97-AF65-F5344CB8AC3E}">
        <p14:creationId xmlns:p14="http://schemas.microsoft.com/office/powerpoint/2010/main" val="35070083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89BDE-A2CA-45A6-A3A2-09DCDE08585C}"/>
              </a:ext>
            </a:extLst>
          </p:cNvPr>
          <p:cNvSpPr>
            <a:spLocks noGrp="1"/>
          </p:cNvSpPr>
          <p:nvPr>
            <p:ph type="title"/>
          </p:nvPr>
        </p:nvSpPr>
        <p:spPr/>
        <p:txBody>
          <a:bodyPr/>
          <a:lstStyle/>
          <a:p>
            <a:r>
              <a:rPr lang="en-US" dirty="0"/>
              <a:t>Mechanism of Injury </a:t>
            </a:r>
            <a:r>
              <a:rPr lang="en-US" sz="2000" b="0" dirty="0"/>
              <a:t>(10 of 10)</a:t>
            </a:r>
          </a:p>
        </p:txBody>
      </p:sp>
      <p:sp>
        <p:nvSpPr>
          <p:cNvPr id="3" name="Content Placeholder 2">
            <a:extLst>
              <a:ext uri="{FF2B5EF4-FFF2-40B4-BE49-F238E27FC236}">
                <a16:creationId xmlns:a16="http://schemas.microsoft.com/office/drawing/2014/main" id="{E441E45A-2A09-4036-980E-98CA25E0A1FF}"/>
              </a:ext>
            </a:extLst>
          </p:cNvPr>
          <p:cNvSpPr>
            <a:spLocks noGrp="1"/>
          </p:cNvSpPr>
          <p:nvPr>
            <p:ph sz="quarter" idx="13"/>
          </p:nvPr>
        </p:nvSpPr>
        <p:spPr>
          <a:xfrm>
            <a:off x="457200" y="1556326"/>
            <a:ext cx="8343900" cy="4467955"/>
          </a:xfrm>
        </p:spPr>
        <p:txBody>
          <a:bodyPr/>
          <a:lstStyle/>
          <a:p>
            <a:r>
              <a:rPr lang="en-US" dirty="0"/>
              <a:t>Blunt-force trauma</a:t>
            </a:r>
          </a:p>
          <a:p>
            <a:pPr lvl="1"/>
            <a:r>
              <a:rPr lang="en-US" dirty="0"/>
              <a:t>Injury caused by a blow that strikes body but does not penetrate skin or other body tissues</a:t>
            </a:r>
          </a:p>
          <a:p>
            <a:pPr lvl="1"/>
            <a:r>
              <a:rPr lang="en-US" dirty="0"/>
              <a:t>Signs are often subtle and easily overlooked.</a:t>
            </a:r>
          </a:p>
          <a:p>
            <a:pPr lvl="1"/>
            <a:r>
              <a:rPr lang="en-US" dirty="0"/>
              <a:t>Maintain index of suspicion based on mechanism of injury</a:t>
            </a:r>
          </a:p>
        </p:txBody>
      </p:sp>
    </p:spTree>
    <p:extLst>
      <p:ext uri="{BB962C8B-B14F-4D97-AF65-F5344CB8AC3E}">
        <p14:creationId xmlns:p14="http://schemas.microsoft.com/office/powerpoint/2010/main" val="20462984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2F0F5-BF80-407F-8EF7-540E3AF932A5}"/>
              </a:ext>
            </a:extLst>
          </p:cNvPr>
          <p:cNvSpPr>
            <a:spLocks noGrp="1"/>
          </p:cNvSpPr>
          <p:nvPr>
            <p:ph type="title"/>
          </p:nvPr>
        </p:nvSpPr>
        <p:spPr/>
        <p:txBody>
          <a:bodyPr/>
          <a:lstStyle/>
          <a:p>
            <a:r>
              <a:rPr lang="en-US" dirty="0"/>
              <a:t>Nature of the Illness </a:t>
            </a:r>
            <a:r>
              <a:rPr lang="en-US" sz="2000" b="0" dirty="0"/>
              <a:t>(1 of 3)</a:t>
            </a:r>
          </a:p>
        </p:txBody>
      </p:sp>
      <p:sp>
        <p:nvSpPr>
          <p:cNvPr id="3" name="Content Placeholder 2">
            <a:extLst>
              <a:ext uri="{FF2B5EF4-FFF2-40B4-BE49-F238E27FC236}">
                <a16:creationId xmlns:a16="http://schemas.microsoft.com/office/drawing/2014/main" id="{F6A0870C-23DC-4328-A408-8A909BA6866D}"/>
              </a:ext>
            </a:extLst>
          </p:cNvPr>
          <p:cNvSpPr>
            <a:spLocks noGrp="1"/>
          </p:cNvSpPr>
          <p:nvPr>
            <p:ph sz="quarter" idx="13"/>
          </p:nvPr>
        </p:nvSpPr>
        <p:spPr/>
        <p:txBody>
          <a:bodyPr/>
          <a:lstStyle/>
          <a:p>
            <a:r>
              <a:rPr lang="en-US" dirty="0"/>
              <a:t>Reason patient called E</a:t>
            </a:r>
            <a:r>
              <a:rPr lang="en-US" sz="100" dirty="0"/>
              <a:t> </a:t>
            </a:r>
            <a:r>
              <a:rPr lang="en-US" dirty="0"/>
              <a:t>M</a:t>
            </a:r>
            <a:r>
              <a:rPr lang="en-US" sz="100" dirty="0"/>
              <a:t> </a:t>
            </a:r>
            <a:r>
              <a:rPr lang="en-US" dirty="0"/>
              <a:t>S</a:t>
            </a:r>
          </a:p>
          <a:p>
            <a:r>
              <a:rPr lang="en-US" dirty="0"/>
              <a:t>To begin identifying the nature of a patient’s illness during the scene size-up, you must scan the entire scene.</a:t>
            </a:r>
          </a:p>
        </p:txBody>
      </p:sp>
    </p:spTree>
    <p:extLst>
      <p:ext uri="{BB962C8B-B14F-4D97-AF65-F5344CB8AC3E}">
        <p14:creationId xmlns:p14="http://schemas.microsoft.com/office/powerpoint/2010/main" val="35827922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DE38-0C6B-4DAB-87E1-369014015480}"/>
              </a:ext>
            </a:extLst>
          </p:cNvPr>
          <p:cNvSpPr>
            <a:spLocks noGrp="1"/>
          </p:cNvSpPr>
          <p:nvPr>
            <p:ph type="title"/>
          </p:nvPr>
        </p:nvSpPr>
        <p:spPr>
          <a:xfrm>
            <a:off x="457200" y="215371"/>
            <a:ext cx="8066314" cy="1097279"/>
          </a:xfrm>
        </p:spPr>
        <p:txBody>
          <a:bodyPr/>
          <a:lstStyle/>
          <a:p>
            <a:r>
              <a:rPr lang="en-US" altLang="en-US" dirty="0">
                <a:sym typeface="Lucida Grande" pitchFamily="-111" charset="0"/>
              </a:rPr>
              <a:t>Nature of the Illness </a:t>
            </a:r>
            <a:r>
              <a:rPr lang="en-US" altLang="en-US" sz="2000" b="0" dirty="0">
                <a:sym typeface="Lucida Grande" pitchFamily="-111" charset="0"/>
              </a:rPr>
              <a:t>(2 of 3)</a:t>
            </a:r>
            <a:endParaRPr lang="en-IN" sz="2000" b="0" dirty="0"/>
          </a:p>
        </p:txBody>
      </p:sp>
      <p:pic>
        <p:nvPicPr>
          <p:cNvPr id="5" name="Picture 4" descr="Two E M T’s are documenting while standing near a fire truck, and one is examining a bicyclist sitting on the ground.">
            <a:extLst>
              <a:ext uri="{FF2B5EF4-FFF2-40B4-BE49-F238E27FC236}">
                <a16:creationId xmlns:a16="http://schemas.microsoft.com/office/drawing/2014/main" id="{9D848970-F11E-4DF6-B738-340D8B5E9349}"/>
              </a:ext>
            </a:extLst>
          </p:cNvPr>
          <p:cNvPicPr>
            <a:picLocks noChangeAspect="1"/>
          </p:cNvPicPr>
          <p:nvPr/>
        </p:nvPicPr>
        <p:blipFill>
          <a:blip r:embed="rId3"/>
          <a:stretch>
            <a:fillRect/>
          </a:stretch>
        </p:blipFill>
        <p:spPr>
          <a:xfrm>
            <a:off x="2942020" y="1554409"/>
            <a:ext cx="3259958" cy="3915431"/>
          </a:xfrm>
          <a:prstGeom prst="rect">
            <a:avLst/>
          </a:prstGeom>
        </p:spPr>
      </p:pic>
      <p:sp>
        <p:nvSpPr>
          <p:cNvPr id="3" name="Content Placeholder 2">
            <a:extLst>
              <a:ext uri="{FF2B5EF4-FFF2-40B4-BE49-F238E27FC236}">
                <a16:creationId xmlns:a16="http://schemas.microsoft.com/office/drawing/2014/main" id="{57E09B57-05AF-4A6E-ABF3-F1AE19384425}"/>
              </a:ext>
            </a:extLst>
          </p:cNvPr>
          <p:cNvSpPr>
            <a:spLocks noGrp="1"/>
          </p:cNvSpPr>
          <p:nvPr>
            <p:ph sz="quarter" idx="13"/>
          </p:nvPr>
        </p:nvSpPr>
        <p:spPr>
          <a:xfrm>
            <a:off x="457200" y="5661799"/>
            <a:ext cx="8294914" cy="703375"/>
          </a:xfrm>
        </p:spPr>
        <p:txBody>
          <a:bodyPr/>
          <a:lstStyle/>
          <a:p>
            <a:pPr marL="0" eaLnBrk="1" hangingPunct="1">
              <a:spcBef>
                <a:spcPct val="0"/>
              </a:spcBef>
              <a:buFontTx/>
              <a:buNone/>
            </a:pPr>
            <a:r>
              <a:rPr lang="en-US" altLang="en-US" dirty="0">
                <a:solidFill>
                  <a:srgbClr val="000000"/>
                </a:solidFill>
                <a:cs typeface="Arial" panose="020B0604020202020204" pitchFamily="34" charset="0"/>
                <a:sym typeface="Arial" panose="020B0604020202020204" pitchFamily="34" charset="0"/>
              </a:rPr>
              <a:t>Actively look for any additional patients, such as pedestrians or cyclists.</a:t>
            </a:r>
            <a:br>
              <a:rPr lang="en-US" altLang="en-US" dirty="0">
                <a:solidFill>
                  <a:srgbClr val="000000"/>
                </a:solidFill>
                <a:cs typeface="Arial" panose="020B0604020202020204" pitchFamily="34" charset="0"/>
                <a:sym typeface="Arial" panose="020B0604020202020204" pitchFamily="34" charset="0"/>
              </a:rPr>
            </a:br>
            <a:r>
              <a:rPr lang="en-US" altLang="en-US" b="1" dirty="0">
                <a:solidFill>
                  <a:srgbClr val="000000"/>
                </a:solidFill>
                <a:cs typeface="Arial" panose="020B0604020202020204" pitchFamily="34" charset="0"/>
                <a:sym typeface="Arial" panose="020B0604020202020204" pitchFamily="34" charset="0"/>
              </a:rPr>
              <a:t>© Kevin Link/C</a:t>
            </a:r>
            <a:r>
              <a:rPr lang="en-US" altLang="en-US" sz="100" b="1" dirty="0">
                <a:solidFill>
                  <a:srgbClr val="000000"/>
                </a:solidFill>
                <a:cs typeface="Arial" panose="020B0604020202020204" pitchFamily="34" charset="0"/>
                <a:sym typeface="Arial" panose="020B0604020202020204" pitchFamily="34" charset="0"/>
              </a:rPr>
              <a:t> </a:t>
            </a:r>
            <a:r>
              <a:rPr lang="en-US" altLang="en-US" b="1" dirty="0">
                <a:solidFill>
                  <a:srgbClr val="000000"/>
                </a:solidFill>
                <a:cs typeface="Arial" panose="020B0604020202020204" pitchFamily="34" charset="0"/>
                <a:sym typeface="Arial" panose="020B0604020202020204" pitchFamily="34" charset="0"/>
              </a:rPr>
              <a:t>M</a:t>
            </a:r>
            <a:r>
              <a:rPr lang="en-US" altLang="en-US" sz="100" b="1" dirty="0">
                <a:solidFill>
                  <a:srgbClr val="000000"/>
                </a:solidFill>
                <a:cs typeface="Arial" panose="020B0604020202020204" pitchFamily="34" charset="0"/>
                <a:sym typeface="Arial" panose="020B0604020202020204" pitchFamily="34" charset="0"/>
              </a:rPr>
              <a:t> </a:t>
            </a:r>
            <a:r>
              <a:rPr lang="en-US" altLang="en-US" b="1" dirty="0">
                <a:solidFill>
                  <a:srgbClr val="000000"/>
                </a:solidFill>
                <a:cs typeface="Arial" panose="020B0604020202020204" pitchFamily="34" charset="0"/>
                <a:sym typeface="Arial" panose="020B0604020202020204" pitchFamily="34" charset="0"/>
              </a:rPr>
              <a:t>S</a:t>
            </a:r>
            <a:r>
              <a:rPr lang="en-US" altLang="en-US" sz="100" b="1" dirty="0">
                <a:solidFill>
                  <a:srgbClr val="000000"/>
                </a:solidFill>
                <a:cs typeface="Arial" panose="020B0604020202020204" pitchFamily="34" charset="0"/>
                <a:sym typeface="Arial" panose="020B0604020202020204" pitchFamily="34" charset="0"/>
              </a:rPr>
              <a:t> </a:t>
            </a:r>
            <a:r>
              <a:rPr lang="en-US" altLang="en-US" b="1" dirty="0">
                <a:solidFill>
                  <a:srgbClr val="000000"/>
                </a:solidFill>
                <a:cs typeface="Arial" panose="020B0604020202020204" pitchFamily="34" charset="0"/>
                <a:sym typeface="Arial" panose="020B0604020202020204" pitchFamily="34" charset="0"/>
              </a:rPr>
              <a:t>P</a:t>
            </a:r>
            <a:endParaRPr lang="en-US" b="1" dirty="0"/>
          </a:p>
        </p:txBody>
      </p:sp>
    </p:spTree>
    <p:extLst>
      <p:ext uri="{BB962C8B-B14F-4D97-AF65-F5344CB8AC3E}">
        <p14:creationId xmlns:p14="http://schemas.microsoft.com/office/powerpoint/2010/main" val="196359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2F0F5-BF80-407F-8EF7-540E3AF932A5}"/>
              </a:ext>
            </a:extLst>
          </p:cNvPr>
          <p:cNvSpPr>
            <a:spLocks noGrp="1"/>
          </p:cNvSpPr>
          <p:nvPr>
            <p:ph type="title"/>
          </p:nvPr>
        </p:nvSpPr>
        <p:spPr/>
        <p:txBody>
          <a:bodyPr/>
          <a:lstStyle/>
          <a:p>
            <a:r>
              <a:rPr lang="en-US" dirty="0"/>
              <a:t>Nature of the Illness </a:t>
            </a:r>
            <a:r>
              <a:rPr lang="en-US" sz="2000" b="0" dirty="0"/>
              <a:t>(3 of 3)</a:t>
            </a:r>
          </a:p>
        </p:txBody>
      </p:sp>
      <p:sp>
        <p:nvSpPr>
          <p:cNvPr id="3" name="Content Placeholder 2">
            <a:extLst>
              <a:ext uri="{FF2B5EF4-FFF2-40B4-BE49-F238E27FC236}">
                <a16:creationId xmlns:a16="http://schemas.microsoft.com/office/drawing/2014/main" id="{F6A0870C-23DC-4328-A408-8A909BA6866D}"/>
              </a:ext>
            </a:extLst>
          </p:cNvPr>
          <p:cNvSpPr>
            <a:spLocks noGrp="1"/>
          </p:cNvSpPr>
          <p:nvPr>
            <p:ph sz="quarter" idx="13"/>
          </p:nvPr>
        </p:nvSpPr>
        <p:spPr/>
        <p:txBody>
          <a:bodyPr/>
          <a:lstStyle/>
          <a:p>
            <a:r>
              <a:rPr lang="en-US" dirty="0"/>
              <a:t>Information may be obtained from many sources.</a:t>
            </a:r>
          </a:p>
          <a:p>
            <a:pPr lvl="1"/>
            <a:r>
              <a:rPr lang="en-US" dirty="0"/>
              <a:t>The patient</a:t>
            </a:r>
          </a:p>
          <a:p>
            <a:pPr lvl="1"/>
            <a:r>
              <a:rPr lang="en-US" dirty="0"/>
              <a:t>Family members or bystanders</a:t>
            </a:r>
          </a:p>
          <a:p>
            <a:pPr lvl="1"/>
            <a:r>
              <a:rPr lang="en-US" dirty="0"/>
              <a:t>The scene</a:t>
            </a:r>
          </a:p>
        </p:txBody>
      </p:sp>
    </p:spTree>
    <p:extLst>
      <p:ext uri="{BB962C8B-B14F-4D97-AF65-F5344CB8AC3E}">
        <p14:creationId xmlns:p14="http://schemas.microsoft.com/office/powerpoint/2010/main" val="33236437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8536-004F-43CC-ABF2-E6F49EB738CD}"/>
              </a:ext>
            </a:extLst>
          </p:cNvPr>
          <p:cNvSpPr>
            <a:spLocks noGrp="1"/>
          </p:cNvSpPr>
          <p:nvPr>
            <p:ph type="title"/>
          </p:nvPr>
        </p:nvSpPr>
        <p:spPr/>
        <p:txBody>
          <a:bodyPr/>
          <a:lstStyle/>
          <a:p>
            <a:r>
              <a:rPr lang="en-US" sz="3400" dirty="0"/>
              <a:t>Number of Patients and Adequacy of Resources</a:t>
            </a:r>
          </a:p>
        </p:txBody>
      </p:sp>
      <p:sp>
        <p:nvSpPr>
          <p:cNvPr id="3" name="Content Placeholder 2">
            <a:extLst>
              <a:ext uri="{FF2B5EF4-FFF2-40B4-BE49-F238E27FC236}">
                <a16:creationId xmlns:a16="http://schemas.microsoft.com/office/drawing/2014/main" id="{B66C16F3-34D6-4340-99DF-2A7D431035DA}"/>
              </a:ext>
            </a:extLst>
          </p:cNvPr>
          <p:cNvSpPr>
            <a:spLocks noGrp="1"/>
          </p:cNvSpPr>
          <p:nvPr>
            <p:ph sz="quarter" idx="13"/>
          </p:nvPr>
        </p:nvSpPr>
        <p:spPr/>
        <p:txBody>
          <a:bodyPr/>
          <a:lstStyle/>
          <a:p>
            <a:r>
              <a:rPr lang="en-US" dirty="0"/>
              <a:t>Questions to ask</a:t>
            </a:r>
          </a:p>
          <a:p>
            <a:pPr lvl="1"/>
            <a:r>
              <a:rPr lang="en-US" dirty="0"/>
              <a:t>How many patients present?</a:t>
            </a:r>
          </a:p>
          <a:p>
            <a:pPr lvl="1"/>
            <a:r>
              <a:rPr lang="en-US" dirty="0"/>
              <a:t>Sufficient resources on hand to care for all patients?</a:t>
            </a:r>
          </a:p>
          <a:p>
            <a:r>
              <a:rPr lang="en-US" dirty="0"/>
              <a:t>Try to anticipate the maximum numbers of patients and radio for help accordingly.</a:t>
            </a:r>
          </a:p>
          <a:p>
            <a:pPr lvl="1"/>
            <a:r>
              <a:rPr lang="en-US" dirty="0"/>
              <a:t>Follow local protocols.</a:t>
            </a:r>
          </a:p>
        </p:txBody>
      </p:sp>
    </p:spTree>
    <p:extLst>
      <p:ext uri="{BB962C8B-B14F-4D97-AF65-F5344CB8AC3E}">
        <p14:creationId xmlns:p14="http://schemas.microsoft.com/office/powerpoint/2010/main" val="1904339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Chapter Review</a:t>
            </a:r>
            <a:endParaRPr lang="en-IN" dirty="0"/>
          </a:p>
        </p:txBody>
      </p:sp>
    </p:spTree>
    <p:extLst>
      <p:ext uri="{BB962C8B-B14F-4D97-AF65-F5344CB8AC3E}">
        <p14:creationId xmlns:p14="http://schemas.microsoft.com/office/powerpoint/2010/main" val="29920880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8536-004F-43CC-ABF2-E6F49EB738CD}"/>
              </a:ext>
            </a:extLst>
          </p:cNvPr>
          <p:cNvSpPr>
            <a:spLocks noGrp="1"/>
          </p:cNvSpPr>
          <p:nvPr>
            <p:ph type="title"/>
          </p:nvPr>
        </p:nvSpPr>
        <p:spPr/>
        <p:txBody>
          <a:bodyPr/>
          <a:lstStyle/>
          <a:p>
            <a:r>
              <a:rPr lang="en-US" dirty="0"/>
              <a:t>Chapter Review </a:t>
            </a:r>
            <a:r>
              <a:rPr lang="en-US" sz="2000" b="0" dirty="0"/>
              <a:t>(1 of 2)</a:t>
            </a:r>
          </a:p>
        </p:txBody>
      </p:sp>
      <p:sp>
        <p:nvSpPr>
          <p:cNvPr id="3" name="Content Placeholder 2">
            <a:extLst>
              <a:ext uri="{FF2B5EF4-FFF2-40B4-BE49-F238E27FC236}">
                <a16:creationId xmlns:a16="http://schemas.microsoft.com/office/drawing/2014/main" id="{B66C16F3-34D6-4340-99DF-2A7D431035DA}"/>
              </a:ext>
            </a:extLst>
          </p:cNvPr>
          <p:cNvSpPr>
            <a:spLocks noGrp="1"/>
          </p:cNvSpPr>
          <p:nvPr>
            <p:ph sz="quarter" idx="13"/>
          </p:nvPr>
        </p:nvSpPr>
        <p:spPr/>
        <p:txBody>
          <a:bodyPr/>
          <a:lstStyle/>
          <a:p>
            <a:r>
              <a:rPr lang="en-US" dirty="0"/>
              <a:t>Scene size-up is the first part of the patient assessment process.</a:t>
            </a:r>
          </a:p>
          <a:p>
            <a:r>
              <a:rPr lang="en-US" dirty="0"/>
              <a:t>It is important during scene size-up to determine what, if any, threats there may be to your own safety and to the safety of others at the scene, then to take appropriate Standard Precautions.</a:t>
            </a:r>
          </a:p>
        </p:txBody>
      </p:sp>
    </p:spTree>
    <p:extLst>
      <p:ext uri="{BB962C8B-B14F-4D97-AF65-F5344CB8AC3E}">
        <p14:creationId xmlns:p14="http://schemas.microsoft.com/office/powerpoint/2010/main" val="19195559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8536-004F-43CC-ABF2-E6F49EB738CD}"/>
              </a:ext>
            </a:extLst>
          </p:cNvPr>
          <p:cNvSpPr>
            <a:spLocks noGrp="1"/>
          </p:cNvSpPr>
          <p:nvPr>
            <p:ph type="title"/>
          </p:nvPr>
        </p:nvSpPr>
        <p:spPr/>
        <p:txBody>
          <a:bodyPr/>
          <a:lstStyle/>
          <a:p>
            <a:r>
              <a:rPr lang="en-US" dirty="0"/>
              <a:t>Chapter Review </a:t>
            </a:r>
            <a:r>
              <a:rPr lang="en-US" sz="2000" b="0" dirty="0"/>
              <a:t>(2 of 2)</a:t>
            </a:r>
          </a:p>
        </p:txBody>
      </p:sp>
      <p:sp>
        <p:nvSpPr>
          <p:cNvPr id="3" name="Content Placeholder 2">
            <a:extLst>
              <a:ext uri="{FF2B5EF4-FFF2-40B4-BE49-F238E27FC236}">
                <a16:creationId xmlns:a16="http://schemas.microsoft.com/office/drawing/2014/main" id="{B66C16F3-34D6-4340-99DF-2A7D431035DA}"/>
              </a:ext>
            </a:extLst>
          </p:cNvPr>
          <p:cNvSpPr>
            <a:spLocks noGrp="1"/>
          </p:cNvSpPr>
          <p:nvPr>
            <p:ph sz="quarter" idx="13"/>
          </p:nvPr>
        </p:nvSpPr>
        <p:spPr>
          <a:xfrm>
            <a:off x="457199" y="1556326"/>
            <a:ext cx="8360229" cy="4467955"/>
          </a:xfrm>
        </p:spPr>
        <p:txBody>
          <a:bodyPr/>
          <a:lstStyle/>
          <a:p>
            <a:r>
              <a:rPr lang="en-US" dirty="0"/>
              <a:t>Next it is important to determine the nature of the call by identifying the mechanism of injury or the nature of the patient’s illness.</a:t>
            </a:r>
          </a:p>
          <a:p>
            <a:r>
              <a:rPr lang="en-US" dirty="0"/>
              <a:t>Finally, you must take into account the number of patients and other factors at the scene to determine if you will need additional help.</a:t>
            </a:r>
          </a:p>
        </p:txBody>
      </p:sp>
    </p:spTree>
    <p:extLst>
      <p:ext uri="{BB962C8B-B14F-4D97-AF65-F5344CB8AC3E}">
        <p14:creationId xmlns:p14="http://schemas.microsoft.com/office/powerpoint/2010/main" val="34735652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9BE2-6B2F-4D0C-BA12-C36EA999441E}"/>
              </a:ext>
            </a:extLst>
          </p:cNvPr>
          <p:cNvSpPr>
            <a:spLocks noGrp="1"/>
          </p:cNvSpPr>
          <p:nvPr>
            <p:ph type="title"/>
          </p:nvPr>
        </p:nvSpPr>
        <p:spPr/>
        <p:txBody>
          <a:bodyPr/>
          <a:lstStyle/>
          <a:p>
            <a:r>
              <a:rPr lang="en-US" dirty="0"/>
              <a:t>Remember </a:t>
            </a:r>
            <a:r>
              <a:rPr lang="en-US" sz="2000" b="0" dirty="0"/>
              <a:t>(1 of 2)</a:t>
            </a:r>
          </a:p>
        </p:txBody>
      </p:sp>
      <p:sp>
        <p:nvSpPr>
          <p:cNvPr id="3" name="Content Placeholder 2">
            <a:extLst>
              <a:ext uri="{FF2B5EF4-FFF2-40B4-BE49-F238E27FC236}">
                <a16:creationId xmlns:a16="http://schemas.microsoft.com/office/drawing/2014/main" id="{ED3B067F-51A7-4F29-978E-C91E8DE2D502}"/>
              </a:ext>
            </a:extLst>
          </p:cNvPr>
          <p:cNvSpPr>
            <a:spLocks noGrp="1"/>
          </p:cNvSpPr>
          <p:nvPr>
            <p:ph sz="quarter" idx="13"/>
          </p:nvPr>
        </p:nvSpPr>
        <p:spPr/>
        <p:txBody>
          <a:bodyPr/>
          <a:lstStyle/>
          <a:p>
            <a:r>
              <a:rPr lang="en-US" dirty="0"/>
              <a:t>Determine what, if any, threats there may be to your own safety and to the safety of others at the scene.</a:t>
            </a:r>
          </a:p>
          <a:p>
            <a:r>
              <a:rPr lang="en-US" dirty="0"/>
              <a:t>Take appropriate Standard Precautions.</a:t>
            </a:r>
          </a:p>
        </p:txBody>
      </p:sp>
    </p:spTree>
    <p:extLst>
      <p:ext uri="{BB962C8B-B14F-4D97-AF65-F5344CB8AC3E}">
        <p14:creationId xmlns:p14="http://schemas.microsoft.com/office/powerpoint/2010/main" val="26801807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CCB64-21F7-46D1-A3EB-7F26C9A0AE0E}"/>
              </a:ext>
            </a:extLst>
          </p:cNvPr>
          <p:cNvSpPr>
            <a:spLocks noGrp="1"/>
          </p:cNvSpPr>
          <p:nvPr>
            <p:ph type="title"/>
          </p:nvPr>
        </p:nvSpPr>
        <p:spPr/>
        <p:txBody>
          <a:bodyPr/>
          <a:lstStyle/>
          <a:p>
            <a:r>
              <a:rPr lang="en-US" dirty="0"/>
              <a:t>Scene Size-Up</a:t>
            </a:r>
          </a:p>
        </p:txBody>
      </p:sp>
      <p:sp>
        <p:nvSpPr>
          <p:cNvPr id="3" name="Content Placeholder 2">
            <a:extLst>
              <a:ext uri="{FF2B5EF4-FFF2-40B4-BE49-F238E27FC236}">
                <a16:creationId xmlns:a16="http://schemas.microsoft.com/office/drawing/2014/main" id="{33818A80-4DC9-42CB-87E9-F61483B4B99C}"/>
              </a:ext>
            </a:extLst>
          </p:cNvPr>
          <p:cNvSpPr>
            <a:spLocks noGrp="1"/>
          </p:cNvSpPr>
          <p:nvPr>
            <p:ph sz="quarter" idx="13"/>
          </p:nvPr>
        </p:nvSpPr>
        <p:spPr/>
        <p:txBody>
          <a:bodyPr/>
          <a:lstStyle/>
          <a:p>
            <a:r>
              <a:rPr lang="en-US" dirty="0"/>
              <a:t>Elements</a:t>
            </a:r>
          </a:p>
          <a:p>
            <a:pPr lvl="1"/>
            <a:r>
              <a:rPr lang="en-US" dirty="0"/>
              <a:t>Checking scene safety</a:t>
            </a:r>
          </a:p>
          <a:p>
            <a:pPr lvl="1"/>
            <a:r>
              <a:rPr lang="en-US" dirty="0"/>
              <a:t>Taking Standard Precautions</a:t>
            </a:r>
          </a:p>
          <a:p>
            <a:pPr lvl="1"/>
            <a:r>
              <a:rPr lang="en-US" dirty="0"/>
              <a:t>Noting the mechanism of injury or nature of patient’s illness</a:t>
            </a:r>
          </a:p>
          <a:p>
            <a:pPr lvl="1"/>
            <a:r>
              <a:rPr lang="en-US" dirty="0"/>
              <a:t>Determining the number of patients</a:t>
            </a:r>
          </a:p>
          <a:p>
            <a:pPr lvl="1"/>
            <a:r>
              <a:rPr lang="en-US" dirty="0"/>
              <a:t>Deciding what additional resources may be necessary</a:t>
            </a:r>
          </a:p>
        </p:txBody>
      </p:sp>
    </p:spTree>
    <p:extLst>
      <p:ext uri="{BB962C8B-B14F-4D97-AF65-F5344CB8AC3E}">
        <p14:creationId xmlns:p14="http://schemas.microsoft.com/office/powerpoint/2010/main" val="20054472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9BE2-6B2F-4D0C-BA12-C36EA999441E}"/>
              </a:ext>
            </a:extLst>
          </p:cNvPr>
          <p:cNvSpPr>
            <a:spLocks noGrp="1"/>
          </p:cNvSpPr>
          <p:nvPr>
            <p:ph type="title"/>
          </p:nvPr>
        </p:nvSpPr>
        <p:spPr/>
        <p:txBody>
          <a:bodyPr/>
          <a:lstStyle/>
          <a:p>
            <a:r>
              <a:rPr lang="en-US" dirty="0"/>
              <a:t>Remember </a:t>
            </a:r>
            <a:r>
              <a:rPr lang="en-US" sz="2000" b="0" dirty="0"/>
              <a:t>(2 of 2)</a:t>
            </a:r>
          </a:p>
        </p:txBody>
      </p:sp>
      <p:sp>
        <p:nvSpPr>
          <p:cNvPr id="3" name="Content Placeholder 2">
            <a:extLst>
              <a:ext uri="{FF2B5EF4-FFF2-40B4-BE49-F238E27FC236}">
                <a16:creationId xmlns:a16="http://schemas.microsoft.com/office/drawing/2014/main" id="{ED3B067F-51A7-4F29-978E-C91E8DE2D502}"/>
              </a:ext>
            </a:extLst>
          </p:cNvPr>
          <p:cNvSpPr>
            <a:spLocks noGrp="1"/>
          </p:cNvSpPr>
          <p:nvPr>
            <p:ph sz="quarter" idx="13"/>
          </p:nvPr>
        </p:nvSpPr>
        <p:spPr/>
        <p:txBody>
          <a:bodyPr/>
          <a:lstStyle/>
          <a:p>
            <a:r>
              <a:rPr lang="en-US" dirty="0"/>
              <a:t>Determine the nature of the call by identifying the mechanism of injury or nature of a patient’s illness.</a:t>
            </a:r>
          </a:p>
          <a:p>
            <a:r>
              <a:rPr lang="en-US" dirty="0"/>
              <a:t>Determine the number of patients and any additional resources necessary.</a:t>
            </a:r>
          </a:p>
        </p:txBody>
      </p:sp>
    </p:spTree>
    <p:extLst>
      <p:ext uri="{BB962C8B-B14F-4D97-AF65-F5344CB8AC3E}">
        <p14:creationId xmlns:p14="http://schemas.microsoft.com/office/powerpoint/2010/main" val="38410864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ABE24-15DE-4B8F-82F2-C22BBBE10FE1}"/>
              </a:ext>
            </a:extLst>
          </p:cNvPr>
          <p:cNvSpPr>
            <a:spLocks noGrp="1"/>
          </p:cNvSpPr>
          <p:nvPr>
            <p:ph type="title"/>
          </p:nvPr>
        </p:nvSpPr>
        <p:spPr/>
        <p:txBody>
          <a:bodyPr/>
          <a:lstStyle/>
          <a:p>
            <a:r>
              <a:rPr lang="en-US" dirty="0"/>
              <a:t>Questions to Consider </a:t>
            </a:r>
            <a:r>
              <a:rPr lang="en-US" sz="2000" b="0" dirty="0"/>
              <a:t>(1 of 2)</a:t>
            </a:r>
          </a:p>
        </p:txBody>
      </p:sp>
      <p:sp>
        <p:nvSpPr>
          <p:cNvPr id="3" name="Content Placeholder 2">
            <a:extLst>
              <a:ext uri="{FF2B5EF4-FFF2-40B4-BE49-F238E27FC236}">
                <a16:creationId xmlns:a16="http://schemas.microsoft.com/office/drawing/2014/main" id="{7C421EE1-F961-4ADC-8BF4-2F0199062A8A}"/>
              </a:ext>
            </a:extLst>
          </p:cNvPr>
          <p:cNvSpPr>
            <a:spLocks noGrp="1"/>
          </p:cNvSpPr>
          <p:nvPr>
            <p:ph sz="quarter" idx="13"/>
          </p:nvPr>
        </p:nvSpPr>
        <p:spPr/>
        <p:txBody>
          <a:bodyPr/>
          <a:lstStyle/>
          <a:p>
            <a:r>
              <a:rPr lang="en-US" dirty="0"/>
              <a:t>For each of these dangers, what actions must be taken to remain safe at a collision scene?</a:t>
            </a:r>
          </a:p>
          <a:p>
            <a:pPr lvl="1"/>
            <a:r>
              <a:rPr lang="en-US" dirty="0"/>
              <a:t>Leaking gasoline</a:t>
            </a:r>
          </a:p>
          <a:p>
            <a:pPr lvl="1"/>
            <a:r>
              <a:rPr lang="en-US" dirty="0"/>
              <a:t>Toxic or hazardous material spill</a:t>
            </a:r>
          </a:p>
          <a:p>
            <a:pPr lvl="1"/>
            <a:r>
              <a:rPr lang="en-US" dirty="0"/>
              <a:t>Vehicle on fire</a:t>
            </a:r>
          </a:p>
          <a:p>
            <a:pPr lvl="1"/>
            <a:r>
              <a:rPr lang="en-US" dirty="0"/>
              <a:t>Downed power lines</a:t>
            </a:r>
          </a:p>
        </p:txBody>
      </p:sp>
    </p:spTree>
    <p:extLst>
      <p:ext uri="{BB962C8B-B14F-4D97-AF65-F5344CB8AC3E}">
        <p14:creationId xmlns:p14="http://schemas.microsoft.com/office/powerpoint/2010/main" val="5556465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ABE24-15DE-4B8F-82F2-C22BBBE10FE1}"/>
              </a:ext>
            </a:extLst>
          </p:cNvPr>
          <p:cNvSpPr>
            <a:spLocks noGrp="1"/>
          </p:cNvSpPr>
          <p:nvPr>
            <p:ph type="title"/>
          </p:nvPr>
        </p:nvSpPr>
        <p:spPr/>
        <p:txBody>
          <a:bodyPr/>
          <a:lstStyle/>
          <a:p>
            <a:r>
              <a:rPr lang="en-US" dirty="0"/>
              <a:t>Questions to Consider </a:t>
            </a:r>
            <a:r>
              <a:rPr lang="en-US" sz="2000" b="0" dirty="0"/>
              <a:t>(2 of 2)</a:t>
            </a:r>
          </a:p>
        </p:txBody>
      </p:sp>
      <p:sp>
        <p:nvSpPr>
          <p:cNvPr id="3" name="Content Placeholder 2">
            <a:extLst>
              <a:ext uri="{FF2B5EF4-FFF2-40B4-BE49-F238E27FC236}">
                <a16:creationId xmlns:a16="http://schemas.microsoft.com/office/drawing/2014/main" id="{7C421EE1-F961-4ADC-8BF4-2F0199062A8A}"/>
              </a:ext>
            </a:extLst>
          </p:cNvPr>
          <p:cNvSpPr>
            <a:spLocks noGrp="1"/>
          </p:cNvSpPr>
          <p:nvPr>
            <p:ph sz="quarter" idx="13"/>
          </p:nvPr>
        </p:nvSpPr>
        <p:spPr/>
        <p:txBody>
          <a:bodyPr/>
          <a:lstStyle/>
          <a:p>
            <a:r>
              <a:rPr lang="en-US" dirty="0"/>
              <a:t>What are common mechanism-of-injury patterns for the following situations?</a:t>
            </a:r>
          </a:p>
          <a:p>
            <a:pPr lvl="1"/>
            <a:r>
              <a:rPr lang="en-US" dirty="0"/>
              <a:t>Head-on collision</a:t>
            </a:r>
          </a:p>
          <a:p>
            <a:pPr lvl="1"/>
            <a:r>
              <a:rPr lang="en-US" dirty="0"/>
              <a:t>Rear-end collision</a:t>
            </a:r>
          </a:p>
          <a:p>
            <a:pPr lvl="1"/>
            <a:r>
              <a:rPr lang="en-US" dirty="0"/>
              <a:t>Fall from a height</a:t>
            </a:r>
          </a:p>
        </p:txBody>
      </p:sp>
    </p:spTree>
    <p:extLst>
      <p:ext uri="{BB962C8B-B14F-4D97-AF65-F5344CB8AC3E}">
        <p14:creationId xmlns:p14="http://schemas.microsoft.com/office/powerpoint/2010/main" val="17011279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45E5B-768A-4B25-8065-CEC21B351CD9}"/>
              </a:ext>
            </a:extLst>
          </p:cNvPr>
          <p:cNvSpPr>
            <a:spLocks noGrp="1"/>
          </p:cNvSpPr>
          <p:nvPr>
            <p:ph type="title"/>
          </p:nvPr>
        </p:nvSpPr>
        <p:spPr/>
        <p:txBody>
          <a:bodyPr/>
          <a:lstStyle/>
          <a:p>
            <a:r>
              <a:rPr lang="en-US" dirty="0"/>
              <a:t>Critical Thinking</a:t>
            </a:r>
          </a:p>
        </p:txBody>
      </p:sp>
      <p:sp>
        <p:nvSpPr>
          <p:cNvPr id="3" name="Content Placeholder 2">
            <a:extLst>
              <a:ext uri="{FF2B5EF4-FFF2-40B4-BE49-F238E27FC236}">
                <a16:creationId xmlns:a16="http://schemas.microsoft.com/office/drawing/2014/main" id="{DDF7F8CA-7F79-471D-A205-D9333AE13E0E}"/>
              </a:ext>
            </a:extLst>
          </p:cNvPr>
          <p:cNvSpPr>
            <a:spLocks noGrp="1"/>
          </p:cNvSpPr>
          <p:nvPr>
            <p:ph sz="quarter" idx="13"/>
          </p:nvPr>
        </p:nvSpPr>
        <p:spPr>
          <a:xfrm>
            <a:off x="457200" y="1556326"/>
            <a:ext cx="8392886" cy="4467955"/>
          </a:xfrm>
        </p:spPr>
        <p:txBody>
          <a:bodyPr/>
          <a:lstStyle/>
          <a:p>
            <a:r>
              <a:rPr lang="en-US" dirty="0"/>
              <a:t>You are called to the scene of a shooting at a fast food restaurant. En route, you plan your scene size-up strategy. What actions do you anticipate taking on arrival?</a:t>
            </a:r>
          </a:p>
        </p:txBody>
      </p:sp>
    </p:spTree>
    <p:extLst>
      <p:ext uri="{BB962C8B-B14F-4D97-AF65-F5344CB8AC3E}">
        <p14:creationId xmlns:p14="http://schemas.microsoft.com/office/powerpoint/2010/main" val="14200009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nchor="b"/>
          <a:lstStyle/>
          <a:p>
            <a:r>
              <a:rPr lang="en-US" dirty="0"/>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8B711-3215-40CF-BFEF-E647B0BADB46}"/>
              </a:ext>
            </a:extLst>
          </p:cNvPr>
          <p:cNvSpPr>
            <a:spLocks noGrp="1"/>
          </p:cNvSpPr>
          <p:nvPr>
            <p:ph type="title"/>
          </p:nvPr>
        </p:nvSpPr>
        <p:spPr/>
        <p:txBody>
          <a:bodyPr/>
          <a:lstStyle/>
          <a:p>
            <a:r>
              <a:rPr lang="en-US" dirty="0"/>
              <a:t>Scene Safety </a:t>
            </a:r>
            <a:r>
              <a:rPr lang="en-US" sz="2000" b="0" dirty="0"/>
              <a:t>(1 of 5)</a:t>
            </a:r>
          </a:p>
        </p:txBody>
      </p:sp>
      <p:sp>
        <p:nvSpPr>
          <p:cNvPr id="3" name="Content Placeholder 2">
            <a:extLst>
              <a:ext uri="{FF2B5EF4-FFF2-40B4-BE49-F238E27FC236}">
                <a16:creationId xmlns:a16="http://schemas.microsoft.com/office/drawing/2014/main" id="{F718F958-C98A-45FB-86BE-2B65D7D72256}"/>
              </a:ext>
            </a:extLst>
          </p:cNvPr>
          <p:cNvSpPr>
            <a:spLocks noGrp="1"/>
          </p:cNvSpPr>
          <p:nvPr>
            <p:ph sz="quarter" idx="13"/>
          </p:nvPr>
        </p:nvSpPr>
        <p:spPr/>
        <p:txBody>
          <a:bodyPr/>
          <a:lstStyle/>
          <a:p>
            <a:r>
              <a:rPr lang="en-US" dirty="0"/>
              <a:t>The only predictable thing about emergencies is they are often unpredictable and can pose many dangers.</a:t>
            </a:r>
          </a:p>
        </p:txBody>
      </p:sp>
    </p:spTree>
    <p:extLst>
      <p:ext uri="{BB962C8B-B14F-4D97-AF65-F5344CB8AC3E}">
        <p14:creationId xmlns:p14="http://schemas.microsoft.com/office/powerpoint/2010/main" val="20789785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8B711-3215-40CF-BFEF-E647B0BADB46}"/>
              </a:ext>
            </a:extLst>
          </p:cNvPr>
          <p:cNvSpPr>
            <a:spLocks noGrp="1"/>
          </p:cNvSpPr>
          <p:nvPr>
            <p:ph type="title"/>
          </p:nvPr>
        </p:nvSpPr>
        <p:spPr/>
        <p:txBody>
          <a:bodyPr/>
          <a:lstStyle/>
          <a:p>
            <a:r>
              <a:rPr lang="en-US" dirty="0"/>
              <a:t>Scene Safety </a:t>
            </a:r>
            <a:r>
              <a:rPr lang="en-US" sz="2000" b="0" dirty="0"/>
              <a:t>(2 of 5)</a:t>
            </a:r>
          </a:p>
        </p:txBody>
      </p:sp>
      <p:sp>
        <p:nvSpPr>
          <p:cNvPr id="3" name="Content Placeholder 2">
            <a:extLst>
              <a:ext uri="{FF2B5EF4-FFF2-40B4-BE49-F238E27FC236}">
                <a16:creationId xmlns:a16="http://schemas.microsoft.com/office/drawing/2014/main" id="{F718F958-C98A-45FB-86BE-2B65D7D72256}"/>
              </a:ext>
            </a:extLst>
          </p:cNvPr>
          <p:cNvSpPr>
            <a:spLocks noGrp="1"/>
          </p:cNvSpPr>
          <p:nvPr>
            <p:ph sz="quarter" idx="13"/>
          </p:nvPr>
        </p:nvSpPr>
        <p:spPr>
          <a:xfrm>
            <a:off x="457200" y="1556326"/>
            <a:ext cx="8409214" cy="4467955"/>
          </a:xfrm>
        </p:spPr>
        <p:txBody>
          <a:bodyPr/>
          <a:lstStyle/>
          <a:p>
            <a:r>
              <a:rPr lang="en-US" dirty="0"/>
              <a:t>As you near the collision scene</a:t>
            </a:r>
          </a:p>
          <a:p>
            <a:pPr lvl="1"/>
            <a:r>
              <a:rPr lang="en-US" dirty="0"/>
              <a:t>Look and listen for other emergency units approaching.</a:t>
            </a:r>
          </a:p>
          <a:p>
            <a:pPr lvl="1"/>
            <a:r>
              <a:rPr lang="en-US" dirty="0"/>
              <a:t>Look for signs of a collision-related power outage.</a:t>
            </a:r>
          </a:p>
          <a:p>
            <a:pPr lvl="1"/>
            <a:r>
              <a:rPr lang="en-US" dirty="0"/>
              <a:t>Observe traffic flow.</a:t>
            </a:r>
          </a:p>
          <a:p>
            <a:pPr lvl="1"/>
            <a:r>
              <a:rPr lang="en-US" dirty="0"/>
              <a:t>Look for smoke in the direction of the collision scene.</a:t>
            </a:r>
          </a:p>
        </p:txBody>
      </p:sp>
    </p:spTree>
    <p:extLst>
      <p:ext uri="{BB962C8B-B14F-4D97-AF65-F5344CB8AC3E}">
        <p14:creationId xmlns:p14="http://schemas.microsoft.com/office/powerpoint/2010/main" val="9739203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8B711-3215-40CF-BFEF-E647B0BADB46}"/>
              </a:ext>
            </a:extLst>
          </p:cNvPr>
          <p:cNvSpPr>
            <a:spLocks noGrp="1"/>
          </p:cNvSpPr>
          <p:nvPr>
            <p:ph type="title"/>
          </p:nvPr>
        </p:nvSpPr>
        <p:spPr/>
        <p:txBody>
          <a:bodyPr/>
          <a:lstStyle/>
          <a:p>
            <a:r>
              <a:rPr lang="en-US" dirty="0"/>
              <a:t>Scene Safety </a:t>
            </a:r>
            <a:r>
              <a:rPr lang="en-US" sz="2000" b="0" dirty="0"/>
              <a:t>(3 of 5)</a:t>
            </a:r>
          </a:p>
        </p:txBody>
      </p:sp>
      <p:sp>
        <p:nvSpPr>
          <p:cNvPr id="3" name="Content Placeholder 2">
            <a:extLst>
              <a:ext uri="{FF2B5EF4-FFF2-40B4-BE49-F238E27FC236}">
                <a16:creationId xmlns:a16="http://schemas.microsoft.com/office/drawing/2014/main" id="{F718F958-C98A-45FB-86BE-2B65D7D72256}"/>
              </a:ext>
            </a:extLst>
          </p:cNvPr>
          <p:cNvSpPr>
            <a:spLocks noGrp="1"/>
          </p:cNvSpPr>
          <p:nvPr>
            <p:ph sz="quarter" idx="13"/>
          </p:nvPr>
        </p:nvSpPr>
        <p:spPr>
          <a:xfrm>
            <a:off x="457200" y="1556326"/>
            <a:ext cx="8409214" cy="4467955"/>
          </a:xfrm>
        </p:spPr>
        <p:txBody>
          <a:bodyPr/>
          <a:lstStyle/>
          <a:p>
            <a:r>
              <a:rPr lang="en-US" dirty="0"/>
              <a:t>When within sight of scene</a:t>
            </a:r>
          </a:p>
          <a:p>
            <a:pPr lvl="1"/>
            <a:r>
              <a:rPr lang="en-US" dirty="0"/>
              <a:t>Look for clues indicating escaped hazardous materials.</a:t>
            </a:r>
          </a:p>
          <a:p>
            <a:pPr lvl="1"/>
            <a:r>
              <a:rPr lang="en-US" dirty="0"/>
              <a:t>Look for collision victims on or near the road.</a:t>
            </a:r>
          </a:p>
          <a:p>
            <a:pPr lvl="1"/>
            <a:r>
              <a:rPr lang="en-US" dirty="0"/>
              <a:t>Look for smoke not seen at a distance.</a:t>
            </a:r>
          </a:p>
          <a:p>
            <a:pPr lvl="1"/>
            <a:r>
              <a:rPr lang="en-US" dirty="0"/>
              <a:t>Look for broken utility poles and downed wires.</a:t>
            </a:r>
          </a:p>
        </p:txBody>
      </p:sp>
    </p:spTree>
    <p:extLst>
      <p:ext uri="{BB962C8B-B14F-4D97-AF65-F5344CB8AC3E}">
        <p14:creationId xmlns:p14="http://schemas.microsoft.com/office/powerpoint/2010/main" val="11555421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8B711-3215-40CF-BFEF-E647B0BADB46}"/>
              </a:ext>
            </a:extLst>
          </p:cNvPr>
          <p:cNvSpPr>
            <a:spLocks noGrp="1"/>
          </p:cNvSpPr>
          <p:nvPr>
            <p:ph type="title"/>
          </p:nvPr>
        </p:nvSpPr>
        <p:spPr/>
        <p:txBody>
          <a:bodyPr/>
          <a:lstStyle/>
          <a:p>
            <a:r>
              <a:rPr lang="en-US" dirty="0"/>
              <a:t>Scene Safety </a:t>
            </a:r>
            <a:r>
              <a:rPr lang="en-US" sz="2000" b="0" dirty="0"/>
              <a:t>(4 of 5)</a:t>
            </a:r>
          </a:p>
        </p:txBody>
      </p:sp>
      <p:sp>
        <p:nvSpPr>
          <p:cNvPr id="3" name="Content Placeholder 2">
            <a:extLst>
              <a:ext uri="{FF2B5EF4-FFF2-40B4-BE49-F238E27FC236}">
                <a16:creationId xmlns:a16="http://schemas.microsoft.com/office/drawing/2014/main" id="{F718F958-C98A-45FB-86BE-2B65D7D72256}"/>
              </a:ext>
            </a:extLst>
          </p:cNvPr>
          <p:cNvSpPr>
            <a:spLocks noGrp="1"/>
          </p:cNvSpPr>
          <p:nvPr>
            <p:ph sz="quarter" idx="13"/>
          </p:nvPr>
        </p:nvSpPr>
        <p:spPr>
          <a:xfrm>
            <a:off x="457200" y="1556326"/>
            <a:ext cx="8229600" cy="4467955"/>
          </a:xfrm>
        </p:spPr>
        <p:txBody>
          <a:bodyPr/>
          <a:lstStyle/>
          <a:p>
            <a:r>
              <a:rPr lang="en-US" dirty="0"/>
              <a:t>When within sight of scene</a:t>
            </a:r>
          </a:p>
          <a:p>
            <a:pPr lvl="1"/>
            <a:r>
              <a:rPr lang="en-US" dirty="0"/>
              <a:t>Be alert for persons walking along side of road toward collision scene.</a:t>
            </a:r>
          </a:p>
          <a:p>
            <a:pPr lvl="1"/>
            <a:r>
              <a:rPr lang="en-US" dirty="0"/>
              <a:t>Watch for signals of police officers and other emergency service personnel.</a:t>
            </a:r>
          </a:p>
        </p:txBody>
      </p:sp>
    </p:spTree>
    <p:extLst>
      <p:ext uri="{BB962C8B-B14F-4D97-AF65-F5344CB8AC3E}">
        <p14:creationId xmlns:p14="http://schemas.microsoft.com/office/powerpoint/2010/main" val="42671515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8B711-3215-40CF-BFEF-E647B0BADB46}"/>
              </a:ext>
            </a:extLst>
          </p:cNvPr>
          <p:cNvSpPr>
            <a:spLocks noGrp="1"/>
          </p:cNvSpPr>
          <p:nvPr>
            <p:ph type="title"/>
          </p:nvPr>
        </p:nvSpPr>
        <p:spPr/>
        <p:txBody>
          <a:bodyPr/>
          <a:lstStyle/>
          <a:p>
            <a:r>
              <a:rPr lang="en-US" dirty="0"/>
              <a:t>Scene Safety </a:t>
            </a:r>
            <a:r>
              <a:rPr lang="en-US" sz="2000" b="0" dirty="0"/>
              <a:t>(5 of 5)</a:t>
            </a:r>
          </a:p>
        </p:txBody>
      </p:sp>
      <p:sp>
        <p:nvSpPr>
          <p:cNvPr id="3" name="Content Placeholder 2">
            <a:extLst>
              <a:ext uri="{FF2B5EF4-FFF2-40B4-BE49-F238E27FC236}">
                <a16:creationId xmlns:a16="http://schemas.microsoft.com/office/drawing/2014/main" id="{F718F958-C98A-45FB-86BE-2B65D7D72256}"/>
              </a:ext>
            </a:extLst>
          </p:cNvPr>
          <p:cNvSpPr>
            <a:spLocks noGrp="1"/>
          </p:cNvSpPr>
          <p:nvPr>
            <p:ph sz="quarter" idx="13"/>
          </p:nvPr>
        </p:nvSpPr>
        <p:spPr>
          <a:xfrm>
            <a:off x="457200" y="1556326"/>
            <a:ext cx="8066314" cy="4467955"/>
          </a:xfrm>
        </p:spPr>
        <p:txBody>
          <a:bodyPr/>
          <a:lstStyle/>
          <a:p>
            <a:r>
              <a:rPr lang="en-US" dirty="0"/>
              <a:t>As you reach the scene</a:t>
            </a:r>
          </a:p>
          <a:p>
            <a:pPr lvl="1"/>
            <a:r>
              <a:rPr lang="en-US" dirty="0"/>
              <a:t>Follow instructions of person in charge.</a:t>
            </a:r>
          </a:p>
          <a:p>
            <a:pPr lvl="1"/>
            <a:r>
              <a:rPr lang="en-US" dirty="0"/>
              <a:t>Don appropriate protective apparel including head protection, a bunker coat, and an A</a:t>
            </a:r>
            <a:r>
              <a:rPr lang="en-US" sz="100" dirty="0"/>
              <a:t> </a:t>
            </a:r>
            <a:r>
              <a:rPr lang="en-US" dirty="0"/>
              <a:t>N</a:t>
            </a:r>
            <a:r>
              <a:rPr lang="en-US" sz="100" dirty="0"/>
              <a:t> </a:t>
            </a:r>
            <a:r>
              <a:rPr lang="en-US" dirty="0"/>
              <a:t>S</a:t>
            </a:r>
            <a:r>
              <a:rPr lang="en-US" sz="100" dirty="0"/>
              <a:t> </a:t>
            </a:r>
            <a:r>
              <a:rPr lang="en-US" dirty="0"/>
              <a:t>I-approved reflective vest over your coat.</a:t>
            </a:r>
          </a:p>
          <a:p>
            <a:pPr lvl="1"/>
            <a:r>
              <a:rPr lang="en-US" dirty="0"/>
              <a:t>Sniff for odors that may indicate a hazardous materials release.</a:t>
            </a:r>
          </a:p>
        </p:txBody>
      </p:sp>
    </p:spTree>
    <p:extLst>
      <p:ext uri="{BB962C8B-B14F-4D97-AF65-F5344CB8AC3E}">
        <p14:creationId xmlns:p14="http://schemas.microsoft.com/office/powerpoint/2010/main" val="4112279053"/>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36576</TotalTime>
  <Words>2545</Words>
  <Application>Microsoft Office PowerPoint</Application>
  <PresentationFormat>On-screen Show (4:3)</PresentationFormat>
  <Paragraphs>315</Paragraphs>
  <Slides>44</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ＭＳ Ｐゴシック</vt:lpstr>
      <vt:lpstr>Arial</vt:lpstr>
      <vt:lpstr>Lucida Grande</vt:lpstr>
      <vt:lpstr>Noto Sans Symbols</vt:lpstr>
      <vt:lpstr>Times New Roman</vt:lpstr>
      <vt:lpstr>Verdana</vt:lpstr>
      <vt:lpstr>508 Lecture</vt:lpstr>
      <vt:lpstr>2_508 Lecture</vt:lpstr>
      <vt:lpstr>Emergency Care</vt:lpstr>
      <vt:lpstr>Topic</vt:lpstr>
      <vt:lpstr>Scene Size-Up </vt:lpstr>
      <vt:lpstr>Scene Size-Up</vt:lpstr>
      <vt:lpstr>Scene Safety (1 of 5)</vt:lpstr>
      <vt:lpstr>Scene Safety (2 of 5)</vt:lpstr>
      <vt:lpstr>Scene Safety (3 of 5)</vt:lpstr>
      <vt:lpstr>Scene Safety (4 of 5)</vt:lpstr>
      <vt:lpstr>Scene Safety (5 of 5)</vt:lpstr>
      <vt:lpstr>Establishing the Danger Zone (1 of 2)</vt:lpstr>
      <vt:lpstr>Establishing the Danger Zone (2 of 2)</vt:lpstr>
      <vt:lpstr>Crime Scenes and Acts of Violence</vt:lpstr>
      <vt:lpstr>Think About It</vt:lpstr>
      <vt:lpstr>Standard Precautions</vt:lpstr>
      <vt:lpstr>Nature of the Call</vt:lpstr>
      <vt:lpstr>Mechanism of Injury (1 of 10)</vt:lpstr>
      <vt:lpstr>Mechanism of Injury (2 of 10)</vt:lpstr>
      <vt:lpstr>Mechanism of Injury (3 of 10)</vt:lpstr>
      <vt:lpstr>Mechanism of Injury: Head-on Collision (1 of 2)</vt:lpstr>
      <vt:lpstr>Mechanism of Injury: Head-on Collision (2 of 2)</vt:lpstr>
      <vt:lpstr>Mechanism of Injury (4 of 10)</vt:lpstr>
      <vt:lpstr>Mechanism of Injury: Rear-end Collision</vt:lpstr>
      <vt:lpstr>Mechanism of Injury: Side-Impact</vt:lpstr>
      <vt:lpstr>Mechanism of Injury: Rollover Collision</vt:lpstr>
      <vt:lpstr>Mechanism of Injury (5 of 10)</vt:lpstr>
      <vt:lpstr>Mechanism of Injury (6 of 10)</vt:lpstr>
      <vt:lpstr>Mechanism of Injury: Severe Fall</vt:lpstr>
      <vt:lpstr>Mechanism of Injury (7 of 10)</vt:lpstr>
      <vt:lpstr>Mechanism of Injury (8 of 10)</vt:lpstr>
      <vt:lpstr>Mechanism of Injury (9 of 10)</vt:lpstr>
      <vt:lpstr>Mechanism of Injury (10 of 10)</vt:lpstr>
      <vt:lpstr>Nature of the Illness (1 of 3)</vt:lpstr>
      <vt:lpstr>Nature of the Illness (2 of 3)</vt:lpstr>
      <vt:lpstr>Nature of the Illness (3 of 3)</vt:lpstr>
      <vt:lpstr>Number of Patients and Adequacy of Resources</vt:lpstr>
      <vt:lpstr>Chapter Review</vt:lpstr>
      <vt:lpstr>Chapter Review (1 of 2)</vt:lpstr>
      <vt:lpstr>Chapter Review (2 of 2)</vt:lpstr>
      <vt:lpstr>Remember (1 of 2)</vt:lpstr>
      <vt:lpstr>Remember (2 of 2)</vt:lpstr>
      <vt:lpstr>Questions to Consider (1 of 2)</vt:lpstr>
      <vt:lpstr>Questions to Consider (2 of 2)</vt:lpstr>
      <vt:lpstr>Critical Thinking</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Care, Fourteenth Edition, Chapter 11, Scene Size-Up</dc:title>
  <dc:subject>Health</dc:subject>
  <dc:creator>Limmer/O'Keefe</dc:creator>
  <cp:keywords>Emergency Care</cp:keywords>
  <dc:description/>
  <cp:lastModifiedBy>Radhakrishnan, Rajendran</cp:lastModifiedBy>
  <cp:revision>1193</cp:revision>
  <dcterms:modified xsi:type="dcterms:W3CDTF">2020-01-13T11:47:23Z</dcterms:modified>
  <cp:category/>
</cp:coreProperties>
</file>