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87"/>
  </p:notesMasterIdLst>
  <p:handoutMasterIdLst>
    <p:handoutMasterId r:id="rId88"/>
  </p:handoutMasterIdLst>
  <p:sldIdLst>
    <p:sldId id="354" r:id="rId3"/>
    <p:sldId id="355" r:id="rId4"/>
    <p:sldId id="356" r:id="rId5"/>
    <p:sldId id="584" r:id="rId6"/>
    <p:sldId id="585" r:id="rId7"/>
    <p:sldId id="586" r:id="rId8"/>
    <p:sldId id="587" r:id="rId9"/>
    <p:sldId id="588" r:id="rId10"/>
    <p:sldId id="589" r:id="rId11"/>
    <p:sldId id="590" r:id="rId12"/>
    <p:sldId id="591" r:id="rId13"/>
    <p:sldId id="592" r:id="rId14"/>
    <p:sldId id="593" r:id="rId15"/>
    <p:sldId id="594" r:id="rId16"/>
    <p:sldId id="595" r:id="rId17"/>
    <p:sldId id="596" r:id="rId18"/>
    <p:sldId id="597" r:id="rId19"/>
    <p:sldId id="598" r:id="rId20"/>
    <p:sldId id="599" r:id="rId21"/>
    <p:sldId id="600" r:id="rId22"/>
    <p:sldId id="601" r:id="rId23"/>
    <p:sldId id="602" r:id="rId24"/>
    <p:sldId id="603" r:id="rId25"/>
    <p:sldId id="604" r:id="rId26"/>
    <p:sldId id="605" r:id="rId27"/>
    <p:sldId id="606" r:id="rId28"/>
    <p:sldId id="607" r:id="rId29"/>
    <p:sldId id="608" r:id="rId30"/>
    <p:sldId id="609" r:id="rId31"/>
    <p:sldId id="610" r:id="rId32"/>
    <p:sldId id="611" r:id="rId33"/>
    <p:sldId id="612" r:id="rId34"/>
    <p:sldId id="613" r:id="rId35"/>
    <p:sldId id="614" r:id="rId36"/>
    <p:sldId id="615" r:id="rId37"/>
    <p:sldId id="616" r:id="rId38"/>
    <p:sldId id="617" r:id="rId39"/>
    <p:sldId id="618" r:id="rId40"/>
    <p:sldId id="619" r:id="rId41"/>
    <p:sldId id="620" r:id="rId42"/>
    <p:sldId id="621" r:id="rId43"/>
    <p:sldId id="622" r:id="rId44"/>
    <p:sldId id="623" r:id="rId45"/>
    <p:sldId id="624" r:id="rId46"/>
    <p:sldId id="625" r:id="rId47"/>
    <p:sldId id="626" r:id="rId48"/>
    <p:sldId id="583" r:id="rId49"/>
    <p:sldId id="628" r:id="rId50"/>
    <p:sldId id="629" r:id="rId51"/>
    <p:sldId id="630" r:id="rId52"/>
    <p:sldId id="631" r:id="rId53"/>
    <p:sldId id="632" r:id="rId54"/>
    <p:sldId id="633" r:id="rId55"/>
    <p:sldId id="634" r:id="rId56"/>
    <p:sldId id="635" r:id="rId57"/>
    <p:sldId id="636" r:id="rId58"/>
    <p:sldId id="637" r:id="rId59"/>
    <p:sldId id="638" r:id="rId60"/>
    <p:sldId id="639" r:id="rId61"/>
    <p:sldId id="640" r:id="rId62"/>
    <p:sldId id="641" r:id="rId63"/>
    <p:sldId id="642" r:id="rId64"/>
    <p:sldId id="643" r:id="rId65"/>
    <p:sldId id="644" r:id="rId66"/>
    <p:sldId id="645" r:id="rId67"/>
    <p:sldId id="646" r:id="rId68"/>
    <p:sldId id="647" r:id="rId69"/>
    <p:sldId id="648" r:id="rId70"/>
    <p:sldId id="649" r:id="rId71"/>
    <p:sldId id="650" r:id="rId72"/>
    <p:sldId id="651" r:id="rId73"/>
    <p:sldId id="627" r:id="rId74"/>
    <p:sldId id="653" r:id="rId75"/>
    <p:sldId id="654" r:id="rId76"/>
    <p:sldId id="655" r:id="rId77"/>
    <p:sldId id="656" r:id="rId78"/>
    <p:sldId id="657" r:id="rId79"/>
    <p:sldId id="658" r:id="rId80"/>
    <p:sldId id="659" r:id="rId81"/>
    <p:sldId id="660" r:id="rId82"/>
    <p:sldId id="661" r:id="rId83"/>
    <p:sldId id="662" r:id="rId84"/>
    <p:sldId id="298" r:id="rId85"/>
    <p:sldId id="576" r:id="rId8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6395" autoAdjust="0"/>
  </p:normalViewPr>
  <p:slideViewPr>
    <p:cSldViewPr snapToGrid="0" snapToObjects="1">
      <p:cViewPr varScale="1">
        <p:scale>
          <a:sx n="107" d="100"/>
          <a:sy n="107" d="100"/>
        </p:scale>
        <p:origin x="1914" y="144"/>
      </p:cViewPr>
      <p:guideLst>
        <p:guide orient="horz" pos="777"/>
        <p:guide pos="295"/>
        <p:guide orient="horz" pos="981"/>
      </p:guideLst>
    </p:cSldViewPr>
  </p:slideViewPr>
  <p:outlineViewPr>
    <p:cViewPr>
      <p:scale>
        <a:sx n="33" d="100"/>
        <a:sy n="33" d="100"/>
      </p:scale>
      <p:origin x="0" y="-940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Lst>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_rels/viewProps.xml.rels><?xml version="1.0" encoding="UTF-8" standalone="yes"?>
<Relationships xmlns="http://schemas.openxmlformats.org/package/2006/relationships"><Relationship Id="rId26" Type="http://schemas.openxmlformats.org/officeDocument/2006/relationships/slide" Target="slides/slide26.xml"/><Relationship Id="rId21" Type="http://schemas.openxmlformats.org/officeDocument/2006/relationships/slide" Target="slides/slide21.xml"/><Relationship Id="rId42" Type="http://schemas.openxmlformats.org/officeDocument/2006/relationships/slide" Target="slides/slide42.xml"/><Relationship Id="rId47" Type="http://schemas.openxmlformats.org/officeDocument/2006/relationships/slide" Target="slides/slide47.xml"/><Relationship Id="rId63" Type="http://schemas.openxmlformats.org/officeDocument/2006/relationships/slide" Target="slides/slide63.xml"/><Relationship Id="rId68" Type="http://schemas.openxmlformats.org/officeDocument/2006/relationships/slide" Target="slides/slide68.xml"/><Relationship Id="rId84" Type="http://schemas.openxmlformats.org/officeDocument/2006/relationships/slide" Target="slides/slide84.xml"/><Relationship Id="rId16" Type="http://schemas.openxmlformats.org/officeDocument/2006/relationships/slide" Target="slides/slide16.xml"/><Relationship Id="rId11" Type="http://schemas.openxmlformats.org/officeDocument/2006/relationships/slide" Target="slides/slide11.xml"/><Relationship Id="rId32" Type="http://schemas.openxmlformats.org/officeDocument/2006/relationships/slide" Target="slides/slide32.xml"/><Relationship Id="rId37" Type="http://schemas.openxmlformats.org/officeDocument/2006/relationships/slide" Target="slides/slide37.xml"/><Relationship Id="rId53" Type="http://schemas.openxmlformats.org/officeDocument/2006/relationships/slide" Target="slides/slide53.xml"/><Relationship Id="rId58" Type="http://schemas.openxmlformats.org/officeDocument/2006/relationships/slide" Target="slides/slide58.xml"/><Relationship Id="rId74" Type="http://schemas.openxmlformats.org/officeDocument/2006/relationships/slide" Target="slides/slide74.xml"/><Relationship Id="rId79" Type="http://schemas.openxmlformats.org/officeDocument/2006/relationships/slide" Target="slides/slide79.xml"/><Relationship Id="rId5" Type="http://schemas.openxmlformats.org/officeDocument/2006/relationships/slide" Target="slides/slide5.xml"/><Relationship Id="rId61" Type="http://schemas.openxmlformats.org/officeDocument/2006/relationships/slide" Target="slides/slide61.xml"/><Relationship Id="rId82" Type="http://schemas.openxmlformats.org/officeDocument/2006/relationships/slide" Target="slides/slide82.xml"/><Relationship Id="rId19" Type="http://schemas.openxmlformats.org/officeDocument/2006/relationships/slide" Target="slides/slide1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77" Type="http://schemas.openxmlformats.org/officeDocument/2006/relationships/slide" Target="slides/slide77.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80" Type="http://schemas.openxmlformats.org/officeDocument/2006/relationships/slide" Target="slides/slide80.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83" Type="http://schemas.openxmlformats.org/officeDocument/2006/relationships/slide" Target="slides/slide83.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78" Type="http://schemas.openxmlformats.org/officeDocument/2006/relationships/slide" Target="slides/slide78.xml"/><Relationship Id="rId81" Type="http://schemas.openxmlformats.org/officeDocument/2006/relationships/slide" Target="slides/slide81.xml"/><Relationship Id="rId4" Type="http://schemas.openxmlformats.org/officeDocument/2006/relationships/slide" Target="slides/slide4.xml"/><Relationship Id="rId9" Type="http://schemas.openxmlformats.org/officeDocument/2006/relationships/slide" Target="slides/slide9.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 Id="rId76" Type="http://schemas.openxmlformats.org/officeDocument/2006/relationships/slide" Target="slides/slide76.xml"/><Relationship Id="rId7" Type="http://schemas.openxmlformats.org/officeDocument/2006/relationships/slide" Target="slides/slide7.xml"/><Relationship Id="rId71" Type="http://schemas.openxmlformats.org/officeDocument/2006/relationships/slide" Target="slides/slide71.xml"/><Relationship Id="rId2" Type="http://schemas.openxmlformats.org/officeDocument/2006/relationships/slide" Target="slides/slide2.xml"/><Relationship Id="rId29" Type="http://schemas.openxmlformats.org/officeDocument/2006/relationships/slide" Target="slides/slide29.xml"/><Relationship Id="rId24" Type="http://schemas.openxmlformats.org/officeDocument/2006/relationships/slide" Target="slides/slide24.xml"/><Relationship Id="rId40" Type="http://schemas.openxmlformats.org/officeDocument/2006/relationships/slide" Target="slides/slide40.xml"/><Relationship Id="rId45" Type="http://schemas.openxmlformats.org/officeDocument/2006/relationships/slide" Target="slides/slide45.xml"/><Relationship Id="rId66"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Discuss how the EMT’s approach would be different when dealing with an adult patient versus an infant or child. How would</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the EMT’s actions be similar and different in both of these scenarios?</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435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Assessment of a poisoned patient must include determining the nature and amount of the substance, the time and length of exposure, and possible interventions prior to the arrival of EMS.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specific questions that you might ask a poisoning patient while obtaining a patient history. Why are these questions important?</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283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42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014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296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pPr eaLnBrk="1" hangingPunct="1">
              <a:spcBef>
                <a:spcPct val="0"/>
              </a:spcBef>
            </a:pPr>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530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1402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122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9264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1319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Planning Your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Plan 90 minutes for this chapter.</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Poisoning (60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Alcohol and Substance Abuse (30 minutes)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Note: The total teaching time recommended is only a guideline.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Core Concepts:</a:t>
            </a:r>
          </a:p>
          <a:p>
            <a:pPr>
              <a:buFontTx/>
              <a:buChar char="•"/>
            </a:pPr>
            <a:r>
              <a:rPr lang="en-US" altLang="en-US" dirty="0">
                <a:ea typeface="ＭＳ Ｐゴシック" panose="020B0600070205080204" pitchFamily="34" charset="-128"/>
              </a:rPr>
              <a:t> How to know if a patient has been poisoned</a:t>
            </a:r>
          </a:p>
          <a:p>
            <a:pPr>
              <a:buFontTx/>
              <a:buChar char="•"/>
            </a:pPr>
            <a:r>
              <a:rPr lang="en-US" altLang="en-US" dirty="0">
                <a:ea typeface="ＭＳ Ｐゴシック" panose="020B0600070205080204" pitchFamily="34" charset="-128"/>
              </a:rPr>
              <a:t> Assessment and care for ingested poisons</a:t>
            </a:r>
          </a:p>
          <a:p>
            <a:pPr>
              <a:buFontTx/>
              <a:buChar char="•"/>
            </a:pPr>
            <a:r>
              <a:rPr lang="en-US" altLang="en-US" dirty="0">
                <a:ea typeface="ＭＳ Ｐゴシック" panose="020B0600070205080204" pitchFamily="34" charset="-128"/>
              </a:rPr>
              <a:t> Assessment and care for inhaled poisons</a:t>
            </a:r>
          </a:p>
          <a:p>
            <a:pPr>
              <a:buFontTx/>
              <a:buChar char="•"/>
            </a:pPr>
            <a:r>
              <a:rPr lang="en-US" altLang="en-US" dirty="0">
                <a:ea typeface="ＭＳ Ｐゴシック" panose="020B0600070205080204" pitchFamily="34" charset="-128"/>
              </a:rPr>
              <a:t> Assessment and care for absorbed poisons</a:t>
            </a:r>
          </a:p>
          <a:p>
            <a:pPr>
              <a:buFontTx/>
              <a:buChar char="•"/>
            </a:pPr>
            <a:r>
              <a:rPr lang="en-US" altLang="en-US" dirty="0">
                <a:ea typeface="ＭＳ Ｐゴシック" panose="020B0600070205080204" pitchFamily="34" charset="-128"/>
              </a:rPr>
              <a:t> Types of injected poisons</a:t>
            </a:r>
          </a:p>
          <a:p>
            <a:pPr>
              <a:buFontTx/>
              <a:buChar char="•"/>
            </a:pPr>
            <a:r>
              <a:rPr lang="en-US" altLang="en-US" dirty="0">
                <a:ea typeface="ＭＳ Ｐゴシック" panose="020B0600070205080204" pitchFamily="34" charset="-128"/>
              </a:rPr>
              <a:t> Assessment and care for alcohol abuse</a:t>
            </a:r>
          </a:p>
          <a:p>
            <a:pPr>
              <a:buFontTx/>
              <a:buChar char="•"/>
            </a:pPr>
            <a:r>
              <a:rPr lang="en-US" altLang="en-US" dirty="0">
                <a:ea typeface="ＭＳ Ｐゴシック" panose="020B0600070205080204" pitchFamily="34" charset="-128"/>
              </a:rPr>
              <a:t> Assessment and care for substance abuse</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4733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Topic: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Give an example and discuss the assessment and treatment of an ingested poison.</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3154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administration of intranasal naloxone.</a:t>
            </a:r>
          </a:p>
          <a:p>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b="0" dirty="0">
                <a:latin typeface="Arial" panose="020B0604020202020204" pitchFamily="34" charset="0"/>
                <a:ea typeface="ＭＳ Ｐゴシック" panose="020B0600070205080204" pitchFamily="34" charset="-128"/>
                <a:cs typeface="Arial" panose="020B0604020202020204" pitchFamily="34" charset="0"/>
              </a:rPr>
              <a:t>Use a manikin, training medication, and standardized</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skill sheet to demonstrate the proper technique for the administration of an intranasal medication.</a:t>
            </a:r>
          </a:p>
          <a:p>
            <a:endParaRPr lang="en-US" altLang="en-US" b="0" baseline="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What are the negative side effects of naloxone? Why should you administer it with care?</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366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Inside/Outside: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Acetaminophen Poisoning: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Draw a relationship between what patients exhibit and what is occurring inside the body.</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3518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1810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Take standard precautions. Quickly gather information on the substance, timeline, amount, symptoms, and interventions. </a:t>
            </a:r>
          </a:p>
          <a:p>
            <a:pPr eaLnBrk="1" hangingPunct="1">
              <a:spcBef>
                <a:spcPct val="0"/>
              </a:spcBef>
            </a:pPr>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2615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Contact medical direction on scene or while en route to hospital</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The </a:t>
            </a:r>
            <a:r>
              <a:rPr lang="en-US" altLang="en-US" dirty="0">
                <a:latin typeface="Arial" panose="020B0604020202020204" pitchFamily="34" charset="0"/>
                <a:ea typeface="ＭＳ Ｐゴシック" panose="020B0600070205080204" pitchFamily="34" charset="-128"/>
                <a:cs typeface="Arial" panose="020B0604020202020204" pitchFamily="34" charset="0"/>
              </a:rPr>
              <a:t>patient's condition and local protocol will dictate your actions.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2976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If directed, administer activated charcoal. If available, it may be better tolerated if given in a container with a covered lid and a straw. Remember that activated charcoal is contraindicated with some substances. Medical direction may order that you dilute the substance with water or milk if charcoal is not indicated.</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Taste activated charcoal. Discuss how the taste might relate to the EMT's ability to administer this substance in the field.</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227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Be prepared for vomiting and keep suction nearby. Save vomitus for possible analysis at hospital.</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administration of activated charcoal.</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8751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a:t>
            </a:r>
            <a:r>
              <a:rPr lang="en-US" altLang="en-US" dirty="0">
                <a:latin typeface="Arial" panose="020B0604020202020204" pitchFamily="34" charset="0"/>
                <a:ea typeface="ＭＳ Ｐゴシック" panose="020B0600070205080204" pitchFamily="34" charset="-128"/>
                <a:cs typeface="Arial" panose="020B0604020202020204" pitchFamily="34" charset="0"/>
              </a:rPr>
              <a:t> Many EMS agencies have community education programs that teach ways to childproof a home.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743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60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 </a:t>
            </a:r>
            <a:r>
              <a:rPr lang="en-US" altLang="en-US" dirty="0">
                <a:latin typeface="Arial" panose="020B0604020202020204" pitchFamily="34" charset="0"/>
                <a:ea typeface="ＭＳ Ｐゴシック" panose="020B0600070205080204" pitchFamily="34" charset="-128"/>
                <a:cs typeface="Arial" panose="020B0604020202020204" pitchFamily="34" charset="0"/>
              </a:rPr>
              <a:t>Toxicology is a huge topic. Take care to manage time properly. Invite your medical director or a local pharmacist to class to discuss their knowledge of toxicology. Have examples on hand of common antidotes and poisoning treatments. Teach scene safety. Poisonings present a variety of possible threats to the EMT. Imprint good safety habits early.</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b="0" dirty="0">
                <a:latin typeface="Arial" panose="020B0604020202020204" pitchFamily="34" charset="0"/>
                <a:ea typeface="ＭＳ Ｐゴシック" panose="020B0600070205080204" pitchFamily="34" charset="-128"/>
                <a:cs typeface="Arial" panose="020B0604020202020204" pitchFamily="34" charset="0"/>
              </a:rPr>
              <a:t>Review the potentially poisonous substances near your classroom. Check the janitor’s closet and review material safety data sheets.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4724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Use programmed</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patients to simulate poisoning assessment scenarios. Use mock poisons and design specific safety hazards to test student scene assessment.</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9522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Give an example and discuss the assessment and treatment of an inhaled poison.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018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924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a:t>
            </a:r>
            <a:r>
              <a:rPr lang="en-US" altLang="en-US" dirty="0">
                <a:latin typeface="Arial" panose="020B0604020202020204" pitchFamily="34" charset="0"/>
                <a:ea typeface="ＭＳ Ｐゴシック" panose="020B0600070205080204" pitchFamily="34" charset="-128"/>
                <a:cs typeface="Arial" panose="020B0604020202020204" pitchFamily="34" charset="0"/>
              </a:rPr>
              <a:t>: You should suspect carbon monoxide poisoning whenever you are treating a patient with vague, flulike symptoms who has been in an enclosed area. This is especially true when a group of people in the same area have similar symptoms.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5987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4675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672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Use programmed patients to create a variety of poisoning scenarios. Have groups practice assessment and treatment strategies.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3230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2630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763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Safety must be the first priority when treating a poisoned patient.</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5258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7644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a:t>
            </a:r>
            <a:r>
              <a:rPr lang="en-US" altLang="en-US" dirty="0">
                <a:latin typeface="Arial" panose="020B0604020202020204" pitchFamily="34" charset="0"/>
                <a:ea typeface="ＭＳ Ｐゴシック" panose="020B0600070205080204" pitchFamily="34" charset="-128"/>
                <a:cs typeface="Arial" panose="020B0604020202020204" pitchFamily="34" charset="0"/>
              </a:rPr>
              <a:t> A source of acid, such as a strong household cleaner, and a source of sulfur, often a pesticide, when mixed together will quickly release significant amounts of toxic hydrogen sulfide gas. Often the victim will leave notes warning others of the hazardous gas</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the effects, assessment, and care of a carbon monoxide poisoning patient, a smoke inhalation patient, and a detergent suicide patient.</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8682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25.3</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Warning signs to look for include a small enclosed space, such as a car, with tape sealing the windows and doors. Any kind of sign or note warning people not to approach should be taken very seriously. Call the appropriate agency to open the space and remove the body. Do not become another casualty!</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What in particular makes inhaled poisons so dangerous to responders?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4177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8714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25.4</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Give an example and discuss the assessment and treatment of an absorbed poison.</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Have groups practice the assessment of different types of poisonings. What questions might be important for each type?</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9048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Critical Thinking Discussion: </a:t>
            </a:r>
            <a:r>
              <a:rPr lang="en-US" altLang="en-US" dirty="0">
                <a:ea typeface="ＭＳ Ｐゴシック" panose="020B0600070205080204" pitchFamily="34" charset="-128"/>
              </a:rPr>
              <a:t>Which route of poisoning might be the most dangerous</a:t>
            </a:r>
            <a:r>
              <a:rPr lang="en-US" altLang="en-US" baseline="0" dirty="0">
                <a:ea typeface="ＭＳ Ｐゴシック" panose="020B0600070205080204" pitchFamily="34" charset="-128"/>
              </a:rPr>
              <a:t> to the rescuer, and why?</a:t>
            </a:r>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3150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Poison control centers offer the EMT a vast network of poison-related resources that may aid in patient care. An EMT should access these centers early in a poison-related emergency.</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role of a poison control center in a poisoning emergency.</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Contact a local poison control center and arrange a mock call. Assign a scenario and have the team actually contact poison control. Use a speakerphone so the group can hear the interaction. Discuss.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456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30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 </a:t>
            </a:r>
            <a:r>
              <a:rPr lang="en-US" altLang="en-US" dirty="0">
                <a:latin typeface="Arial" panose="020B0604020202020204" pitchFamily="34" charset="0"/>
                <a:ea typeface="ＭＳ Ｐゴシック" panose="020B0600070205080204" pitchFamily="34" charset="-128"/>
                <a:cs typeface="Arial" panose="020B0604020202020204" pitchFamily="34" charset="0"/>
              </a:rPr>
              <a:t>Alcohol and substance abuse are both safety threats to the EMT. Assure good safety habits when dealing with these types of patients. Refer to mental status lessons. Discuss how alcohol might disrupt the assessment of a patient with altered mental status. Reach out to local law enforcement for educational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resources on substance abuse. Relate substance abuse to the discussion of poisonings. Teach students to consider a potential overdose in the same manner that they would a poisoning.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5939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2115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7116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25.1</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9392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How might alcohol impact a patient's ability to give informed consent or to refuse care? How might you deal with a patient who is refusing care but who obviously is intoxicated?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3696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Alcohol abuse may be a primary problem or a problem that compounds other illnesses or injuries.</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assessment and care of a patient who has abused alcohol.</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53144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0358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7764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Alcohol withdrawal can cause a serious physiological reaction. In some cases, this reaction can be fatal.</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0127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effects of alcohol abuse. Include the signs and symptoms of withdrawal.</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2931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6251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25.5 and 25.6</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4182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6967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Discuss the classifications of commonly abused substances. Include examples and common signs and symptoms of abuse.</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689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25.1</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6889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75381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1497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0871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6088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217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Application: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Have students work in small groups. Assign each group a specific category of commonly abused substance. Ask the group to research and report on examples, effects, and important assessment elements.</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6385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3337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EMTs should use a thorough patient assessment and clues gained from the scene, bystanders, and the patient himself to help determine the nature of unknown substance abuse.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If the class is completing a clinical rotation, ask students to identify how many calls are complicated by substance abuse. Discuss.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94710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Using a programmed patient, have students practice the assessment of a substance-abuse patient. Use realism to demonstrate specific challenges. Discuss how scene clues can help an EMT identify unknown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substances.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11461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potential safety hazards associated with treating a substance-abuse patient.</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89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Poisons can be classified into four types: ingested, inhaled, absorbed, or injected.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5389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Compare the assessment and treatment of an overdose to that of an accidental ingested poisoning. How are they similar? How are they different?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45594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25.7</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6713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68835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poison or toxic substance may still be present and be a risk for you and your crew</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In </a:t>
            </a:r>
            <a:r>
              <a:rPr lang="en-US" altLang="en-US" dirty="0">
                <a:latin typeface="Arial" panose="020B0604020202020204" pitchFamily="34" charset="0"/>
                <a:ea typeface="ＭＳ Ｐゴシック" panose="020B0600070205080204" pitchFamily="34" charset="-128"/>
                <a:cs typeface="Arial" panose="020B0604020202020204" pitchFamily="34" charset="0"/>
              </a:rPr>
              <a:t>addition, patients may potentially be combative due to the effects of the substances they have taken or come in contact with, which may alter their mental status.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Inhalation, ingestion, absorption, injection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Public education programs that emphasize the importance of securing hazardous and toxic substances from children. This may include distribution of information, child safety locks, or Mr. Yuk stickers.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03135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Find out which pesticide is involved, when it occurred, and what interventions have already occurred. Check the pesticide label. Attempt to help the patient understand the seriousness of the situation, and that effects may be delayed.</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9320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25.1</a:t>
            </a:r>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296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25.1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Poisons can be classified into four types: ingested, inhaled, absorbed, or injected.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402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9"/>
            <a:ext cx="4443412" cy="297374"/>
          </a:xfrm>
        </p:spPr>
        <p:txBody>
          <a:bodyPr/>
          <a:lstStyle>
            <a:lvl1pPr marL="0" indent="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Text Placeholder 22"/>
          <p:cNvSpPr>
            <a:spLocks noGrp="1"/>
          </p:cNvSpPr>
          <p:nvPr>
            <p:ph type="body" sz="quarter" idx="28"/>
          </p:nvPr>
        </p:nvSpPr>
        <p:spPr>
          <a:xfrm>
            <a:off x="457200" y="5784850"/>
            <a:ext cx="3730625" cy="820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79" r:id="rId5"/>
    <p:sldLayoutId id="2147483677" r:id="rId6"/>
    <p:sldLayoutId id="2147483678" r:id="rId7"/>
    <p:sldLayoutId id="2147483687" r:id="rId8"/>
    <p:sldLayoutId id="2147483686" r:id="rId9"/>
    <p:sldLayoutId id="2147483688" r:id="rId10"/>
    <p:sldLayoutId id="2147483681" r:id="rId11"/>
    <p:sldLayoutId id="2147483671" r:id="rId12"/>
    <p:sldLayoutId id="2147483680" r:id="rId13"/>
    <p:sldLayoutId id="214748369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slide" Target="slide4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84.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slide" Target="slid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25</a:t>
            </a:r>
          </a:p>
        </p:txBody>
      </p:sp>
      <p:sp>
        <p:nvSpPr>
          <p:cNvPr id="5" name="Text Placeholder 4"/>
          <p:cNvSpPr>
            <a:spLocks noGrp="1"/>
          </p:cNvSpPr>
          <p:nvPr>
            <p:ph type="body" idx="3"/>
          </p:nvPr>
        </p:nvSpPr>
        <p:spPr>
          <a:xfrm>
            <a:off x="5029199" y="3409979"/>
            <a:ext cx="3657601" cy="950360"/>
          </a:xfrm>
        </p:spPr>
        <p:txBody>
          <a:bodyPr/>
          <a:lstStyle/>
          <a:p>
            <a:pPr algn="ctr"/>
            <a:r>
              <a:rPr lang="en-US" dirty="0">
                <a:latin typeface="+mn-lt"/>
              </a:rPr>
              <a:t>Poisoning and </a:t>
            </a:r>
            <a:r>
              <a:rPr lang="en-US" dirty="0" smtClean="0">
                <a:latin typeface="+mn-lt"/>
              </a:rPr>
              <a:t>Overdose Emergencies</a:t>
            </a:r>
            <a:endParaRPr lang="en-US" dirty="0">
              <a:latin typeface="+mn-lt"/>
            </a:endParaRP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C01D-72B1-42F0-B22C-5BB8DD2A2FCF}"/>
              </a:ext>
            </a:extLst>
          </p:cNvPr>
          <p:cNvSpPr>
            <a:spLocks noGrp="1"/>
          </p:cNvSpPr>
          <p:nvPr>
            <p:ph type="title"/>
          </p:nvPr>
        </p:nvSpPr>
        <p:spPr/>
        <p:txBody>
          <a:bodyPr/>
          <a:lstStyle/>
          <a:p>
            <a:r>
              <a:rPr lang="en-US" dirty="0"/>
              <a:t>Ingested Poisons </a:t>
            </a:r>
            <a:r>
              <a:rPr lang="en-US" sz="2000" b="0" dirty="0"/>
              <a:t>(1 of 5)</a:t>
            </a:r>
            <a:endParaRPr lang="en-IN" sz="2000" b="0" dirty="0"/>
          </a:p>
        </p:txBody>
      </p:sp>
      <p:sp>
        <p:nvSpPr>
          <p:cNvPr id="3" name="Content Placeholder 2">
            <a:extLst>
              <a:ext uri="{FF2B5EF4-FFF2-40B4-BE49-F238E27FC236}">
                <a16:creationId xmlns:a16="http://schemas.microsoft.com/office/drawing/2014/main" id="{4F729C9E-342A-4458-8F63-75C1CDA57505}"/>
              </a:ext>
            </a:extLst>
          </p:cNvPr>
          <p:cNvSpPr>
            <a:spLocks noGrp="1"/>
          </p:cNvSpPr>
          <p:nvPr>
            <p:ph sz="quarter" idx="13"/>
          </p:nvPr>
        </p:nvSpPr>
        <p:spPr/>
        <p:txBody>
          <a:bodyPr/>
          <a:lstStyle/>
          <a:p>
            <a:r>
              <a:rPr lang="en-US" altLang="en-US" dirty="0"/>
              <a:t>Child</a:t>
            </a:r>
          </a:p>
          <a:p>
            <a:pPr lvl="1"/>
            <a:r>
              <a:rPr lang="en-US" altLang="en-US" dirty="0"/>
              <a:t>May accidentally eat or drink a toxic substance</a:t>
            </a:r>
          </a:p>
          <a:p>
            <a:r>
              <a:rPr lang="en-US" altLang="en-US" dirty="0"/>
              <a:t>Adult</a:t>
            </a:r>
          </a:p>
          <a:p>
            <a:pPr lvl="1"/>
            <a:r>
              <a:rPr lang="en-US" altLang="en-US" dirty="0"/>
              <a:t>Often an accidental or deliberate medication overdose</a:t>
            </a:r>
          </a:p>
        </p:txBody>
      </p:sp>
    </p:spTree>
    <p:extLst>
      <p:ext uri="{BB962C8B-B14F-4D97-AF65-F5344CB8AC3E}">
        <p14:creationId xmlns:p14="http://schemas.microsoft.com/office/powerpoint/2010/main" val="235128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66D4-0069-406A-A2B5-95A0EFB49C8B}"/>
              </a:ext>
            </a:extLst>
          </p:cNvPr>
          <p:cNvSpPr>
            <a:spLocks noGrp="1"/>
          </p:cNvSpPr>
          <p:nvPr>
            <p:ph type="title"/>
          </p:nvPr>
        </p:nvSpPr>
        <p:spPr/>
        <p:txBody>
          <a:bodyPr/>
          <a:lstStyle/>
          <a:p>
            <a:r>
              <a:rPr lang="en-US" dirty="0"/>
              <a:t>Patient Assessment </a:t>
            </a:r>
            <a:r>
              <a:rPr lang="en-US" sz="2000" b="0" dirty="0"/>
              <a:t>(1 of 13)</a:t>
            </a:r>
            <a:endParaRPr lang="en-IN" sz="2000" b="0" dirty="0"/>
          </a:p>
        </p:txBody>
      </p:sp>
      <p:sp>
        <p:nvSpPr>
          <p:cNvPr id="3" name="Content Placeholder 2">
            <a:extLst>
              <a:ext uri="{FF2B5EF4-FFF2-40B4-BE49-F238E27FC236}">
                <a16:creationId xmlns:a16="http://schemas.microsoft.com/office/drawing/2014/main" id="{4FB5C60D-E36C-4CF2-9E32-A77C7E452116}"/>
              </a:ext>
            </a:extLst>
          </p:cNvPr>
          <p:cNvSpPr>
            <a:spLocks noGrp="1"/>
          </p:cNvSpPr>
          <p:nvPr>
            <p:ph sz="quarter" idx="13"/>
          </p:nvPr>
        </p:nvSpPr>
        <p:spPr>
          <a:xfrm>
            <a:off x="457200" y="1556326"/>
            <a:ext cx="8128660" cy="4467955"/>
          </a:xfrm>
        </p:spPr>
        <p:txBody>
          <a:bodyPr/>
          <a:lstStyle/>
          <a:p>
            <a:r>
              <a:rPr lang="en-US" altLang="en-US" dirty="0"/>
              <a:t>What substance was involved?</a:t>
            </a:r>
          </a:p>
          <a:p>
            <a:pPr lvl="1"/>
            <a:r>
              <a:rPr lang="en-US" altLang="en-US" dirty="0"/>
              <a:t>Get the exact spelling.</a:t>
            </a:r>
          </a:p>
          <a:p>
            <a:pPr lvl="1"/>
            <a:r>
              <a:rPr lang="en-US" altLang="en-US" dirty="0"/>
              <a:t>Transport with patient to hospital.</a:t>
            </a:r>
          </a:p>
          <a:p>
            <a:r>
              <a:rPr lang="en-US" altLang="en-US" dirty="0"/>
              <a:t>When did exposure occur?</a:t>
            </a:r>
          </a:p>
          <a:p>
            <a:pPr lvl="1"/>
            <a:r>
              <a:rPr lang="en-US" altLang="en-US" dirty="0"/>
              <a:t>Quick-acting poison requires faster treatment.</a:t>
            </a:r>
          </a:p>
          <a:p>
            <a:pPr lvl="1"/>
            <a:r>
              <a:rPr lang="en-US" altLang="en-US" dirty="0"/>
              <a:t>E</a:t>
            </a:r>
            <a:r>
              <a:rPr lang="en-US" altLang="en-US" sz="100" dirty="0"/>
              <a:t> </a:t>
            </a:r>
            <a:r>
              <a:rPr lang="en-US" altLang="en-US" dirty="0"/>
              <a:t>D personnel need to know for appropriate testing and treatment.</a:t>
            </a:r>
          </a:p>
        </p:txBody>
      </p:sp>
    </p:spTree>
    <p:extLst>
      <p:ext uri="{BB962C8B-B14F-4D97-AF65-F5344CB8AC3E}">
        <p14:creationId xmlns:p14="http://schemas.microsoft.com/office/powerpoint/2010/main" val="3966639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66D4-0069-406A-A2B5-95A0EFB49C8B}"/>
              </a:ext>
            </a:extLst>
          </p:cNvPr>
          <p:cNvSpPr>
            <a:spLocks noGrp="1"/>
          </p:cNvSpPr>
          <p:nvPr>
            <p:ph type="title"/>
          </p:nvPr>
        </p:nvSpPr>
        <p:spPr/>
        <p:txBody>
          <a:bodyPr/>
          <a:lstStyle/>
          <a:p>
            <a:r>
              <a:rPr lang="en-US" dirty="0"/>
              <a:t>Patient Assessment </a:t>
            </a:r>
            <a:r>
              <a:rPr lang="en-US" sz="2000" b="0" dirty="0"/>
              <a:t>(2 of 13)</a:t>
            </a:r>
            <a:endParaRPr lang="en-IN" sz="2000" b="0" dirty="0"/>
          </a:p>
        </p:txBody>
      </p:sp>
      <p:sp>
        <p:nvSpPr>
          <p:cNvPr id="3" name="Content Placeholder 2">
            <a:extLst>
              <a:ext uri="{FF2B5EF4-FFF2-40B4-BE49-F238E27FC236}">
                <a16:creationId xmlns:a16="http://schemas.microsoft.com/office/drawing/2014/main" id="{4FB5C60D-E36C-4CF2-9E32-A77C7E452116}"/>
              </a:ext>
            </a:extLst>
          </p:cNvPr>
          <p:cNvSpPr>
            <a:spLocks noGrp="1"/>
          </p:cNvSpPr>
          <p:nvPr>
            <p:ph sz="quarter" idx="13"/>
          </p:nvPr>
        </p:nvSpPr>
        <p:spPr/>
        <p:txBody>
          <a:bodyPr/>
          <a:lstStyle/>
          <a:p>
            <a:r>
              <a:rPr lang="en-US" altLang="en-US" dirty="0"/>
              <a:t>How much was ingested?</a:t>
            </a:r>
          </a:p>
          <a:p>
            <a:pPr lvl="1"/>
            <a:r>
              <a:rPr lang="en-US" altLang="en-US" dirty="0"/>
              <a:t>Estimate missing pills by looking at prescription label.</a:t>
            </a:r>
          </a:p>
          <a:p>
            <a:r>
              <a:rPr lang="en-US" altLang="en-US" dirty="0"/>
              <a:t>Over how long a period did the ingestion occur?</a:t>
            </a:r>
          </a:p>
          <a:p>
            <a:pPr lvl="1"/>
            <a:r>
              <a:rPr lang="en-US" altLang="en-US" dirty="0"/>
              <a:t>Treatments may vary.</a:t>
            </a:r>
          </a:p>
          <a:p>
            <a:pPr lvl="2"/>
            <a:r>
              <a:rPr lang="en-US" altLang="en-US" dirty="0"/>
              <a:t>Was medication taken for very first time?</a:t>
            </a:r>
          </a:p>
          <a:p>
            <a:pPr lvl="2"/>
            <a:r>
              <a:rPr lang="en-US" altLang="en-US" dirty="0"/>
              <a:t>Was medication being taken chronically?</a:t>
            </a:r>
          </a:p>
        </p:txBody>
      </p:sp>
    </p:spTree>
    <p:extLst>
      <p:ext uri="{BB962C8B-B14F-4D97-AF65-F5344CB8AC3E}">
        <p14:creationId xmlns:p14="http://schemas.microsoft.com/office/powerpoint/2010/main" val="3255968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66D4-0069-406A-A2B5-95A0EFB49C8B}"/>
              </a:ext>
            </a:extLst>
          </p:cNvPr>
          <p:cNvSpPr>
            <a:spLocks noGrp="1"/>
          </p:cNvSpPr>
          <p:nvPr>
            <p:ph type="title"/>
          </p:nvPr>
        </p:nvSpPr>
        <p:spPr/>
        <p:txBody>
          <a:bodyPr/>
          <a:lstStyle/>
          <a:p>
            <a:r>
              <a:rPr lang="en-US" dirty="0"/>
              <a:t>Patient Assessment </a:t>
            </a:r>
            <a:r>
              <a:rPr lang="en-US" sz="2000" b="0" dirty="0"/>
              <a:t>(3 of 13)</a:t>
            </a:r>
            <a:endParaRPr lang="en-IN" sz="2000" b="0" dirty="0"/>
          </a:p>
        </p:txBody>
      </p:sp>
      <p:sp>
        <p:nvSpPr>
          <p:cNvPr id="3" name="Content Placeholder 2">
            <a:extLst>
              <a:ext uri="{FF2B5EF4-FFF2-40B4-BE49-F238E27FC236}">
                <a16:creationId xmlns:a16="http://schemas.microsoft.com/office/drawing/2014/main" id="{4FB5C60D-E36C-4CF2-9E32-A77C7E452116}"/>
              </a:ext>
            </a:extLst>
          </p:cNvPr>
          <p:cNvSpPr>
            <a:spLocks noGrp="1"/>
          </p:cNvSpPr>
          <p:nvPr>
            <p:ph sz="quarter" idx="13"/>
          </p:nvPr>
        </p:nvSpPr>
        <p:spPr>
          <a:xfrm>
            <a:off x="457200" y="1556326"/>
            <a:ext cx="8330540" cy="4467955"/>
          </a:xfrm>
        </p:spPr>
        <p:txBody>
          <a:bodyPr/>
          <a:lstStyle/>
          <a:p>
            <a:r>
              <a:rPr lang="en-US" altLang="en-US" dirty="0"/>
              <a:t>What interventions have been taken?</a:t>
            </a:r>
          </a:p>
          <a:p>
            <a:pPr lvl="1"/>
            <a:r>
              <a:rPr lang="en-US" altLang="en-US" dirty="0"/>
              <a:t>Home remedies</a:t>
            </a:r>
          </a:p>
          <a:p>
            <a:pPr lvl="1"/>
            <a:r>
              <a:rPr lang="en-US" altLang="en-US" dirty="0"/>
              <a:t>Treatments indicated on label</a:t>
            </a:r>
          </a:p>
          <a:p>
            <a:r>
              <a:rPr lang="en-US" altLang="en-US" dirty="0"/>
              <a:t>What is patient’s estimated weight?</a:t>
            </a:r>
          </a:p>
          <a:p>
            <a:pPr lvl="1"/>
            <a:r>
              <a:rPr lang="en-US" altLang="en-US" dirty="0"/>
              <a:t>Treatment is related to weight.</a:t>
            </a:r>
          </a:p>
          <a:p>
            <a:pPr lvl="1"/>
            <a:r>
              <a:rPr lang="en-US" altLang="en-US" dirty="0"/>
              <a:t>Children experience greater effects because of smaller size.</a:t>
            </a:r>
          </a:p>
        </p:txBody>
      </p:sp>
    </p:spTree>
    <p:extLst>
      <p:ext uri="{BB962C8B-B14F-4D97-AF65-F5344CB8AC3E}">
        <p14:creationId xmlns:p14="http://schemas.microsoft.com/office/powerpoint/2010/main" val="1096053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66D4-0069-406A-A2B5-95A0EFB49C8B}"/>
              </a:ext>
            </a:extLst>
          </p:cNvPr>
          <p:cNvSpPr>
            <a:spLocks noGrp="1"/>
          </p:cNvSpPr>
          <p:nvPr>
            <p:ph type="title"/>
          </p:nvPr>
        </p:nvSpPr>
        <p:spPr/>
        <p:txBody>
          <a:bodyPr/>
          <a:lstStyle/>
          <a:p>
            <a:r>
              <a:rPr lang="en-US" dirty="0"/>
              <a:t>Patient Assessment </a:t>
            </a:r>
            <a:r>
              <a:rPr lang="en-US" sz="2000" b="0" dirty="0"/>
              <a:t>(4 of 13)</a:t>
            </a:r>
            <a:endParaRPr lang="en-IN" sz="2000" b="0" dirty="0"/>
          </a:p>
        </p:txBody>
      </p:sp>
      <p:sp>
        <p:nvSpPr>
          <p:cNvPr id="3" name="Content Placeholder 2">
            <a:extLst>
              <a:ext uri="{FF2B5EF4-FFF2-40B4-BE49-F238E27FC236}">
                <a16:creationId xmlns:a16="http://schemas.microsoft.com/office/drawing/2014/main" id="{4FB5C60D-E36C-4CF2-9E32-A77C7E452116}"/>
              </a:ext>
            </a:extLst>
          </p:cNvPr>
          <p:cNvSpPr>
            <a:spLocks noGrp="1"/>
          </p:cNvSpPr>
          <p:nvPr>
            <p:ph sz="quarter" idx="13"/>
          </p:nvPr>
        </p:nvSpPr>
        <p:spPr/>
        <p:txBody>
          <a:bodyPr/>
          <a:lstStyle/>
          <a:p>
            <a:r>
              <a:rPr lang="en-US" altLang="en-US" dirty="0"/>
              <a:t>What effects has patient experienced?</a:t>
            </a:r>
          </a:p>
          <a:p>
            <a:pPr lvl="1"/>
            <a:r>
              <a:rPr lang="en-US" altLang="en-US" dirty="0"/>
              <a:t>Nausea, vomiting, altered mental status, abdominal pain, diarrhea, chemical burns around mouth, and unusual breath odors</a:t>
            </a:r>
          </a:p>
        </p:txBody>
      </p:sp>
    </p:spTree>
    <p:extLst>
      <p:ext uri="{BB962C8B-B14F-4D97-AF65-F5344CB8AC3E}">
        <p14:creationId xmlns:p14="http://schemas.microsoft.com/office/powerpoint/2010/main" val="375944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60F2-C7C7-44A4-B7FE-977AF46015CC}"/>
              </a:ext>
            </a:extLst>
          </p:cNvPr>
          <p:cNvSpPr>
            <a:spLocks noGrp="1"/>
          </p:cNvSpPr>
          <p:nvPr>
            <p:ph type="title"/>
          </p:nvPr>
        </p:nvSpPr>
        <p:spPr/>
        <p:txBody>
          <a:bodyPr/>
          <a:lstStyle/>
          <a:p>
            <a:r>
              <a:rPr lang="en-IN" dirty="0"/>
              <a:t>Food Poisoning</a:t>
            </a:r>
          </a:p>
        </p:txBody>
      </p:sp>
      <p:sp>
        <p:nvSpPr>
          <p:cNvPr id="3" name="Content Placeholder 2">
            <a:extLst>
              <a:ext uri="{FF2B5EF4-FFF2-40B4-BE49-F238E27FC236}">
                <a16:creationId xmlns:a16="http://schemas.microsoft.com/office/drawing/2014/main" id="{169AEC83-14D7-4E5D-863D-3AE54D1E637E}"/>
              </a:ext>
            </a:extLst>
          </p:cNvPr>
          <p:cNvSpPr>
            <a:spLocks noGrp="1"/>
          </p:cNvSpPr>
          <p:nvPr>
            <p:ph sz="quarter" idx="13"/>
          </p:nvPr>
        </p:nvSpPr>
        <p:spPr/>
        <p:txBody>
          <a:bodyPr/>
          <a:lstStyle/>
          <a:p>
            <a:r>
              <a:rPr lang="en-US" altLang="en-US" dirty="0"/>
              <a:t>Can be caused by improperly handled or prepared food</a:t>
            </a:r>
          </a:p>
          <a:p>
            <a:r>
              <a:rPr lang="en-US" altLang="en-US" dirty="0"/>
              <a:t>Symptoms</a:t>
            </a:r>
          </a:p>
          <a:p>
            <a:pPr lvl="1"/>
            <a:r>
              <a:rPr lang="en-US" altLang="en-US" dirty="0"/>
              <a:t>Nausea, vomiting, abdominal cramps, diarrhea, and fever</a:t>
            </a:r>
          </a:p>
          <a:p>
            <a:r>
              <a:rPr lang="en-US" altLang="en-US" dirty="0"/>
              <a:t>Prevent by washing hands and surfaces that touch raw meat</a:t>
            </a:r>
          </a:p>
        </p:txBody>
      </p:sp>
    </p:spTree>
    <p:extLst>
      <p:ext uri="{BB962C8B-B14F-4D97-AF65-F5344CB8AC3E}">
        <p14:creationId xmlns:p14="http://schemas.microsoft.com/office/powerpoint/2010/main" val="2107436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94DF-4AC6-4FB7-80B6-EA241C7B1875}"/>
              </a:ext>
            </a:extLst>
          </p:cNvPr>
          <p:cNvSpPr>
            <a:spLocks noGrp="1"/>
          </p:cNvSpPr>
          <p:nvPr>
            <p:ph type="title"/>
          </p:nvPr>
        </p:nvSpPr>
        <p:spPr/>
        <p:txBody>
          <a:bodyPr/>
          <a:lstStyle/>
          <a:p>
            <a:r>
              <a:rPr lang="en-US" dirty="0"/>
              <a:t>Activated Charcoal </a:t>
            </a:r>
            <a:r>
              <a:rPr lang="en-US" sz="2000" b="0" dirty="0"/>
              <a:t>(1 of 4)</a:t>
            </a:r>
            <a:endParaRPr lang="en-IN" sz="2000" b="0" dirty="0"/>
          </a:p>
        </p:txBody>
      </p:sp>
      <p:sp>
        <p:nvSpPr>
          <p:cNvPr id="3" name="Content Placeholder 2">
            <a:extLst>
              <a:ext uri="{FF2B5EF4-FFF2-40B4-BE49-F238E27FC236}">
                <a16:creationId xmlns:a16="http://schemas.microsoft.com/office/drawing/2014/main" id="{AEA6F709-DDF0-4A52-A124-765A44387269}"/>
              </a:ext>
            </a:extLst>
          </p:cNvPr>
          <p:cNvSpPr>
            <a:spLocks noGrp="1"/>
          </p:cNvSpPr>
          <p:nvPr>
            <p:ph sz="quarter" idx="13"/>
          </p:nvPr>
        </p:nvSpPr>
        <p:spPr/>
        <p:txBody>
          <a:bodyPr/>
          <a:lstStyle/>
          <a:p>
            <a:r>
              <a:rPr lang="en-US" altLang="en-US" dirty="0"/>
              <a:t>Works through adsorption, allowing substances to attach to its surface</a:t>
            </a:r>
          </a:p>
          <a:p>
            <a:r>
              <a:rPr lang="en-US" altLang="en-US" dirty="0"/>
              <a:t>Not an antidote</a:t>
            </a:r>
          </a:p>
          <a:p>
            <a:pPr lvl="1"/>
            <a:r>
              <a:rPr lang="en-US" altLang="en-US" dirty="0"/>
              <a:t>Prevents or reduces amount of poison absorbed by body</a:t>
            </a:r>
          </a:p>
        </p:txBody>
      </p:sp>
    </p:spTree>
    <p:extLst>
      <p:ext uri="{BB962C8B-B14F-4D97-AF65-F5344CB8AC3E}">
        <p14:creationId xmlns:p14="http://schemas.microsoft.com/office/powerpoint/2010/main" val="3167792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94DF-4AC6-4FB7-80B6-EA241C7B1875}"/>
              </a:ext>
            </a:extLst>
          </p:cNvPr>
          <p:cNvSpPr>
            <a:spLocks noGrp="1"/>
          </p:cNvSpPr>
          <p:nvPr>
            <p:ph type="title"/>
          </p:nvPr>
        </p:nvSpPr>
        <p:spPr/>
        <p:txBody>
          <a:bodyPr/>
          <a:lstStyle/>
          <a:p>
            <a:r>
              <a:rPr lang="en-US" dirty="0"/>
              <a:t>Activated Charcoal </a:t>
            </a:r>
            <a:r>
              <a:rPr lang="en-US" sz="2000" b="0" dirty="0"/>
              <a:t>(2 of 4)</a:t>
            </a:r>
            <a:endParaRPr lang="en-IN" sz="2000" b="0" dirty="0"/>
          </a:p>
        </p:txBody>
      </p:sp>
      <p:sp>
        <p:nvSpPr>
          <p:cNvPr id="3" name="Content Placeholder 2">
            <a:extLst>
              <a:ext uri="{FF2B5EF4-FFF2-40B4-BE49-F238E27FC236}">
                <a16:creationId xmlns:a16="http://schemas.microsoft.com/office/drawing/2014/main" id="{AEA6F709-DDF0-4A52-A124-765A44387269}"/>
              </a:ext>
            </a:extLst>
          </p:cNvPr>
          <p:cNvSpPr>
            <a:spLocks noGrp="1"/>
          </p:cNvSpPr>
          <p:nvPr>
            <p:ph sz="quarter" idx="13"/>
          </p:nvPr>
        </p:nvSpPr>
        <p:spPr/>
        <p:txBody>
          <a:bodyPr/>
          <a:lstStyle/>
          <a:p>
            <a:r>
              <a:rPr lang="en-US" altLang="en-US" dirty="0"/>
              <a:t>Many poisons but not all are adsorbed by activated charcoal.</a:t>
            </a:r>
          </a:p>
          <a:p>
            <a:r>
              <a:rPr lang="en-US" altLang="en-US" dirty="0"/>
              <a:t>Medical direction will determine whether the use of this substance is appropriate.</a:t>
            </a:r>
          </a:p>
        </p:txBody>
      </p:sp>
    </p:spTree>
    <p:extLst>
      <p:ext uri="{BB962C8B-B14F-4D97-AF65-F5344CB8AC3E}">
        <p14:creationId xmlns:p14="http://schemas.microsoft.com/office/powerpoint/2010/main" val="1328169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94DF-4AC6-4FB7-80B6-EA241C7B1875}"/>
              </a:ext>
            </a:extLst>
          </p:cNvPr>
          <p:cNvSpPr>
            <a:spLocks noGrp="1"/>
          </p:cNvSpPr>
          <p:nvPr>
            <p:ph type="title"/>
          </p:nvPr>
        </p:nvSpPr>
        <p:spPr/>
        <p:txBody>
          <a:bodyPr/>
          <a:lstStyle/>
          <a:p>
            <a:r>
              <a:rPr lang="en-US" dirty="0"/>
              <a:t>Activated Charcoal </a:t>
            </a:r>
            <a:r>
              <a:rPr lang="en-US" sz="2000" b="0" dirty="0"/>
              <a:t>(3 of 4)</a:t>
            </a:r>
            <a:endParaRPr lang="en-IN" sz="2000" b="0" dirty="0"/>
          </a:p>
        </p:txBody>
      </p:sp>
      <p:sp>
        <p:nvSpPr>
          <p:cNvPr id="3" name="Content Placeholder 2">
            <a:extLst>
              <a:ext uri="{FF2B5EF4-FFF2-40B4-BE49-F238E27FC236}">
                <a16:creationId xmlns:a16="http://schemas.microsoft.com/office/drawing/2014/main" id="{AEA6F709-DDF0-4A52-A124-765A44387269}"/>
              </a:ext>
            </a:extLst>
          </p:cNvPr>
          <p:cNvSpPr>
            <a:spLocks noGrp="1"/>
          </p:cNvSpPr>
          <p:nvPr>
            <p:ph sz="quarter" idx="13"/>
          </p:nvPr>
        </p:nvSpPr>
        <p:spPr/>
        <p:txBody>
          <a:bodyPr/>
          <a:lstStyle/>
          <a:p>
            <a:r>
              <a:rPr lang="en-US" altLang="en-US" dirty="0"/>
              <a:t>Contraindications of activated charcoal</a:t>
            </a:r>
          </a:p>
          <a:p>
            <a:pPr lvl="1"/>
            <a:r>
              <a:rPr lang="en-US" altLang="en-US" dirty="0"/>
              <a:t>Patient cannot swallow</a:t>
            </a:r>
          </a:p>
          <a:p>
            <a:pPr lvl="1"/>
            <a:r>
              <a:rPr lang="en-US" altLang="en-US" dirty="0"/>
              <a:t>Patient has altered mental status</a:t>
            </a:r>
          </a:p>
          <a:p>
            <a:pPr lvl="1"/>
            <a:r>
              <a:rPr lang="en-US" altLang="en-US" dirty="0"/>
              <a:t>Patient ingested acids or alkalis</a:t>
            </a:r>
          </a:p>
          <a:p>
            <a:pPr lvl="1"/>
            <a:r>
              <a:rPr lang="en-US" altLang="en-US" dirty="0"/>
              <a:t>Patient swallowed gasoline</a:t>
            </a:r>
          </a:p>
        </p:txBody>
      </p:sp>
    </p:spTree>
    <p:extLst>
      <p:ext uri="{BB962C8B-B14F-4D97-AF65-F5344CB8AC3E}">
        <p14:creationId xmlns:p14="http://schemas.microsoft.com/office/powerpoint/2010/main" val="950357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94DF-4AC6-4FB7-80B6-EA241C7B1875}"/>
              </a:ext>
            </a:extLst>
          </p:cNvPr>
          <p:cNvSpPr>
            <a:spLocks noGrp="1"/>
          </p:cNvSpPr>
          <p:nvPr>
            <p:ph type="title"/>
          </p:nvPr>
        </p:nvSpPr>
        <p:spPr/>
        <p:txBody>
          <a:bodyPr/>
          <a:lstStyle/>
          <a:p>
            <a:r>
              <a:rPr lang="en-US" dirty="0"/>
              <a:t>Activated Charcoal </a:t>
            </a:r>
            <a:r>
              <a:rPr lang="en-US" sz="2000" b="0" dirty="0"/>
              <a:t>(4 of 4)</a:t>
            </a:r>
            <a:endParaRPr lang="en-IN" sz="2000" b="0" dirty="0"/>
          </a:p>
        </p:txBody>
      </p:sp>
      <p:sp>
        <p:nvSpPr>
          <p:cNvPr id="3" name="Content Placeholder 2">
            <a:extLst>
              <a:ext uri="{FF2B5EF4-FFF2-40B4-BE49-F238E27FC236}">
                <a16:creationId xmlns:a16="http://schemas.microsoft.com/office/drawing/2014/main" id="{AEA6F709-DDF0-4A52-A124-765A44387269}"/>
              </a:ext>
            </a:extLst>
          </p:cNvPr>
          <p:cNvSpPr>
            <a:spLocks noGrp="1"/>
          </p:cNvSpPr>
          <p:nvPr>
            <p:ph sz="quarter" idx="13"/>
          </p:nvPr>
        </p:nvSpPr>
        <p:spPr>
          <a:xfrm>
            <a:off x="457199" y="1556326"/>
            <a:ext cx="8481527" cy="4467955"/>
          </a:xfrm>
        </p:spPr>
        <p:txBody>
          <a:bodyPr/>
          <a:lstStyle/>
          <a:p>
            <a:r>
              <a:rPr lang="en-US" altLang="en-US" dirty="0"/>
              <a:t>Activated charcoal versus syrup of ipecac</a:t>
            </a:r>
          </a:p>
          <a:p>
            <a:pPr lvl="1"/>
            <a:r>
              <a:rPr lang="en-US" altLang="en-US" dirty="0"/>
              <a:t>Traditionally syrup of ipecac was preferred treatment for poisoning.</a:t>
            </a:r>
          </a:p>
          <a:p>
            <a:pPr lvl="2"/>
            <a:r>
              <a:rPr lang="en-US" altLang="en-US" dirty="0"/>
              <a:t>Induces vomiting in most people with one dose</a:t>
            </a:r>
          </a:p>
          <a:p>
            <a:pPr lvl="2"/>
            <a:r>
              <a:rPr lang="en-US" altLang="en-US" dirty="0"/>
              <a:t>However, has potential to make patient aspirate and only removes less than one-third of stomach contents</a:t>
            </a:r>
          </a:p>
        </p:txBody>
      </p:sp>
    </p:spTree>
    <p:extLst>
      <p:ext uri="{BB962C8B-B14F-4D97-AF65-F5344CB8AC3E}">
        <p14:creationId xmlns:p14="http://schemas.microsoft.com/office/powerpoint/2010/main" val="2065417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Topics</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Poisoning</a:t>
            </a:r>
            <a:endParaRPr lang="en-US" altLang="en-US" dirty="0"/>
          </a:p>
          <a:p>
            <a:r>
              <a:rPr lang="en-US" altLang="en-US" dirty="0">
                <a:hlinkClick r:id="rId4" action="ppaction://hlinksldjump"/>
              </a:rPr>
              <a:t>Alcohol and Substance Abuse</a:t>
            </a:r>
            <a:endParaRPr lang="en-US" altLang="en-US" dirty="0"/>
          </a:p>
        </p:txBody>
      </p:sp>
    </p:spTree>
    <p:extLst>
      <p:ext uri="{BB962C8B-B14F-4D97-AF65-F5344CB8AC3E}">
        <p14:creationId xmlns:p14="http://schemas.microsoft.com/office/powerpoint/2010/main" val="155610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48BB-A6D5-46D6-B2B3-458AA40B3BA2}"/>
              </a:ext>
            </a:extLst>
          </p:cNvPr>
          <p:cNvSpPr>
            <a:spLocks noGrp="1"/>
          </p:cNvSpPr>
          <p:nvPr>
            <p:ph type="title"/>
          </p:nvPr>
        </p:nvSpPr>
        <p:spPr/>
        <p:txBody>
          <a:bodyPr/>
          <a:lstStyle/>
          <a:p>
            <a:r>
              <a:rPr lang="en-IN" dirty="0"/>
              <a:t>Dilution</a:t>
            </a:r>
          </a:p>
        </p:txBody>
      </p:sp>
      <p:sp>
        <p:nvSpPr>
          <p:cNvPr id="3" name="Content Placeholder 2">
            <a:extLst>
              <a:ext uri="{FF2B5EF4-FFF2-40B4-BE49-F238E27FC236}">
                <a16:creationId xmlns:a16="http://schemas.microsoft.com/office/drawing/2014/main" id="{E082A83D-B9D1-484E-B3CF-8462A3D4A06C}"/>
              </a:ext>
            </a:extLst>
          </p:cNvPr>
          <p:cNvSpPr>
            <a:spLocks noGrp="1"/>
          </p:cNvSpPr>
          <p:nvPr>
            <p:ph sz="quarter" idx="13"/>
          </p:nvPr>
        </p:nvSpPr>
        <p:spPr/>
        <p:txBody>
          <a:bodyPr/>
          <a:lstStyle/>
          <a:p>
            <a:r>
              <a:rPr lang="en-US" dirty="0"/>
              <a:t>Adult patient should drink one to two glasses of water or milk.</a:t>
            </a:r>
          </a:p>
          <a:p>
            <a:r>
              <a:rPr lang="en-US" dirty="0"/>
              <a:t>Children should drink one-half to one full glass of water or milk.</a:t>
            </a:r>
          </a:p>
          <a:p>
            <a:r>
              <a:rPr lang="en-US" dirty="0"/>
              <a:t>Water may slow absorption, but milk may soothe stomach upset.</a:t>
            </a:r>
          </a:p>
          <a:p>
            <a:r>
              <a:rPr lang="en-US" dirty="0"/>
              <a:t>Frequently advised for patients who, as determined by medical direction, do not need transport</a:t>
            </a:r>
          </a:p>
        </p:txBody>
      </p:sp>
    </p:spTree>
    <p:extLst>
      <p:ext uri="{BB962C8B-B14F-4D97-AF65-F5344CB8AC3E}">
        <p14:creationId xmlns:p14="http://schemas.microsoft.com/office/powerpoint/2010/main" val="538907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08AE-960D-4CE4-875E-36690441A392}"/>
              </a:ext>
            </a:extLst>
          </p:cNvPr>
          <p:cNvSpPr>
            <a:spLocks noGrp="1"/>
          </p:cNvSpPr>
          <p:nvPr>
            <p:ph type="title"/>
          </p:nvPr>
        </p:nvSpPr>
        <p:spPr/>
        <p:txBody>
          <a:bodyPr/>
          <a:lstStyle/>
          <a:p>
            <a:r>
              <a:rPr lang="en-US" dirty="0"/>
              <a:t>Patient Care </a:t>
            </a:r>
            <a:r>
              <a:rPr lang="en-US" sz="2000" b="0" dirty="0"/>
              <a:t>(1 of 6)</a:t>
            </a:r>
            <a:endParaRPr lang="en-IN" sz="2000" b="0" dirty="0"/>
          </a:p>
        </p:txBody>
      </p:sp>
      <p:sp>
        <p:nvSpPr>
          <p:cNvPr id="3" name="Content Placeholder 2">
            <a:extLst>
              <a:ext uri="{FF2B5EF4-FFF2-40B4-BE49-F238E27FC236}">
                <a16:creationId xmlns:a16="http://schemas.microsoft.com/office/drawing/2014/main" id="{C6350CE1-2B6B-4567-9EB6-324778BC5EE2}"/>
              </a:ext>
            </a:extLst>
          </p:cNvPr>
          <p:cNvSpPr>
            <a:spLocks noGrp="1"/>
          </p:cNvSpPr>
          <p:nvPr>
            <p:ph sz="quarter" idx="13"/>
          </p:nvPr>
        </p:nvSpPr>
        <p:spPr/>
        <p:txBody>
          <a:bodyPr/>
          <a:lstStyle/>
          <a:p>
            <a:r>
              <a:rPr lang="en-US" dirty="0"/>
              <a:t>Detect and treat life-threatening problems</a:t>
            </a:r>
          </a:p>
          <a:p>
            <a:r>
              <a:rPr lang="en-US" dirty="0"/>
              <a:t>Perform a secondary assessment</a:t>
            </a:r>
          </a:p>
          <a:p>
            <a:r>
              <a:rPr lang="en-US" dirty="0"/>
              <a:t>Assess baseline vital signs</a:t>
            </a:r>
          </a:p>
          <a:p>
            <a:r>
              <a:rPr lang="en-US" dirty="0"/>
              <a:t>Consult medical direction or poison control</a:t>
            </a:r>
          </a:p>
          <a:p>
            <a:r>
              <a:rPr lang="en-US" dirty="0"/>
              <a:t>Transport with substance information</a:t>
            </a:r>
          </a:p>
          <a:p>
            <a:r>
              <a:rPr lang="en-US" dirty="0"/>
              <a:t>Perform reassessment en route</a:t>
            </a:r>
          </a:p>
        </p:txBody>
      </p:sp>
    </p:spTree>
    <p:extLst>
      <p:ext uri="{BB962C8B-B14F-4D97-AF65-F5344CB8AC3E}">
        <p14:creationId xmlns:p14="http://schemas.microsoft.com/office/powerpoint/2010/main" val="3652429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20DA-C9FA-4B2D-B378-95E1746BE029}"/>
              </a:ext>
            </a:extLst>
          </p:cNvPr>
          <p:cNvSpPr>
            <a:spLocks noGrp="1"/>
          </p:cNvSpPr>
          <p:nvPr>
            <p:ph type="title"/>
          </p:nvPr>
        </p:nvSpPr>
        <p:spPr/>
        <p:txBody>
          <a:bodyPr/>
          <a:lstStyle/>
          <a:p>
            <a:r>
              <a:rPr lang="en-IN" dirty="0"/>
              <a:t>Antidotes</a:t>
            </a:r>
          </a:p>
        </p:txBody>
      </p:sp>
      <p:sp>
        <p:nvSpPr>
          <p:cNvPr id="3" name="Content Placeholder 2">
            <a:extLst>
              <a:ext uri="{FF2B5EF4-FFF2-40B4-BE49-F238E27FC236}">
                <a16:creationId xmlns:a16="http://schemas.microsoft.com/office/drawing/2014/main" id="{0EC22DDB-30AD-4422-B804-C453B9F49117}"/>
              </a:ext>
            </a:extLst>
          </p:cNvPr>
          <p:cNvSpPr>
            <a:spLocks noGrp="1"/>
          </p:cNvSpPr>
          <p:nvPr>
            <p:ph sz="quarter" idx="13"/>
          </p:nvPr>
        </p:nvSpPr>
        <p:spPr>
          <a:xfrm>
            <a:off x="457199" y="1556326"/>
            <a:ext cx="8481527" cy="4467955"/>
          </a:xfrm>
        </p:spPr>
        <p:txBody>
          <a:bodyPr/>
          <a:lstStyle/>
          <a:p>
            <a:r>
              <a:rPr lang="en-US" dirty="0"/>
              <a:t>Thought of as substance that will neutralize the poison or its effects</a:t>
            </a:r>
          </a:p>
          <a:p>
            <a:pPr lvl="1"/>
            <a:r>
              <a:rPr lang="en-US" dirty="0"/>
              <a:t>Very few genuine antidotes exist.</a:t>
            </a:r>
          </a:p>
          <a:p>
            <a:r>
              <a:rPr lang="en-US" dirty="0"/>
              <a:t>Naloxone directly reverses narcotics’ depressant effects on level of consciousness and respiratory drive.</a:t>
            </a:r>
          </a:p>
        </p:txBody>
      </p:sp>
    </p:spTree>
    <p:extLst>
      <p:ext uri="{BB962C8B-B14F-4D97-AF65-F5344CB8AC3E}">
        <p14:creationId xmlns:p14="http://schemas.microsoft.com/office/powerpoint/2010/main" val="2306897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09FF-9025-4D08-8F44-FA424F7B74D6}"/>
              </a:ext>
            </a:extLst>
          </p:cNvPr>
          <p:cNvSpPr>
            <a:spLocks noGrp="1"/>
          </p:cNvSpPr>
          <p:nvPr>
            <p:ph type="title"/>
          </p:nvPr>
        </p:nvSpPr>
        <p:spPr/>
        <p:txBody>
          <a:bodyPr/>
          <a:lstStyle/>
          <a:p>
            <a:r>
              <a:rPr lang="en-US" dirty="0"/>
              <a:t>Acetaminophen Poisoning </a:t>
            </a:r>
            <a:r>
              <a:rPr lang="en-US" sz="2000" b="0" dirty="0"/>
              <a:t>(1 of 2)</a:t>
            </a:r>
            <a:endParaRPr lang="en-IN" sz="2000" b="0" dirty="0"/>
          </a:p>
        </p:txBody>
      </p:sp>
      <p:sp>
        <p:nvSpPr>
          <p:cNvPr id="3" name="Content Placeholder 2">
            <a:extLst>
              <a:ext uri="{FF2B5EF4-FFF2-40B4-BE49-F238E27FC236}">
                <a16:creationId xmlns:a16="http://schemas.microsoft.com/office/drawing/2014/main" id="{03DBA7E2-6578-413A-A4FC-A4E5A0C28367}"/>
              </a:ext>
            </a:extLst>
          </p:cNvPr>
          <p:cNvSpPr>
            <a:spLocks noGrp="1"/>
          </p:cNvSpPr>
          <p:nvPr>
            <p:ph sz="quarter" idx="13"/>
          </p:nvPr>
        </p:nvSpPr>
        <p:spPr/>
        <p:txBody>
          <a:bodyPr/>
          <a:lstStyle/>
          <a:p>
            <a:r>
              <a:rPr lang="en-US" altLang="en-US" dirty="0"/>
              <a:t>Common cause of overdose</a:t>
            </a:r>
          </a:p>
          <a:p>
            <a:r>
              <a:rPr lang="en-US" altLang="en-US" dirty="0"/>
              <a:t>Toxic effects do not appear right away</a:t>
            </a:r>
          </a:p>
          <a:p>
            <a:pPr lvl="1"/>
            <a:r>
              <a:rPr lang="en-US" altLang="en-US" dirty="0"/>
              <a:t>4-12 hours: loss of appetite, nausea, vomiting</a:t>
            </a:r>
          </a:p>
          <a:p>
            <a:pPr lvl="1"/>
            <a:r>
              <a:rPr lang="en-US" altLang="en-US" dirty="0"/>
              <a:t>1-2 days: right upper quadrant pain and jaundice</a:t>
            </a:r>
          </a:p>
          <a:p>
            <a:r>
              <a:rPr lang="en-US" altLang="en-US" dirty="0"/>
              <a:t>Antidote should be given within the first 12 hours</a:t>
            </a:r>
          </a:p>
        </p:txBody>
      </p:sp>
    </p:spTree>
    <p:extLst>
      <p:ext uri="{BB962C8B-B14F-4D97-AF65-F5344CB8AC3E}">
        <p14:creationId xmlns:p14="http://schemas.microsoft.com/office/powerpoint/2010/main" val="4030301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09FF-9025-4D08-8F44-FA424F7B74D6}"/>
              </a:ext>
            </a:extLst>
          </p:cNvPr>
          <p:cNvSpPr>
            <a:spLocks noGrp="1"/>
          </p:cNvSpPr>
          <p:nvPr>
            <p:ph type="title"/>
          </p:nvPr>
        </p:nvSpPr>
        <p:spPr/>
        <p:txBody>
          <a:bodyPr/>
          <a:lstStyle/>
          <a:p>
            <a:r>
              <a:rPr lang="en-US" dirty="0"/>
              <a:t>Acetaminophen Poisoning </a:t>
            </a:r>
            <a:r>
              <a:rPr lang="en-US" sz="2000" b="0" dirty="0"/>
              <a:t>(2 of 2)</a:t>
            </a:r>
            <a:endParaRPr lang="en-IN" sz="2000" b="0" dirty="0"/>
          </a:p>
        </p:txBody>
      </p:sp>
      <p:sp>
        <p:nvSpPr>
          <p:cNvPr id="3" name="Content Placeholder 2">
            <a:extLst>
              <a:ext uri="{FF2B5EF4-FFF2-40B4-BE49-F238E27FC236}">
                <a16:creationId xmlns:a16="http://schemas.microsoft.com/office/drawing/2014/main" id="{03DBA7E2-6578-413A-A4FC-A4E5A0C28367}"/>
              </a:ext>
            </a:extLst>
          </p:cNvPr>
          <p:cNvSpPr>
            <a:spLocks noGrp="1"/>
          </p:cNvSpPr>
          <p:nvPr>
            <p:ph sz="quarter" idx="13"/>
          </p:nvPr>
        </p:nvSpPr>
        <p:spPr/>
        <p:txBody>
          <a:bodyPr/>
          <a:lstStyle/>
          <a:p>
            <a:r>
              <a:rPr lang="en-US" altLang="en-US" dirty="0"/>
              <a:t>Prehospital assessment and management</a:t>
            </a:r>
          </a:p>
          <a:p>
            <a:pPr lvl="1"/>
            <a:r>
              <a:rPr lang="en-US" altLang="en-US" dirty="0"/>
              <a:t>Suspect acetaminophen poisoning with any overdose</a:t>
            </a:r>
          </a:p>
          <a:p>
            <a:pPr lvl="1"/>
            <a:r>
              <a:rPr lang="en-US" altLang="en-US" dirty="0"/>
              <a:t>Search medicine cabinets and garbage cans for empty pill bottles</a:t>
            </a:r>
          </a:p>
          <a:p>
            <a:pPr lvl="1"/>
            <a:r>
              <a:rPr lang="en-US" altLang="en-US" dirty="0"/>
              <a:t>Deal with apparent threats to life first</a:t>
            </a:r>
          </a:p>
          <a:p>
            <a:pPr lvl="1"/>
            <a:r>
              <a:rPr lang="en-US" altLang="en-US" dirty="0"/>
              <a:t>Treatment can be instituted at the hospital</a:t>
            </a:r>
          </a:p>
        </p:txBody>
      </p:sp>
    </p:spTree>
    <p:extLst>
      <p:ext uri="{BB962C8B-B14F-4D97-AF65-F5344CB8AC3E}">
        <p14:creationId xmlns:p14="http://schemas.microsoft.com/office/powerpoint/2010/main" val="3808046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A82A-08B4-428D-A1EC-2023CDE732CE}"/>
              </a:ext>
            </a:extLst>
          </p:cNvPr>
          <p:cNvSpPr>
            <a:spLocks noGrp="1"/>
          </p:cNvSpPr>
          <p:nvPr>
            <p:ph type="title"/>
          </p:nvPr>
        </p:nvSpPr>
        <p:spPr/>
        <p:txBody>
          <a:bodyPr/>
          <a:lstStyle/>
          <a:p>
            <a:r>
              <a:rPr lang="en-US" dirty="0"/>
              <a:t>Ingested Poisons </a:t>
            </a:r>
            <a:r>
              <a:rPr lang="en-US" sz="2000" b="0" dirty="0"/>
              <a:t>(2 of 5)</a:t>
            </a:r>
            <a:endParaRPr lang="en-IN" sz="2000" b="0" dirty="0"/>
          </a:p>
        </p:txBody>
      </p:sp>
      <p:pic>
        <p:nvPicPr>
          <p:cNvPr id="4" name="Picture 3" descr="Two E M T’s talking to two elderly people. One EMT is holding a bottle of medication.">
            <a:extLst>
              <a:ext uri="{FF2B5EF4-FFF2-40B4-BE49-F238E27FC236}">
                <a16:creationId xmlns:a16="http://schemas.microsoft.com/office/drawing/2014/main" id="{4A9988D9-3696-496A-86C2-AA24B261B82F}"/>
              </a:ext>
            </a:extLst>
          </p:cNvPr>
          <p:cNvPicPr>
            <a:picLocks noChangeAspect="1"/>
          </p:cNvPicPr>
          <p:nvPr/>
        </p:nvPicPr>
        <p:blipFill>
          <a:blip r:embed="rId3"/>
          <a:stretch>
            <a:fillRect/>
          </a:stretch>
        </p:blipFill>
        <p:spPr>
          <a:xfrm>
            <a:off x="1481060" y="1666828"/>
            <a:ext cx="6181880" cy="4115157"/>
          </a:xfrm>
          <a:prstGeom prst="rect">
            <a:avLst/>
          </a:prstGeom>
        </p:spPr>
      </p:pic>
      <p:sp>
        <p:nvSpPr>
          <p:cNvPr id="3" name="Content Placeholder 2">
            <a:extLst>
              <a:ext uri="{FF2B5EF4-FFF2-40B4-BE49-F238E27FC236}">
                <a16:creationId xmlns:a16="http://schemas.microsoft.com/office/drawing/2014/main" id="{FD4611A6-3F26-43DF-8892-D434871FE282}"/>
              </a:ext>
            </a:extLst>
          </p:cNvPr>
          <p:cNvSpPr>
            <a:spLocks noGrp="1"/>
          </p:cNvSpPr>
          <p:nvPr>
            <p:ph sz="quarter" idx="14"/>
          </p:nvPr>
        </p:nvSpPr>
        <p:spPr>
          <a:xfrm>
            <a:off x="457200" y="6019633"/>
            <a:ext cx="8229600" cy="327111"/>
          </a:xfrm>
        </p:spPr>
        <p:txBody>
          <a:bodyPr/>
          <a:lstStyle/>
          <a:p>
            <a:pPr marL="432" indent="0">
              <a:buNone/>
            </a:pPr>
            <a:r>
              <a:rPr lang="en-US" sz="2000" dirty="0"/>
              <a:t>First Take Standard Precautions. 1. Quickly gather information.</a:t>
            </a:r>
          </a:p>
        </p:txBody>
      </p:sp>
    </p:spTree>
    <p:extLst>
      <p:ext uri="{BB962C8B-B14F-4D97-AF65-F5344CB8AC3E}">
        <p14:creationId xmlns:p14="http://schemas.microsoft.com/office/powerpoint/2010/main" val="926717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A82A-08B4-428D-A1EC-2023CDE732CE}"/>
              </a:ext>
            </a:extLst>
          </p:cNvPr>
          <p:cNvSpPr>
            <a:spLocks noGrp="1"/>
          </p:cNvSpPr>
          <p:nvPr>
            <p:ph type="title"/>
          </p:nvPr>
        </p:nvSpPr>
        <p:spPr/>
        <p:txBody>
          <a:bodyPr/>
          <a:lstStyle/>
          <a:p>
            <a:r>
              <a:rPr lang="en-US" dirty="0"/>
              <a:t>Ingested Poisons </a:t>
            </a:r>
            <a:r>
              <a:rPr lang="en-US" sz="2000" b="0" dirty="0"/>
              <a:t>(3 of 5)</a:t>
            </a:r>
            <a:endParaRPr lang="en-IN" sz="2000" b="0" dirty="0"/>
          </a:p>
        </p:txBody>
      </p:sp>
      <p:pic>
        <p:nvPicPr>
          <p:cNvPr id="5" name="Picture 4" descr="An E M T facing an elderly woman and talking on a cell phone while holding a bottle of medication.">
            <a:extLst>
              <a:ext uri="{FF2B5EF4-FFF2-40B4-BE49-F238E27FC236}">
                <a16:creationId xmlns:a16="http://schemas.microsoft.com/office/drawing/2014/main" id="{3FCB3F73-19C5-4C06-AE01-40E401BC6398}"/>
              </a:ext>
            </a:extLst>
          </p:cNvPr>
          <p:cNvPicPr>
            <a:picLocks noChangeAspect="1"/>
          </p:cNvPicPr>
          <p:nvPr/>
        </p:nvPicPr>
        <p:blipFill>
          <a:blip r:embed="rId3"/>
          <a:stretch>
            <a:fillRect/>
          </a:stretch>
        </p:blipFill>
        <p:spPr>
          <a:xfrm>
            <a:off x="1481060" y="1699321"/>
            <a:ext cx="6181880" cy="4115157"/>
          </a:xfrm>
          <a:prstGeom prst="rect">
            <a:avLst/>
          </a:prstGeom>
        </p:spPr>
      </p:pic>
      <p:sp>
        <p:nvSpPr>
          <p:cNvPr id="3" name="Content Placeholder 2">
            <a:extLst>
              <a:ext uri="{FF2B5EF4-FFF2-40B4-BE49-F238E27FC236}">
                <a16:creationId xmlns:a16="http://schemas.microsoft.com/office/drawing/2014/main" id="{FD4611A6-3F26-43DF-8892-D434871FE282}"/>
              </a:ext>
            </a:extLst>
          </p:cNvPr>
          <p:cNvSpPr>
            <a:spLocks noGrp="1"/>
          </p:cNvSpPr>
          <p:nvPr>
            <p:ph sz="quarter" idx="14"/>
          </p:nvPr>
        </p:nvSpPr>
        <p:spPr>
          <a:xfrm>
            <a:off x="457200" y="5980286"/>
            <a:ext cx="8359541" cy="368443"/>
          </a:xfrm>
        </p:spPr>
        <p:txBody>
          <a:bodyPr/>
          <a:lstStyle/>
          <a:p>
            <a:pPr marL="432" indent="0">
              <a:buNone/>
            </a:pPr>
            <a:r>
              <a:rPr lang="en-US" sz="2000" dirty="0"/>
              <a:t>2. Call medical direction on the scene or en route to the hospital.</a:t>
            </a:r>
          </a:p>
        </p:txBody>
      </p:sp>
    </p:spTree>
    <p:extLst>
      <p:ext uri="{BB962C8B-B14F-4D97-AF65-F5344CB8AC3E}">
        <p14:creationId xmlns:p14="http://schemas.microsoft.com/office/powerpoint/2010/main" val="2649487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A82A-08B4-428D-A1EC-2023CDE732CE}"/>
              </a:ext>
            </a:extLst>
          </p:cNvPr>
          <p:cNvSpPr>
            <a:spLocks noGrp="1"/>
          </p:cNvSpPr>
          <p:nvPr>
            <p:ph type="title"/>
          </p:nvPr>
        </p:nvSpPr>
        <p:spPr/>
        <p:txBody>
          <a:bodyPr/>
          <a:lstStyle/>
          <a:p>
            <a:r>
              <a:rPr lang="en-US" dirty="0"/>
              <a:t>Ingested Poisons </a:t>
            </a:r>
            <a:r>
              <a:rPr lang="en-US" sz="2000" b="0" dirty="0"/>
              <a:t>(4 of 5)</a:t>
            </a:r>
            <a:endParaRPr lang="en-IN" sz="2000" b="0" dirty="0"/>
          </a:p>
        </p:txBody>
      </p:sp>
      <p:pic>
        <p:nvPicPr>
          <p:cNvPr id="4" name="Picture 3" descr="An E M T offering the patient a cup with a straw.">
            <a:extLst>
              <a:ext uri="{FF2B5EF4-FFF2-40B4-BE49-F238E27FC236}">
                <a16:creationId xmlns:a16="http://schemas.microsoft.com/office/drawing/2014/main" id="{06E124A2-26C0-47C7-87C1-A5B03F72D845}"/>
              </a:ext>
            </a:extLst>
          </p:cNvPr>
          <p:cNvPicPr>
            <a:picLocks noChangeAspect="1"/>
          </p:cNvPicPr>
          <p:nvPr/>
        </p:nvPicPr>
        <p:blipFill>
          <a:blip r:embed="rId3"/>
          <a:stretch>
            <a:fillRect/>
          </a:stretch>
        </p:blipFill>
        <p:spPr>
          <a:xfrm>
            <a:off x="1635674" y="1568963"/>
            <a:ext cx="5872653" cy="3909311"/>
          </a:xfrm>
          <a:prstGeom prst="rect">
            <a:avLst/>
          </a:prstGeom>
        </p:spPr>
      </p:pic>
      <p:sp>
        <p:nvSpPr>
          <p:cNvPr id="3" name="Content Placeholder 2">
            <a:extLst>
              <a:ext uri="{FF2B5EF4-FFF2-40B4-BE49-F238E27FC236}">
                <a16:creationId xmlns:a16="http://schemas.microsoft.com/office/drawing/2014/main" id="{FD4611A6-3F26-43DF-8892-D434871FE282}"/>
              </a:ext>
            </a:extLst>
          </p:cNvPr>
          <p:cNvSpPr>
            <a:spLocks noGrp="1"/>
          </p:cNvSpPr>
          <p:nvPr>
            <p:ph sz="quarter" idx="14"/>
          </p:nvPr>
        </p:nvSpPr>
        <p:spPr>
          <a:xfrm>
            <a:off x="457200" y="5686902"/>
            <a:ext cx="8439150" cy="701761"/>
          </a:xfrm>
        </p:spPr>
        <p:txBody>
          <a:bodyPr/>
          <a:lstStyle/>
          <a:p>
            <a:pPr marL="432" indent="0">
              <a:buNone/>
            </a:pPr>
            <a:r>
              <a:rPr lang="en-US" sz="2000" dirty="0"/>
              <a:t>3. If directed, administer activated charcoal. You may wish to administer the medication in an opaque cup that has a lid with a hole for a straw.</a:t>
            </a:r>
          </a:p>
        </p:txBody>
      </p:sp>
    </p:spTree>
    <p:extLst>
      <p:ext uri="{BB962C8B-B14F-4D97-AF65-F5344CB8AC3E}">
        <p14:creationId xmlns:p14="http://schemas.microsoft.com/office/powerpoint/2010/main" val="3227335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A82A-08B4-428D-A1EC-2023CDE732CE}"/>
              </a:ext>
            </a:extLst>
          </p:cNvPr>
          <p:cNvSpPr>
            <a:spLocks noGrp="1"/>
          </p:cNvSpPr>
          <p:nvPr>
            <p:ph type="title"/>
          </p:nvPr>
        </p:nvSpPr>
        <p:spPr/>
        <p:txBody>
          <a:bodyPr/>
          <a:lstStyle/>
          <a:p>
            <a:r>
              <a:rPr lang="en-US" dirty="0"/>
              <a:t>Ingested Poisons </a:t>
            </a:r>
            <a:r>
              <a:rPr lang="en-US" sz="2000" b="0" dirty="0"/>
              <a:t>(5 of 5)</a:t>
            </a:r>
            <a:endParaRPr lang="en-IN" sz="2000" b="0" dirty="0"/>
          </a:p>
        </p:txBody>
      </p:sp>
      <p:pic>
        <p:nvPicPr>
          <p:cNvPr id="5" name="Picture 4" descr="An E M T positioning a patient for potential vomiting.">
            <a:extLst>
              <a:ext uri="{FF2B5EF4-FFF2-40B4-BE49-F238E27FC236}">
                <a16:creationId xmlns:a16="http://schemas.microsoft.com/office/drawing/2014/main" id="{9BF90C85-A8F8-476F-90EB-18855EFD3BDA}"/>
              </a:ext>
            </a:extLst>
          </p:cNvPr>
          <p:cNvPicPr>
            <a:picLocks noChangeAspect="1"/>
          </p:cNvPicPr>
          <p:nvPr/>
        </p:nvPicPr>
        <p:blipFill>
          <a:blip r:embed="rId3"/>
          <a:stretch>
            <a:fillRect/>
          </a:stretch>
        </p:blipFill>
        <p:spPr>
          <a:xfrm>
            <a:off x="1647959" y="1611273"/>
            <a:ext cx="5848082" cy="3892954"/>
          </a:xfrm>
          <a:prstGeom prst="rect">
            <a:avLst/>
          </a:prstGeom>
        </p:spPr>
      </p:pic>
      <p:sp>
        <p:nvSpPr>
          <p:cNvPr id="3" name="Content Placeholder 2">
            <a:extLst>
              <a:ext uri="{FF2B5EF4-FFF2-40B4-BE49-F238E27FC236}">
                <a16:creationId xmlns:a16="http://schemas.microsoft.com/office/drawing/2014/main" id="{FD4611A6-3F26-43DF-8892-D434871FE282}"/>
              </a:ext>
            </a:extLst>
          </p:cNvPr>
          <p:cNvSpPr>
            <a:spLocks noGrp="1"/>
          </p:cNvSpPr>
          <p:nvPr>
            <p:ph sz="quarter" idx="14"/>
          </p:nvPr>
        </p:nvSpPr>
        <p:spPr>
          <a:xfrm>
            <a:off x="457200" y="5676795"/>
            <a:ext cx="8359541" cy="701761"/>
          </a:xfrm>
        </p:spPr>
        <p:txBody>
          <a:bodyPr/>
          <a:lstStyle/>
          <a:p>
            <a:pPr marL="432" indent="0">
              <a:buNone/>
            </a:pPr>
            <a:r>
              <a:rPr lang="en-US" sz="2000" dirty="0"/>
              <a:t>4. Position the patient for vomiting and save all vomitus. Have suction equipment ready.</a:t>
            </a:r>
          </a:p>
        </p:txBody>
      </p:sp>
    </p:spTree>
    <p:extLst>
      <p:ext uri="{BB962C8B-B14F-4D97-AF65-F5344CB8AC3E}">
        <p14:creationId xmlns:p14="http://schemas.microsoft.com/office/powerpoint/2010/main" val="10173982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D9383-7AD1-4E4D-88EC-3189FA599C0F}"/>
              </a:ext>
            </a:extLst>
          </p:cNvPr>
          <p:cNvSpPr>
            <a:spLocks noGrp="1"/>
          </p:cNvSpPr>
          <p:nvPr>
            <p:ph type="title"/>
          </p:nvPr>
        </p:nvSpPr>
        <p:spPr/>
        <p:txBody>
          <a:bodyPr/>
          <a:lstStyle/>
          <a:p>
            <a:r>
              <a:rPr lang="en-IN" dirty="0"/>
              <a:t>Think About It</a:t>
            </a:r>
          </a:p>
        </p:txBody>
      </p:sp>
      <p:sp>
        <p:nvSpPr>
          <p:cNvPr id="3" name="Content Placeholder 2">
            <a:extLst>
              <a:ext uri="{FF2B5EF4-FFF2-40B4-BE49-F238E27FC236}">
                <a16:creationId xmlns:a16="http://schemas.microsoft.com/office/drawing/2014/main" id="{83E1C488-3707-4BFE-9A5F-8F1A995B39FA}"/>
              </a:ext>
            </a:extLst>
          </p:cNvPr>
          <p:cNvSpPr>
            <a:spLocks noGrp="1"/>
          </p:cNvSpPr>
          <p:nvPr>
            <p:ph sz="quarter" idx="13"/>
          </p:nvPr>
        </p:nvSpPr>
        <p:spPr/>
        <p:txBody>
          <a:bodyPr/>
          <a:lstStyle/>
          <a:p>
            <a:r>
              <a:rPr lang="en-US" dirty="0"/>
              <a:t>Think about your own home. Is it safe for a small child?</a:t>
            </a:r>
          </a:p>
          <a:p>
            <a:r>
              <a:rPr lang="en-US" dirty="0"/>
              <a:t>Are there potential poisons within three feet of the floor, or behind unlocked doors?</a:t>
            </a:r>
          </a:p>
          <a:p>
            <a:r>
              <a:rPr lang="en-US" dirty="0"/>
              <a:t>Are there household cleaners that look like juices and drinks familiar to children?</a:t>
            </a:r>
          </a:p>
          <a:p>
            <a:r>
              <a:rPr lang="en-US" dirty="0"/>
              <a:t>Can flavored children’s medications be mistaken for candy?</a:t>
            </a:r>
          </a:p>
          <a:p>
            <a:r>
              <a:rPr lang="en-US" dirty="0"/>
              <a:t>What sense does a small child typically use to identify things?</a:t>
            </a:r>
          </a:p>
        </p:txBody>
      </p:sp>
    </p:spTree>
    <p:extLst>
      <p:ext uri="{BB962C8B-B14F-4D97-AF65-F5344CB8AC3E}">
        <p14:creationId xmlns:p14="http://schemas.microsoft.com/office/powerpoint/2010/main" val="4096705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Poisoning</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73AE-7457-41AE-B8BA-FD0EE0E12D5E}"/>
              </a:ext>
            </a:extLst>
          </p:cNvPr>
          <p:cNvSpPr>
            <a:spLocks noGrp="1"/>
          </p:cNvSpPr>
          <p:nvPr>
            <p:ph type="title"/>
          </p:nvPr>
        </p:nvSpPr>
        <p:spPr/>
        <p:txBody>
          <a:bodyPr/>
          <a:lstStyle/>
          <a:p>
            <a:r>
              <a:rPr lang="en-US" dirty="0"/>
              <a:t>Inhaled Poisons </a:t>
            </a:r>
            <a:r>
              <a:rPr lang="en-US" sz="2000" b="0" dirty="0"/>
              <a:t>(1 of 2)</a:t>
            </a:r>
            <a:endParaRPr lang="en-IN" sz="2000" b="0" dirty="0"/>
          </a:p>
        </p:txBody>
      </p:sp>
      <p:sp>
        <p:nvSpPr>
          <p:cNvPr id="3" name="Content Placeholder 2">
            <a:extLst>
              <a:ext uri="{FF2B5EF4-FFF2-40B4-BE49-F238E27FC236}">
                <a16:creationId xmlns:a16="http://schemas.microsoft.com/office/drawing/2014/main" id="{6452BF07-4EC5-4799-98B0-FA445E0460E6}"/>
              </a:ext>
            </a:extLst>
          </p:cNvPr>
          <p:cNvSpPr>
            <a:spLocks noGrp="1"/>
          </p:cNvSpPr>
          <p:nvPr>
            <p:ph sz="quarter" idx="13"/>
          </p:nvPr>
        </p:nvSpPr>
        <p:spPr/>
        <p:txBody>
          <a:bodyPr/>
          <a:lstStyle/>
          <a:p>
            <a:r>
              <a:rPr lang="en-US" altLang="en-US" dirty="0"/>
              <a:t>Common types</a:t>
            </a:r>
          </a:p>
          <a:p>
            <a:pPr lvl="1"/>
            <a:r>
              <a:rPr lang="en-US" altLang="en-US" dirty="0"/>
              <a:t>Carbon monoxide</a:t>
            </a:r>
          </a:p>
          <a:p>
            <a:pPr lvl="1"/>
            <a:r>
              <a:rPr lang="en-US" altLang="en-US" dirty="0"/>
              <a:t>Chlorine gas</a:t>
            </a:r>
          </a:p>
          <a:p>
            <a:pPr lvl="1"/>
            <a:r>
              <a:rPr lang="en-US" altLang="en-US" dirty="0"/>
              <a:t>Ammonia</a:t>
            </a:r>
          </a:p>
          <a:p>
            <a:pPr lvl="1"/>
            <a:r>
              <a:rPr lang="en-US" altLang="en-US" dirty="0"/>
              <a:t>Agricultural chemicals and pesticides</a:t>
            </a:r>
          </a:p>
          <a:p>
            <a:pPr lvl="1"/>
            <a:r>
              <a:rPr lang="en-US" altLang="en-US" dirty="0"/>
              <a:t>Carbon dioxide</a:t>
            </a:r>
          </a:p>
        </p:txBody>
      </p:sp>
    </p:spTree>
    <p:extLst>
      <p:ext uri="{BB962C8B-B14F-4D97-AF65-F5344CB8AC3E}">
        <p14:creationId xmlns:p14="http://schemas.microsoft.com/office/powerpoint/2010/main" val="23263164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73AE-7457-41AE-B8BA-FD0EE0E12D5E}"/>
              </a:ext>
            </a:extLst>
          </p:cNvPr>
          <p:cNvSpPr>
            <a:spLocks noGrp="1"/>
          </p:cNvSpPr>
          <p:nvPr>
            <p:ph type="title"/>
          </p:nvPr>
        </p:nvSpPr>
        <p:spPr/>
        <p:txBody>
          <a:bodyPr/>
          <a:lstStyle/>
          <a:p>
            <a:r>
              <a:rPr lang="en-US" dirty="0"/>
              <a:t>Inhaled Poisons </a:t>
            </a:r>
            <a:r>
              <a:rPr lang="en-US" sz="2000" b="0" dirty="0"/>
              <a:t>(2 of 2)</a:t>
            </a:r>
            <a:endParaRPr lang="en-IN" sz="2000" b="0" dirty="0"/>
          </a:p>
        </p:txBody>
      </p:sp>
      <p:sp>
        <p:nvSpPr>
          <p:cNvPr id="3" name="Content Placeholder 2">
            <a:extLst>
              <a:ext uri="{FF2B5EF4-FFF2-40B4-BE49-F238E27FC236}">
                <a16:creationId xmlns:a16="http://schemas.microsoft.com/office/drawing/2014/main" id="{6452BF07-4EC5-4799-98B0-FA445E0460E6}"/>
              </a:ext>
            </a:extLst>
          </p:cNvPr>
          <p:cNvSpPr>
            <a:spLocks noGrp="1"/>
          </p:cNvSpPr>
          <p:nvPr>
            <p:ph sz="quarter" idx="13"/>
          </p:nvPr>
        </p:nvSpPr>
        <p:spPr/>
        <p:txBody>
          <a:bodyPr/>
          <a:lstStyle/>
          <a:p>
            <a:r>
              <a:rPr lang="en-US" altLang="en-US" dirty="0"/>
              <a:t>Scene safety</a:t>
            </a:r>
          </a:p>
          <a:p>
            <a:pPr lvl="1"/>
            <a:r>
              <a:rPr lang="en-US" altLang="en-US" dirty="0"/>
              <a:t>Approach scene with caution.</a:t>
            </a:r>
          </a:p>
          <a:p>
            <a:pPr lvl="1"/>
            <a:r>
              <a:rPr lang="en-US" altLang="en-US" dirty="0"/>
              <a:t>Protective clothing and self-contained breathing apparatus may be required.</a:t>
            </a:r>
          </a:p>
          <a:p>
            <a:pPr lvl="1"/>
            <a:r>
              <a:rPr lang="en-US" altLang="en-US" dirty="0"/>
              <a:t>If not trained or equipped, call for additional resources.</a:t>
            </a:r>
          </a:p>
        </p:txBody>
      </p:sp>
    </p:spTree>
    <p:extLst>
      <p:ext uri="{BB962C8B-B14F-4D97-AF65-F5344CB8AC3E}">
        <p14:creationId xmlns:p14="http://schemas.microsoft.com/office/powerpoint/2010/main" val="40187956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74E3-4025-426B-9A3C-8EF259BE4094}"/>
              </a:ext>
            </a:extLst>
          </p:cNvPr>
          <p:cNvSpPr>
            <a:spLocks noGrp="1"/>
          </p:cNvSpPr>
          <p:nvPr>
            <p:ph type="title"/>
          </p:nvPr>
        </p:nvSpPr>
        <p:spPr/>
        <p:txBody>
          <a:bodyPr/>
          <a:lstStyle/>
          <a:p>
            <a:r>
              <a:rPr lang="en-US" dirty="0"/>
              <a:t>Patient Assessment </a:t>
            </a:r>
            <a:r>
              <a:rPr lang="en-US" sz="2000" b="0" dirty="0"/>
              <a:t>(5 of 13)</a:t>
            </a:r>
            <a:endParaRPr lang="en-IN" sz="2000" b="0" dirty="0"/>
          </a:p>
        </p:txBody>
      </p:sp>
      <p:sp>
        <p:nvSpPr>
          <p:cNvPr id="3" name="Content Placeholder 2">
            <a:extLst>
              <a:ext uri="{FF2B5EF4-FFF2-40B4-BE49-F238E27FC236}">
                <a16:creationId xmlns:a16="http://schemas.microsoft.com/office/drawing/2014/main" id="{EF41B354-77B2-481B-A751-ED47CDD14612}"/>
              </a:ext>
            </a:extLst>
          </p:cNvPr>
          <p:cNvSpPr>
            <a:spLocks noGrp="1"/>
          </p:cNvSpPr>
          <p:nvPr>
            <p:ph sz="quarter" idx="13"/>
          </p:nvPr>
        </p:nvSpPr>
        <p:spPr/>
        <p:txBody>
          <a:bodyPr/>
          <a:lstStyle/>
          <a:p>
            <a:r>
              <a:rPr lang="en-US" dirty="0"/>
              <a:t>What substance was involved (exact name)?</a:t>
            </a:r>
          </a:p>
          <a:p>
            <a:r>
              <a:rPr lang="en-US" dirty="0"/>
              <a:t>When did exposure occur?</a:t>
            </a:r>
          </a:p>
          <a:p>
            <a:r>
              <a:rPr lang="en-US" dirty="0"/>
              <a:t>Over how long did exposure occur?</a:t>
            </a:r>
          </a:p>
          <a:p>
            <a:r>
              <a:rPr lang="en-US" dirty="0"/>
              <a:t>What interventions has anyone taken?</a:t>
            </a:r>
          </a:p>
          <a:p>
            <a:pPr lvl="1"/>
            <a:r>
              <a:rPr lang="en-US" dirty="0"/>
              <a:t>Did someone remove patient?</a:t>
            </a:r>
          </a:p>
          <a:p>
            <a:pPr lvl="1"/>
            <a:r>
              <a:rPr lang="en-US" dirty="0"/>
              <a:t>Did someone ventilate the area?</a:t>
            </a:r>
          </a:p>
          <a:p>
            <a:r>
              <a:rPr lang="en-US" dirty="0"/>
              <a:t>What effects is patient experiencing?</a:t>
            </a:r>
          </a:p>
        </p:txBody>
      </p:sp>
    </p:spTree>
    <p:extLst>
      <p:ext uri="{BB962C8B-B14F-4D97-AF65-F5344CB8AC3E}">
        <p14:creationId xmlns:p14="http://schemas.microsoft.com/office/powerpoint/2010/main" val="42016137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C4670-0499-4A95-B806-EE9477EA2FA9}"/>
              </a:ext>
            </a:extLst>
          </p:cNvPr>
          <p:cNvSpPr>
            <a:spLocks noGrp="1"/>
          </p:cNvSpPr>
          <p:nvPr>
            <p:ph type="title"/>
          </p:nvPr>
        </p:nvSpPr>
        <p:spPr/>
        <p:txBody>
          <a:bodyPr/>
          <a:lstStyle/>
          <a:p>
            <a:r>
              <a:rPr lang="en-US" dirty="0"/>
              <a:t>Carbon Monoxide </a:t>
            </a:r>
            <a:r>
              <a:rPr lang="en-US" sz="2000" b="0" dirty="0"/>
              <a:t>(1 of 3)</a:t>
            </a:r>
            <a:endParaRPr lang="en-IN" sz="2000" b="0" dirty="0"/>
          </a:p>
        </p:txBody>
      </p:sp>
      <p:sp>
        <p:nvSpPr>
          <p:cNvPr id="3" name="Content Placeholder 2">
            <a:extLst>
              <a:ext uri="{FF2B5EF4-FFF2-40B4-BE49-F238E27FC236}">
                <a16:creationId xmlns:a16="http://schemas.microsoft.com/office/drawing/2014/main" id="{0F95B417-53F4-463D-8EF5-8165CB7AFBA1}"/>
              </a:ext>
            </a:extLst>
          </p:cNvPr>
          <p:cNvSpPr>
            <a:spLocks noGrp="1"/>
          </p:cNvSpPr>
          <p:nvPr>
            <p:ph sz="quarter" idx="13"/>
          </p:nvPr>
        </p:nvSpPr>
        <p:spPr/>
        <p:txBody>
          <a:bodyPr/>
          <a:lstStyle/>
          <a:p>
            <a:r>
              <a:rPr lang="en-US" dirty="0"/>
              <a:t>Colorless, odorless, tasteless gas</a:t>
            </a:r>
          </a:p>
          <a:p>
            <a:r>
              <a:rPr lang="en-US" dirty="0"/>
              <a:t>Can be caused by improper venting of wood-burning stoves, furnaces, generators</a:t>
            </a:r>
          </a:p>
          <a:p>
            <a:r>
              <a:rPr lang="en-US" dirty="0"/>
              <a:t>Common cause of death during natural disasters and power outages</a:t>
            </a:r>
          </a:p>
        </p:txBody>
      </p:sp>
    </p:spTree>
    <p:extLst>
      <p:ext uri="{BB962C8B-B14F-4D97-AF65-F5344CB8AC3E}">
        <p14:creationId xmlns:p14="http://schemas.microsoft.com/office/powerpoint/2010/main" val="33506120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C4670-0499-4A95-B806-EE9477EA2FA9}"/>
              </a:ext>
            </a:extLst>
          </p:cNvPr>
          <p:cNvSpPr>
            <a:spLocks noGrp="1"/>
          </p:cNvSpPr>
          <p:nvPr>
            <p:ph type="title"/>
          </p:nvPr>
        </p:nvSpPr>
        <p:spPr/>
        <p:txBody>
          <a:bodyPr/>
          <a:lstStyle/>
          <a:p>
            <a:r>
              <a:rPr lang="en-US" dirty="0"/>
              <a:t>Carbon Monoxide </a:t>
            </a:r>
            <a:r>
              <a:rPr lang="en-US" sz="2000" b="0" dirty="0"/>
              <a:t>(2 of 3)</a:t>
            </a:r>
            <a:endParaRPr lang="en-IN" sz="2000" b="0" dirty="0"/>
          </a:p>
        </p:txBody>
      </p:sp>
      <p:sp>
        <p:nvSpPr>
          <p:cNvPr id="3" name="Content Placeholder 2">
            <a:extLst>
              <a:ext uri="{FF2B5EF4-FFF2-40B4-BE49-F238E27FC236}">
                <a16:creationId xmlns:a16="http://schemas.microsoft.com/office/drawing/2014/main" id="{0F95B417-53F4-463D-8EF5-8165CB7AFBA1}"/>
              </a:ext>
            </a:extLst>
          </p:cNvPr>
          <p:cNvSpPr>
            <a:spLocks noGrp="1"/>
          </p:cNvSpPr>
          <p:nvPr>
            <p:ph sz="quarter" idx="13"/>
          </p:nvPr>
        </p:nvSpPr>
        <p:spPr/>
        <p:txBody>
          <a:bodyPr/>
          <a:lstStyle/>
          <a:p>
            <a:r>
              <a:rPr lang="en-US" altLang="en-US" dirty="0"/>
              <a:t>Signs and symptoms of poisoning</a:t>
            </a:r>
          </a:p>
          <a:p>
            <a:pPr lvl="1"/>
            <a:r>
              <a:rPr lang="en-US" altLang="en-US" dirty="0"/>
              <a:t>Headache, especially “a band around head”</a:t>
            </a:r>
          </a:p>
          <a:p>
            <a:pPr lvl="1"/>
            <a:r>
              <a:rPr lang="en-US" altLang="en-US" dirty="0"/>
              <a:t>Dizziness</a:t>
            </a:r>
          </a:p>
          <a:p>
            <a:pPr lvl="1"/>
            <a:r>
              <a:rPr lang="en-US" altLang="en-US" dirty="0"/>
              <a:t>Breathing difficulty</a:t>
            </a:r>
          </a:p>
          <a:p>
            <a:pPr lvl="1"/>
            <a:r>
              <a:rPr lang="en-US" altLang="en-US" dirty="0"/>
              <a:t>Nausea</a:t>
            </a:r>
          </a:p>
          <a:p>
            <a:pPr lvl="1"/>
            <a:r>
              <a:rPr lang="en-US" altLang="en-US" dirty="0"/>
              <a:t>Cyanosis</a:t>
            </a:r>
          </a:p>
          <a:p>
            <a:pPr lvl="1"/>
            <a:r>
              <a:rPr lang="en-US" altLang="en-US" dirty="0"/>
              <a:t>Altered mental status</a:t>
            </a:r>
          </a:p>
          <a:p>
            <a:pPr lvl="2"/>
            <a:r>
              <a:rPr lang="en-US" altLang="en-US" dirty="0"/>
              <a:t>In severe cases, unconsciousness</a:t>
            </a:r>
          </a:p>
        </p:txBody>
      </p:sp>
    </p:spTree>
    <p:extLst>
      <p:ext uri="{BB962C8B-B14F-4D97-AF65-F5344CB8AC3E}">
        <p14:creationId xmlns:p14="http://schemas.microsoft.com/office/powerpoint/2010/main" val="269664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EE6C-BAC8-48CF-91A3-4F3C92C4B7A2}"/>
              </a:ext>
            </a:extLst>
          </p:cNvPr>
          <p:cNvSpPr>
            <a:spLocks noGrp="1"/>
          </p:cNvSpPr>
          <p:nvPr>
            <p:ph type="title"/>
          </p:nvPr>
        </p:nvSpPr>
        <p:spPr/>
        <p:txBody>
          <a:bodyPr/>
          <a:lstStyle/>
          <a:p>
            <a:r>
              <a:rPr lang="en-IN" dirty="0"/>
              <a:t>C</a:t>
            </a:r>
            <a:r>
              <a:rPr lang="en-IN" sz="100" dirty="0"/>
              <a:t> </a:t>
            </a:r>
            <a:r>
              <a:rPr lang="en-IN" dirty="0"/>
              <a:t>O Monitor</a:t>
            </a:r>
          </a:p>
        </p:txBody>
      </p:sp>
      <p:pic>
        <p:nvPicPr>
          <p:cNvPr id="4" name="Picture 3" descr="Two first responders looking at a carbon monoxide meter.">
            <a:extLst>
              <a:ext uri="{FF2B5EF4-FFF2-40B4-BE49-F238E27FC236}">
                <a16:creationId xmlns:a16="http://schemas.microsoft.com/office/drawing/2014/main" id="{B4102DC0-9CFB-480A-9B28-BB458131E95D}"/>
              </a:ext>
            </a:extLst>
          </p:cNvPr>
          <p:cNvPicPr>
            <a:picLocks noChangeAspect="1"/>
          </p:cNvPicPr>
          <p:nvPr/>
        </p:nvPicPr>
        <p:blipFill>
          <a:blip r:embed="rId3"/>
          <a:stretch>
            <a:fillRect/>
          </a:stretch>
        </p:blipFill>
        <p:spPr>
          <a:xfrm>
            <a:off x="1755397" y="1579029"/>
            <a:ext cx="5633204" cy="3994131"/>
          </a:xfrm>
          <a:prstGeom prst="rect">
            <a:avLst/>
          </a:prstGeom>
        </p:spPr>
      </p:pic>
      <p:sp>
        <p:nvSpPr>
          <p:cNvPr id="3" name="Content Placeholder 2">
            <a:extLst>
              <a:ext uri="{FF2B5EF4-FFF2-40B4-BE49-F238E27FC236}">
                <a16:creationId xmlns:a16="http://schemas.microsoft.com/office/drawing/2014/main" id="{410B97DE-C4CB-432D-B269-BEAD9BE54389}"/>
              </a:ext>
            </a:extLst>
          </p:cNvPr>
          <p:cNvSpPr>
            <a:spLocks noGrp="1"/>
          </p:cNvSpPr>
          <p:nvPr>
            <p:ph sz="quarter" idx="13"/>
          </p:nvPr>
        </p:nvSpPr>
        <p:spPr>
          <a:xfrm>
            <a:off x="457200" y="5727525"/>
            <a:ext cx="8229600" cy="662126"/>
          </a:xfrm>
        </p:spPr>
        <p:txBody>
          <a:bodyPr/>
          <a:lstStyle/>
          <a:p>
            <a:pPr marL="432" indent="0">
              <a:buNone/>
            </a:pPr>
            <a:r>
              <a:rPr lang="en-US" sz="2000" dirty="0"/>
              <a:t>Special monitors are needed to detect the presence of carbon monoxide in the environment.</a:t>
            </a:r>
          </a:p>
        </p:txBody>
      </p:sp>
    </p:spTree>
    <p:extLst>
      <p:ext uri="{BB962C8B-B14F-4D97-AF65-F5344CB8AC3E}">
        <p14:creationId xmlns:p14="http://schemas.microsoft.com/office/powerpoint/2010/main" val="459634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C9FE-72A6-46C8-B6A9-F0E91DEA2E80}"/>
              </a:ext>
            </a:extLst>
          </p:cNvPr>
          <p:cNvSpPr>
            <a:spLocks noGrp="1"/>
          </p:cNvSpPr>
          <p:nvPr>
            <p:ph type="title"/>
          </p:nvPr>
        </p:nvSpPr>
        <p:spPr/>
        <p:txBody>
          <a:bodyPr/>
          <a:lstStyle/>
          <a:p>
            <a:r>
              <a:rPr lang="en-US" dirty="0"/>
              <a:t>Carbon Monoxide </a:t>
            </a:r>
            <a:r>
              <a:rPr lang="en-US" sz="2000" b="0" dirty="0"/>
              <a:t>(3 of 3)</a:t>
            </a:r>
            <a:endParaRPr lang="en-IN" sz="2000" b="0" dirty="0"/>
          </a:p>
        </p:txBody>
      </p:sp>
      <p:sp>
        <p:nvSpPr>
          <p:cNvPr id="3" name="Content Placeholder 2">
            <a:extLst>
              <a:ext uri="{FF2B5EF4-FFF2-40B4-BE49-F238E27FC236}">
                <a16:creationId xmlns:a16="http://schemas.microsoft.com/office/drawing/2014/main" id="{DA936DCC-F230-4E20-BB94-0ABCFE17B899}"/>
              </a:ext>
            </a:extLst>
          </p:cNvPr>
          <p:cNvSpPr>
            <a:spLocks noGrp="1"/>
          </p:cNvSpPr>
          <p:nvPr>
            <p:ph sz="quarter" idx="13"/>
          </p:nvPr>
        </p:nvSpPr>
        <p:spPr/>
        <p:txBody>
          <a:bodyPr/>
          <a:lstStyle/>
          <a:p>
            <a:r>
              <a:rPr lang="en-US" altLang="en-US" dirty="0"/>
              <a:t>Treatment</a:t>
            </a:r>
          </a:p>
          <a:p>
            <a:pPr lvl="1"/>
            <a:r>
              <a:rPr lang="en-US" altLang="en-US" dirty="0"/>
              <a:t>Patient may begin to feel better shortly after being removed from dangerous environment.</a:t>
            </a:r>
          </a:p>
          <a:p>
            <a:pPr lvl="2"/>
            <a:r>
              <a:rPr lang="en-US" altLang="en-US" dirty="0"/>
              <a:t>Administer 100 percent oxygen.</a:t>
            </a:r>
          </a:p>
          <a:p>
            <a:pPr lvl="2"/>
            <a:r>
              <a:rPr lang="en-US" altLang="en-US" dirty="0"/>
              <a:t>Transport to hospital.</a:t>
            </a:r>
          </a:p>
          <a:p>
            <a:pPr lvl="1"/>
            <a:r>
              <a:rPr lang="en-US" altLang="en-US" dirty="0"/>
              <a:t>Takes time to “wash out” C</a:t>
            </a:r>
            <a:r>
              <a:rPr lang="en-US" altLang="en-US" sz="100" dirty="0"/>
              <a:t> </a:t>
            </a:r>
            <a:r>
              <a:rPr lang="en-US" altLang="en-US" dirty="0"/>
              <a:t>O from bloodstream</a:t>
            </a:r>
          </a:p>
        </p:txBody>
      </p:sp>
    </p:spTree>
    <p:extLst>
      <p:ext uri="{BB962C8B-B14F-4D97-AF65-F5344CB8AC3E}">
        <p14:creationId xmlns:p14="http://schemas.microsoft.com/office/powerpoint/2010/main" val="4270946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65B1-7E1F-45DC-8242-77B16ECABCDC}"/>
              </a:ext>
            </a:extLst>
          </p:cNvPr>
          <p:cNvSpPr>
            <a:spLocks noGrp="1"/>
          </p:cNvSpPr>
          <p:nvPr>
            <p:ph type="title"/>
          </p:nvPr>
        </p:nvSpPr>
        <p:spPr/>
        <p:txBody>
          <a:bodyPr/>
          <a:lstStyle/>
          <a:p>
            <a:r>
              <a:rPr lang="en-US" dirty="0"/>
              <a:t>Patient Care </a:t>
            </a:r>
            <a:r>
              <a:rPr lang="en-US" sz="2000" b="0" dirty="0"/>
              <a:t>(2 of 6)</a:t>
            </a:r>
            <a:endParaRPr lang="en-IN" sz="2000" b="0" dirty="0"/>
          </a:p>
        </p:txBody>
      </p:sp>
      <p:sp>
        <p:nvSpPr>
          <p:cNvPr id="3" name="Content Placeholder 2">
            <a:extLst>
              <a:ext uri="{FF2B5EF4-FFF2-40B4-BE49-F238E27FC236}">
                <a16:creationId xmlns:a16="http://schemas.microsoft.com/office/drawing/2014/main" id="{AE253028-47FA-4693-9A87-0CC264588FE4}"/>
              </a:ext>
            </a:extLst>
          </p:cNvPr>
          <p:cNvSpPr>
            <a:spLocks noGrp="1"/>
          </p:cNvSpPr>
          <p:nvPr>
            <p:ph sz="quarter" idx="13"/>
          </p:nvPr>
        </p:nvSpPr>
        <p:spPr/>
        <p:txBody>
          <a:bodyPr/>
          <a:lstStyle/>
          <a:p>
            <a:r>
              <a:rPr lang="en-US" dirty="0"/>
              <a:t>Move patient from unsafe environment using trained and equipped personnel.</a:t>
            </a:r>
          </a:p>
          <a:p>
            <a:r>
              <a:rPr lang="en-US" dirty="0"/>
              <a:t>Detect and treat immediately life-threatening problems in primary assessment.</a:t>
            </a:r>
          </a:p>
          <a:p>
            <a:r>
              <a:rPr lang="en-US" dirty="0"/>
              <a:t>Perform secondary assessment, obtain vital signs.</a:t>
            </a:r>
          </a:p>
          <a:p>
            <a:r>
              <a:rPr lang="en-US" dirty="0"/>
              <a:t>Administer high-concentration oxygen</a:t>
            </a:r>
          </a:p>
          <a:p>
            <a:r>
              <a:rPr lang="en-US" dirty="0"/>
              <a:t>Transport with all containers, bottles, and labels</a:t>
            </a:r>
          </a:p>
          <a:p>
            <a:r>
              <a:rPr lang="en-US" dirty="0"/>
              <a:t>Perform reassessment en route</a:t>
            </a:r>
          </a:p>
        </p:txBody>
      </p:sp>
    </p:spTree>
    <p:extLst>
      <p:ext uri="{BB962C8B-B14F-4D97-AF65-F5344CB8AC3E}">
        <p14:creationId xmlns:p14="http://schemas.microsoft.com/office/powerpoint/2010/main" val="39207956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6BB4-6082-4B82-9808-FDC42CFDD262}"/>
              </a:ext>
            </a:extLst>
          </p:cNvPr>
          <p:cNvSpPr>
            <a:spLocks noGrp="1"/>
          </p:cNvSpPr>
          <p:nvPr>
            <p:ph type="title"/>
          </p:nvPr>
        </p:nvSpPr>
        <p:spPr/>
        <p:txBody>
          <a:bodyPr/>
          <a:lstStyle/>
          <a:p>
            <a:r>
              <a:rPr lang="en-US" dirty="0"/>
              <a:t>Smoke Inhalation </a:t>
            </a:r>
            <a:r>
              <a:rPr lang="en-US" sz="2000" b="0" dirty="0"/>
              <a:t>(1 of 3)</a:t>
            </a:r>
            <a:endParaRPr lang="en-IN" sz="2000" b="0" dirty="0"/>
          </a:p>
        </p:txBody>
      </p:sp>
      <p:sp>
        <p:nvSpPr>
          <p:cNvPr id="3" name="Content Placeholder 2">
            <a:extLst>
              <a:ext uri="{FF2B5EF4-FFF2-40B4-BE49-F238E27FC236}">
                <a16:creationId xmlns:a16="http://schemas.microsoft.com/office/drawing/2014/main" id="{60EE222D-96EF-4E23-B2E4-8756429372D9}"/>
              </a:ext>
            </a:extLst>
          </p:cNvPr>
          <p:cNvSpPr>
            <a:spLocks noGrp="1"/>
          </p:cNvSpPr>
          <p:nvPr>
            <p:ph sz="quarter" idx="13"/>
          </p:nvPr>
        </p:nvSpPr>
        <p:spPr/>
        <p:txBody>
          <a:bodyPr/>
          <a:lstStyle/>
          <a:p>
            <a:r>
              <a:rPr lang="en-US" dirty="0"/>
              <a:t>Smoke inhalation is associated with thermal burns as well as effects of irritants and chemical poisons within the smoke.</a:t>
            </a:r>
          </a:p>
          <a:p>
            <a:r>
              <a:rPr lang="en-US" dirty="0"/>
              <a:t>Substances can burn the skin, irritate the eyes, injure the airway, and progress to respiratory or cardiac arrest.</a:t>
            </a:r>
          </a:p>
        </p:txBody>
      </p:sp>
    </p:spTree>
    <p:extLst>
      <p:ext uri="{BB962C8B-B14F-4D97-AF65-F5344CB8AC3E}">
        <p14:creationId xmlns:p14="http://schemas.microsoft.com/office/powerpoint/2010/main" val="1878265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C3F7-3408-4261-BEFF-4971289A6091}"/>
              </a:ext>
            </a:extLst>
          </p:cNvPr>
          <p:cNvSpPr>
            <a:spLocks noGrp="1"/>
          </p:cNvSpPr>
          <p:nvPr>
            <p:ph type="title"/>
          </p:nvPr>
        </p:nvSpPr>
        <p:spPr/>
        <p:txBody>
          <a:bodyPr/>
          <a:lstStyle/>
          <a:p>
            <a:r>
              <a:rPr lang="en-US" dirty="0"/>
              <a:t>Smoke Inhalation </a:t>
            </a:r>
            <a:r>
              <a:rPr lang="en-US" sz="2000" b="0" dirty="0"/>
              <a:t>(2 of 3)</a:t>
            </a:r>
            <a:endParaRPr lang="en-IN" sz="2000" b="0" dirty="0"/>
          </a:p>
        </p:txBody>
      </p:sp>
      <p:sp>
        <p:nvSpPr>
          <p:cNvPr id="3" name="Content Placeholder 2">
            <a:extLst>
              <a:ext uri="{FF2B5EF4-FFF2-40B4-BE49-F238E27FC236}">
                <a16:creationId xmlns:a16="http://schemas.microsoft.com/office/drawing/2014/main" id="{DB6FEB69-51D1-4B43-81CA-91E2B553209B}"/>
              </a:ext>
            </a:extLst>
          </p:cNvPr>
          <p:cNvSpPr>
            <a:spLocks noGrp="1"/>
          </p:cNvSpPr>
          <p:nvPr>
            <p:ph sz="quarter" idx="13"/>
          </p:nvPr>
        </p:nvSpPr>
        <p:spPr/>
        <p:txBody>
          <a:bodyPr/>
          <a:lstStyle/>
          <a:p>
            <a:r>
              <a:rPr lang="en-US" altLang="en-US" dirty="0"/>
              <a:t>Signs and symptoms</a:t>
            </a:r>
          </a:p>
          <a:p>
            <a:pPr lvl="1"/>
            <a:r>
              <a:rPr lang="en-US" altLang="en-US" dirty="0"/>
              <a:t>Difficulty breathing</a:t>
            </a:r>
          </a:p>
          <a:p>
            <a:pPr lvl="1"/>
            <a:r>
              <a:rPr lang="en-US" altLang="en-US" dirty="0"/>
              <a:t>Coughing</a:t>
            </a:r>
          </a:p>
          <a:p>
            <a:pPr lvl="1"/>
            <a:r>
              <a:rPr lang="en-US" altLang="en-US" dirty="0"/>
              <a:t>“Smoky” or chemical smell on breath</a:t>
            </a:r>
          </a:p>
          <a:p>
            <a:pPr lvl="1"/>
            <a:r>
              <a:rPr lang="en-US" altLang="en-US" dirty="0"/>
              <a:t>Black (carbon) residue in mouth, nose, or sputum</a:t>
            </a:r>
          </a:p>
          <a:p>
            <a:pPr lvl="1"/>
            <a:r>
              <a:rPr lang="en-US" altLang="en-US" dirty="0"/>
              <a:t>Singed nasal hair</a:t>
            </a:r>
          </a:p>
        </p:txBody>
      </p:sp>
    </p:spTree>
    <p:extLst>
      <p:ext uri="{BB962C8B-B14F-4D97-AF65-F5344CB8AC3E}">
        <p14:creationId xmlns:p14="http://schemas.microsoft.com/office/powerpoint/2010/main" val="685526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BC51-9BBA-4D66-A4B0-0B39883BA33B}"/>
              </a:ext>
            </a:extLst>
          </p:cNvPr>
          <p:cNvSpPr>
            <a:spLocks noGrp="1"/>
          </p:cNvSpPr>
          <p:nvPr>
            <p:ph type="title"/>
          </p:nvPr>
        </p:nvSpPr>
        <p:spPr/>
        <p:txBody>
          <a:bodyPr/>
          <a:lstStyle/>
          <a:p>
            <a:r>
              <a:rPr lang="en-IN" dirty="0"/>
              <a:t>Poisoning </a:t>
            </a:r>
            <a:r>
              <a:rPr lang="en-IN" sz="2000" b="0" dirty="0"/>
              <a:t>(1 of 4)</a:t>
            </a:r>
          </a:p>
        </p:txBody>
      </p:sp>
      <p:sp>
        <p:nvSpPr>
          <p:cNvPr id="3" name="Content Placeholder 2">
            <a:extLst>
              <a:ext uri="{FF2B5EF4-FFF2-40B4-BE49-F238E27FC236}">
                <a16:creationId xmlns:a16="http://schemas.microsoft.com/office/drawing/2014/main" id="{9DA110CE-123C-499A-A2DE-4615ABB84BE5}"/>
              </a:ext>
            </a:extLst>
          </p:cNvPr>
          <p:cNvSpPr>
            <a:spLocks noGrp="1"/>
          </p:cNvSpPr>
          <p:nvPr>
            <p:ph sz="quarter" idx="13"/>
          </p:nvPr>
        </p:nvSpPr>
        <p:spPr/>
        <p:txBody>
          <a:bodyPr/>
          <a:lstStyle/>
          <a:p>
            <a:r>
              <a:rPr lang="en-US" dirty="0"/>
              <a:t>A poison is any substance that can harm the body.</a:t>
            </a:r>
          </a:p>
          <a:p>
            <a:r>
              <a:rPr lang="en-US" dirty="0"/>
              <a:t>The harm it can cause can result in a medical emergency.</a:t>
            </a:r>
          </a:p>
        </p:txBody>
      </p:sp>
    </p:spTree>
    <p:extLst>
      <p:ext uri="{BB962C8B-B14F-4D97-AF65-F5344CB8AC3E}">
        <p14:creationId xmlns:p14="http://schemas.microsoft.com/office/powerpoint/2010/main" val="24927994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C3F7-3408-4261-BEFF-4971289A6091}"/>
              </a:ext>
            </a:extLst>
          </p:cNvPr>
          <p:cNvSpPr>
            <a:spLocks noGrp="1"/>
          </p:cNvSpPr>
          <p:nvPr>
            <p:ph type="title"/>
          </p:nvPr>
        </p:nvSpPr>
        <p:spPr/>
        <p:txBody>
          <a:bodyPr/>
          <a:lstStyle/>
          <a:p>
            <a:r>
              <a:rPr lang="en-US" dirty="0"/>
              <a:t>Smoke Inhalation </a:t>
            </a:r>
            <a:r>
              <a:rPr lang="en-US" sz="2000" b="0" dirty="0"/>
              <a:t>(3 of 3)</a:t>
            </a:r>
            <a:endParaRPr lang="en-IN" sz="2000" b="0" dirty="0"/>
          </a:p>
        </p:txBody>
      </p:sp>
      <p:sp>
        <p:nvSpPr>
          <p:cNvPr id="3" name="Content Placeholder 2">
            <a:extLst>
              <a:ext uri="{FF2B5EF4-FFF2-40B4-BE49-F238E27FC236}">
                <a16:creationId xmlns:a16="http://schemas.microsoft.com/office/drawing/2014/main" id="{DB6FEB69-51D1-4B43-81CA-91E2B553209B}"/>
              </a:ext>
            </a:extLst>
          </p:cNvPr>
          <p:cNvSpPr>
            <a:spLocks noGrp="1"/>
          </p:cNvSpPr>
          <p:nvPr>
            <p:ph sz="quarter" idx="13"/>
          </p:nvPr>
        </p:nvSpPr>
        <p:spPr/>
        <p:txBody>
          <a:bodyPr/>
          <a:lstStyle/>
          <a:p>
            <a:r>
              <a:rPr lang="en-US" altLang="en-US" dirty="0"/>
              <a:t>Treatment</a:t>
            </a:r>
          </a:p>
          <a:p>
            <a:pPr lvl="1"/>
            <a:r>
              <a:rPr lang="en-US" altLang="en-US" dirty="0"/>
              <a:t>Move patient to safe area.</a:t>
            </a:r>
          </a:p>
          <a:p>
            <a:pPr lvl="1"/>
            <a:r>
              <a:rPr lang="en-US" altLang="en-US" dirty="0"/>
              <a:t>Assess patient.</a:t>
            </a:r>
          </a:p>
          <a:p>
            <a:pPr lvl="1"/>
            <a:r>
              <a:rPr lang="en-US" altLang="en-US" dirty="0"/>
              <a:t>Maintain airway.</a:t>
            </a:r>
          </a:p>
          <a:p>
            <a:pPr lvl="1"/>
            <a:r>
              <a:rPr lang="en-US" altLang="en-US" dirty="0"/>
              <a:t>Provide high-concentration oxygen.</a:t>
            </a:r>
          </a:p>
          <a:p>
            <a:pPr lvl="1"/>
            <a:r>
              <a:rPr lang="en-US" altLang="en-US" dirty="0"/>
              <a:t>Transport.</a:t>
            </a:r>
          </a:p>
        </p:txBody>
      </p:sp>
    </p:spTree>
    <p:extLst>
      <p:ext uri="{BB962C8B-B14F-4D97-AF65-F5344CB8AC3E}">
        <p14:creationId xmlns:p14="http://schemas.microsoft.com/office/powerpoint/2010/main" val="3715085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6C607-70F7-4285-B0D3-A12C5309A9B2}"/>
              </a:ext>
            </a:extLst>
          </p:cNvPr>
          <p:cNvSpPr>
            <a:spLocks noGrp="1"/>
          </p:cNvSpPr>
          <p:nvPr>
            <p:ph type="title"/>
          </p:nvPr>
        </p:nvSpPr>
        <p:spPr/>
        <p:txBody>
          <a:bodyPr/>
          <a:lstStyle/>
          <a:p>
            <a:r>
              <a:rPr lang="en-IN" dirty="0"/>
              <a:t>“Detergent Suicides” </a:t>
            </a:r>
            <a:r>
              <a:rPr lang="en-IN" sz="2000" b="0" dirty="0"/>
              <a:t>(1 of 2)</a:t>
            </a:r>
          </a:p>
        </p:txBody>
      </p:sp>
      <p:sp>
        <p:nvSpPr>
          <p:cNvPr id="3" name="Content Placeholder 2">
            <a:extLst>
              <a:ext uri="{FF2B5EF4-FFF2-40B4-BE49-F238E27FC236}">
                <a16:creationId xmlns:a16="http://schemas.microsoft.com/office/drawing/2014/main" id="{0E61AF5B-AF5C-4319-B389-1700F9F3015A}"/>
              </a:ext>
            </a:extLst>
          </p:cNvPr>
          <p:cNvSpPr>
            <a:spLocks noGrp="1"/>
          </p:cNvSpPr>
          <p:nvPr>
            <p:ph sz="quarter" idx="13"/>
          </p:nvPr>
        </p:nvSpPr>
        <p:spPr/>
        <p:txBody>
          <a:bodyPr/>
          <a:lstStyle/>
          <a:p>
            <a:r>
              <a:rPr lang="en-US" dirty="0"/>
              <a:t>Method of suicide started in Japan and is becoming more common in the United States.</a:t>
            </a:r>
          </a:p>
          <a:p>
            <a:r>
              <a:rPr lang="en-US" dirty="0"/>
              <a:t>Mix of two easily obtained chemicals to release toxic hydrogen sulfide gas</a:t>
            </a:r>
          </a:p>
          <a:p>
            <a:r>
              <a:rPr lang="en-US" dirty="0"/>
              <a:t>Commonly released inside enclosed space such as a car</a:t>
            </a:r>
          </a:p>
        </p:txBody>
      </p:sp>
    </p:spTree>
    <p:extLst>
      <p:ext uri="{BB962C8B-B14F-4D97-AF65-F5344CB8AC3E}">
        <p14:creationId xmlns:p14="http://schemas.microsoft.com/office/powerpoint/2010/main" val="38305450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6C607-70F7-4285-B0D3-A12C5309A9B2}"/>
              </a:ext>
            </a:extLst>
          </p:cNvPr>
          <p:cNvSpPr>
            <a:spLocks noGrp="1"/>
          </p:cNvSpPr>
          <p:nvPr>
            <p:ph type="title"/>
          </p:nvPr>
        </p:nvSpPr>
        <p:spPr/>
        <p:txBody>
          <a:bodyPr/>
          <a:lstStyle/>
          <a:p>
            <a:r>
              <a:rPr lang="en-IN" dirty="0"/>
              <a:t>“Detergent Suicides” </a:t>
            </a:r>
            <a:r>
              <a:rPr lang="en-IN" sz="2000" b="0" dirty="0"/>
              <a:t>(2 of 2)</a:t>
            </a:r>
          </a:p>
        </p:txBody>
      </p:sp>
      <p:sp>
        <p:nvSpPr>
          <p:cNvPr id="3" name="Content Placeholder 2">
            <a:extLst>
              <a:ext uri="{FF2B5EF4-FFF2-40B4-BE49-F238E27FC236}">
                <a16:creationId xmlns:a16="http://schemas.microsoft.com/office/drawing/2014/main" id="{0E61AF5B-AF5C-4319-B389-1700F9F3015A}"/>
              </a:ext>
            </a:extLst>
          </p:cNvPr>
          <p:cNvSpPr>
            <a:spLocks noGrp="1"/>
          </p:cNvSpPr>
          <p:nvPr>
            <p:ph sz="quarter" idx="13"/>
          </p:nvPr>
        </p:nvSpPr>
        <p:spPr/>
        <p:txBody>
          <a:bodyPr/>
          <a:lstStyle/>
          <a:p>
            <a:r>
              <a:rPr lang="en-US" altLang="en-US" dirty="0"/>
              <a:t>Scene safety</a:t>
            </a:r>
          </a:p>
          <a:p>
            <a:pPr lvl="1"/>
            <a:r>
              <a:rPr lang="en-US" altLang="en-US" dirty="0"/>
              <a:t>Exposure to fumes may injure E</a:t>
            </a:r>
            <a:r>
              <a:rPr lang="en-US" altLang="en-US" sz="100" dirty="0"/>
              <a:t> </a:t>
            </a:r>
            <a:r>
              <a:rPr lang="en-US" altLang="en-US" dirty="0"/>
              <a:t>M</a:t>
            </a:r>
            <a:r>
              <a:rPr lang="en-US" altLang="en-US" sz="100" dirty="0"/>
              <a:t> </a:t>
            </a:r>
            <a:r>
              <a:rPr lang="en-US" altLang="en-US" dirty="0"/>
              <a:t>S personnel.</a:t>
            </a:r>
          </a:p>
          <a:p>
            <a:pPr lvl="1"/>
            <a:r>
              <a:rPr lang="en-US" altLang="en-US" dirty="0"/>
              <a:t>Warning note may be left on vehicle, but this is not assured.</a:t>
            </a:r>
          </a:p>
          <a:p>
            <a:pPr lvl="1"/>
            <a:r>
              <a:rPr lang="en-US" altLang="en-US" dirty="0"/>
              <a:t>May need to treat first as a H</a:t>
            </a:r>
            <a:r>
              <a:rPr lang="en-US" altLang="en-US" sz="100" dirty="0"/>
              <a:t> </a:t>
            </a:r>
            <a:r>
              <a:rPr lang="en-US" altLang="en-US" dirty="0"/>
              <a:t>A</a:t>
            </a:r>
            <a:r>
              <a:rPr lang="en-US" altLang="en-US" sz="100" dirty="0"/>
              <a:t> </a:t>
            </a:r>
            <a:r>
              <a:rPr lang="en-US" altLang="en-US" dirty="0"/>
              <a:t>Z</a:t>
            </a:r>
            <a:r>
              <a:rPr lang="en-US" altLang="en-US" sz="100" dirty="0"/>
              <a:t> </a:t>
            </a:r>
            <a:r>
              <a:rPr lang="en-US" altLang="en-US" dirty="0"/>
              <a:t>M</a:t>
            </a:r>
            <a:r>
              <a:rPr lang="en-US" altLang="en-US" sz="100" dirty="0"/>
              <a:t> </a:t>
            </a:r>
            <a:r>
              <a:rPr lang="en-US" altLang="en-US" dirty="0"/>
              <a:t>A</a:t>
            </a:r>
            <a:r>
              <a:rPr lang="en-US" altLang="en-US" sz="100" dirty="0"/>
              <a:t> </a:t>
            </a:r>
            <a:r>
              <a:rPr lang="en-US" altLang="en-US" dirty="0"/>
              <a:t>T scene</a:t>
            </a:r>
          </a:p>
        </p:txBody>
      </p:sp>
    </p:spTree>
    <p:extLst>
      <p:ext uri="{BB962C8B-B14F-4D97-AF65-F5344CB8AC3E}">
        <p14:creationId xmlns:p14="http://schemas.microsoft.com/office/powerpoint/2010/main" val="13458385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37B7-ADE8-495C-81E2-69AB4C6B05F1}"/>
              </a:ext>
            </a:extLst>
          </p:cNvPr>
          <p:cNvSpPr>
            <a:spLocks noGrp="1"/>
          </p:cNvSpPr>
          <p:nvPr>
            <p:ph type="title"/>
          </p:nvPr>
        </p:nvSpPr>
        <p:spPr/>
        <p:txBody>
          <a:bodyPr/>
          <a:lstStyle/>
          <a:p>
            <a:r>
              <a:rPr lang="en-IN" dirty="0"/>
              <a:t>Absorbed Poisons</a:t>
            </a:r>
          </a:p>
        </p:txBody>
      </p:sp>
      <p:sp>
        <p:nvSpPr>
          <p:cNvPr id="3" name="Content Placeholder 2">
            <a:extLst>
              <a:ext uri="{FF2B5EF4-FFF2-40B4-BE49-F238E27FC236}">
                <a16:creationId xmlns:a16="http://schemas.microsoft.com/office/drawing/2014/main" id="{C313B1DE-2C45-416E-B16A-2264A9B17270}"/>
              </a:ext>
            </a:extLst>
          </p:cNvPr>
          <p:cNvSpPr>
            <a:spLocks noGrp="1"/>
          </p:cNvSpPr>
          <p:nvPr>
            <p:ph sz="quarter" idx="13"/>
          </p:nvPr>
        </p:nvSpPr>
        <p:spPr/>
        <p:txBody>
          <a:bodyPr/>
          <a:lstStyle/>
          <a:p>
            <a:r>
              <a:rPr lang="en-US" dirty="0"/>
              <a:t>Can be absorbed through skin</a:t>
            </a:r>
          </a:p>
          <a:p>
            <a:r>
              <a:rPr lang="en-US" dirty="0"/>
              <a:t>May or may not cause damage to skin</a:t>
            </a:r>
          </a:p>
          <a:p>
            <a:r>
              <a:rPr lang="en-US" dirty="0"/>
              <a:t>Patient may require decontamination prior to treatment</a:t>
            </a:r>
          </a:p>
        </p:txBody>
      </p:sp>
    </p:spTree>
    <p:extLst>
      <p:ext uri="{BB962C8B-B14F-4D97-AF65-F5344CB8AC3E}">
        <p14:creationId xmlns:p14="http://schemas.microsoft.com/office/powerpoint/2010/main" val="2246262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2B34D-666D-40C3-A803-B9673FB04B56}"/>
              </a:ext>
            </a:extLst>
          </p:cNvPr>
          <p:cNvSpPr>
            <a:spLocks noGrp="1"/>
          </p:cNvSpPr>
          <p:nvPr>
            <p:ph type="title"/>
          </p:nvPr>
        </p:nvSpPr>
        <p:spPr/>
        <p:txBody>
          <a:bodyPr/>
          <a:lstStyle/>
          <a:p>
            <a:r>
              <a:rPr lang="en-US" dirty="0"/>
              <a:t>Patient Assessment </a:t>
            </a:r>
            <a:r>
              <a:rPr lang="en-US" sz="2000" b="0" dirty="0"/>
              <a:t>(6 of 13)</a:t>
            </a:r>
            <a:endParaRPr lang="en-IN" sz="2000" b="0" dirty="0"/>
          </a:p>
        </p:txBody>
      </p:sp>
      <p:sp>
        <p:nvSpPr>
          <p:cNvPr id="3" name="Content Placeholder 2">
            <a:extLst>
              <a:ext uri="{FF2B5EF4-FFF2-40B4-BE49-F238E27FC236}">
                <a16:creationId xmlns:a16="http://schemas.microsoft.com/office/drawing/2014/main" id="{09F697DD-233B-4C81-91AB-BF66127E9878}"/>
              </a:ext>
            </a:extLst>
          </p:cNvPr>
          <p:cNvSpPr>
            <a:spLocks noGrp="1"/>
          </p:cNvSpPr>
          <p:nvPr>
            <p:ph sz="quarter" idx="13"/>
          </p:nvPr>
        </p:nvSpPr>
        <p:spPr>
          <a:xfrm>
            <a:off x="457200" y="1556326"/>
            <a:ext cx="8229600" cy="4704515"/>
          </a:xfrm>
        </p:spPr>
        <p:txBody>
          <a:bodyPr/>
          <a:lstStyle/>
          <a:p>
            <a:r>
              <a:rPr lang="en-US" altLang="en-US" dirty="0"/>
              <a:t>Detect and treat immediate life-threatening problems in primary assessment.</a:t>
            </a:r>
          </a:p>
          <a:p>
            <a:r>
              <a:rPr lang="en-US" altLang="en-US" dirty="0"/>
              <a:t>Perform secondary assessment, obtain vital signs.</a:t>
            </a:r>
          </a:p>
          <a:p>
            <a:r>
              <a:rPr lang="en-US" altLang="en-US" dirty="0"/>
              <a:t>Remove powder by:</a:t>
            </a:r>
          </a:p>
          <a:p>
            <a:pPr lvl="1"/>
            <a:r>
              <a:rPr lang="en-US" altLang="en-US" dirty="0"/>
              <a:t>Brushing off powder</a:t>
            </a:r>
          </a:p>
          <a:p>
            <a:pPr lvl="1"/>
            <a:r>
              <a:rPr lang="en-US" altLang="en-US" dirty="0"/>
              <a:t>Irrigating with clean water for at least 20 minutes and during transport</a:t>
            </a:r>
          </a:p>
          <a:p>
            <a:r>
              <a:rPr lang="en-US" altLang="en-US" dirty="0"/>
              <a:t>Transport with all containers, bottles, S</a:t>
            </a:r>
            <a:r>
              <a:rPr lang="en-US" altLang="en-US" sz="100" dirty="0"/>
              <a:t> </a:t>
            </a:r>
            <a:r>
              <a:rPr lang="en-US" altLang="en-US" dirty="0"/>
              <a:t>D</a:t>
            </a:r>
            <a:r>
              <a:rPr lang="en-US" altLang="en-US" sz="100" dirty="0"/>
              <a:t> </a:t>
            </a:r>
            <a:r>
              <a:rPr lang="en-US" altLang="en-US" dirty="0"/>
              <a:t>Ss, and labels from substance.</a:t>
            </a:r>
          </a:p>
          <a:p>
            <a:r>
              <a:rPr lang="en-US" altLang="en-US" dirty="0"/>
              <a:t>Perform reassessment en route.</a:t>
            </a:r>
          </a:p>
        </p:txBody>
      </p:sp>
    </p:spTree>
    <p:extLst>
      <p:ext uri="{BB962C8B-B14F-4D97-AF65-F5344CB8AC3E}">
        <p14:creationId xmlns:p14="http://schemas.microsoft.com/office/powerpoint/2010/main" val="2406090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0725-4E61-4573-A8FA-0FA02840F3FB}"/>
              </a:ext>
            </a:extLst>
          </p:cNvPr>
          <p:cNvSpPr>
            <a:spLocks noGrp="1"/>
          </p:cNvSpPr>
          <p:nvPr>
            <p:ph type="title"/>
          </p:nvPr>
        </p:nvSpPr>
        <p:spPr/>
        <p:txBody>
          <a:bodyPr/>
          <a:lstStyle/>
          <a:p>
            <a:r>
              <a:rPr lang="en-US" dirty="0"/>
              <a:t>Injected Poisons</a:t>
            </a:r>
            <a:endParaRPr lang="en-IN" sz="2000" b="0" dirty="0"/>
          </a:p>
        </p:txBody>
      </p:sp>
      <p:sp>
        <p:nvSpPr>
          <p:cNvPr id="3" name="Content Placeholder 2">
            <a:extLst>
              <a:ext uri="{FF2B5EF4-FFF2-40B4-BE49-F238E27FC236}">
                <a16:creationId xmlns:a16="http://schemas.microsoft.com/office/drawing/2014/main" id="{91B59B0C-4A40-4C64-B598-71155555B6FF}"/>
              </a:ext>
            </a:extLst>
          </p:cNvPr>
          <p:cNvSpPr>
            <a:spLocks noGrp="1"/>
          </p:cNvSpPr>
          <p:nvPr>
            <p:ph sz="quarter" idx="13"/>
          </p:nvPr>
        </p:nvSpPr>
        <p:spPr/>
        <p:txBody>
          <a:bodyPr/>
          <a:lstStyle/>
          <a:p>
            <a:r>
              <a:rPr lang="en-US" altLang="en-US" dirty="0"/>
              <a:t>Most common are:</a:t>
            </a:r>
          </a:p>
          <a:p>
            <a:pPr lvl="1"/>
            <a:r>
              <a:rPr lang="en-US" altLang="en-US" dirty="0"/>
              <a:t>Illicit drugs injected with a needle</a:t>
            </a:r>
          </a:p>
          <a:p>
            <a:pPr lvl="1"/>
            <a:r>
              <a:rPr lang="en-US" altLang="en-US" dirty="0"/>
              <a:t>Venom of snakes and insects</a:t>
            </a:r>
          </a:p>
        </p:txBody>
      </p:sp>
    </p:spTree>
    <p:extLst>
      <p:ext uri="{BB962C8B-B14F-4D97-AF65-F5344CB8AC3E}">
        <p14:creationId xmlns:p14="http://schemas.microsoft.com/office/powerpoint/2010/main" val="27916570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658-EDE3-4FB4-883F-2F0D39EE315C}"/>
              </a:ext>
            </a:extLst>
          </p:cNvPr>
          <p:cNvSpPr>
            <a:spLocks noGrp="1"/>
          </p:cNvSpPr>
          <p:nvPr>
            <p:ph type="title"/>
          </p:nvPr>
        </p:nvSpPr>
        <p:spPr/>
        <p:txBody>
          <a:bodyPr/>
          <a:lstStyle/>
          <a:p>
            <a:r>
              <a:rPr lang="en-IN" dirty="0"/>
              <a:t>Poison Control Centers</a:t>
            </a:r>
          </a:p>
        </p:txBody>
      </p:sp>
      <p:sp>
        <p:nvSpPr>
          <p:cNvPr id="3" name="Content Placeholder 2">
            <a:extLst>
              <a:ext uri="{FF2B5EF4-FFF2-40B4-BE49-F238E27FC236}">
                <a16:creationId xmlns:a16="http://schemas.microsoft.com/office/drawing/2014/main" id="{041EFA58-8501-4FBF-8B4C-21F307AFC874}"/>
              </a:ext>
            </a:extLst>
          </p:cNvPr>
          <p:cNvSpPr>
            <a:spLocks noGrp="1"/>
          </p:cNvSpPr>
          <p:nvPr>
            <p:ph sz="quarter" idx="13"/>
          </p:nvPr>
        </p:nvSpPr>
        <p:spPr/>
        <p:txBody>
          <a:bodyPr/>
          <a:lstStyle/>
          <a:p>
            <a:r>
              <a:rPr lang="en-US" dirty="0"/>
              <a:t>Excellent resource</a:t>
            </a:r>
          </a:p>
          <a:p>
            <a:r>
              <a:rPr lang="en-US" dirty="0"/>
              <a:t>Information on poisons, signs and symptoms, and treatments</a:t>
            </a:r>
          </a:p>
          <a:p>
            <a:r>
              <a:rPr lang="en-US" dirty="0"/>
              <a:t>Follow local protocol for contact procedures.</a:t>
            </a:r>
          </a:p>
        </p:txBody>
      </p:sp>
    </p:spTree>
    <p:extLst>
      <p:ext uri="{BB962C8B-B14F-4D97-AF65-F5344CB8AC3E}">
        <p14:creationId xmlns:p14="http://schemas.microsoft.com/office/powerpoint/2010/main" val="2586868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Alcohol and Substance Abuse </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30382781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5DBB-90E8-4DD8-9313-A7D67C125212}"/>
              </a:ext>
            </a:extLst>
          </p:cNvPr>
          <p:cNvSpPr>
            <a:spLocks noGrp="1"/>
          </p:cNvSpPr>
          <p:nvPr>
            <p:ph type="title"/>
          </p:nvPr>
        </p:nvSpPr>
        <p:spPr/>
        <p:txBody>
          <a:bodyPr/>
          <a:lstStyle/>
          <a:p>
            <a:r>
              <a:rPr lang="en-IN" dirty="0"/>
              <a:t>Alcohol and Substance Abuse</a:t>
            </a:r>
          </a:p>
        </p:txBody>
      </p:sp>
      <p:sp>
        <p:nvSpPr>
          <p:cNvPr id="3" name="Content Placeholder 2">
            <a:extLst>
              <a:ext uri="{FF2B5EF4-FFF2-40B4-BE49-F238E27FC236}">
                <a16:creationId xmlns:a16="http://schemas.microsoft.com/office/drawing/2014/main" id="{39E1CF76-0E91-4C9A-99DC-C48228CE36A1}"/>
              </a:ext>
            </a:extLst>
          </p:cNvPr>
          <p:cNvSpPr>
            <a:spLocks noGrp="1"/>
          </p:cNvSpPr>
          <p:nvPr>
            <p:ph sz="quarter" idx="13"/>
          </p:nvPr>
        </p:nvSpPr>
        <p:spPr/>
        <p:txBody>
          <a:bodyPr/>
          <a:lstStyle/>
          <a:p>
            <a:r>
              <a:rPr lang="en-US" dirty="0"/>
              <a:t>Many patients have conditions that are caused either directly or indirectly by alcohol or substance abuse</a:t>
            </a:r>
          </a:p>
          <a:p>
            <a:r>
              <a:rPr lang="en-US" dirty="0"/>
              <a:t>Abuse of alcohol and other drugs crosses all geographic and economic boundaries.</a:t>
            </a:r>
          </a:p>
        </p:txBody>
      </p:sp>
    </p:spTree>
    <p:extLst>
      <p:ext uri="{BB962C8B-B14F-4D97-AF65-F5344CB8AC3E}">
        <p14:creationId xmlns:p14="http://schemas.microsoft.com/office/powerpoint/2010/main" val="38394422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17DF-2369-4E0E-9D38-104475104A92}"/>
              </a:ext>
            </a:extLst>
          </p:cNvPr>
          <p:cNvSpPr>
            <a:spLocks noGrp="1"/>
          </p:cNvSpPr>
          <p:nvPr>
            <p:ph type="title"/>
          </p:nvPr>
        </p:nvSpPr>
        <p:spPr/>
        <p:txBody>
          <a:bodyPr/>
          <a:lstStyle/>
          <a:p>
            <a:r>
              <a:rPr lang="en-US" dirty="0"/>
              <a:t>Alcohol Abuse </a:t>
            </a:r>
            <a:r>
              <a:rPr lang="en-US" sz="2000" b="0" dirty="0"/>
              <a:t>(1 of 2)</a:t>
            </a:r>
            <a:endParaRPr lang="en-IN" sz="2000" b="0" dirty="0"/>
          </a:p>
        </p:txBody>
      </p:sp>
      <p:sp>
        <p:nvSpPr>
          <p:cNvPr id="3" name="Content Placeholder 2">
            <a:extLst>
              <a:ext uri="{FF2B5EF4-FFF2-40B4-BE49-F238E27FC236}">
                <a16:creationId xmlns:a16="http://schemas.microsoft.com/office/drawing/2014/main" id="{1E00CB4C-487C-492A-962E-02BE57BE9284}"/>
              </a:ext>
            </a:extLst>
          </p:cNvPr>
          <p:cNvSpPr>
            <a:spLocks noGrp="1"/>
          </p:cNvSpPr>
          <p:nvPr>
            <p:ph sz="quarter" idx="13"/>
          </p:nvPr>
        </p:nvSpPr>
        <p:spPr>
          <a:xfrm>
            <a:off x="457200" y="1556326"/>
            <a:ext cx="8406882" cy="4467955"/>
          </a:xfrm>
        </p:spPr>
        <p:txBody>
          <a:bodyPr/>
          <a:lstStyle/>
          <a:p>
            <a:r>
              <a:rPr lang="en-US" dirty="0"/>
              <a:t>Potent drug affects central nervous system.</a:t>
            </a:r>
          </a:p>
          <a:p>
            <a:r>
              <a:rPr lang="en-US" dirty="0"/>
              <a:t>Emergencies may result from recent consumption or years of abuse.</a:t>
            </a:r>
          </a:p>
          <a:p>
            <a:r>
              <a:rPr lang="en-US" dirty="0"/>
              <a:t>Treat patients with same respect and dignity as any others.</a:t>
            </a:r>
          </a:p>
          <a:p>
            <a:r>
              <a:rPr lang="en-US" dirty="0"/>
              <a:t>Abuse can lead to or worsen other medical conditions.</a:t>
            </a:r>
          </a:p>
        </p:txBody>
      </p:sp>
    </p:spTree>
    <p:extLst>
      <p:ext uri="{BB962C8B-B14F-4D97-AF65-F5344CB8AC3E}">
        <p14:creationId xmlns:p14="http://schemas.microsoft.com/office/powerpoint/2010/main" val="3574398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BC51-9BBA-4D66-A4B0-0B39883BA33B}"/>
              </a:ext>
            </a:extLst>
          </p:cNvPr>
          <p:cNvSpPr>
            <a:spLocks noGrp="1"/>
          </p:cNvSpPr>
          <p:nvPr>
            <p:ph type="title"/>
          </p:nvPr>
        </p:nvSpPr>
        <p:spPr/>
        <p:txBody>
          <a:bodyPr/>
          <a:lstStyle/>
          <a:p>
            <a:r>
              <a:rPr lang="en-IN" dirty="0"/>
              <a:t>Poisoning </a:t>
            </a:r>
            <a:r>
              <a:rPr lang="en-IN" sz="2000" b="0" dirty="0"/>
              <a:t>(2 of 4)</a:t>
            </a:r>
          </a:p>
        </p:txBody>
      </p:sp>
      <p:sp>
        <p:nvSpPr>
          <p:cNvPr id="3" name="Content Placeholder 2">
            <a:extLst>
              <a:ext uri="{FF2B5EF4-FFF2-40B4-BE49-F238E27FC236}">
                <a16:creationId xmlns:a16="http://schemas.microsoft.com/office/drawing/2014/main" id="{9DA110CE-123C-499A-A2DE-4615ABB84BE5}"/>
              </a:ext>
            </a:extLst>
          </p:cNvPr>
          <p:cNvSpPr>
            <a:spLocks noGrp="1"/>
          </p:cNvSpPr>
          <p:nvPr>
            <p:ph sz="quarter" idx="13"/>
          </p:nvPr>
        </p:nvSpPr>
        <p:spPr/>
        <p:txBody>
          <a:bodyPr/>
          <a:lstStyle/>
          <a:p>
            <a:r>
              <a:rPr lang="en-US" altLang="en-US" dirty="0"/>
              <a:t>Common poisonings</a:t>
            </a:r>
          </a:p>
          <a:p>
            <a:pPr lvl="1"/>
            <a:r>
              <a:rPr lang="en-US" altLang="en-US" dirty="0"/>
              <a:t>Medications</a:t>
            </a:r>
          </a:p>
          <a:p>
            <a:pPr lvl="1"/>
            <a:r>
              <a:rPr lang="en-US" altLang="en-US" dirty="0"/>
              <a:t>Petroleum products</a:t>
            </a:r>
          </a:p>
          <a:p>
            <a:pPr lvl="1"/>
            <a:r>
              <a:rPr lang="en-US" altLang="en-US" dirty="0"/>
              <a:t>Cosmetics</a:t>
            </a:r>
          </a:p>
          <a:p>
            <a:pPr lvl="1"/>
            <a:r>
              <a:rPr lang="en-US" altLang="en-US" dirty="0"/>
              <a:t>Pesticides</a:t>
            </a:r>
          </a:p>
          <a:p>
            <a:pPr lvl="1"/>
            <a:r>
              <a:rPr lang="en-US" altLang="en-US" dirty="0"/>
              <a:t>Plants</a:t>
            </a:r>
          </a:p>
          <a:p>
            <a:pPr lvl="1"/>
            <a:r>
              <a:rPr lang="en-US" altLang="en-US" dirty="0"/>
              <a:t>Food</a:t>
            </a:r>
          </a:p>
        </p:txBody>
      </p:sp>
    </p:spTree>
    <p:extLst>
      <p:ext uri="{BB962C8B-B14F-4D97-AF65-F5344CB8AC3E}">
        <p14:creationId xmlns:p14="http://schemas.microsoft.com/office/powerpoint/2010/main" val="2858206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17DF-2369-4E0E-9D38-104475104A92}"/>
              </a:ext>
            </a:extLst>
          </p:cNvPr>
          <p:cNvSpPr>
            <a:spLocks noGrp="1"/>
          </p:cNvSpPr>
          <p:nvPr>
            <p:ph type="title"/>
          </p:nvPr>
        </p:nvSpPr>
        <p:spPr/>
        <p:txBody>
          <a:bodyPr/>
          <a:lstStyle/>
          <a:p>
            <a:r>
              <a:rPr lang="en-US" dirty="0"/>
              <a:t>Alcohol Abuse </a:t>
            </a:r>
            <a:r>
              <a:rPr lang="en-US" sz="2000" b="0" dirty="0"/>
              <a:t>(2 of 2)</a:t>
            </a:r>
            <a:endParaRPr lang="en-IN" sz="2000" b="0" dirty="0"/>
          </a:p>
        </p:txBody>
      </p:sp>
      <p:sp>
        <p:nvSpPr>
          <p:cNvPr id="3" name="Content Placeholder 2">
            <a:extLst>
              <a:ext uri="{FF2B5EF4-FFF2-40B4-BE49-F238E27FC236}">
                <a16:creationId xmlns:a16="http://schemas.microsoft.com/office/drawing/2014/main" id="{1E00CB4C-487C-492A-962E-02BE57BE9284}"/>
              </a:ext>
            </a:extLst>
          </p:cNvPr>
          <p:cNvSpPr>
            <a:spLocks noGrp="1"/>
          </p:cNvSpPr>
          <p:nvPr>
            <p:ph sz="quarter" idx="13"/>
          </p:nvPr>
        </p:nvSpPr>
        <p:spPr>
          <a:xfrm>
            <a:off x="457200" y="1556326"/>
            <a:ext cx="8406882" cy="4467955"/>
          </a:xfrm>
        </p:spPr>
        <p:txBody>
          <a:bodyPr/>
          <a:lstStyle/>
          <a:p>
            <a:r>
              <a:rPr lang="en-US" dirty="0"/>
              <a:t>Alcohol often consumed with other drugs, which can result in a serious medical emergency.</a:t>
            </a:r>
          </a:p>
          <a:p>
            <a:r>
              <a:rPr lang="en-US" dirty="0"/>
              <a:t>Impaired patients can be irrational or aggressive.</a:t>
            </a:r>
          </a:p>
          <a:p>
            <a:r>
              <a:rPr lang="en-US" dirty="0"/>
              <a:t>Contact law enforcement if safety concern.</a:t>
            </a:r>
          </a:p>
        </p:txBody>
      </p:sp>
    </p:spTree>
    <p:extLst>
      <p:ext uri="{BB962C8B-B14F-4D97-AF65-F5344CB8AC3E}">
        <p14:creationId xmlns:p14="http://schemas.microsoft.com/office/powerpoint/2010/main" val="38717808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ABAB-B87D-408E-A2A4-F5ED473A9041}"/>
              </a:ext>
            </a:extLst>
          </p:cNvPr>
          <p:cNvSpPr>
            <a:spLocks noGrp="1"/>
          </p:cNvSpPr>
          <p:nvPr>
            <p:ph type="title"/>
          </p:nvPr>
        </p:nvSpPr>
        <p:spPr/>
        <p:txBody>
          <a:bodyPr/>
          <a:lstStyle/>
          <a:p>
            <a:r>
              <a:rPr lang="en-US" dirty="0"/>
              <a:t>Patient Assessment </a:t>
            </a:r>
            <a:r>
              <a:rPr lang="en-US" sz="2000" b="0" dirty="0"/>
              <a:t>(7 of 13)</a:t>
            </a:r>
            <a:endParaRPr lang="en-IN" sz="2000" b="0" dirty="0"/>
          </a:p>
        </p:txBody>
      </p:sp>
      <p:sp>
        <p:nvSpPr>
          <p:cNvPr id="3" name="Content Placeholder 2">
            <a:extLst>
              <a:ext uri="{FF2B5EF4-FFF2-40B4-BE49-F238E27FC236}">
                <a16:creationId xmlns:a16="http://schemas.microsoft.com/office/drawing/2014/main" id="{87C59435-14C1-4432-B315-D35CFCADFFCB}"/>
              </a:ext>
            </a:extLst>
          </p:cNvPr>
          <p:cNvSpPr>
            <a:spLocks noGrp="1"/>
          </p:cNvSpPr>
          <p:nvPr>
            <p:ph sz="quarter" idx="13"/>
          </p:nvPr>
        </p:nvSpPr>
        <p:spPr>
          <a:xfrm>
            <a:off x="457200" y="1556326"/>
            <a:ext cx="8145624" cy="4467955"/>
          </a:xfrm>
        </p:spPr>
        <p:txBody>
          <a:bodyPr/>
          <a:lstStyle/>
          <a:p>
            <a:r>
              <a:rPr lang="en-US" dirty="0"/>
              <a:t>Many medical conditions mimic alcohol intoxication.</a:t>
            </a:r>
          </a:p>
          <a:p>
            <a:r>
              <a:rPr lang="en-US" dirty="0"/>
              <a:t>Intoxicated patients may also have medical problems.</a:t>
            </a:r>
          </a:p>
          <a:p>
            <a:r>
              <a:rPr lang="en-US" dirty="0"/>
              <a:t>All patients receive full assessment regardless of suspicion of intoxication.</a:t>
            </a:r>
          </a:p>
        </p:txBody>
      </p:sp>
    </p:spTree>
    <p:extLst>
      <p:ext uri="{BB962C8B-B14F-4D97-AF65-F5344CB8AC3E}">
        <p14:creationId xmlns:p14="http://schemas.microsoft.com/office/powerpoint/2010/main" val="22777921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ABAB-B87D-408E-A2A4-F5ED473A9041}"/>
              </a:ext>
            </a:extLst>
          </p:cNvPr>
          <p:cNvSpPr>
            <a:spLocks noGrp="1"/>
          </p:cNvSpPr>
          <p:nvPr>
            <p:ph type="title"/>
          </p:nvPr>
        </p:nvSpPr>
        <p:spPr/>
        <p:txBody>
          <a:bodyPr/>
          <a:lstStyle/>
          <a:p>
            <a:r>
              <a:rPr lang="en-US" dirty="0"/>
              <a:t>Patient Assessment </a:t>
            </a:r>
            <a:r>
              <a:rPr lang="en-US" sz="2000" b="0" dirty="0"/>
              <a:t>(8 of 13)</a:t>
            </a:r>
            <a:endParaRPr lang="en-IN" sz="2000" b="0" dirty="0"/>
          </a:p>
        </p:txBody>
      </p:sp>
      <p:sp>
        <p:nvSpPr>
          <p:cNvPr id="3" name="Content Placeholder 2">
            <a:extLst>
              <a:ext uri="{FF2B5EF4-FFF2-40B4-BE49-F238E27FC236}">
                <a16:creationId xmlns:a16="http://schemas.microsoft.com/office/drawing/2014/main" id="{87C59435-14C1-4432-B315-D35CFCADFFCB}"/>
              </a:ext>
            </a:extLst>
          </p:cNvPr>
          <p:cNvSpPr>
            <a:spLocks noGrp="1"/>
          </p:cNvSpPr>
          <p:nvPr>
            <p:ph sz="quarter" idx="13"/>
          </p:nvPr>
        </p:nvSpPr>
        <p:spPr>
          <a:xfrm>
            <a:off x="457200" y="1556326"/>
            <a:ext cx="8145624" cy="4467955"/>
          </a:xfrm>
        </p:spPr>
        <p:txBody>
          <a:bodyPr/>
          <a:lstStyle/>
          <a:p>
            <a:r>
              <a:rPr lang="en-US" altLang="en-US" dirty="0"/>
              <a:t>Signs and symptoms of alcohol abuse:</a:t>
            </a:r>
          </a:p>
          <a:p>
            <a:pPr lvl="1"/>
            <a:r>
              <a:rPr lang="en-US" altLang="en-US" dirty="0"/>
              <a:t>Alcohol odor on breath or clothing</a:t>
            </a:r>
          </a:p>
          <a:p>
            <a:pPr lvl="1"/>
            <a:r>
              <a:rPr lang="en-US" altLang="en-US" dirty="0"/>
              <a:t>Swaying or unsteady on feet</a:t>
            </a:r>
          </a:p>
          <a:p>
            <a:pPr lvl="1"/>
            <a:r>
              <a:rPr lang="en-US" altLang="en-US" dirty="0"/>
              <a:t>Slurred, rambling speech</a:t>
            </a:r>
          </a:p>
          <a:p>
            <a:pPr lvl="1"/>
            <a:r>
              <a:rPr lang="en-US" altLang="en-US" dirty="0"/>
              <a:t>Flushed, complaining of being warm</a:t>
            </a:r>
          </a:p>
          <a:p>
            <a:pPr lvl="1"/>
            <a:r>
              <a:rPr lang="en-US" altLang="en-US" dirty="0"/>
              <a:t>Nausea/vomiting</a:t>
            </a:r>
          </a:p>
          <a:p>
            <a:pPr lvl="1"/>
            <a:r>
              <a:rPr lang="en-US" altLang="en-US" dirty="0"/>
              <a:t>Poor coordination</a:t>
            </a:r>
          </a:p>
          <a:p>
            <a:pPr lvl="1"/>
            <a:r>
              <a:rPr lang="en-US" altLang="en-US" dirty="0"/>
              <a:t>Slowed reaction time</a:t>
            </a:r>
          </a:p>
        </p:txBody>
      </p:sp>
    </p:spTree>
    <p:extLst>
      <p:ext uri="{BB962C8B-B14F-4D97-AF65-F5344CB8AC3E}">
        <p14:creationId xmlns:p14="http://schemas.microsoft.com/office/powerpoint/2010/main" val="2040300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ABAB-B87D-408E-A2A4-F5ED473A9041}"/>
              </a:ext>
            </a:extLst>
          </p:cNvPr>
          <p:cNvSpPr>
            <a:spLocks noGrp="1"/>
          </p:cNvSpPr>
          <p:nvPr>
            <p:ph type="title"/>
          </p:nvPr>
        </p:nvSpPr>
        <p:spPr/>
        <p:txBody>
          <a:bodyPr/>
          <a:lstStyle/>
          <a:p>
            <a:r>
              <a:rPr lang="en-US" dirty="0"/>
              <a:t>Patient Assessment </a:t>
            </a:r>
            <a:r>
              <a:rPr lang="en-US" sz="2000" b="0" dirty="0"/>
              <a:t>(9 of 13)</a:t>
            </a:r>
            <a:endParaRPr lang="en-IN" sz="2000" b="0" dirty="0"/>
          </a:p>
        </p:txBody>
      </p:sp>
      <p:sp>
        <p:nvSpPr>
          <p:cNvPr id="3" name="Content Placeholder 2">
            <a:extLst>
              <a:ext uri="{FF2B5EF4-FFF2-40B4-BE49-F238E27FC236}">
                <a16:creationId xmlns:a16="http://schemas.microsoft.com/office/drawing/2014/main" id="{87C59435-14C1-4432-B315-D35CFCADFFCB}"/>
              </a:ext>
            </a:extLst>
          </p:cNvPr>
          <p:cNvSpPr>
            <a:spLocks noGrp="1"/>
          </p:cNvSpPr>
          <p:nvPr>
            <p:ph sz="quarter" idx="13"/>
          </p:nvPr>
        </p:nvSpPr>
        <p:spPr>
          <a:xfrm>
            <a:off x="457200" y="1556326"/>
            <a:ext cx="8145624" cy="4467955"/>
          </a:xfrm>
        </p:spPr>
        <p:txBody>
          <a:bodyPr/>
          <a:lstStyle/>
          <a:p>
            <a:pPr lvl="1"/>
            <a:r>
              <a:rPr lang="en-US" altLang="en-US" dirty="0"/>
              <a:t>Blurred vision</a:t>
            </a:r>
          </a:p>
          <a:p>
            <a:pPr lvl="1"/>
            <a:r>
              <a:rPr lang="en-US" altLang="en-US" dirty="0"/>
              <a:t>Confusion</a:t>
            </a:r>
          </a:p>
          <a:p>
            <a:pPr lvl="1"/>
            <a:r>
              <a:rPr lang="en-US" altLang="en-US" dirty="0"/>
              <a:t>Hallucinations, visual or auditory</a:t>
            </a:r>
          </a:p>
          <a:p>
            <a:pPr lvl="1"/>
            <a:r>
              <a:rPr lang="en-US" altLang="en-US" dirty="0"/>
              <a:t>Lack of memory (blackout)</a:t>
            </a:r>
          </a:p>
          <a:p>
            <a:pPr lvl="1"/>
            <a:r>
              <a:rPr lang="en-US" altLang="en-US" dirty="0"/>
              <a:t>Altered mental status</a:t>
            </a:r>
          </a:p>
        </p:txBody>
      </p:sp>
    </p:spTree>
    <p:extLst>
      <p:ext uri="{BB962C8B-B14F-4D97-AF65-F5344CB8AC3E}">
        <p14:creationId xmlns:p14="http://schemas.microsoft.com/office/powerpoint/2010/main" val="24054210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ABAB-B87D-408E-A2A4-F5ED473A9041}"/>
              </a:ext>
            </a:extLst>
          </p:cNvPr>
          <p:cNvSpPr>
            <a:spLocks noGrp="1"/>
          </p:cNvSpPr>
          <p:nvPr>
            <p:ph type="title"/>
          </p:nvPr>
        </p:nvSpPr>
        <p:spPr/>
        <p:txBody>
          <a:bodyPr/>
          <a:lstStyle/>
          <a:p>
            <a:r>
              <a:rPr lang="en-US" dirty="0"/>
              <a:t>Patient Assessment </a:t>
            </a:r>
            <a:r>
              <a:rPr lang="en-US" sz="2000" b="0" dirty="0"/>
              <a:t>(10 of 13)</a:t>
            </a:r>
            <a:endParaRPr lang="en-IN" sz="2000" b="0" dirty="0"/>
          </a:p>
        </p:txBody>
      </p:sp>
      <p:sp>
        <p:nvSpPr>
          <p:cNvPr id="3" name="Content Placeholder 2">
            <a:extLst>
              <a:ext uri="{FF2B5EF4-FFF2-40B4-BE49-F238E27FC236}">
                <a16:creationId xmlns:a16="http://schemas.microsoft.com/office/drawing/2014/main" id="{87C59435-14C1-4432-B315-D35CFCADFFCB}"/>
              </a:ext>
            </a:extLst>
          </p:cNvPr>
          <p:cNvSpPr>
            <a:spLocks noGrp="1"/>
          </p:cNvSpPr>
          <p:nvPr>
            <p:ph sz="quarter" idx="13"/>
          </p:nvPr>
        </p:nvSpPr>
        <p:spPr>
          <a:xfrm>
            <a:off x="457200" y="1556326"/>
            <a:ext cx="8145624" cy="4467955"/>
          </a:xfrm>
        </p:spPr>
        <p:txBody>
          <a:bodyPr/>
          <a:lstStyle/>
          <a:p>
            <a:r>
              <a:rPr lang="en-US" altLang="en-US" dirty="0"/>
              <a:t>Alcohol withdrawal</a:t>
            </a:r>
          </a:p>
          <a:p>
            <a:pPr lvl="1"/>
            <a:r>
              <a:rPr lang="en-US" altLang="en-US" dirty="0"/>
              <a:t>Abrupt cessation of drinking may cause some alcoholics to suffer from delirium tremens (D</a:t>
            </a:r>
            <a:r>
              <a:rPr lang="en-US" altLang="en-US" sz="100" dirty="0"/>
              <a:t> </a:t>
            </a:r>
            <a:r>
              <a:rPr lang="en-US" altLang="en-US" dirty="0"/>
              <a:t>Ts).</a:t>
            </a:r>
          </a:p>
          <a:p>
            <a:pPr lvl="1"/>
            <a:r>
              <a:rPr lang="en-US" altLang="en-US" dirty="0"/>
              <a:t>Can be serious, resulting in tremors, hallucinations, and seizures</a:t>
            </a:r>
          </a:p>
        </p:txBody>
      </p:sp>
    </p:spTree>
    <p:extLst>
      <p:ext uri="{BB962C8B-B14F-4D97-AF65-F5344CB8AC3E}">
        <p14:creationId xmlns:p14="http://schemas.microsoft.com/office/powerpoint/2010/main" val="5843219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ABAB-B87D-408E-A2A4-F5ED473A9041}"/>
              </a:ext>
            </a:extLst>
          </p:cNvPr>
          <p:cNvSpPr>
            <a:spLocks noGrp="1"/>
          </p:cNvSpPr>
          <p:nvPr>
            <p:ph type="title"/>
          </p:nvPr>
        </p:nvSpPr>
        <p:spPr/>
        <p:txBody>
          <a:bodyPr/>
          <a:lstStyle/>
          <a:p>
            <a:r>
              <a:rPr lang="en-US" dirty="0"/>
              <a:t>Patient Assessment </a:t>
            </a:r>
            <a:r>
              <a:rPr lang="en-US" sz="2000" b="0" dirty="0"/>
              <a:t>(11 of 13)</a:t>
            </a:r>
            <a:endParaRPr lang="en-IN" sz="2000" b="0" dirty="0"/>
          </a:p>
        </p:txBody>
      </p:sp>
      <p:sp>
        <p:nvSpPr>
          <p:cNvPr id="3" name="Content Placeholder 2">
            <a:extLst>
              <a:ext uri="{FF2B5EF4-FFF2-40B4-BE49-F238E27FC236}">
                <a16:creationId xmlns:a16="http://schemas.microsoft.com/office/drawing/2014/main" id="{87C59435-14C1-4432-B315-D35CFCADFFCB}"/>
              </a:ext>
            </a:extLst>
          </p:cNvPr>
          <p:cNvSpPr>
            <a:spLocks noGrp="1"/>
          </p:cNvSpPr>
          <p:nvPr>
            <p:ph sz="quarter" idx="13"/>
          </p:nvPr>
        </p:nvSpPr>
        <p:spPr>
          <a:xfrm>
            <a:off x="457200" y="1556326"/>
            <a:ext cx="8145624" cy="4467955"/>
          </a:xfrm>
        </p:spPr>
        <p:txBody>
          <a:bodyPr/>
          <a:lstStyle/>
          <a:p>
            <a:pPr lvl="1"/>
            <a:r>
              <a:rPr lang="en-US" altLang="en-US" dirty="0"/>
              <a:t>Signs and symptoms of alcohol withdrawal:</a:t>
            </a:r>
          </a:p>
          <a:p>
            <a:pPr lvl="2"/>
            <a:r>
              <a:rPr lang="en-US" altLang="en-US" dirty="0"/>
              <a:t>Confusion and restlessness</a:t>
            </a:r>
          </a:p>
          <a:p>
            <a:pPr lvl="2"/>
            <a:r>
              <a:rPr lang="en-US" altLang="en-US" dirty="0"/>
              <a:t>Unusual behavior</a:t>
            </a:r>
          </a:p>
          <a:p>
            <a:pPr lvl="2"/>
            <a:r>
              <a:rPr lang="en-US" altLang="en-US" dirty="0"/>
              <a:t>Hallucinations</a:t>
            </a:r>
          </a:p>
          <a:p>
            <a:pPr lvl="2"/>
            <a:r>
              <a:rPr lang="en-US" altLang="en-US" dirty="0"/>
              <a:t>Gross tremor of hands</a:t>
            </a:r>
          </a:p>
          <a:p>
            <a:pPr lvl="2"/>
            <a:r>
              <a:rPr lang="en-US" altLang="en-US" dirty="0"/>
              <a:t>Profuse sweating</a:t>
            </a:r>
          </a:p>
          <a:p>
            <a:pPr lvl="2"/>
            <a:r>
              <a:rPr lang="en-US" altLang="en-US" dirty="0"/>
              <a:t>Seizures</a:t>
            </a:r>
          </a:p>
          <a:p>
            <a:pPr lvl="2"/>
            <a:r>
              <a:rPr lang="en-US" altLang="en-US" dirty="0"/>
              <a:t>Hypertension</a:t>
            </a:r>
          </a:p>
          <a:p>
            <a:pPr lvl="2"/>
            <a:r>
              <a:rPr lang="en-US" altLang="en-US" dirty="0"/>
              <a:t>Tachycardia</a:t>
            </a:r>
          </a:p>
        </p:txBody>
      </p:sp>
    </p:spTree>
    <p:extLst>
      <p:ext uri="{BB962C8B-B14F-4D97-AF65-F5344CB8AC3E}">
        <p14:creationId xmlns:p14="http://schemas.microsoft.com/office/powerpoint/2010/main" val="21637524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0C85-9C13-4444-A6EA-9E96F77A12A9}"/>
              </a:ext>
            </a:extLst>
          </p:cNvPr>
          <p:cNvSpPr>
            <a:spLocks noGrp="1"/>
          </p:cNvSpPr>
          <p:nvPr>
            <p:ph type="title"/>
          </p:nvPr>
        </p:nvSpPr>
        <p:spPr/>
        <p:txBody>
          <a:bodyPr/>
          <a:lstStyle/>
          <a:p>
            <a:r>
              <a:rPr lang="en-US" dirty="0"/>
              <a:t>Patient Care </a:t>
            </a:r>
            <a:r>
              <a:rPr lang="en-US" sz="2000" b="0" dirty="0"/>
              <a:t>(3 of 6)</a:t>
            </a:r>
            <a:endParaRPr lang="en-IN" sz="2000" b="0" dirty="0"/>
          </a:p>
        </p:txBody>
      </p:sp>
      <p:sp>
        <p:nvSpPr>
          <p:cNvPr id="3" name="Content Placeholder 2">
            <a:extLst>
              <a:ext uri="{FF2B5EF4-FFF2-40B4-BE49-F238E27FC236}">
                <a16:creationId xmlns:a16="http://schemas.microsoft.com/office/drawing/2014/main" id="{6FC8471D-2E75-403B-8B65-43754A5C0480}"/>
              </a:ext>
            </a:extLst>
          </p:cNvPr>
          <p:cNvSpPr>
            <a:spLocks noGrp="1"/>
          </p:cNvSpPr>
          <p:nvPr>
            <p:ph sz="quarter" idx="13"/>
          </p:nvPr>
        </p:nvSpPr>
        <p:spPr/>
        <p:txBody>
          <a:bodyPr/>
          <a:lstStyle/>
          <a:p>
            <a:r>
              <a:rPr lang="en-US" altLang="en-US" dirty="0"/>
              <a:t>Vomiting common</a:t>
            </a:r>
          </a:p>
          <a:p>
            <a:pPr lvl="1"/>
            <a:r>
              <a:rPr lang="en-US" altLang="en-US" dirty="0"/>
              <a:t>Standard precautions are essential.</a:t>
            </a:r>
          </a:p>
          <a:p>
            <a:r>
              <a:rPr lang="en-US" altLang="en-US" dirty="0"/>
              <a:t>Stay alert for airway and respiratory problems.</a:t>
            </a:r>
          </a:p>
          <a:p>
            <a:r>
              <a:rPr lang="en-US" altLang="en-US" dirty="0"/>
              <a:t>Assess for trauma.</a:t>
            </a:r>
          </a:p>
          <a:p>
            <a:r>
              <a:rPr lang="en-US" altLang="en-US" dirty="0"/>
              <a:t>Be alert for changes in mental status.</a:t>
            </a:r>
          </a:p>
        </p:txBody>
      </p:sp>
    </p:spTree>
    <p:extLst>
      <p:ext uri="{BB962C8B-B14F-4D97-AF65-F5344CB8AC3E}">
        <p14:creationId xmlns:p14="http://schemas.microsoft.com/office/powerpoint/2010/main" val="2565850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0C85-9C13-4444-A6EA-9E96F77A12A9}"/>
              </a:ext>
            </a:extLst>
          </p:cNvPr>
          <p:cNvSpPr>
            <a:spLocks noGrp="1"/>
          </p:cNvSpPr>
          <p:nvPr>
            <p:ph type="title"/>
          </p:nvPr>
        </p:nvSpPr>
        <p:spPr/>
        <p:txBody>
          <a:bodyPr/>
          <a:lstStyle/>
          <a:p>
            <a:r>
              <a:rPr lang="en-US" dirty="0"/>
              <a:t>Patient Care </a:t>
            </a:r>
            <a:r>
              <a:rPr lang="en-US" sz="2000" b="0" dirty="0"/>
              <a:t>(4 of 6)</a:t>
            </a:r>
            <a:endParaRPr lang="en-IN" sz="2000" b="0" dirty="0"/>
          </a:p>
        </p:txBody>
      </p:sp>
      <p:sp>
        <p:nvSpPr>
          <p:cNvPr id="3" name="Content Placeholder 2">
            <a:extLst>
              <a:ext uri="{FF2B5EF4-FFF2-40B4-BE49-F238E27FC236}">
                <a16:creationId xmlns:a16="http://schemas.microsoft.com/office/drawing/2014/main" id="{6FC8471D-2E75-403B-8B65-43754A5C0480}"/>
              </a:ext>
            </a:extLst>
          </p:cNvPr>
          <p:cNvSpPr>
            <a:spLocks noGrp="1"/>
          </p:cNvSpPr>
          <p:nvPr>
            <p:ph sz="quarter" idx="13"/>
          </p:nvPr>
        </p:nvSpPr>
        <p:spPr/>
        <p:txBody>
          <a:bodyPr/>
          <a:lstStyle/>
          <a:p>
            <a:r>
              <a:rPr lang="en-US" altLang="en-US" dirty="0"/>
              <a:t>Monitor vital signs.</a:t>
            </a:r>
          </a:p>
          <a:p>
            <a:r>
              <a:rPr lang="en-US" altLang="en-US" dirty="0"/>
              <a:t>Treat for shock.</a:t>
            </a:r>
          </a:p>
          <a:p>
            <a:r>
              <a:rPr lang="en-US" altLang="en-US" dirty="0"/>
              <a:t>Protect the patient from self-injury.</a:t>
            </a:r>
          </a:p>
          <a:p>
            <a:r>
              <a:rPr lang="en-US" altLang="en-US" dirty="0"/>
              <a:t>Stay alert for seizures.</a:t>
            </a:r>
          </a:p>
          <a:p>
            <a:r>
              <a:rPr lang="en-US" altLang="en-US" dirty="0"/>
              <a:t>Transport the patient to a medical facility.</a:t>
            </a:r>
          </a:p>
        </p:txBody>
      </p:sp>
    </p:spTree>
    <p:extLst>
      <p:ext uri="{BB962C8B-B14F-4D97-AF65-F5344CB8AC3E}">
        <p14:creationId xmlns:p14="http://schemas.microsoft.com/office/powerpoint/2010/main" val="35641371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(1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r>
              <a:rPr lang="en-US" dirty="0"/>
              <a:t>Any chemical substance taken for other-than-therapeutic (medical) reasons</a:t>
            </a:r>
          </a:p>
          <a:p>
            <a:r>
              <a:rPr lang="en-US" dirty="0"/>
              <a:t>Includes opioids, uppers, downers, hallucinogens, and volatile chemicals</a:t>
            </a:r>
          </a:p>
        </p:txBody>
      </p:sp>
    </p:spTree>
    <p:extLst>
      <p:ext uri="{BB962C8B-B14F-4D97-AF65-F5344CB8AC3E}">
        <p14:creationId xmlns:p14="http://schemas.microsoft.com/office/powerpoint/2010/main" val="36080169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(2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r>
              <a:rPr lang="en-US" altLang="en-US" dirty="0"/>
              <a:t>Opioids</a:t>
            </a:r>
          </a:p>
          <a:p>
            <a:pPr lvl="1"/>
            <a:r>
              <a:rPr lang="en-US" altLang="en-US" dirty="0"/>
              <a:t>Used to relieve pain or cause a state of relaxation</a:t>
            </a:r>
          </a:p>
          <a:p>
            <a:pPr lvl="1"/>
            <a:r>
              <a:rPr lang="en-US" altLang="en-US" dirty="0"/>
              <a:t>Opiates</a:t>
            </a:r>
          </a:p>
          <a:p>
            <a:pPr lvl="2"/>
            <a:r>
              <a:rPr lang="en-US" altLang="en-US" dirty="0"/>
              <a:t>Codeine, oxycontin, Percocet</a:t>
            </a:r>
          </a:p>
          <a:p>
            <a:pPr lvl="1"/>
            <a:r>
              <a:rPr lang="en-US" altLang="en-US" dirty="0"/>
              <a:t>Heroin</a:t>
            </a:r>
          </a:p>
        </p:txBody>
      </p:sp>
    </p:spTree>
    <p:extLst>
      <p:ext uri="{BB962C8B-B14F-4D97-AF65-F5344CB8AC3E}">
        <p14:creationId xmlns:p14="http://schemas.microsoft.com/office/powerpoint/2010/main" val="1124900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BC51-9BBA-4D66-A4B0-0B39883BA33B}"/>
              </a:ext>
            </a:extLst>
          </p:cNvPr>
          <p:cNvSpPr>
            <a:spLocks noGrp="1"/>
          </p:cNvSpPr>
          <p:nvPr>
            <p:ph type="title"/>
          </p:nvPr>
        </p:nvSpPr>
        <p:spPr/>
        <p:txBody>
          <a:bodyPr/>
          <a:lstStyle/>
          <a:p>
            <a:r>
              <a:rPr lang="en-IN" dirty="0"/>
              <a:t>Poisoning </a:t>
            </a:r>
            <a:r>
              <a:rPr lang="en-IN" sz="2000" b="0" dirty="0"/>
              <a:t>(3 of 4)</a:t>
            </a:r>
          </a:p>
        </p:txBody>
      </p:sp>
      <p:sp>
        <p:nvSpPr>
          <p:cNvPr id="3" name="Content Placeholder 2">
            <a:extLst>
              <a:ext uri="{FF2B5EF4-FFF2-40B4-BE49-F238E27FC236}">
                <a16:creationId xmlns:a16="http://schemas.microsoft.com/office/drawing/2014/main" id="{9DA110CE-123C-499A-A2DE-4615ABB84BE5}"/>
              </a:ext>
            </a:extLst>
          </p:cNvPr>
          <p:cNvSpPr>
            <a:spLocks noGrp="1"/>
          </p:cNvSpPr>
          <p:nvPr>
            <p:ph sz="quarter" idx="13"/>
          </p:nvPr>
        </p:nvSpPr>
        <p:spPr>
          <a:xfrm>
            <a:off x="457200" y="1556326"/>
            <a:ext cx="8093034" cy="4467955"/>
          </a:xfrm>
        </p:spPr>
        <p:txBody>
          <a:bodyPr/>
          <a:lstStyle/>
          <a:p>
            <a:r>
              <a:rPr lang="en-US" altLang="en-US" dirty="0"/>
              <a:t>Effects of a poison</a:t>
            </a:r>
          </a:p>
          <a:p>
            <a:pPr lvl="1"/>
            <a:r>
              <a:rPr lang="en-US" altLang="en-US" dirty="0"/>
              <a:t>Harm to body based on nature of poison, its concentration, route of entry, patient’s age, weight, and health</a:t>
            </a:r>
          </a:p>
          <a:p>
            <a:pPr lvl="1"/>
            <a:r>
              <a:rPr lang="en-US" altLang="en-US" dirty="0"/>
              <a:t>Damage to skin and tissues from contact</a:t>
            </a:r>
          </a:p>
          <a:p>
            <a:pPr lvl="1"/>
            <a:r>
              <a:rPr lang="en-US" altLang="en-US" dirty="0"/>
              <a:t>Suffocation</a:t>
            </a:r>
          </a:p>
          <a:p>
            <a:pPr lvl="1"/>
            <a:r>
              <a:rPr lang="en-US" altLang="en-US" dirty="0"/>
              <a:t>Localized or systemic damage to body systems</a:t>
            </a:r>
          </a:p>
        </p:txBody>
      </p:sp>
    </p:spTree>
    <p:extLst>
      <p:ext uri="{BB962C8B-B14F-4D97-AF65-F5344CB8AC3E}">
        <p14:creationId xmlns:p14="http://schemas.microsoft.com/office/powerpoint/2010/main" val="2285823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(3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pPr lvl="1"/>
            <a:r>
              <a:rPr lang="en-US" altLang="en-US" dirty="0"/>
              <a:t>Signs and symptoms of opioids</a:t>
            </a:r>
          </a:p>
          <a:p>
            <a:pPr lvl="2"/>
            <a:r>
              <a:rPr lang="en-US" altLang="en-US" dirty="0"/>
              <a:t>Reduced rate of pulse and rate and depth of breathing</a:t>
            </a:r>
          </a:p>
          <a:p>
            <a:pPr lvl="2"/>
            <a:r>
              <a:rPr lang="en-US" altLang="en-US" dirty="0"/>
              <a:t>Lowered skin temperature</a:t>
            </a:r>
          </a:p>
          <a:p>
            <a:pPr lvl="2"/>
            <a:r>
              <a:rPr lang="en-US" altLang="en-US" dirty="0"/>
              <a:t>Pinpoint pupils</a:t>
            </a:r>
          </a:p>
          <a:p>
            <a:pPr lvl="2"/>
            <a:r>
              <a:rPr lang="en-US" altLang="en-US" dirty="0"/>
              <a:t>Relaxed muscles</a:t>
            </a:r>
          </a:p>
          <a:p>
            <a:pPr lvl="2"/>
            <a:r>
              <a:rPr lang="en-US" altLang="en-US" dirty="0"/>
              <a:t>Profuse sweating</a:t>
            </a:r>
          </a:p>
          <a:p>
            <a:pPr lvl="2"/>
            <a:r>
              <a:rPr lang="en-US" altLang="en-US" dirty="0"/>
              <a:t>Sleepy</a:t>
            </a:r>
          </a:p>
          <a:p>
            <a:pPr lvl="2"/>
            <a:r>
              <a:rPr lang="en-US" altLang="en-US" dirty="0"/>
              <a:t>Coma</a:t>
            </a:r>
          </a:p>
        </p:txBody>
      </p:sp>
    </p:spTree>
    <p:extLst>
      <p:ext uri="{BB962C8B-B14F-4D97-AF65-F5344CB8AC3E}">
        <p14:creationId xmlns:p14="http://schemas.microsoft.com/office/powerpoint/2010/main" val="28760913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(4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r>
              <a:rPr lang="en-US" altLang="en-US" dirty="0"/>
              <a:t>Uppers</a:t>
            </a:r>
          </a:p>
          <a:p>
            <a:pPr lvl="1"/>
            <a:r>
              <a:rPr lang="en-US" altLang="en-US" dirty="0"/>
              <a:t>Stimulants that affect the nervous system</a:t>
            </a:r>
          </a:p>
          <a:p>
            <a:pPr lvl="1"/>
            <a:r>
              <a:rPr lang="en-US" altLang="en-US" dirty="0"/>
              <a:t>Cocaine</a:t>
            </a:r>
          </a:p>
          <a:p>
            <a:pPr lvl="1"/>
            <a:r>
              <a:rPr lang="en-US" altLang="en-US" dirty="0"/>
              <a:t>Methamphetamine</a:t>
            </a:r>
          </a:p>
          <a:p>
            <a:pPr lvl="1"/>
            <a:r>
              <a:rPr lang="en-US" altLang="en-US" dirty="0"/>
              <a:t>May be snorted, smoked, or injected</a:t>
            </a:r>
          </a:p>
        </p:txBody>
      </p:sp>
    </p:spTree>
    <p:extLst>
      <p:ext uri="{BB962C8B-B14F-4D97-AF65-F5344CB8AC3E}">
        <p14:creationId xmlns:p14="http://schemas.microsoft.com/office/powerpoint/2010/main" val="36913175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(5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r>
              <a:rPr lang="en-US" altLang="en-US" dirty="0"/>
              <a:t>Signs and symptoms of uppers</a:t>
            </a:r>
          </a:p>
          <a:p>
            <a:pPr lvl="1"/>
            <a:r>
              <a:rPr lang="en-US" altLang="en-US" dirty="0"/>
              <a:t>Excitement, restlessness</a:t>
            </a:r>
          </a:p>
          <a:p>
            <a:pPr lvl="1"/>
            <a:r>
              <a:rPr lang="en-US" altLang="en-US" dirty="0"/>
              <a:t>Increased pulse and breathing rates</a:t>
            </a:r>
          </a:p>
          <a:p>
            <a:pPr lvl="1"/>
            <a:r>
              <a:rPr lang="en-US" altLang="en-US" dirty="0"/>
              <a:t>Rapid speech</a:t>
            </a:r>
          </a:p>
          <a:p>
            <a:pPr lvl="1"/>
            <a:r>
              <a:rPr lang="en-US" altLang="en-US" dirty="0"/>
              <a:t>Dry mouth</a:t>
            </a:r>
          </a:p>
          <a:p>
            <a:pPr lvl="1"/>
            <a:r>
              <a:rPr lang="en-US" altLang="en-US" dirty="0"/>
              <a:t>Dilated pupils</a:t>
            </a:r>
          </a:p>
          <a:p>
            <a:pPr lvl="1"/>
            <a:r>
              <a:rPr lang="en-US" altLang="en-US" dirty="0"/>
              <a:t>Sweating</a:t>
            </a:r>
          </a:p>
          <a:p>
            <a:pPr lvl="1"/>
            <a:r>
              <a:rPr lang="en-US" altLang="en-US" dirty="0"/>
              <a:t>No sleep for a long time, possibly days</a:t>
            </a:r>
          </a:p>
        </p:txBody>
      </p:sp>
    </p:spTree>
    <p:extLst>
      <p:ext uri="{BB962C8B-B14F-4D97-AF65-F5344CB8AC3E}">
        <p14:creationId xmlns:p14="http://schemas.microsoft.com/office/powerpoint/2010/main" val="15549556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(6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r>
              <a:rPr lang="en-US" altLang="en-US" dirty="0"/>
              <a:t>Downers</a:t>
            </a:r>
          </a:p>
          <a:p>
            <a:pPr lvl="1"/>
            <a:r>
              <a:rPr lang="en-US" altLang="en-US" dirty="0"/>
              <a:t>Central nervous system depressants</a:t>
            </a:r>
          </a:p>
          <a:p>
            <a:pPr lvl="1"/>
            <a:r>
              <a:rPr lang="en-US" altLang="en-US" dirty="0"/>
              <a:t>Benzodiazepines</a:t>
            </a:r>
          </a:p>
          <a:p>
            <a:pPr lvl="1"/>
            <a:r>
              <a:rPr lang="en-US" altLang="en-US" dirty="0"/>
              <a:t>Rohypnol (roofies)</a:t>
            </a:r>
          </a:p>
          <a:p>
            <a:pPr lvl="1"/>
            <a:r>
              <a:rPr lang="en-US" altLang="en-US" dirty="0"/>
              <a:t>G</a:t>
            </a:r>
            <a:r>
              <a:rPr lang="en-US" altLang="en-US" sz="100" dirty="0"/>
              <a:t> </a:t>
            </a:r>
            <a:r>
              <a:rPr lang="en-US" altLang="en-US" dirty="0"/>
              <a:t>H</a:t>
            </a:r>
            <a:r>
              <a:rPr lang="en-US" altLang="en-US" sz="100" dirty="0"/>
              <a:t> </a:t>
            </a:r>
            <a:r>
              <a:rPr lang="en-US" altLang="en-US" dirty="0"/>
              <a:t>B (gamma hydroxybutyrate)</a:t>
            </a:r>
          </a:p>
          <a:p>
            <a:pPr lvl="1"/>
            <a:r>
              <a:rPr lang="en-US" altLang="en-US" dirty="0"/>
              <a:t>Signs and symptoms</a:t>
            </a:r>
          </a:p>
          <a:p>
            <a:pPr lvl="2"/>
            <a:r>
              <a:rPr lang="en-US" altLang="en-US" dirty="0"/>
              <a:t>Sluggishness, poor coordination</a:t>
            </a:r>
          </a:p>
          <a:p>
            <a:pPr lvl="2"/>
            <a:r>
              <a:rPr lang="en-US" altLang="en-US" dirty="0"/>
              <a:t>Decreased pulse and respirations</a:t>
            </a:r>
          </a:p>
        </p:txBody>
      </p:sp>
    </p:spTree>
    <p:extLst>
      <p:ext uri="{BB962C8B-B14F-4D97-AF65-F5344CB8AC3E}">
        <p14:creationId xmlns:p14="http://schemas.microsoft.com/office/powerpoint/2010/main" val="37716350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(7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r>
              <a:rPr lang="en-US" altLang="en-US" dirty="0"/>
              <a:t>Hallucinogens</a:t>
            </a:r>
          </a:p>
          <a:p>
            <a:pPr lvl="1"/>
            <a:r>
              <a:rPr lang="en-US" altLang="en-US" dirty="0"/>
              <a:t>Create intense state of excitement and distorted perception</a:t>
            </a:r>
          </a:p>
          <a:p>
            <a:pPr lvl="1"/>
            <a:r>
              <a:rPr lang="en-US" altLang="en-US" dirty="0"/>
              <a:t>L</a:t>
            </a:r>
            <a:r>
              <a:rPr lang="en-US" altLang="en-US" sz="100" dirty="0"/>
              <a:t> </a:t>
            </a:r>
            <a:r>
              <a:rPr lang="en-US" altLang="en-US" dirty="0"/>
              <a:t>S</a:t>
            </a:r>
            <a:r>
              <a:rPr lang="en-US" altLang="en-US" sz="100" dirty="0"/>
              <a:t> </a:t>
            </a:r>
            <a:r>
              <a:rPr lang="en-US" altLang="en-US" dirty="0"/>
              <a:t>D, P</a:t>
            </a:r>
            <a:r>
              <a:rPr lang="en-US" altLang="en-US" sz="100" dirty="0"/>
              <a:t> </a:t>
            </a:r>
            <a:r>
              <a:rPr lang="en-US" altLang="en-US" dirty="0"/>
              <a:t>C</a:t>
            </a:r>
            <a:r>
              <a:rPr lang="en-US" altLang="en-US" sz="100" dirty="0"/>
              <a:t> </a:t>
            </a:r>
            <a:r>
              <a:rPr lang="en-US" altLang="en-US" dirty="0"/>
              <a:t>P, X</a:t>
            </a:r>
            <a:r>
              <a:rPr lang="en-US" altLang="en-US" sz="100" dirty="0"/>
              <a:t> </a:t>
            </a:r>
            <a:r>
              <a:rPr lang="en-US" altLang="en-US" dirty="0"/>
              <a:t>T</a:t>
            </a:r>
            <a:r>
              <a:rPr lang="en-US" altLang="en-US" sz="100" dirty="0"/>
              <a:t> </a:t>
            </a:r>
            <a:r>
              <a:rPr lang="en-US" altLang="en-US" dirty="0"/>
              <a:t>C</a:t>
            </a:r>
          </a:p>
          <a:p>
            <a:pPr lvl="1"/>
            <a:r>
              <a:rPr lang="en-US" altLang="en-US" dirty="0"/>
              <a:t>Signs and symptoms</a:t>
            </a:r>
          </a:p>
          <a:p>
            <a:pPr lvl="2"/>
            <a:r>
              <a:rPr lang="en-US" altLang="en-US" dirty="0"/>
              <a:t>Rapid pulse</a:t>
            </a:r>
          </a:p>
          <a:p>
            <a:pPr lvl="2"/>
            <a:r>
              <a:rPr lang="en-US" altLang="en-US" dirty="0"/>
              <a:t>Dilated pupils</a:t>
            </a:r>
          </a:p>
          <a:p>
            <a:pPr lvl="2"/>
            <a:r>
              <a:rPr lang="en-US" altLang="en-US" dirty="0"/>
              <a:t>Flushed face</a:t>
            </a:r>
          </a:p>
          <a:p>
            <a:pPr lvl="2"/>
            <a:r>
              <a:rPr lang="en-US" altLang="en-US" dirty="0"/>
              <a:t>Seeing or hearing things</a:t>
            </a:r>
          </a:p>
        </p:txBody>
      </p:sp>
    </p:spTree>
    <p:extLst>
      <p:ext uri="{BB962C8B-B14F-4D97-AF65-F5344CB8AC3E}">
        <p14:creationId xmlns:p14="http://schemas.microsoft.com/office/powerpoint/2010/main" val="3471148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3877-BF37-4F20-B866-8010CED662B3}"/>
              </a:ext>
            </a:extLst>
          </p:cNvPr>
          <p:cNvSpPr>
            <a:spLocks noGrp="1"/>
          </p:cNvSpPr>
          <p:nvPr>
            <p:ph type="title"/>
          </p:nvPr>
        </p:nvSpPr>
        <p:spPr/>
        <p:txBody>
          <a:bodyPr/>
          <a:lstStyle/>
          <a:p>
            <a:r>
              <a:rPr lang="en-US" dirty="0"/>
              <a:t>Substance Abuse </a:t>
            </a:r>
            <a:r>
              <a:rPr lang="en-US" sz="2000" b="0" dirty="0"/>
              <a:t>(8 of 8)</a:t>
            </a:r>
            <a:endParaRPr lang="en-IN" sz="2000" b="0" dirty="0"/>
          </a:p>
        </p:txBody>
      </p:sp>
      <p:sp>
        <p:nvSpPr>
          <p:cNvPr id="3" name="Content Placeholder 2">
            <a:extLst>
              <a:ext uri="{FF2B5EF4-FFF2-40B4-BE49-F238E27FC236}">
                <a16:creationId xmlns:a16="http://schemas.microsoft.com/office/drawing/2014/main" id="{FDE131D1-410A-434D-9039-77DA5AA1CE09}"/>
              </a:ext>
            </a:extLst>
          </p:cNvPr>
          <p:cNvSpPr>
            <a:spLocks noGrp="1"/>
          </p:cNvSpPr>
          <p:nvPr>
            <p:ph sz="quarter" idx="13"/>
          </p:nvPr>
        </p:nvSpPr>
        <p:spPr/>
        <p:txBody>
          <a:bodyPr/>
          <a:lstStyle/>
          <a:p>
            <a:r>
              <a:rPr lang="en-US" altLang="en-US" dirty="0"/>
              <a:t>Volatile chemicals</a:t>
            </a:r>
          </a:p>
          <a:p>
            <a:pPr lvl="1"/>
            <a:r>
              <a:rPr lang="en-US" altLang="en-US" dirty="0"/>
              <a:t>Produce vapors that are inhaled</a:t>
            </a:r>
          </a:p>
          <a:p>
            <a:pPr lvl="1"/>
            <a:r>
              <a:rPr lang="en-US" altLang="en-US" dirty="0"/>
              <a:t>Initial “rush” then acts as central nervous system depressant.</a:t>
            </a:r>
          </a:p>
          <a:p>
            <a:pPr lvl="1"/>
            <a:r>
              <a:rPr lang="en-US" altLang="en-US" dirty="0"/>
              <a:t>Signs and symptoms</a:t>
            </a:r>
          </a:p>
          <a:p>
            <a:pPr lvl="2"/>
            <a:r>
              <a:rPr lang="en-US" altLang="en-US" dirty="0"/>
              <a:t>Dazed/loss of contact with reality</a:t>
            </a:r>
          </a:p>
          <a:p>
            <a:pPr lvl="2"/>
            <a:r>
              <a:rPr lang="en-US" altLang="en-US" dirty="0"/>
              <a:t>May develop a coma</a:t>
            </a:r>
          </a:p>
          <a:p>
            <a:pPr lvl="2"/>
            <a:r>
              <a:rPr lang="en-US" altLang="en-US" dirty="0"/>
              <a:t>Swollen membranes in nose or mouth</a:t>
            </a:r>
          </a:p>
          <a:p>
            <a:pPr lvl="2"/>
            <a:r>
              <a:rPr lang="en-US" altLang="en-US" dirty="0"/>
              <a:t>“Funny numb feeling” or “tingling” inside head</a:t>
            </a:r>
          </a:p>
          <a:p>
            <a:pPr lvl="2"/>
            <a:r>
              <a:rPr lang="en-US" altLang="en-US" dirty="0"/>
              <a:t>Changes in heart rhythm</a:t>
            </a:r>
          </a:p>
        </p:txBody>
      </p:sp>
    </p:spTree>
    <p:extLst>
      <p:ext uri="{BB962C8B-B14F-4D97-AF65-F5344CB8AC3E}">
        <p14:creationId xmlns:p14="http://schemas.microsoft.com/office/powerpoint/2010/main" val="21529582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9BAE-A163-43A3-9508-6FB6464053F9}"/>
              </a:ext>
            </a:extLst>
          </p:cNvPr>
          <p:cNvSpPr>
            <a:spLocks noGrp="1"/>
          </p:cNvSpPr>
          <p:nvPr>
            <p:ph type="title"/>
          </p:nvPr>
        </p:nvSpPr>
        <p:spPr/>
        <p:txBody>
          <a:bodyPr/>
          <a:lstStyle/>
          <a:p>
            <a:r>
              <a:rPr lang="en-IN" dirty="0"/>
              <a:t>Volatile Chemicals</a:t>
            </a:r>
          </a:p>
        </p:txBody>
      </p:sp>
      <p:pic>
        <p:nvPicPr>
          <p:cNvPr id="4" name="Picture 3" descr="A patient clasping a paper bag with both hands and holding it up to his face. This method is called the bagging method, and it is used to inhale volatile chemicals.">
            <a:extLst>
              <a:ext uri="{FF2B5EF4-FFF2-40B4-BE49-F238E27FC236}">
                <a16:creationId xmlns:a16="http://schemas.microsoft.com/office/drawing/2014/main" id="{3A29203B-6D31-4231-9352-84D6F2CC3D41}"/>
              </a:ext>
            </a:extLst>
          </p:cNvPr>
          <p:cNvPicPr>
            <a:picLocks noChangeAspect="1"/>
          </p:cNvPicPr>
          <p:nvPr/>
        </p:nvPicPr>
        <p:blipFill>
          <a:blip r:embed="rId3"/>
          <a:stretch>
            <a:fillRect/>
          </a:stretch>
        </p:blipFill>
        <p:spPr>
          <a:xfrm>
            <a:off x="3294455" y="1567198"/>
            <a:ext cx="2387138" cy="3591966"/>
          </a:xfrm>
          <a:prstGeom prst="rect">
            <a:avLst/>
          </a:prstGeom>
        </p:spPr>
      </p:pic>
      <p:sp>
        <p:nvSpPr>
          <p:cNvPr id="3" name="Content Placeholder 2">
            <a:extLst>
              <a:ext uri="{FF2B5EF4-FFF2-40B4-BE49-F238E27FC236}">
                <a16:creationId xmlns:a16="http://schemas.microsoft.com/office/drawing/2014/main" id="{9102C835-B24F-4AED-89C3-B11D9A57F30D}"/>
              </a:ext>
            </a:extLst>
          </p:cNvPr>
          <p:cNvSpPr>
            <a:spLocks noGrp="1"/>
          </p:cNvSpPr>
          <p:nvPr>
            <p:ph sz="quarter" idx="13"/>
          </p:nvPr>
        </p:nvSpPr>
        <p:spPr>
          <a:xfrm>
            <a:off x="457200" y="5252349"/>
            <a:ext cx="8229600" cy="1137055"/>
          </a:xfrm>
        </p:spPr>
        <p:txBody>
          <a:bodyPr/>
          <a:lstStyle/>
          <a:p>
            <a:pPr marL="432" indent="0">
              <a:buNone/>
            </a:pPr>
            <a:r>
              <a:rPr lang="en-US" sz="1800" dirty="0"/>
              <a:t>Volatile chemicals produce vapors that can be inhaled. Methods of inhaling substances include “huffing” (breathing fumes directly or from a substance-impregnated fabric) and “bagging” (breathing fumes from a substance sprayed into a bag).</a:t>
            </a:r>
          </a:p>
        </p:txBody>
      </p:sp>
    </p:spTree>
    <p:extLst>
      <p:ext uri="{BB962C8B-B14F-4D97-AF65-F5344CB8AC3E}">
        <p14:creationId xmlns:p14="http://schemas.microsoft.com/office/powerpoint/2010/main" val="7147346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C76B-7D54-4B4E-809F-E00B95287384}"/>
              </a:ext>
            </a:extLst>
          </p:cNvPr>
          <p:cNvSpPr>
            <a:spLocks noGrp="1"/>
          </p:cNvSpPr>
          <p:nvPr>
            <p:ph type="title"/>
          </p:nvPr>
        </p:nvSpPr>
        <p:spPr/>
        <p:txBody>
          <a:bodyPr/>
          <a:lstStyle/>
          <a:p>
            <a:r>
              <a:rPr lang="en-US" dirty="0"/>
              <a:t>Patient Assessment </a:t>
            </a:r>
            <a:r>
              <a:rPr lang="en-US" sz="2000" b="0" dirty="0"/>
              <a:t>(12 of 13)</a:t>
            </a:r>
            <a:endParaRPr lang="en-IN" sz="2000" b="0" dirty="0"/>
          </a:p>
        </p:txBody>
      </p:sp>
      <p:sp>
        <p:nvSpPr>
          <p:cNvPr id="3" name="Content Placeholder 2">
            <a:extLst>
              <a:ext uri="{FF2B5EF4-FFF2-40B4-BE49-F238E27FC236}">
                <a16:creationId xmlns:a16="http://schemas.microsoft.com/office/drawing/2014/main" id="{7FC8363F-9335-41C5-902B-E04377FCD912}"/>
              </a:ext>
            </a:extLst>
          </p:cNvPr>
          <p:cNvSpPr>
            <a:spLocks noGrp="1"/>
          </p:cNvSpPr>
          <p:nvPr>
            <p:ph sz="quarter" idx="13"/>
          </p:nvPr>
        </p:nvSpPr>
        <p:spPr/>
        <p:txBody>
          <a:bodyPr/>
          <a:lstStyle/>
          <a:p>
            <a:r>
              <a:rPr lang="en-US" altLang="en-US" dirty="0"/>
              <a:t>May be difficult</a:t>
            </a:r>
          </a:p>
          <a:p>
            <a:pPr lvl="1"/>
            <a:r>
              <a:rPr lang="en-US" altLang="en-US" dirty="0"/>
              <a:t>Signs and symptoms vary from patient to patient.</a:t>
            </a:r>
          </a:p>
          <a:p>
            <a:pPr lvl="1"/>
            <a:r>
              <a:rPr lang="en-US" altLang="en-US" dirty="0"/>
              <a:t>Patient may have taken more than one type of drug.</a:t>
            </a:r>
          </a:p>
          <a:p>
            <a:pPr lvl="1"/>
            <a:r>
              <a:rPr lang="en-US" altLang="en-US" dirty="0"/>
              <a:t>Signs and symptoms are similar to other medical emergencies.</a:t>
            </a:r>
          </a:p>
          <a:p>
            <a:r>
              <a:rPr lang="en-US" altLang="en-US" dirty="0"/>
              <a:t>Begin by asking if the patient has taken any medications, then ask about drugs.</a:t>
            </a:r>
          </a:p>
        </p:txBody>
      </p:sp>
    </p:spTree>
    <p:extLst>
      <p:ext uri="{BB962C8B-B14F-4D97-AF65-F5344CB8AC3E}">
        <p14:creationId xmlns:p14="http://schemas.microsoft.com/office/powerpoint/2010/main" val="3266990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C76B-7D54-4B4E-809F-E00B95287384}"/>
              </a:ext>
            </a:extLst>
          </p:cNvPr>
          <p:cNvSpPr>
            <a:spLocks noGrp="1"/>
          </p:cNvSpPr>
          <p:nvPr>
            <p:ph type="title"/>
          </p:nvPr>
        </p:nvSpPr>
        <p:spPr/>
        <p:txBody>
          <a:bodyPr/>
          <a:lstStyle/>
          <a:p>
            <a:r>
              <a:rPr lang="en-US" dirty="0"/>
              <a:t>Patient Assessment </a:t>
            </a:r>
            <a:r>
              <a:rPr lang="en-US" sz="2000" b="0" dirty="0"/>
              <a:t>(13 of 13)</a:t>
            </a:r>
            <a:endParaRPr lang="en-IN" sz="2000" b="0" dirty="0"/>
          </a:p>
        </p:txBody>
      </p:sp>
      <p:sp>
        <p:nvSpPr>
          <p:cNvPr id="3" name="Content Placeholder 2">
            <a:extLst>
              <a:ext uri="{FF2B5EF4-FFF2-40B4-BE49-F238E27FC236}">
                <a16:creationId xmlns:a16="http://schemas.microsoft.com/office/drawing/2014/main" id="{7FC8363F-9335-41C5-902B-E04377FCD912}"/>
              </a:ext>
            </a:extLst>
          </p:cNvPr>
          <p:cNvSpPr>
            <a:spLocks noGrp="1"/>
          </p:cNvSpPr>
          <p:nvPr>
            <p:ph sz="quarter" idx="13"/>
          </p:nvPr>
        </p:nvSpPr>
        <p:spPr/>
        <p:txBody>
          <a:bodyPr/>
          <a:lstStyle/>
          <a:p>
            <a:r>
              <a:rPr lang="en-US" altLang="en-US" dirty="0"/>
              <a:t>Signs and symptoms of drug withdrawal:</a:t>
            </a:r>
          </a:p>
          <a:p>
            <a:pPr lvl="1"/>
            <a:r>
              <a:rPr lang="en-US" altLang="en-US" dirty="0"/>
              <a:t>Shaking</a:t>
            </a:r>
          </a:p>
          <a:p>
            <a:pPr lvl="1"/>
            <a:r>
              <a:rPr lang="en-US" altLang="en-US" dirty="0"/>
              <a:t>Anxiety</a:t>
            </a:r>
          </a:p>
          <a:p>
            <a:pPr lvl="1"/>
            <a:r>
              <a:rPr lang="en-US" altLang="en-US" dirty="0"/>
              <a:t>Nausea</a:t>
            </a:r>
          </a:p>
          <a:p>
            <a:pPr lvl="1"/>
            <a:r>
              <a:rPr lang="en-US" altLang="en-US" dirty="0"/>
              <a:t>Confusion and irritability</a:t>
            </a:r>
          </a:p>
          <a:p>
            <a:pPr lvl="1"/>
            <a:r>
              <a:rPr lang="en-US" altLang="en-US" dirty="0"/>
              <a:t>Hallucinations, visual or auditory</a:t>
            </a:r>
          </a:p>
          <a:p>
            <a:pPr lvl="1"/>
            <a:r>
              <a:rPr lang="en-US" altLang="en-US" dirty="0"/>
              <a:t>Profuse sweating</a:t>
            </a:r>
          </a:p>
          <a:p>
            <a:pPr lvl="1"/>
            <a:r>
              <a:rPr lang="en-US" altLang="en-US" dirty="0"/>
              <a:t>Increased pulse and breathing rates</a:t>
            </a:r>
          </a:p>
        </p:txBody>
      </p:sp>
    </p:spTree>
    <p:extLst>
      <p:ext uri="{BB962C8B-B14F-4D97-AF65-F5344CB8AC3E}">
        <p14:creationId xmlns:p14="http://schemas.microsoft.com/office/powerpoint/2010/main" val="5147393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3494-9868-4CA2-B85E-EF01DD78637D}"/>
              </a:ext>
            </a:extLst>
          </p:cNvPr>
          <p:cNvSpPr>
            <a:spLocks noGrp="1"/>
          </p:cNvSpPr>
          <p:nvPr>
            <p:ph type="title"/>
          </p:nvPr>
        </p:nvSpPr>
        <p:spPr/>
        <p:txBody>
          <a:bodyPr/>
          <a:lstStyle/>
          <a:p>
            <a:r>
              <a:rPr lang="en-US" dirty="0"/>
              <a:t>Patient Care </a:t>
            </a:r>
            <a:r>
              <a:rPr lang="en-US" sz="2000" b="0" dirty="0"/>
              <a:t>(5 of 6)</a:t>
            </a:r>
            <a:endParaRPr lang="en-IN" sz="2000" b="0" dirty="0"/>
          </a:p>
        </p:txBody>
      </p:sp>
      <p:sp>
        <p:nvSpPr>
          <p:cNvPr id="3" name="Content Placeholder 2">
            <a:extLst>
              <a:ext uri="{FF2B5EF4-FFF2-40B4-BE49-F238E27FC236}">
                <a16:creationId xmlns:a16="http://schemas.microsoft.com/office/drawing/2014/main" id="{CE6C212A-6DE6-4011-9F7D-1E146C303579}"/>
              </a:ext>
            </a:extLst>
          </p:cNvPr>
          <p:cNvSpPr>
            <a:spLocks noGrp="1"/>
          </p:cNvSpPr>
          <p:nvPr>
            <p:ph sz="quarter" idx="13"/>
          </p:nvPr>
        </p:nvSpPr>
        <p:spPr/>
        <p:txBody>
          <a:bodyPr/>
          <a:lstStyle/>
          <a:p>
            <a:r>
              <a:rPr lang="en-US" dirty="0"/>
              <a:t>Perform a primary assessment.</a:t>
            </a:r>
          </a:p>
          <a:p>
            <a:r>
              <a:rPr lang="en-US" dirty="0"/>
              <a:t>Be alert for airway problems and respiratory distress.</a:t>
            </a:r>
          </a:p>
          <a:p>
            <a:r>
              <a:rPr lang="en-US" dirty="0"/>
              <a:t>Provide oxygen and assist ventilations as needed.</a:t>
            </a:r>
          </a:p>
          <a:p>
            <a:r>
              <a:rPr lang="en-US" dirty="0"/>
              <a:t>Administer naloxone intranasally.</a:t>
            </a:r>
          </a:p>
          <a:p>
            <a:r>
              <a:rPr lang="en-US" dirty="0"/>
              <a:t>Treat for shock.</a:t>
            </a:r>
          </a:p>
          <a:p>
            <a:r>
              <a:rPr lang="en-US" dirty="0"/>
              <a:t>Talk to patient to keep them calm and cooperative.</a:t>
            </a:r>
          </a:p>
          <a:p>
            <a:r>
              <a:rPr lang="en-US" dirty="0"/>
              <a:t>Perform physical exam.</a:t>
            </a:r>
          </a:p>
        </p:txBody>
      </p:sp>
    </p:spTree>
    <p:extLst>
      <p:ext uri="{BB962C8B-B14F-4D97-AF65-F5344CB8AC3E}">
        <p14:creationId xmlns:p14="http://schemas.microsoft.com/office/powerpoint/2010/main" val="2783766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BC51-9BBA-4D66-A4B0-0B39883BA33B}"/>
              </a:ext>
            </a:extLst>
          </p:cNvPr>
          <p:cNvSpPr>
            <a:spLocks noGrp="1"/>
          </p:cNvSpPr>
          <p:nvPr>
            <p:ph type="title"/>
          </p:nvPr>
        </p:nvSpPr>
        <p:spPr/>
        <p:txBody>
          <a:bodyPr/>
          <a:lstStyle/>
          <a:p>
            <a:r>
              <a:rPr lang="en-IN" dirty="0"/>
              <a:t>Poisoning </a:t>
            </a:r>
            <a:r>
              <a:rPr lang="en-IN" sz="2000" b="0" dirty="0"/>
              <a:t>(4 of 4)</a:t>
            </a:r>
          </a:p>
        </p:txBody>
      </p:sp>
      <p:sp>
        <p:nvSpPr>
          <p:cNvPr id="3" name="Content Placeholder 2">
            <a:extLst>
              <a:ext uri="{FF2B5EF4-FFF2-40B4-BE49-F238E27FC236}">
                <a16:creationId xmlns:a16="http://schemas.microsoft.com/office/drawing/2014/main" id="{9DA110CE-123C-499A-A2DE-4615ABB84BE5}"/>
              </a:ext>
            </a:extLst>
          </p:cNvPr>
          <p:cNvSpPr>
            <a:spLocks noGrp="1"/>
          </p:cNvSpPr>
          <p:nvPr>
            <p:ph sz="quarter" idx="13"/>
          </p:nvPr>
        </p:nvSpPr>
        <p:spPr/>
        <p:txBody>
          <a:bodyPr/>
          <a:lstStyle/>
          <a:p>
            <a:r>
              <a:rPr lang="en-US" altLang="en-US" dirty="0"/>
              <a:t>Classified by route</a:t>
            </a:r>
          </a:p>
          <a:p>
            <a:pPr lvl="1"/>
            <a:r>
              <a:rPr lang="en-US" altLang="en-US" dirty="0"/>
              <a:t>Ingested (swallowed)</a:t>
            </a:r>
          </a:p>
          <a:p>
            <a:pPr lvl="1"/>
            <a:r>
              <a:rPr lang="en-US" altLang="en-US" dirty="0"/>
              <a:t>Inhaled (breathed in)</a:t>
            </a:r>
          </a:p>
          <a:p>
            <a:pPr lvl="1"/>
            <a:r>
              <a:rPr lang="en-US" altLang="en-US" dirty="0"/>
              <a:t>Absorbed (through unbroken skin)</a:t>
            </a:r>
          </a:p>
          <a:p>
            <a:pPr lvl="1"/>
            <a:r>
              <a:rPr lang="en-US" altLang="en-US" dirty="0"/>
              <a:t>Injected (inserted through skin)</a:t>
            </a:r>
          </a:p>
        </p:txBody>
      </p:sp>
    </p:spTree>
    <p:extLst>
      <p:ext uri="{BB962C8B-B14F-4D97-AF65-F5344CB8AC3E}">
        <p14:creationId xmlns:p14="http://schemas.microsoft.com/office/powerpoint/2010/main" val="8169631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3494-9868-4CA2-B85E-EF01DD78637D}"/>
              </a:ext>
            </a:extLst>
          </p:cNvPr>
          <p:cNvSpPr>
            <a:spLocks noGrp="1"/>
          </p:cNvSpPr>
          <p:nvPr>
            <p:ph type="title"/>
          </p:nvPr>
        </p:nvSpPr>
        <p:spPr/>
        <p:txBody>
          <a:bodyPr/>
          <a:lstStyle/>
          <a:p>
            <a:r>
              <a:rPr lang="en-US" dirty="0"/>
              <a:t>Patient Care </a:t>
            </a:r>
            <a:r>
              <a:rPr lang="en-US" sz="2000" b="0" dirty="0"/>
              <a:t>(6 of 6)</a:t>
            </a:r>
            <a:endParaRPr lang="en-IN" sz="2000" b="0" dirty="0"/>
          </a:p>
        </p:txBody>
      </p:sp>
      <p:sp>
        <p:nvSpPr>
          <p:cNvPr id="3" name="Content Placeholder 2">
            <a:extLst>
              <a:ext uri="{FF2B5EF4-FFF2-40B4-BE49-F238E27FC236}">
                <a16:creationId xmlns:a16="http://schemas.microsoft.com/office/drawing/2014/main" id="{CE6C212A-6DE6-4011-9F7D-1E146C303579}"/>
              </a:ext>
            </a:extLst>
          </p:cNvPr>
          <p:cNvSpPr>
            <a:spLocks noGrp="1"/>
          </p:cNvSpPr>
          <p:nvPr>
            <p:ph sz="quarter" idx="13"/>
          </p:nvPr>
        </p:nvSpPr>
        <p:spPr>
          <a:xfrm>
            <a:off x="457199" y="1556326"/>
            <a:ext cx="8434873" cy="4467955"/>
          </a:xfrm>
        </p:spPr>
        <p:txBody>
          <a:bodyPr/>
          <a:lstStyle/>
          <a:p>
            <a:r>
              <a:rPr lang="en-US" dirty="0"/>
              <a:t>Look for evidence of injection sites (“track marks”).</a:t>
            </a:r>
          </a:p>
          <a:p>
            <a:r>
              <a:rPr lang="en-US" dirty="0"/>
              <a:t>Protect the patient from self-injury.</a:t>
            </a:r>
          </a:p>
          <a:p>
            <a:r>
              <a:rPr lang="en-US" dirty="0"/>
              <a:t>Transport as soon as possible.</a:t>
            </a:r>
          </a:p>
          <a:p>
            <a:r>
              <a:rPr lang="en-US" dirty="0"/>
              <a:t>Consult medical direction according to local protocols.</a:t>
            </a:r>
          </a:p>
          <a:p>
            <a:r>
              <a:rPr lang="en-US" dirty="0"/>
              <a:t>Perform reassessment with monitoring vital signs.</a:t>
            </a:r>
          </a:p>
          <a:p>
            <a:r>
              <a:rPr lang="en-US" dirty="0"/>
              <a:t>Continue to reassure patient throughout all phases of care.</a:t>
            </a:r>
          </a:p>
        </p:txBody>
      </p:sp>
    </p:spTree>
    <p:extLst>
      <p:ext uri="{BB962C8B-B14F-4D97-AF65-F5344CB8AC3E}">
        <p14:creationId xmlns:p14="http://schemas.microsoft.com/office/powerpoint/2010/main" val="12043241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E6C2-21C9-4EA5-8073-F08BD643B188}"/>
              </a:ext>
            </a:extLst>
          </p:cNvPr>
          <p:cNvSpPr>
            <a:spLocks noGrp="1"/>
          </p:cNvSpPr>
          <p:nvPr>
            <p:ph type="title"/>
          </p:nvPr>
        </p:nvSpPr>
        <p:spPr/>
        <p:txBody>
          <a:bodyPr/>
          <a:lstStyle/>
          <a:p>
            <a:r>
              <a:rPr lang="en-IN" dirty="0"/>
              <a:t>Treatment: Substance Abuse</a:t>
            </a:r>
          </a:p>
        </p:txBody>
      </p:sp>
      <p:pic>
        <p:nvPicPr>
          <p:cNvPr id="4" name="Picture 3" descr="A patient's bare arm with several small scars left by a history of drug abuse.">
            <a:extLst>
              <a:ext uri="{FF2B5EF4-FFF2-40B4-BE49-F238E27FC236}">
                <a16:creationId xmlns:a16="http://schemas.microsoft.com/office/drawing/2014/main" id="{3B2283F8-0144-41D8-BF4E-1CE74E598A37}"/>
              </a:ext>
            </a:extLst>
          </p:cNvPr>
          <p:cNvPicPr>
            <a:picLocks noChangeAspect="1"/>
          </p:cNvPicPr>
          <p:nvPr/>
        </p:nvPicPr>
        <p:blipFill>
          <a:blip r:embed="rId3"/>
          <a:stretch>
            <a:fillRect/>
          </a:stretch>
        </p:blipFill>
        <p:spPr>
          <a:xfrm>
            <a:off x="1763090" y="1566558"/>
            <a:ext cx="5617819" cy="4034072"/>
          </a:xfrm>
          <a:prstGeom prst="rect">
            <a:avLst/>
          </a:prstGeom>
        </p:spPr>
      </p:pic>
      <p:sp>
        <p:nvSpPr>
          <p:cNvPr id="3" name="Content Placeholder 2">
            <a:extLst>
              <a:ext uri="{FF2B5EF4-FFF2-40B4-BE49-F238E27FC236}">
                <a16:creationId xmlns:a16="http://schemas.microsoft.com/office/drawing/2014/main" id="{65A8E110-7423-498B-B4E8-D1C7C3BD8FB3}"/>
              </a:ext>
            </a:extLst>
          </p:cNvPr>
          <p:cNvSpPr>
            <a:spLocks noGrp="1"/>
          </p:cNvSpPr>
          <p:nvPr>
            <p:ph sz="quarter" idx="13"/>
          </p:nvPr>
        </p:nvSpPr>
        <p:spPr>
          <a:xfrm>
            <a:off x="457200" y="5703550"/>
            <a:ext cx="8229600" cy="640518"/>
          </a:xfrm>
        </p:spPr>
        <p:txBody>
          <a:bodyPr/>
          <a:lstStyle/>
          <a:p>
            <a:pPr marL="432" indent="0">
              <a:buNone/>
            </a:pPr>
            <a:r>
              <a:rPr lang="en-US" altLang="en-US" sz="2000" dirty="0"/>
              <a:t>Needle tracks on a patient’s arm indicate a history of injected drug use.</a:t>
            </a:r>
            <a:br>
              <a:rPr lang="en-US" altLang="en-US" sz="2000" dirty="0"/>
            </a:br>
            <a:r>
              <a:rPr lang="en-US" altLang="en-US" sz="2000" b="1" dirty="0"/>
              <a:t>© Edward T. Dickinson, M</a:t>
            </a:r>
            <a:r>
              <a:rPr lang="en-US" altLang="en-US" sz="100" b="1" dirty="0"/>
              <a:t> </a:t>
            </a:r>
            <a:r>
              <a:rPr lang="en-US" altLang="en-US" sz="2000" b="1" dirty="0"/>
              <a:t>D</a:t>
            </a:r>
          </a:p>
        </p:txBody>
      </p:sp>
    </p:spTree>
    <p:extLst>
      <p:ext uri="{BB962C8B-B14F-4D97-AF65-F5344CB8AC3E}">
        <p14:creationId xmlns:p14="http://schemas.microsoft.com/office/powerpoint/2010/main" val="41565305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7344667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F9F2-8B50-4BFF-86A5-215A51484E28}"/>
              </a:ext>
            </a:extLst>
          </p:cNvPr>
          <p:cNvSpPr>
            <a:spLocks noGrp="1"/>
          </p:cNvSpPr>
          <p:nvPr>
            <p:ph type="title"/>
          </p:nvPr>
        </p:nvSpPr>
        <p:spPr/>
        <p:txBody>
          <a:bodyPr/>
          <a:lstStyle/>
          <a:p>
            <a:r>
              <a:rPr lang="en-US" dirty="0"/>
              <a:t>Chapter Review </a:t>
            </a:r>
            <a:r>
              <a:rPr lang="en-US" sz="2000" b="0" dirty="0"/>
              <a:t>(1 of 4)</a:t>
            </a:r>
            <a:endParaRPr lang="en-IN" sz="2000" b="0" dirty="0"/>
          </a:p>
        </p:txBody>
      </p:sp>
      <p:sp>
        <p:nvSpPr>
          <p:cNvPr id="3" name="Content Placeholder 2">
            <a:extLst>
              <a:ext uri="{FF2B5EF4-FFF2-40B4-BE49-F238E27FC236}">
                <a16:creationId xmlns:a16="http://schemas.microsoft.com/office/drawing/2014/main" id="{BB54E5CD-B24B-4BCC-A0AA-93E034A7890E}"/>
              </a:ext>
            </a:extLst>
          </p:cNvPr>
          <p:cNvSpPr>
            <a:spLocks noGrp="1"/>
          </p:cNvSpPr>
          <p:nvPr>
            <p:ph sz="quarter" idx="13"/>
          </p:nvPr>
        </p:nvSpPr>
        <p:spPr/>
        <p:txBody>
          <a:bodyPr/>
          <a:lstStyle/>
          <a:p>
            <a:r>
              <a:rPr lang="en-US" dirty="0"/>
              <a:t>In a poisoned patient, perform a primary assessment and immediately treat life-threatening problems. Ensure an open airway. Administer high-concentration oxygen if the poison was inhaled or injected.</a:t>
            </a:r>
          </a:p>
        </p:txBody>
      </p:sp>
    </p:spTree>
    <p:extLst>
      <p:ext uri="{BB962C8B-B14F-4D97-AF65-F5344CB8AC3E}">
        <p14:creationId xmlns:p14="http://schemas.microsoft.com/office/powerpoint/2010/main" val="33607210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F9F2-8B50-4BFF-86A5-215A51484E28}"/>
              </a:ext>
            </a:extLst>
          </p:cNvPr>
          <p:cNvSpPr>
            <a:spLocks noGrp="1"/>
          </p:cNvSpPr>
          <p:nvPr>
            <p:ph type="title"/>
          </p:nvPr>
        </p:nvSpPr>
        <p:spPr/>
        <p:txBody>
          <a:bodyPr/>
          <a:lstStyle/>
          <a:p>
            <a:r>
              <a:rPr lang="en-US" dirty="0"/>
              <a:t>Chapter Review </a:t>
            </a:r>
            <a:r>
              <a:rPr lang="en-US" sz="2000" b="0" dirty="0"/>
              <a:t>(2 of 4)</a:t>
            </a:r>
            <a:endParaRPr lang="en-IN" sz="2000" b="0" dirty="0"/>
          </a:p>
        </p:txBody>
      </p:sp>
      <p:sp>
        <p:nvSpPr>
          <p:cNvPr id="3" name="Content Placeholder 2">
            <a:extLst>
              <a:ext uri="{FF2B5EF4-FFF2-40B4-BE49-F238E27FC236}">
                <a16:creationId xmlns:a16="http://schemas.microsoft.com/office/drawing/2014/main" id="{BB54E5CD-B24B-4BCC-A0AA-93E034A7890E}"/>
              </a:ext>
            </a:extLst>
          </p:cNvPr>
          <p:cNvSpPr>
            <a:spLocks noGrp="1"/>
          </p:cNvSpPr>
          <p:nvPr>
            <p:ph sz="quarter" idx="13"/>
          </p:nvPr>
        </p:nvSpPr>
        <p:spPr>
          <a:xfrm>
            <a:off x="457200" y="1556326"/>
            <a:ext cx="8350898" cy="4467955"/>
          </a:xfrm>
        </p:spPr>
        <p:txBody>
          <a:bodyPr/>
          <a:lstStyle/>
          <a:p>
            <a:r>
              <a:rPr lang="en-US" dirty="0"/>
              <a:t>Next perform a secondary assessment, including baseline vital signs. Find out if the poison was ingested, inhaled, absorbed, or injected; what substance was involved; how much poison was taken in; when and over how long a period exposure took place; what interventions others have already done; and what effects the patient experienced.</a:t>
            </a:r>
          </a:p>
        </p:txBody>
      </p:sp>
    </p:spTree>
    <p:extLst>
      <p:ext uri="{BB962C8B-B14F-4D97-AF65-F5344CB8AC3E}">
        <p14:creationId xmlns:p14="http://schemas.microsoft.com/office/powerpoint/2010/main" val="19480030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F9F2-8B50-4BFF-86A5-215A51484E28}"/>
              </a:ext>
            </a:extLst>
          </p:cNvPr>
          <p:cNvSpPr>
            <a:spLocks noGrp="1"/>
          </p:cNvSpPr>
          <p:nvPr>
            <p:ph type="title"/>
          </p:nvPr>
        </p:nvSpPr>
        <p:spPr/>
        <p:txBody>
          <a:bodyPr/>
          <a:lstStyle/>
          <a:p>
            <a:r>
              <a:rPr lang="en-US" dirty="0"/>
              <a:t>Chapter Review </a:t>
            </a:r>
            <a:r>
              <a:rPr lang="en-US" sz="2000" b="0" dirty="0"/>
              <a:t>(3 of 4)</a:t>
            </a:r>
            <a:endParaRPr lang="en-IN" sz="2000" b="0" dirty="0"/>
          </a:p>
        </p:txBody>
      </p:sp>
      <p:sp>
        <p:nvSpPr>
          <p:cNvPr id="3" name="Content Placeholder 2">
            <a:extLst>
              <a:ext uri="{FF2B5EF4-FFF2-40B4-BE49-F238E27FC236}">
                <a16:creationId xmlns:a16="http://schemas.microsoft.com/office/drawing/2014/main" id="{BB54E5CD-B24B-4BCC-A0AA-93E034A7890E}"/>
              </a:ext>
            </a:extLst>
          </p:cNvPr>
          <p:cNvSpPr>
            <a:spLocks noGrp="1"/>
          </p:cNvSpPr>
          <p:nvPr>
            <p:ph sz="quarter" idx="13"/>
          </p:nvPr>
        </p:nvSpPr>
        <p:spPr>
          <a:xfrm>
            <a:off x="457200" y="1556326"/>
            <a:ext cx="8229600" cy="4467955"/>
          </a:xfrm>
        </p:spPr>
        <p:txBody>
          <a:bodyPr/>
          <a:lstStyle/>
          <a:p>
            <a:r>
              <a:rPr lang="en-US" dirty="0"/>
              <a:t>Consult medical direction. As directed, administer activated charcoal or water or milk for ingested poisons.</a:t>
            </a:r>
          </a:p>
          <a:p>
            <a:r>
              <a:rPr lang="en-US" dirty="0"/>
              <a:t>Remove the patient who has inhaled a poison from the environment and administer high-concentration oxygen. Remove poisons from the skin by brushing them off or diluting them.</a:t>
            </a:r>
          </a:p>
        </p:txBody>
      </p:sp>
    </p:spTree>
    <p:extLst>
      <p:ext uri="{BB962C8B-B14F-4D97-AF65-F5344CB8AC3E}">
        <p14:creationId xmlns:p14="http://schemas.microsoft.com/office/powerpoint/2010/main" val="13137005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F9F2-8B50-4BFF-86A5-215A51484E28}"/>
              </a:ext>
            </a:extLst>
          </p:cNvPr>
          <p:cNvSpPr>
            <a:spLocks noGrp="1"/>
          </p:cNvSpPr>
          <p:nvPr>
            <p:ph type="title"/>
          </p:nvPr>
        </p:nvSpPr>
        <p:spPr/>
        <p:txBody>
          <a:bodyPr/>
          <a:lstStyle/>
          <a:p>
            <a:r>
              <a:rPr lang="en-US" dirty="0"/>
              <a:t>Chapter Review </a:t>
            </a:r>
            <a:r>
              <a:rPr lang="en-US" sz="2000" b="0" dirty="0"/>
              <a:t>(4 of 4)</a:t>
            </a:r>
            <a:endParaRPr lang="en-IN" sz="2000" b="0" dirty="0"/>
          </a:p>
        </p:txBody>
      </p:sp>
      <p:sp>
        <p:nvSpPr>
          <p:cNvPr id="3" name="Content Placeholder 2">
            <a:extLst>
              <a:ext uri="{FF2B5EF4-FFF2-40B4-BE49-F238E27FC236}">
                <a16:creationId xmlns:a16="http://schemas.microsoft.com/office/drawing/2014/main" id="{BB54E5CD-B24B-4BCC-A0AA-93E034A7890E}"/>
              </a:ext>
            </a:extLst>
          </p:cNvPr>
          <p:cNvSpPr>
            <a:spLocks noGrp="1"/>
          </p:cNvSpPr>
          <p:nvPr>
            <p:ph sz="quarter" idx="13"/>
          </p:nvPr>
        </p:nvSpPr>
        <p:spPr>
          <a:xfrm>
            <a:off x="457200" y="1556326"/>
            <a:ext cx="8350898" cy="4467955"/>
          </a:xfrm>
        </p:spPr>
        <p:txBody>
          <a:bodyPr/>
          <a:lstStyle/>
          <a:p>
            <a:r>
              <a:rPr lang="en-US" dirty="0"/>
              <a:t>Transport the patient with all containers, bottles, and labels from the substance.</a:t>
            </a:r>
          </a:p>
          <a:p>
            <a:r>
              <a:rPr lang="en-US" dirty="0"/>
              <a:t>Reassess patient en route.</a:t>
            </a:r>
          </a:p>
          <a:p>
            <a:r>
              <a:rPr lang="en-US" dirty="0"/>
              <a:t>Carefully document all information about poisoning, interventions, and patient’s responses.</a:t>
            </a:r>
          </a:p>
        </p:txBody>
      </p:sp>
    </p:spTree>
    <p:extLst>
      <p:ext uri="{BB962C8B-B14F-4D97-AF65-F5344CB8AC3E}">
        <p14:creationId xmlns:p14="http://schemas.microsoft.com/office/powerpoint/2010/main" val="3103535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4D0-C3CE-46C4-A58F-3B0A27D80B1E}"/>
              </a:ext>
            </a:extLst>
          </p:cNvPr>
          <p:cNvSpPr>
            <a:spLocks noGrp="1"/>
          </p:cNvSpPr>
          <p:nvPr>
            <p:ph type="title"/>
          </p:nvPr>
        </p:nvSpPr>
        <p:spPr/>
        <p:txBody>
          <a:bodyPr/>
          <a:lstStyle/>
          <a:p>
            <a:r>
              <a:rPr lang="en-IN" dirty="0"/>
              <a:t>Remember </a:t>
            </a:r>
            <a:r>
              <a:rPr lang="en-IN" sz="2000" b="0" dirty="0"/>
              <a:t>(1 of 3)</a:t>
            </a:r>
          </a:p>
        </p:txBody>
      </p:sp>
      <p:sp>
        <p:nvSpPr>
          <p:cNvPr id="3" name="Content Placeholder 2">
            <a:extLst>
              <a:ext uri="{FF2B5EF4-FFF2-40B4-BE49-F238E27FC236}">
                <a16:creationId xmlns:a16="http://schemas.microsoft.com/office/drawing/2014/main" id="{13FD9B95-F5FF-4350-968E-448CDE2A393F}"/>
              </a:ext>
            </a:extLst>
          </p:cNvPr>
          <p:cNvSpPr>
            <a:spLocks noGrp="1"/>
          </p:cNvSpPr>
          <p:nvPr>
            <p:ph sz="quarter" idx="13"/>
          </p:nvPr>
        </p:nvSpPr>
        <p:spPr/>
        <p:txBody>
          <a:bodyPr/>
          <a:lstStyle/>
          <a:p>
            <a:r>
              <a:rPr lang="en-US" dirty="0"/>
              <a:t>Safety is always the first concern when dealing with a poisoning or substance-abuse patient.</a:t>
            </a:r>
          </a:p>
          <a:p>
            <a:r>
              <a:rPr lang="en-US" dirty="0"/>
              <a:t>Poisonings are generally classified by route of exposure. Effects vary greatly, depending upon type of poison and method of entrance into body.</a:t>
            </a:r>
          </a:p>
        </p:txBody>
      </p:sp>
    </p:spTree>
    <p:extLst>
      <p:ext uri="{BB962C8B-B14F-4D97-AF65-F5344CB8AC3E}">
        <p14:creationId xmlns:p14="http://schemas.microsoft.com/office/powerpoint/2010/main" val="10736837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4D0-C3CE-46C4-A58F-3B0A27D80B1E}"/>
              </a:ext>
            </a:extLst>
          </p:cNvPr>
          <p:cNvSpPr>
            <a:spLocks noGrp="1"/>
          </p:cNvSpPr>
          <p:nvPr>
            <p:ph type="title"/>
          </p:nvPr>
        </p:nvSpPr>
        <p:spPr/>
        <p:txBody>
          <a:bodyPr/>
          <a:lstStyle/>
          <a:p>
            <a:r>
              <a:rPr lang="en-IN" dirty="0"/>
              <a:t>Remember </a:t>
            </a:r>
            <a:r>
              <a:rPr lang="en-IN" sz="2000" b="0" dirty="0"/>
              <a:t>(2 of 3)</a:t>
            </a:r>
          </a:p>
        </p:txBody>
      </p:sp>
      <p:sp>
        <p:nvSpPr>
          <p:cNvPr id="3" name="Content Placeholder 2">
            <a:extLst>
              <a:ext uri="{FF2B5EF4-FFF2-40B4-BE49-F238E27FC236}">
                <a16:creationId xmlns:a16="http://schemas.microsoft.com/office/drawing/2014/main" id="{13FD9B95-F5FF-4350-968E-448CDE2A393F}"/>
              </a:ext>
            </a:extLst>
          </p:cNvPr>
          <p:cNvSpPr>
            <a:spLocks noGrp="1"/>
          </p:cNvSpPr>
          <p:nvPr>
            <p:ph sz="quarter" idx="13"/>
          </p:nvPr>
        </p:nvSpPr>
        <p:spPr>
          <a:xfrm>
            <a:off x="457200" y="1556326"/>
            <a:ext cx="8416212" cy="4467955"/>
          </a:xfrm>
        </p:spPr>
        <p:txBody>
          <a:bodyPr/>
          <a:lstStyle/>
          <a:p>
            <a:r>
              <a:rPr lang="en-US" altLang="en-US" dirty="0"/>
              <a:t>E</a:t>
            </a:r>
            <a:r>
              <a:rPr lang="en-US" altLang="en-US" sz="100" dirty="0"/>
              <a:t> </a:t>
            </a:r>
            <a:r>
              <a:rPr lang="en-US" altLang="en-US" dirty="0"/>
              <a:t>M</a:t>
            </a:r>
            <a:r>
              <a:rPr lang="en-US" altLang="en-US" sz="100" dirty="0"/>
              <a:t> </a:t>
            </a:r>
            <a:r>
              <a:rPr lang="en-US" altLang="en-US" dirty="0"/>
              <a:t>Ts must use thorough assessment, including scene clues, to help identify the nature and severity of poisoning.</a:t>
            </a:r>
          </a:p>
          <a:p>
            <a:r>
              <a:rPr lang="en-US" altLang="en-US" dirty="0"/>
              <a:t>Poison control centers offer a wealth of resources to assist in assessment and treatment of poisoning patients.</a:t>
            </a:r>
          </a:p>
        </p:txBody>
      </p:sp>
    </p:spTree>
    <p:extLst>
      <p:ext uri="{BB962C8B-B14F-4D97-AF65-F5344CB8AC3E}">
        <p14:creationId xmlns:p14="http://schemas.microsoft.com/office/powerpoint/2010/main" val="33783612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4D0-C3CE-46C4-A58F-3B0A27D80B1E}"/>
              </a:ext>
            </a:extLst>
          </p:cNvPr>
          <p:cNvSpPr>
            <a:spLocks noGrp="1"/>
          </p:cNvSpPr>
          <p:nvPr>
            <p:ph type="title"/>
          </p:nvPr>
        </p:nvSpPr>
        <p:spPr/>
        <p:txBody>
          <a:bodyPr/>
          <a:lstStyle/>
          <a:p>
            <a:r>
              <a:rPr lang="en-IN" dirty="0"/>
              <a:t>Remember </a:t>
            </a:r>
            <a:r>
              <a:rPr lang="en-IN" sz="2000" b="0" dirty="0"/>
              <a:t>(3 of 3)</a:t>
            </a:r>
          </a:p>
        </p:txBody>
      </p:sp>
      <p:sp>
        <p:nvSpPr>
          <p:cNvPr id="3" name="Content Placeholder 2">
            <a:extLst>
              <a:ext uri="{FF2B5EF4-FFF2-40B4-BE49-F238E27FC236}">
                <a16:creationId xmlns:a16="http://schemas.microsoft.com/office/drawing/2014/main" id="{13FD9B95-F5FF-4350-968E-448CDE2A393F}"/>
              </a:ext>
            </a:extLst>
          </p:cNvPr>
          <p:cNvSpPr>
            <a:spLocks noGrp="1"/>
          </p:cNvSpPr>
          <p:nvPr>
            <p:ph sz="quarter" idx="13"/>
          </p:nvPr>
        </p:nvSpPr>
        <p:spPr>
          <a:xfrm>
            <a:off x="457200" y="1556326"/>
            <a:ext cx="8304245" cy="4467955"/>
          </a:xfrm>
        </p:spPr>
        <p:txBody>
          <a:bodyPr/>
          <a:lstStyle/>
          <a:p>
            <a:r>
              <a:rPr lang="en-US" altLang="en-US" dirty="0"/>
              <a:t>Alcohol is a common underlying issue with patients. In some patients, it may be the most significant problem.</a:t>
            </a:r>
          </a:p>
          <a:p>
            <a:r>
              <a:rPr lang="en-US" altLang="en-US" dirty="0"/>
              <a:t>The effects of substance abuse can vary greatly, based on the type of substance. Determining the type of drug ingested can shed light on effects to come.</a:t>
            </a:r>
          </a:p>
        </p:txBody>
      </p:sp>
    </p:spTree>
    <p:extLst>
      <p:ext uri="{BB962C8B-B14F-4D97-AF65-F5344CB8AC3E}">
        <p14:creationId xmlns:p14="http://schemas.microsoft.com/office/powerpoint/2010/main" val="2783748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EA5F-B4B2-4913-BB58-E40894A733DC}"/>
              </a:ext>
            </a:extLst>
          </p:cNvPr>
          <p:cNvSpPr>
            <a:spLocks noGrp="1"/>
          </p:cNvSpPr>
          <p:nvPr>
            <p:ph type="title"/>
          </p:nvPr>
        </p:nvSpPr>
        <p:spPr/>
        <p:txBody>
          <a:bodyPr/>
          <a:lstStyle/>
          <a:p>
            <a:r>
              <a:rPr lang="en-IN" dirty="0"/>
              <a:t>Pediatric Note</a:t>
            </a:r>
          </a:p>
        </p:txBody>
      </p:sp>
      <p:sp>
        <p:nvSpPr>
          <p:cNvPr id="3" name="Content Placeholder 2">
            <a:extLst>
              <a:ext uri="{FF2B5EF4-FFF2-40B4-BE49-F238E27FC236}">
                <a16:creationId xmlns:a16="http://schemas.microsoft.com/office/drawing/2014/main" id="{3A0AE72F-506B-4886-871D-73A435D24202}"/>
              </a:ext>
            </a:extLst>
          </p:cNvPr>
          <p:cNvSpPr>
            <a:spLocks noGrp="1"/>
          </p:cNvSpPr>
          <p:nvPr>
            <p:ph sz="quarter" idx="13"/>
          </p:nvPr>
        </p:nvSpPr>
        <p:spPr/>
        <p:txBody>
          <a:bodyPr/>
          <a:lstStyle/>
          <a:p>
            <a:r>
              <a:rPr lang="en-US" altLang="en-US" dirty="0"/>
              <a:t>E</a:t>
            </a:r>
            <a:r>
              <a:rPr lang="en-US" altLang="en-US" sz="100" dirty="0"/>
              <a:t> </a:t>
            </a:r>
            <a:r>
              <a:rPr lang="en-US" altLang="en-US" dirty="0"/>
              <a:t>M</a:t>
            </a:r>
            <a:r>
              <a:rPr lang="en-US" altLang="en-US" sz="100" dirty="0"/>
              <a:t> </a:t>
            </a:r>
            <a:r>
              <a:rPr lang="en-US" altLang="en-US" dirty="0"/>
              <a:t>T’s own home and squad building should be “childproofed” against poisoning.</a:t>
            </a:r>
          </a:p>
          <a:p>
            <a:r>
              <a:rPr lang="en-US" altLang="en-US" dirty="0"/>
              <a:t>Share poisoning-prevention information with members of the public during school visits and community outreach programs.</a:t>
            </a:r>
          </a:p>
        </p:txBody>
      </p:sp>
    </p:spTree>
    <p:extLst>
      <p:ext uri="{BB962C8B-B14F-4D97-AF65-F5344CB8AC3E}">
        <p14:creationId xmlns:p14="http://schemas.microsoft.com/office/powerpoint/2010/main" val="9062396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18E57-CA1E-4F37-9922-111077A27A9C}"/>
              </a:ext>
            </a:extLst>
          </p:cNvPr>
          <p:cNvSpPr>
            <a:spLocks noGrp="1"/>
          </p:cNvSpPr>
          <p:nvPr>
            <p:ph type="title"/>
          </p:nvPr>
        </p:nvSpPr>
        <p:spPr/>
        <p:txBody>
          <a:bodyPr/>
          <a:lstStyle/>
          <a:p>
            <a:r>
              <a:rPr lang="en-IN" dirty="0"/>
              <a:t>Questions to Consider</a:t>
            </a:r>
          </a:p>
        </p:txBody>
      </p:sp>
      <p:sp>
        <p:nvSpPr>
          <p:cNvPr id="3" name="Content Placeholder 2">
            <a:extLst>
              <a:ext uri="{FF2B5EF4-FFF2-40B4-BE49-F238E27FC236}">
                <a16:creationId xmlns:a16="http://schemas.microsoft.com/office/drawing/2014/main" id="{5410AA62-A21E-46FE-92BB-2FE3859C962D}"/>
              </a:ext>
            </a:extLst>
          </p:cNvPr>
          <p:cNvSpPr>
            <a:spLocks noGrp="1"/>
          </p:cNvSpPr>
          <p:nvPr>
            <p:ph sz="quarter" idx="13"/>
          </p:nvPr>
        </p:nvSpPr>
        <p:spPr>
          <a:xfrm>
            <a:off x="457200" y="1556326"/>
            <a:ext cx="8416212" cy="4467955"/>
          </a:xfrm>
        </p:spPr>
        <p:txBody>
          <a:bodyPr/>
          <a:lstStyle/>
          <a:p>
            <a:r>
              <a:rPr lang="en-US" altLang="en-US" dirty="0"/>
              <a:t>What are potential risks to the responder on a poisoning or overdose call?</a:t>
            </a:r>
          </a:p>
          <a:p>
            <a:r>
              <a:rPr lang="en-US" altLang="en-US" dirty="0"/>
              <a:t>What are the routes of entry into the body?</a:t>
            </a:r>
          </a:p>
          <a:p>
            <a:r>
              <a:rPr lang="en-US" altLang="en-US" dirty="0"/>
              <a:t>What are some things E</a:t>
            </a:r>
            <a:r>
              <a:rPr lang="en-US" altLang="en-US" sz="100" dirty="0"/>
              <a:t> </a:t>
            </a:r>
            <a:r>
              <a:rPr lang="en-US" altLang="en-US" dirty="0"/>
              <a:t>M</a:t>
            </a:r>
            <a:r>
              <a:rPr lang="en-US" altLang="en-US" sz="100" dirty="0"/>
              <a:t> </a:t>
            </a:r>
            <a:r>
              <a:rPr lang="en-US" altLang="en-US" dirty="0"/>
              <a:t>S can do to prevent poisonings, especially in children?</a:t>
            </a:r>
          </a:p>
        </p:txBody>
      </p:sp>
    </p:spTree>
    <p:extLst>
      <p:ext uri="{BB962C8B-B14F-4D97-AF65-F5344CB8AC3E}">
        <p14:creationId xmlns:p14="http://schemas.microsoft.com/office/powerpoint/2010/main" val="34983290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7A52-99D6-4212-863C-7ADC32A04813}"/>
              </a:ext>
            </a:extLst>
          </p:cNvPr>
          <p:cNvSpPr>
            <a:spLocks noGrp="1"/>
          </p:cNvSpPr>
          <p:nvPr>
            <p:ph type="title"/>
          </p:nvPr>
        </p:nvSpPr>
        <p:spPr/>
        <p:txBody>
          <a:bodyPr/>
          <a:lstStyle/>
          <a:p>
            <a:r>
              <a:rPr lang="en-US" dirty="0"/>
              <a:t>Critical Thinking </a:t>
            </a:r>
            <a:r>
              <a:rPr lang="en-US" sz="2000" b="0" dirty="0"/>
              <a:t>(1 of 2)</a:t>
            </a:r>
            <a:endParaRPr lang="en-IN" sz="2000" b="0" dirty="0"/>
          </a:p>
        </p:txBody>
      </p:sp>
      <p:sp>
        <p:nvSpPr>
          <p:cNvPr id="3" name="Content Placeholder 2">
            <a:extLst>
              <a:ext uri="{FF2B5EF4-FFF2-40B4-BE49-F238E27FC236}">
                <a16:creationId xmlns:a16="http://schemas.microsoft.com/office/drawing/2014/main" id="{E8C31B3A-04FB-418E-A99A-A43AC0FED903}"/>
              </a:ext>
            </a:extLst>
          </p:cNvPr>
          <p:cNvSpPr>
            <a:spLocks noGrp="1"/>
          </p:cNvSpPr>
          <p:nvPr>
            <p:ph sz="quarter" idx="13"/>
          </p:nvPr>
        </p:nvSpPr>
        <p:spPr>
          <a:xfrm>
            <a:off x="457199" y="1556326"/>
            <a:ext cx="8360229" cy="4467955"/>
          </a:xfrm>
        </p:spPr>
        <p:txBody>
          <a:bodyPr/>
          <a:lstStyle/>
          <a:p>
            <a:r>
              <a:rPr lang="en-US" dirty="0"/>
              <a:t>A farmer calls 911 because one of his farm hands has tried to clean up spilled pesticide powder with his hands. On arrival, you find that the patient insists he has brushed all the powder off, feels fine, and doesn’t need to go to the hospital.</a:t>
            </a:r>
          </a:p>
        </p:txBody>
      </p:sp>
    </p:spTree>
    <p:extLst>
      <p:ext uri="{BB962C8B-B14F-4D97-AF65-F5344CB8AC3E}">
        <p14:creationId xmlns:p14="http://schemas.microsoft.com/office/powerpoint/2010/main" val="19692400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7A52-99D6-4212-863C-7ADC32A04813}"/>
              </a:ext>
            </a:extLst>
          </p:cNvPr>
          <p:cNvSpPr>
            <a:spLocks noGrp="1"/>
          </p:cNvSpPr>
          <p:nvPr>
            <p:ph type="title"/>
          </p:nvPr>
        </p:nvSpPr>
        <p:spPr/>
        <p:txBody>
          <a:bodyPr/>
          <a:lstStyle/>
          <a:p>
            <a:r>
              <a:rPr lang="en-US" dirty="0"/>
              <a:t>Critical Thinking </a:t>
            </a:r>
            <a:r>
              <a:rPr lang="en-US" sz="2000" b="0" dirty="0"/>
              <a:t>(2 of 2)</a:t>
            </a:r>
            <a:endParaRPr lang="en-IN" sz="2000" b="0" dirty="0"/>
          </a:p>
        </p:txBody>
      </p:sp>
      <p:sp>
        <p:nvSpPr>
          <p:cNvPr id="3" name="Content Placeholder 2">
            <a:extLst>
              <a:ext uri="{FF2B5EF4-FFF2-40B4-BE49-F238E27FC236}">
                <a16:creationId xmlns:a16="http://schemas.microsoft.com/office/drawing/2014/main" id="{E8C31B3A-04FB-418E-A99A-A43AC0FED903}"/>
              </a:ext>
            </a:extLst>
          </p:cNvPr>
          <p:cNvSpPr>
            <a:spLocks noGrp="1"/>
          </p:cNvSpPr>
          <p:nvPr>
            <p:ph sz="quarter" idx="13"/>
          </p:nvPr>
        </p:nvSpPr>
        <p:spPr>
          <a:xfrm>
            <a:off x="457199" y="1556326"/>
            <a:ext cx="8360229" cy="4467955"/>
          </a:xfrm>
        </p:spPr>
        <p:txBody>
          <a:bodyPr/>
          <a:lstStyle/>
          <a:p>
            <a:r>
              <a:rPr lang="en-US" dirty="0"/>
              <a:t>As he talks, he continues to make brushing motions at his jeans on which you can see the marks of a powdery residue. How do you manage the situation?</a:t>
            </a:r>
          </a:p>
        </p:txBody>
      </p:sp>
    </p:spTree>
    <p:extLst>
      <p:ext uri="{BB962C8B-B14F-4D97-AF65-F5344CB8AC3E}">
        <p14:creationId xmlns:p14="http://schemas.microsoft.com/office/powerpoint/2010/main" val="41041375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096C-76EF-4295-8742-E34364EAF6ED}"/>
              </a:ext>
            </a:extLst>
          </p:cNvPr>
          <p:cNvSpPr>
            <a:spLocks noGrp="1"/>
          </p:cNvSpPr>
          <p:nvPr>
            <p:ph type="title"/>
          </p:nvPr>
        </p:nvSpPr>
        <p:spPr/>
        <p:txBody>
          <a:bodyPr/>
          <a:lstStyle/>
          <a:p>
            <a:r>
              <a:rPr lang="en-IN" dirty="0"/>
              <a:t>Appendix 1</a:t>
            </a:r>
          </a:p>
        </p:txBody>
      </p:sp>
      <p:sp>
        <p:nvSpPr>
          <p:cNvPr id="3" name="Content Placeholder 2">
            <a:extLst>
              <a:ext uri="{FF2B5EF4-FFF2-40B4-BE49-F238E27FC236}">
                <a16:creationId xmlns:a16="http://schemas.microsoft.com/office/drawing/2014/main" id="{B9AF58C7-FC97-43F7-BCA3-89325328A661}"/>
              </a:ext>
            </a:extLst>
          </p:cNvPr>
          <p:cNvSpPr>
            <a:spLocks noGrp="1"/>
          </p:cNvSpPr>
          <p:nvPr>
            <p:ph sz="quarter" idx="16"/>
          </p:nvPr>
        </p:nvSpPr>
        <p:spPr>
          <a:xfrm>
            <a:off x="457200" y="1555749"/>
            <a:ext cx="8229600" cy="2746744"/>
          </a:xfrm>
        </p:spPr>
        <p:txBody>
          <a:bodyPr/>
          <a:lstStyle/>
          <a:p>
            <a:pPr marL="432" indent="0">
              <a:buNone/>
            </a:pPr>
            <a:r>
              <a:rPr lang="en-US" sz="2400" dirty="0"/>
              <a:t>Under the word inhalation is a labeled image of a spray can and a labeled image of cans of cleaning fluid. Under the word, injection is a labeled image of a hypodermic needle. Under the word ingestion is a labeled image of rat poison, a labeled image of lye, and a labeled image of drain cleaners. Under the word absorption is a labeled image of household cleaners and a labeled image of insecticides.</a:t>
            </a:r>
            <a:endParaRPr lang="en-IN" sz="2400" dirty="0"/>
          </a:p>
        </p:txBody>
      </p:sp>
      <p:sp>
        <p:nvSpPr>
          <p:cNvPr id="14" name="Text Placeholder 13">
            <a:extLst>
              <a:ext uri="{FF2B5EF4-FFF2-40B4-BE49-F238E27FC236}">
                <a16:creationId xmlns:a16="http://schemas.microsoft.com/office/drawing/2014/main" id="{A6215630-C343-46EC-8A35-DA928697F38C}"/>
              </a:ext>
            </a:extLst>
          </p:cNvPr>
          <p:cNvSpPr>
            <a:spLocks noGrp="1"/>
          </p:cNvSpPr>
          <p:nvPr>
            <p:ph type="body" sz="quarter" idx="27"/>
          </p:nvPr>
        </p:nvSpPr>
        <p:spPr>
          <a:xfrm>
            <a:off x="457200" y="5975817"/>
            <a:ext cx="8439150" cy="354597"/>
          </a:xfrm>
        </p:spPr>
        <p:txBody>
          <a:bodyPr/>
          <a:lstStyle/>
          <a:p>
            <a:pPr>
              <a:buNone/>
            </a:pPr>
            <a:r>
              <a:rPr lang="en-IN" dirty="0">
                <a:hlinkClick r:id="rId2" action="ppaction://hlinksldjump"/>
              </a:rPr>
              <a:t>Return to presentation</a:t>
            </a:r>
            <a:endParaRPr lang="en-IN" dirty="0"/>
          </a:p>
        </p:txBody>
      </p:sp>
    </p:spTree>
    <p:extLst>
      <p:ext uri="{BB962C8B-B14F-4D97-AF65-F5344CB8AC3E}">
        <p14:creationId xmlns:p14="http://schemas.microsoft.com/office/powerpoint/2010/main" val="59758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CFF0-94C7-4CCA-8A9F-FF07F8626465}"/>
              </a:ext>
            </a:extLst>
          </p:cNvPr>
          <p:cNvSpPr>
            <a:spLocks noGrp="1"/>
          </p:cNvSpPr>
          <p:nvPr>
            <p:ph type="title"/>
          </p:nvPr>
        </p:nvSpPr>
        <p:spPr/>
        <p:txBody>
          <a:bodyPr/>
          <a:lstStyle/>
          <a:p>
            <a:r>
              <a:rPr lang="en-US" sz="3400" dirty="0"/>
              <a:t>Classification of Poisons (By Routes of Entry)</a:t>
            </a:r>
            <a:endParaRPr lang="en-IN" sz="3400" b="0" dirty="0"/>
          </a:p>
        </p:txBody>
      </p:sp>
      <p:pic>
        <p:nvPicPr>
          <p:cNvPr id="5" name="Picture 4" descr="Graphic describing the four ways that poison enters the body. For long description, see slide 84: Appendix 1">
            <a:extLst>
              <a:ext uri="{FF2B5EF4-FFF2-40B4-BE49-F238E27FC236}">
                <a16:creationId xmlns:a16="http://schemas.microsoft.com/office/drawing/2014/main" id="{FD397E17-6599-44BB-BD1C-805C70DA9DA9}"/>
              </a:ext>
            </a:extLst>
          </p:cNvPr>
          <p:cNvPicPr>
            <a:picLocks noChangeAspect="1"/>
          </p:cNvPicPr>
          <p:nvPr/>
        </p:nvPicPr>
        <p:blipFill>
          <a:blip r:embed="rId3"/>
          <a:stretch>
            <a:fillRect/>
          </a:stretch>
        </p:blipFill>
        <p:spPr>
          <a:xfrm>
            <a:off x="3287428" y="1567683"/>
            <a:ext cx="2569144" cy="3803011"/>
          </a:xfrm>
          <a:prstGeom prst="rect">
            <a:avLst/>
          </a:prstGeom>
        </p:spPr>
      </p:pic>
      <p:sp>
        <p:nvSpPr>
          <p:cNvPr id="15" name="Text Placeholder 14">
            <a:extLst>
              <a:ext uri="{FF2B5EF4-FFF2-40B4-BE49-F238E27FC236}">
                <a16:creationId xmlns:a16="http://schemas.microsoft.com/office/drawing/2014/main" id="{985D8832-0E28-40E0-A2DE-93EC82200FEF}"/>
              </a:ext>
            </a:extLst>
          </p:cNvPr>
          <p:cNvSpPr>
            <a:spLocks noGrp="1"/>
          </p:cNvSpPr>
          <p:nvPr>
            <p:ph type="body" sz="quarter" idx="27"/>
          </p:nvPr>
        </p:nvSpPr>
        <p:spPr>
          <a:xfrm>
            <a:off x="2350294" y="5556531"/>
            <a:ext cx="4443412" cy="297374"/>
          </a:xfrm>
        </p:spPr>
        <p:txBody>
          <a:bodyPr/>
          <a:lstStyle/>
          <a:p>
            <a:pPr>
              <a:buNone/>
            </a:pPr>
            <a:r>
              <a:rPr lang="en-US" dirty="0">
                <a:hlinkClick r:id="rId4" action="ppaction://hlinksldjump"/>
              </a:rPr>
              <a:t>For long description, see slide 84: Appendix 1</a:t>
            </a:r>
            <a:endParaRPr lang="en-US" dirty="0"/>
          </a:p>
        </p:txBody>
      </p:sp>
      <p:sp>
        <p:nvSpPr>
          <p:cNvPr id="3" name="Content Placeholder 2">
            <a:extLst>
              <a:ext uri="{FF2B5EF4-FFF2-40B4-BE49-F238E27FC236}">
                <a16:creationId xmlns:a16="http://schemas.microsoft.com/office/drawing/2014/main" id="{F7CF31EC-1E3D-49BE-B504-431B1D190D55}"/>
              </a:ext>
            </a:extLst>
          </p:cNvPr>
          <p:cNvSpPr>
            <a:spLocks noGrp="1"/>
          </p:cNvSpPr>
          <p:nvPr>
            <p:ph sz="quarter" idx="14"/>
          </p:nvPr>
        </p:nvSpPr>
        <p:spPr>
          <a:xfrm>
            <a:off x="468313" y="6027488"/>
            <a:ext cx="8439149" cy="320333"/>
          </a:xfrm>
        </p:spPr>
        <p:txBody>
          <a:bodyPr/>
          <a:lstStyle/>
          <a:p>
            <a:pPr marL="432" indent="0">
              <a:buNone/>
            </a:pPr>
            <a:r>
              <a:rPr lang="en-US" sz="1800" dirty="0"/>
              <a:t>Poisons enter the body by way of ingestion, inhalation, absorption, and injection.</a:t>
            </a:r>
          </a:p>
        </p:txBody>
      </p:sp>
    </p:spTree>
    <p:extLst>
      <p:ext uri="{BB962C8B-B14F-4D97-AF65-F5344CB8AC3E}">
        <p14:creationId xmlns:p14="http://schemas.microsoft.com/office/powerpoint/2010/main" val="2617093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36896</TotalTime>
  <Words>5197</Words>
  <Application>Microsoft Office PowerPoint</Application>
  <PresentationFormat>On-screen Show (4:3)</PresentationFormat>
  <Paragraphs>676</Paragraphs>
  <Slides>84</Slides>
  <Notes>75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84</vt:i4>
      </vt:variant>
    </vt:vector>
  </HeadingPairs>
  <TitlesOfParts>
    <vt:vector size="91" baseType="lpstr">
      <vt:lpstr>ＭＳ Ｐゴシック</vt:lpstr>
      <vt:lpstr>Arial</vt:lpstr>
      <vt:lpstr>Noto Sans Symbols</vt:lpstr>
      <vt:lpstr>Times New Roman</vt:lpstr>
      <vt:lpstr>Verdana</vt:lpstr>
      <vt:lpstr>508 Lecture</vt:lpstr>
      <vt:lpstr>2_508 Lecture</vt:lpstr>
      <vt:lpstr>Emergency Care</vt:lpstr>
      <vt:lpstr>Topics</vt:lpstr>
      <vt:lpstr>Poisoning</vt:lpstr>
      <vt:lpstr>Poisoning (1 of 4)</vt:lpstr>
      <vt:lpstr>Poisoning (2 of 4)</vt:lpstr>
      <vt:lpstr>Poisoning (3 of 4)</vt:lpstr>
      <vt:lpstr>Poisoning (4 of 4)</vt:lpstr>
      <vt:lpstr>Pediatric Note</vt:lpstr>
      <vt:lpstr>Classification of Poisons (By Routes of Entry)</vt:lpstr>
      <vt:lpstr>Ingested Poisons (1 of 5)</vt:lpstr>
      <vt:lpstr>Patient Assessment (1 of 13)</vt:lpstr>
      <vt:lpstr>Patient Assessment (2 of 13)</vt:lpstr>
      <vt:lpstr>Patient Assessment (3 of 13)</vt:lpstr>
      <vt:lpstr>Patient Assessment (4 of 13)</vt:lpstr>
      <vt:lpstr>Food Poisoning</vt:lpstr>
      <vt:lpstr>Activated Charcoal (1 of 4)</vt:lpstr>
      <vt:lpstr>Activated Charcoal (2 of 4)</vt:lpstr>
      <vt:lpstr>Activated Charcoal (3 of 4)</vt:lpstr>
      <vt:lpstr>Activated Charcoal (4 of 4)</vt:lpstr>
      <vt:lpstr>Dilution</vt:lpstr>
      <vt:lpstr>Patient Care (1 of 6)</vt:lpstr>
      <vt:lpstr>Antidotes</vt:lpstr>
      <vt:lpstr>Acetaminophen Poisoning (1 of 2)</vt:lpstr>
      <vt:lpstr>Acetaminophen Poisoning (2 of 2)</vt:lpstr>
      <vt:lpstr>Ingested Poisons (2 of 5)</vt:lpstr>
      <vt:lpstr>Ingested Poisons (3 of 5)</vt:lpstr>
      <vt:lpstr>Ingested Poisons (4 of 5)</vt:lpstr>
      <vt:lpstr>Ingested Poisons (5 of 5)</vt:lpstr>
      <vt:lpstr>Think About It</vt:lpstr>
      <vt:lpstr>Inhaled Poisons (1 of 2)</vt:lpstr>
      <vt:lpstr>Inhaled Poisons (2 of 2)</vt:lpstr>
      <vt:lpstr>Patient Assessment (5 of 13)</vt:lpstr>
      <vt:lpstr>Carbon Monoxide (1 of 3)</vt:lpstr>
      <vt:lpstr>Carbon Monoxide (2 of 3)</vt:lpstr>
      <vt:lpstr>C O Monitor</vt:lpstr>
      <vt:lpstr>Carbon Monoxide (3 of 3)</vt:lpstr>
      <vt:lpstr>Patient Care (2 of 6)</vt:lpstr>
      <vt:lpstr>Smoke Inhalation (1 of 3)</vt:lpstr>
      <vt:lpstr>Smoke Inhalation (2 of 3)</vt:lpstr>
      <vt:lpstr>Smoke Inhalation (3 of 3)</vt:lpstr>
      <vt:lpstr>“Detergent Suicides” (1 of 2)</vt:lpstr>
      <vt:lpstr>“Detergent Suicides” (2 of 2)</vt:lpstr>
      <vt:lpstr>Absorbed Poisons</vt:lpstr>
      <vt:lpstr>Patient Assessment (6 of 13)</vt:lpstr>
      <vt:lpstr>Injected Poisons</vt:lpstr>
      <vt:lpstr>Poison Control Centers</vt:lpstr>
      <vt:lpstr>Alcohol and Substance Abuse </vt:lpstr>
      <vt:lpstr>Alcohol and Substance Abuse</vt:lpstr>
      <vt:lpstr>Alcohol Abuse (1 of 2)</vt:lpstr>
      <vt:lpstr>Alcohol Abuse (2 of 2)</vt:lpstr>
      <vt:lpstr>Patient Assessment (7 of 13)</vt:lpstr>
      <vt:lpstr>Patient Assessment (8 of 13)</vt:lpstr>
      <vt:lpstr>Patient Assessment (9 of 13)</vt:lpstr>
      <vt:lpstr>Patient Assessment (10 of 13)</vt:lpstr>
      <vt:lpstr>Patient Assessment (11 of 13)</vt:lpstr>
      <vt:lpstr>Patient Care (3 of 6)</vt:lpstr>
      <vt:lpstr>Patient Care (4 of 6)</vt:lpstr>
      <vt:lpstr>Substance Abuse (1 of 8)</vt:lpstr>
      <vt:lpstr>Substance Abuse (2 of 8)</vt:lpstr>
      <vt:lpstr>Substance Abuse (3 of 8)</vt:lpstr>
      <vt:lpstr>Substance Abuse (4 of 8)</vt:lpstr>
      <vt:lpstr>Substance Abuse (5 of 8)</vt:lpstr>
      <vt:lpstr>Substance Abuse (6 of 8)</vt:lpstr>
      <vt:lpstr>Substance Abuse (7 of 8)</vt:lpstr>
      <vt:lpstr>Substance Abuse (8 of 8)</vt:lpstr>
      <vt:lpstr>Volatile Chemicals</vt:lpstr>
      <vt:lpstr>Patient Assessment (12 of 13)</vt:lpstr>
      <vt:lpstr>Patient Assessment (13 of 13)</vt:lpstr>
      <vt:lpstr>Patient Care (5 of 6)</vt:lpstr>
      <vt:lpstr>Patient Care (6 of 6)</vt:lpstr>
      <vt:lpstr>Treatment: Substance Abuse</vt:lpstr>
      <vt:lpstr>Chapter Review</vt:lpstr>
      <vt:lpstr>Chapter Review (1 of 4)</vt:lpstr>
      <vt:lpstr>Chapter Review (2 of 4)</vt:lpstr>
      <vt:lpstr>Chapter Review (3 of 4)</vt:lpstr>
      <vt:lpstr>Chapter Review (4 of 4)</vt:lpstr>
      <vt:lpstr>Remember (1 of 3)</vt:lpstr>
      <vt:lpstr>Remember (2 of 3)</vt:lpstr>
      <vt:lpstr>Remember (3 of 3)</vt:lpstr>
      <vt:lpstr>Questions to Consider</vt:lpstr>
      <vt:lpstr>Critical Thinking (1 of 2)</vt:lpstr>
      <vt:lpstr>Critical Thinking (2 of 2)</vt:lpstr>
      <vt:lpstr>Copyright</vt:lpstr>
      <vt:lpstr>Appendix 1</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25, Poisoning and Overdose Emergencies</dc:title>
  <dc:subject>Health</dc:subject>
  <dc:creator>Limmer/O'Keefe</dc:creator>
  <cp:keywords>Emergency Care</cp:keywords>
  <dc:description/>
  <cp:lastModifiedBy>Radhakrishnan, Rajendran</cp:lastModifiedBy>
  <cp:revision>1983</cp:revision>
  <dcterms:modified xsi:type="dcterms:W3CDTF">2020-01-13T11:52:25Z</dcterms:modified>
  <cp:category/>
</cp:coreProperties>
</file>